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17697-85CA-4BC2-B318-7264E0EA37D7}" type="datetimeFigureOut">
              <a:rPr lang="en-US" smtClean="0"/>
              <a:t>11/28/2020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4EF6174-4E7A-4828-BF16-DB75FDDA1DD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9345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17697-85CA-4BC2-B318-7264E0EA37D7}"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F6174-4E7A-4828-BF16-DB75FDDA1DD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902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17697-85CA-4BC2-B318-7264E0EA37D7}"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F6174-4E7A-4828-BF16-DB75FDDA1DD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71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17697-85CA-4BC2-B318-7264E0EA37D7}"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F6174-4E7A-4828-BF16-DB75FDDA1DD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441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17697-85CA-4BC2-B318-7264E0EA37D7}" type="datetimeFigureOut">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F6174-4E7A-4828-BF16-DB75FDDA1DD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76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317697-85CA-4BC2-B318-7264E0EA37D7}"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F6174-4E7A-4828-BF16-DB75FDDA1DD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057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317697-85CA-4BC2-B318-7264E0EA37D7}" type="datetimeFigureOut">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EF6174-4E7A-4828-BF16-DB75FDDA1DD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1421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317697-85CA-4BC2-B318-7264E0EA37D7}" type="datetimeFigureOut">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EF6174-4E7A-4828-BF16-DB75FDDA1DD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425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17697-85CA-4BC2-B318-7264E0EA37D7}" type="datetimeFigureOut">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EF6174-4E7A-4828-BF16-DB75FDDA1DD8}" type="slidenum">
              <a:rPr lang="en-US" smtClean="0"/>
              <a:t>‹#›</a:t>
            </a:fld>
            <a:endParaRPr lang="en-US"/>
          </a:p>
        </p:txBody>
      </p:sp>
    </p:spTree>
    <p:extLst>
      <p:ext uri="{BB962C8B-B14F-4D97-AF65-F5344CB8AC3E}">
        <p14:creationId xmlns:p14="http://schemas.microsoft.com/office/powerpoint/2010/main" val="310767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317697-85CA-4BC2-B318-7264E0EA37D7}" type="datetimeFigureOut">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F6174-4E7A-4828-BF16-DB75FDDA1DD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5278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6317697-85CA-4BC2-B318-7264E0EA37D7}" type="datetimeFigureOut">
              <a:rPr lang="en-US" smtClean="0"/>
              <a:t>11/28/2020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4EF6174-4E7A-4828-BF16-DB75FDDA1DD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5420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6317697-85CA-4BC2-B318-7264E0EA37D7}" type="datetimeFigureOut">
              <a:rPr lang="en-US" smtClean="0"/>
              <a:t>11/28/2020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4EF6174-4E7A-4828-BF16-DB75FDDA1DD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50042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DDD96-7C2B-4752-8EB4-639DE392C637}"/>
              </a:ext>
            </a:extLst>
          </p:cNvPr>
          <p:cNvSpPr>
            <a:spLocks noGrp="1"/>
          </p:cNvSpPr>
          <p:nvPr>
            <p:ph type="ctrTitle"/>
          </p:nvPr>
        </p:nvSpPr>
        <p:spPr>
          <a:xfrm>
            <a:off x="5078896" y="643467"/>
            <a:ext cx="5975956" cy="4127545"/>
          </a:xfrm>
        </p:spPr>
        <p:txBody>
          <a:bodyPr anchor="ctr">
            <a:normAutofit/>
          </a:bodyPr>
          <a:lstStyle/>
          <a:p>
            <a:r>
              <a:rPr lang="en-US" sz="4800"/>
              <a:t>housing sale prices </a:t>
            </a:r>
            <a:br>
              <a:rPr lang="en-US" sz="4800"/>
            </a:br>
            <a:endParaRPr lang="en-US" sz="4800" dirty="0"/>
          </a:p>
        </p:txBody>
      </p:sp>
      <p:sp>
        <p:nvSpPr>
          <p:cNvPr id="15" name="Rectangle 14">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13472E6-6B56-4EFE-BC8B-A05D4CC87E6F}"/>
              </a:ext>
            </a:extLst>
          </p:cNvPr>
          <p:cNvSpPr>
            <a:spLocks noGrp="1"/>
          </p:cNvSpPr>
          <p:nvPr>
            <p:ph type="subTitle" idx="1"/>
          </p:nvPr>
        </p:nvSpPr>
        <p:spPr>
          <a:xfrm>
            <a:off x="5078896" y="5118231"/>
            <a:ext cx="5975956" cy="977621"/>
          </a:xfrm>
        </p:spPr>
        <p:txBody>
          <a:bodyPr>
            <a:normAutofit/>
          </a:bodyPr>
          <a:lstStyle/>
          <a:p>
            <a:r>
              <a:rPr lang="en-US">
                <a:solidFill>
                  <a:srgbClr val="FFFFFF"/>
                </a:solidFill>
              </a:rPr>
              <a:t>Raymond Nanna </a:t>
            </a:r>
          </a:p>
          <a:p>
            <a:r>
              <a:rPr lang="en-US">
                <a:solidFill>
                  <a:srgbClr val="FFFFFF"/>
                </a:solidFill>
              </a:rPr>
              <a:t>11/25/2020</a:t>
            </a:r>
          </a:p>
        </p:txBody>
      </p:sp>
      <p:pic>
        <p:nvPicPr>
          <p:cNvPr id="16" name="Picture 15" descr="A living room filled with furniture and a large window&#10;&#10;Description automatically generated">
            <a:extLst>
              <a:ext uri="{FF2B5EF4-FFF2-40B4-BE49-F238E27FC236}">
                <a16:creationId xmlns:a16="http://schemas.microsoft.com/office/drawing/2014/main" id="{70DA6A2D-7924-4D00-8BF8-FC2A7C6F4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30990"/>
            <a:ext cx="4976784" cy="3327009"/>
          </a:xfrm>
          <a:prstGeom prst="rect">
            <a:avLst/>
          </a:prstGeom>
        </p:spPr>
      </p:pic>
      <p:pic>
        <p:nvPicPr>
          <p:cNvPr id="18" name="Picture 17" descr="A statue in front of a house&#10;&#10;Description automatically generated">
            <a:extLst>
              <a:ext uri="{FF2B5EF4-FFF2-40B4-BE49-F238E27FC236}">
                <a16:creationId xmlns:a16="http://schemas.microsoft.com/office/drawing/2014/main" id="{29615143-0215-438E-AE42-AD473EDDB5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 y="0"/>
            <a:ext cx="4980265" cy="3673225"/>
          </a:xfrm>
          <a:prstGeom prst="rect">
            <a:avLst/>
          </a:prstGeom>
        </p:spPr>
      </p:pic>
    </p:spTree>
    <p:extLst>
      <p:ext uri="{BB962C8B-B14F-4D97-AF65-F5344CB8AC3E}">
        <p14:creationId xmlns:p14="http://schemas.microsoft.com/office/powerpoint/2010/main" val="228573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61EC5-96C9-40CD-B7E8-51506C9FBBA6}"/>
              </a:ext>
            </a:extLst>
          </p:cNvPr>
          <p:cNvSpPr>
            <a:spLocks noGrp="1"/>
          </p:cNvSpPr>
          <p:nvPr>
            <p:ph type="title"/>
          </p:nvPr>
        </p:nvSpPr>
        <p:spPr>
          <a:xfrm>
            <a:off x="1451579" y="804519"/>
            <a:ext cx="9603275" cy="742927"/>
          </a:xfrm>
        </p:spPr>
        <p:txBody>
          <a:bodyPr/>
          <a:lstStyle/>
          <a:p>
            <a:r>
              <a:rPr lang="en-US" dirty="0"/>
              <a:t>Executive summary</a:t>
            </a:r>
          </a:p>
        </p:txBody>
      </p:sp>
      <p:sp>
        <p:nvSpPr>
          <p:cNvPr id="3" name="Content Placeholder 2">
            <a:extLst>
              <a:ext uri="{FF2B5EF4-FFF2-40B4-BE49-F238E27FC236}">
                <a16:creationId xmlns:a16="http://schemas.microsoft.com/office/drawing/2014/main" id="{BE47D0E0-C81B-470E-B25F-34D34B1480BA}"/>
              </a:ext>
            </a:extLst>
          </p:cNvPr>
          <p:cNvSpPr>
            <a:spLocks noGrp="1"/>
          </p:cNvSpPr>
          <p:nvPr>
            <p:ph idx="1"/>
          </p:nvPr>
        </p:nvSpPr>
        <p:spPr/>
        <p:txBody>
          <a:bodyPr>
            <a:normAutofit lnSpcReduction="10000"/>
          </a:bodyPr>
          <a:lstStyle/>
          <a:p>
            <a:r>
              <a:rPr lang="en-US" dirty="0"/>
              <a:t>Objective</a:t>
            </a:r>
          </a:p>
          <a:p>
            <a:pPr lvl="1"/>
            <a:r>
              <a:rPr lang="en-US" dirty="0"/>
              <a:t>To investigate factors that affect housing sale price</a:t>
            </a:r>
          </a:p>
          <a:p>
            <a:r>
              <a:rPr lang="en-US" dirty="0"/>
              <a:t>Plan</a:t>
            </a:r>
          </a:p>
          <a:p>
            <a:pPr lvl="1"/>
            <a:r>
              <a:rPr lang="en-US" dirty="0"/>
              <a:t>Analyzed the impact  of year, number of bathroom and if the houses  with  the fireplace had effect on the sale prices of the house.</a:t>
            </a:r>
          </a:p>
          <a:p>
            <a:r>
              <a:rPr lang="en-US" dirty="0"/>
              <a:t>The year sold does not affect the sale price regardless of the economy</a:t>
            </a:r>
          </a:p>
          <a:p>
            <a:r>
              <a:rPr lang="en-US" dirty="0"/>
              <a:t>2 bathrooms houses sell more and with a higher price than houses without 2 bathrooms</a:t>
            </a:r>
          </a:p>
          <a:p>
            <a:r>
              <a:rPr lang="en-US" dirty="0"/>
              <a:t>Houses with a fireplace sell for more than houses without.</a:t>
            </a:r>
          </a:p>
        </p:txBody>
      </p:sp>
    </p:spTree>
    <p:extLst>
      <p:ext uri="{BB962C8B-B14F-4D97-AF65-F5344CB8AC3E}">
        <p14:creationId xmlns:p14="http://schemas.microsoft.com/office/powerpoint/2010/main" val="40959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C551-A79F-4B10-988C-3BDB80244EF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1301FEB4-A1A6-41FB-AF9A-1E6D098FB046}"/>
              </a:ext>
            </a:extLst>
          </p:cNvPr>
          <p:cNvSpPr>
            <a:spLocks noGrp="1"/>
          </p:cNvSpPr>
          <p:nvPr>
            <p:ph idx="1"/>
          </p:nvPr>
        </p:nvSpPr>
        <p:spPr/>
        <p:txBody>
          <a:bodyPr/>
          <a:lstStyle/>
          <a:p>
            <a:r>
              <a:rPr lang="en-US" dirty="0"/>
              <a:t>The housing price dataset is from Kaggle</a:t>
            </a:r>
          </a:p>
          <a:p>
            <a:r>
              <a:rPr lang="en-US" dirty="0"/>
              <a:t>The data spans 5 years from 2006 to 2010, with 1460 records, and 81 fields some of which includes the sale price which is the target variable, the building class, neighborhood, sale type, sale condition.</a:t>
            </a:r>
          </a:p>
          <a:p>
            <a:r>
              <a:rPr lang="en-US" dirty="0"/>
              <a:t>For this analysis we focused on year sold, number of bathrooms and houses with fireplaces </a:t>
            </a:r>
          </a:p>
          <a:p>
            <a:r>
              <a:rPr lang="en-US" dirty="0"/>
              <a:t>I used these variables because I saw they could easily influence the overall health of the housing sales.</a:t>
            </a:r>
          </a:p>
          <a:p>
            <a:endParaRPr lang="en-US" dirty="0"/>
          </a:p>
          <a:p>
            <a:endParaRPr lang="en-US" dirty="0"/>
          </a:p>
        </p:txBody>
      </p:sp>
    </p:spTree>
    <p:extLst>
      <p:ext uri="{BB962C8B-B14F-4D97-AF65-F5344CB8AC3E}">
        <p14:creationId xmlns:p14="http://schemas.microsoft.com/office/powerpoint/2010/main" val="62027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F892-0123-4826-B497-2CEB34D40D15}"/>
              </a:ext>
            </a:extLst>
          </p:cNvPr>
          <p:cNvSpPr>
            <a:spLocks noGrp="1"/>
          </p:cNvSpPr>
          <p:nvPr>
            <p:ph type="title"/>
          </p:nvPr>
        </p:nvSpPr>
        <p:spPr>
          <a:xfrm>
            <a:off x="184252" y="422630"/>
            <a:ext cx="9603275" cy="1049235"/>
          </a:xfrm>
        </p:spPr>
        <p:txBody>
          <a:bodyPr/>
          <a:lstStyle/>
          <a:p>
            <a:r>
              <a:rPr lang="en-US"/>
              <a:t>Analysis/methods</a:t>
            </a:r>
            <a:endParaRPr lang="en-US" dirty="0"/>
          </a:p>
        </p:txBody>
      </p:sp>
      <p:sp>
        <p:nvSpPr>
          <p:cNvPr id="3" name="Content Placeholder 2">
            <a:extLst>
              <a:ext uri="{FF2B5EF4-FFF2-40B4-BE49-F238E27FC236}">
                <a16:creationId xmlns:a16="http://schemas.microsoft.com/office/drawing/2014/main" id="{5F214C60-7634-4025-B550-4EFBE17E0BA4}"/>
              </a:ext>
            </a:extLst>
          </p:cNvPr>
          <p:cNvSpPr>
            <a:spLocks noGrp="1"/>
          </p:cNvSpPr>
          <p:nvPr>
            <p:ph idx="1"/>
          </p:nvPr>
        </p:nvSpPr>
        <p:spPr>
          <a:xfrm>
            <a:off x="112063" y="1773544"/>
            <a:ext cx="9192357" cy="3841194"/>
          </a:xfrm>
        </p:spPr>
        <p:txBody>
          <a:bodyPr>
            <a:normAutofit fontScale="62500" lnSpcReduction="20000"/>
          </a:bodyPr>
          <a:lstStyle/>
          <a:p>
            <a:r>
              <a:rPr lang="en-US" dirty="0"/>
              <a:t>Ran T tests on average housing sale prices for different years randomly with one another</a:t>
            </a:r>
          </a:p>
          <a:p>
            <a:pPr marL="457200" lvl="1" indent="0">
              <a:buNone/>
            </a:pPr>
            <a:r>
              <a:rPr lang="en-US" dirty="0"/>
              <a:t>For all years compared we concluded that the mean sale prices are the same.</a:t>
            </a:r>
          </a:p>
          <a:p>
            <a:pPr marL="457200" lvl="1" indent="0">
              <a:buNone/>
            </a:pPr>
            <a:r>
              <a:rPr lang="en-US" dirty="0"/>
              <a:t>This was done with a total sample size of 1460</a:t>
            </a:r>
          </a:p>
          <a:p>
            <a:pPr marL="457200" lvl="1" indent="0">
              <a:buNone/>
            </a:pPr>
            <a:r>
              <a:rPr lang="en-US" dirty="0"/>
              <a:t>They all failed to reject the null of all the test as their p values were all not significant.</a:t>
            </a:r>
          </a:p>
          <a:p>
            <a:r>
              <a:rPr lang="en-US" dirty="0"/>
              <a:t>Ran T tests on average housing sale prices on 2 bathrooms houses and non 2 bathrooms houses</a:t>
            </a:r>
          </a:p>
          <a:p>
            <a:pPr lvl="1"/>
            <a:r>
              <a:rPr lang="en-US" dirty="0"/>
              <a:t>I got a mean of $213,009 for 2bathroom and $134,751 for houses not having 2bathrooms with a sample of 1460</a:t>
            </a:r>
          </a:p>
          <a:p>
            <a:pPr lvl="1"/>
            <a:r>
              <a:rPr lang="en-US" dirty="0"/>
              <a:t>The p value was 3.43E-115, which was significant to reject null.</a:t>
            </a:r>
          </a:p>
          <a:p>
            <a:r>
              <a:rPr lang="en-US" dirty="0"/>
              <a:t>Ran T tests on average housing sale prices houses with fireplaces and the ones without.</a:t>
            </a:r>
          </a:p>
          <a:p>
            <a:pPr lvl="1"/>
            <a:r>
              <a:rPr lang="en-US" dirty="0"/>
              <a:t>I got a mean of $216, 397 for fireplace and $141,331 for houses not having fireplace with a sample of 1460</a:t>
            </a:r>
          </a:p>
          <a:p>
            <a:pPr lvl="1"/>
            <a:r>
              <a:rPr lang="en-US" dirty="0"/>
              <a:t>The p value was </a:t>
            </a:r>
            <a:r>
              <a:rPr lang="en-US" sz="1800" b="0" i="0" u="none" strike="noStrike" dirty="0">
                <a:solidFill>
                  <a:srgbClr val="000000"/>
                </a:solidFill>
                <a:effectLst/>
                <a:latin typeface="Calibri" panose="020F0502020204030204" pitchFamily="34" charset="0"/>
              </a:rPr>
              <a:t>4.626E-84</a:t>
            </a:r>
            <a:r>
              <a:rPr lang="en-US" dirty="0"/>
              <a:t> , which was significant to reject null.</a:t>
            </a:r>
          </a:p>
          <a:p>
            <a:r>
              <a:rPr lang="en-US" dirty="0"/>
              <a:t>Ran Z test for the median sale prices of houses, comparing 2 bathrooms and non 2 bathrooms houses</a:t>
            </a:r>
          </a:p>
          <a:p>
            <a:pPr lvl="1"/>
            <a:r>
              <a:rPr lang="en-US" dirty="0"/>
              <a:t>I got a population proportion of 0.776 for 2bathroom and 0.191 for houses not having 2bathrooms with a sample </a:t>
            </a:r>
          </a:p>
          <a:p>
            <a:pPr marL="457200" lvl="1" indent="0">
              <a:buNone/>
            </a:pPr>
            <a:r>
              <a:rPr lang="en-US" dirty="0"/>
              <a:t>      of 1460.</a:t>
            </a:r>
          </a:p>
          <a:p>
            <a:pPr lvl="1"/>
            <a:r>
              <a:rPr lang="en-US" dirty="0"/>
              <a:t>The p value was </a:t>
            </a:r>
            <a:r>
              <a:rPr lang="en-US" sz="1800" i="0" u="none" strike="noStrike" dirty="0">
                <a:solidFill>
                  <a:srgbClr val="000000"/>
                </a:solidFill>
                <a:effectLst/>
                <a:latin typeface="Calibri" panose="020F0502020204030204" pitchFamily="34" charset="0"/>
              </a:rPr>
              <a:t>2.3871E-135</a:t>
            </a:r>
            <a:r>
              <a:rPr lang="en-US" dirty="0"/>
              <a:t>, which was significant to reject null.</a:t>
            </a:r>
          </a:p>
          <a:p>
            <a:endParaRPr lang="en-US" dirty="0"/>
          </a:p>
        </p:txBody>
      </p:sp>
      <p:pic>
        <p:nvPicPr>
          <p:cNvPr id="5" name="Picture 4">
            <a:extLst>
              <a:ext uri="{FF2B5EF4-FFF2-40B4-BE49-F238E27FC236}">
                <a16:creationId xmlns:a16="http://schemas.microsoft.com/office/drawing/2014/main" id="{4E89C876-933D-460C-AB94-4C258CDF7CA0}"/>
              </a:ext>
            </a:extLst>
          </p:cNvPr>
          <p:cNvPicPr>
            <a:picLocks noChangeAspect="1"/>
          </p:cNvPicPr>
          <p:nvPr/>
        </p:nvPicPr>
        <p:blipFill>
          <a:blip r:embed="rId2"/>
          <a:stretch>
            <a:fillRect/>
          </a:stretch>
        </p:blipFill>
        <p:spPr>
          <a:xfrm>
            <a:off x="7463441" y="1870241"/>
            <a:ext cx="1909324" cy="1001297"/>
          </a:xfrm>
          <a:prstGeom prst="rect">
            <a:avLst/>
          </a:prstGeom>
        </p:spPr>
      </p:pic>
      <p:pic>
        <p:nvPicPr>
          <p:cNvPr id="6" name="Picture 5">
            <a:extLst>
              <a:ext uri="{FF2B5EF4-FFF2-40B4-BE49-F238E27FC236}">
                <a16:creationId xmlns:a16="http://schemas.microsoft.com/office/drawing/2014/main" id="{1DB46747-089B-4D75-9B8C-6355BC6856CD}"/>
              </a:ext>
            </a:extLst>
          </p:cNvPr>
          <p:cNvPicPr>
            <a:picLocks noChangeAspect="1"/>
          </p:cNvPicPr>
          <p:nvPr/>
        </p:nvPicPr>
        <p:blipFill>
          <a:blip r:embed="rId3"/>
          <a:stretch>
            <a:fillRect/>
          </a:stretch>
        </p:blipFill>
        <p:spPr>
          <a:xfrm>
            <a:off x="7470098" y="2871538"/>
            <a:ext cx="1909324" cy="794084"/>
          </a:xfrm>
          <a:prstGeom prst="rect">
            <a:avLst/>
          </a:prstGeom>
        </p:spPr>
      </p:pic>
      <p:pic>
        <p:nvPicPr>
          <p:cNvPr id="7" name="Picture 6">
            <a:extLst>
              <a:ext uri="{FF2B5EF4-FFF2-40B4-BE49-F238E27FC236}">
                <a16:creationId xmlns:a16="http://schemas.microsoft.com/office/drawing/2014/main" id="{D5DF8F3D-D5BE-4B69-A4BF-210664B953A3}"/>
              </a:ext>
            </a:extLst>
          </p:cNvPr>
          <p:cNvPicPr>
            <a:picLocks noChangeAspect="1"/>
          </p:cNvPicPr>
          <p:nvPr/>
        </p:nvPicPr>
        <p:blipFill>
          <a:blip r:embed="rId4"/>
          <a:stretch>
            <a:fillRect/>
          </a:stretch>
        </p:blipFill>
        <p:spPr>
          <a:xfrm>
            <a:off x="7470098" y="3674530"/>
            <a:ext cx="1909325" cy="794085"/>
          </a:xfrm>
          <a:prstGeom prst="rect">
            <a:avLst/>
          </a:prstGeom>
        </p:spPr>
      </p:pic>
      <p:pic>
        <p:nvPicPr>
          <p:cNvPr id="9" name="Picture 8">
            <a:extLst>
              <a:ext uri="{FF2B5EF4-FFF2-40B4-BE49-F238E27FC236}">
                <a16:creationId xmlns:a16="http://schemas.microsoft.com/office/drawing/2014/main" id="{6E6DFFD9-51B8-47D4-A8DE-85C4A274D7DF}"/>
              </a:ext>
            </a:extLst>
          </p:cNvPr>
          <p:cNvPicPr>
            <a:picLocks noChangeAspect="1"/>
          </p:cNvPicPr>
          <p:nvPr/>
        </p:nvPicPr>
        <p:blipFill>
          <a:blip r:embed="rId5"/>
          <a:stretch>
            <a:fillRect/>
          </a:stretch>
        </p:blipFill>
        <p:spPr>
          <a:xfrm>
            <a:off x="7463440" y="4468614"/>
            <a:ext cx="1909325" cy="1146124"/>
          </a:xfrm>
          <a:prstGeom prst="rect">
            <a:avLst/>
          </a:prstGeom>
        </p:spPr>
      </p:pic>
    </p:spTree>
    <p:extLst>
      <p:ext uri="{BB962C8B-B14F-4D97-AF65-F5344CB8AC3E}">
        <p14:creationId xmlns:p14="http://schemas.microsoft.com/office/powerpoint/2010/main" val="289197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2834-F2E4-408B-81B0-1A9096E2D75D}"/>
              </a:ext>
            </a:extLst>
          </p:cNvPr>
          <p:cNvSpPr>
            <a:spLocks noGrp="1"/>
          </p:cNvSpPr>
          <p:nvPr>
            <p:ph type="title"/>
          </p:nvPr>
        </p:nvSpPr>
        <p:spPr/>
        <p:txBody>
          <a:bodyPr/>
          <a:lstStyle/>
          <a:p>
            <a:r>
              <a:rPr lang="en-US" dirty="0"/>
              <a:t>Results/ conclusions</a:t>
            </a:r>
          </a:p>
        </p:txBody>
      </p:sp>
      <p:sp>
        <p:nvSpPr>
          <p:cNvPr id="3" name="Content Placeholder 2">
            <a:extLst>
              <a:ext uri="{FF2B5EF4-FFF2-40B4-BE49-F238E27FC236}">
                <a16:creationId xmlns:a16="http://schemas.microsoft.com/office/drawing/2014/main" id="{D1809777-7428-480F-BA3E-F456EA6D0232}"/>
              </a:ext>
            </a:extLst>
          </p:cNvPr>
          <p:cNvSpPr>
            <a:spLocks noGrp="1"/>
          </p:cNvSpPr>
          <p:nvPr>
            <p:ph idx="1"/>
          </p:nvPr>
        </p:nvSpPr>
        <p:spPr>
          <a:xfrm>
            <a:off x="593328" y="2095943"/>
            <a:ext cx="6489261" cy="3450613"/>
          </a:xfrm>
        </p:spPr>
        <p:txBody>
          <a:bodyPr/>
          <a:lstStyle/>
          <a:p>
            <a:r>
              <a:rPr lang="en-US" dirty="0"/>
              <a:t>The year the houses were sold doesn’t affect their average selling prices </a:t>
            </a:r>
          </a:p>
          <a:p>
            <a:r>
              <a:rPr lang="en-US" dirty="0"/>
              <a:t>2 bathrooms houses sells more than the others</a:t>
            </a:r>
          </a:p>
          <a:p>
            <a:r>
              <a:rPr lang="en-US" dirty="0"/>
              <a:t>The sale prices of the 2 bathrooms houses are more than the general median house prices.</a:t>
            </a:r>
          </a:p>
          <a:p>
            <a:r>
              <a:rPr lang="en-US" dirty="0"/>
              <a:t>Houses with fireplaces sell for a higher average price than houses without fireplaces</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72BA94D2-6BB1-4436-A184-D92FB6BB2FC6}"/>
              </a:ext>
            </a:extLst>
          </p:cNvPr>
          <p:cNvPicPr>
            <a:picLocks noChangeAspect="1"/>
          </p:cNvPicPr>
          <p:nvPr/>
        </p:nvPicPr>
        <p:blipFill>
          <a:blip r:embed="rId2"/>
          <a:stretch>
            <a:fillRect/>
          </a:stretch>
        </p:blipFill>
        <p:spPr>
          <a:xfrm>
            <a:off x="7082589" y="2095944"/>
            <a:ext cx="2171196" cy="911952"/>
          </a:xfrm>
          <a:prstGeom prst="rect">
            <a:avLst/>
          </a:prstGeom>
        </p:spPr>
      </p:pic>
      <p:pic>
        <p:nvPicPr>
          <p:cNvPr id="5" name="Picture 4">
            <a:extLst>
              <a:ext uri="{FF2B5EF4-FFF2-40B4-BE49-F238E27FC236}">
                <a16:creationId xmlns:a16="http://schemas.microsoft.com/office/drawing/2014/main" id="{A0A7953D-F538-4B17-817C-ED923AA92DA7}"/>
              </a:ext>
            </a:extLst>
          </p:cNvPr>
          <p:cNvPicPr>
            <a:picLocks noChangeAspect="1"/>
          </p:cNvPicPr>
          <p:nvPr/>
        </p:nvPicPr>
        <p:blipFill>
          <a:blip r:embed="rId3"/>
          <a:stretch>
            <a:fillRect/>
          </a:stretch>
        </p:blipFill>
        <p:spPr>
          <a:xfrm>
            <a:off x="9253785" y="2095944"/>
            <a:ext cx="2229852" cy="911952"/>
          </a:xfrm>
          <a:prstGeom prst="rect">
            <a:avLst/>
          </a:prstGeom>
        </p:spPr>
      </p:pic>
    </p:spTree>
    <p:extLst>
      <p:ext uri="{BB962C8B-B14F-4D97-AF65-F5344CB8AC3E}">
        <p14:creationId xmlns:p14="http://schemas.microsoft.com/office/powerpoint/2010/main" val="347082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F72A-AC84-4745-AC73-5728A4B77D0D}"/>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995378CE-6705-4D27-AB44-857E9DC49DCE}"/>
              </a:ext>
            </a:extLst>
          </p:cNvPr>
          <p:cNvSpPr>
            <a:spLocks noGrp="1"/>
          </p:cNvSpPr>
          <p:nvPr>
            <p:ph idx="1"/>
          </p:nvPr>
        </p:nvSpPr>
        <p:spPr/>
        <p:txBody>
          <a:bodyPr/>
          <a:lstStyle/>
          <a:p>
            <a:r>
              <a:rPr lang="en-US" dirty="0"/>
              <a:t>If you consider the housing business, the time of sale from historic events doesn’t affect the general average sale price, and so there is generally no loss, economic downturn or not.</a:t>
            </a:r>
          </a:p>
          <a:p>
            <a:r>
              <a:rPr lang="en-US" dirty="0"/>
              <a:t>Consider 2 bathroom in building as they sell more than the rest of the buildings.</a:t>
            </a:r>
          </a:p>
          <a:p>
            <a:r>
              <a:rPr lang="en-US" dirty="0"/>
              <a:t>Also consider introducing a fireplace in any house to sell as it sells for more than a house without a fireplace.</a:t>
            </a:r>
          </a:p>
          <a:p>
            <a:endParaRPr lang="en-US" dirty="0"/>
          </a:p>
          <a:p>
            <a:endParaRPr lang="en-US" dirty="0"/>
          </a:p>
        </p:txBody>
      </p:sp>
    </p:spTree>
    <p:extLst>
      <p:ext uri="{BB962C8B-B14F-4D97-AF65-F5344CB8AC3E}">
        <p14:creationId xmlns:p14="http://schemas.microsoft.com/office/powerpoint/2010/main" val="30597385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149</TotalTime>
  <Words>519</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MT</vt:lpstr>
      <vt:lpstr>Gallery</vt:lpstr>
      <vt:lpstr>housing sale prices  </vt:lpstr>
      <vt:lpstr>Executive summary</vt:lpstr>
      <vt:lpstr>background</vt:lpstr>
      <vt:lpstr>Analysis/methods</vt:lpstr>
      <vt:lpstr>Results/ conclusions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sale prices  </dc:title>
  <dc:creator>raymond.onanna@gmail.com</dc:creator>
  <cp:lastModifiedBy>raymond.onanna@gmail.com</cp:lastModifiedBy>
  <cp:revision>18</cp:revision>
  <dcterms:created xsi:type="dcterms:W3CDTF">2020-11-25T15:44:57Z</dcterms:created>
  <dcterms:modified xsi:type="dcterms:W3CDTF">2020-11-29T04:00:10Z</dcterms:modified>
</cp:coreProperties>
</file>