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7" r:id="rId8"/>
    <p:sldId id="260" r:id="rId9"/>
    <p:sldId id="268" r:id="rId10"/>
    <p:sldId id="262" r:id="rId11"/>
    <p:sldId id="261" r:id="rId12"/>
    <p:sldId id="269" r:id="rId13"/>
    <p:sldId id="263" r:id="rId14"/>
    <p:sldId id="264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>
      <p:cViewPr>
        <p:scale>
          <a:sx n="119" d="100"/>
          <a:sy n="119" d="100"/>
        </p:scale>
        <p:origin x="31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F537-AE4B-1649-9581-91F598C0B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6F0BC-B944-7440-9077-B357007A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0CB4-BE73-7E42-9ED7-492CB1ED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F28-1BE9-644E-8329-4255A0D75C2F}" type="datetimeFigureOut">
              <a:rPr lang="en-CN" smtClean="0"/>
              <a:t>2020/3/25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21-FB13-9542-B355-C07EB123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716A-2A7A-F848-A39D-354488FE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266-FD9B-F64F-BD42-1DF2A47C7D8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49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75C9-98BD-B049-858D-6E71B8C3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BBE01-738F-6147-A47F-1728568F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9FB5-5C06-6F42-A57C-215F8C6A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F28-1BE9-644E-8329-4255A0D75C2F}" type="datetimeFigureOut">
              <a:rPr lang="en-CN" smtClean="0"/>
              <a:t>2020/3/25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00CB-6B97-6C44-8228-91B2ED8C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955E-CA22-A84D-A9BA-ADCF53D0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266-FD9B-F64F-BD42-1DF2A47C7D8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29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8B639-8E0E-5B4E-881E-5B1FF1030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CC911-99AC-4242-BBF7-32422DB08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BF93-13CE-2F44-A115-F3E32C67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F28-1BE9-644E-8329-4255A0D75C2F}" type="datetimeFigureOut">
              <a:rPr lang="en-CN" smtClean="0"/>
              <a:t>2020/3/25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50B5-7FE7-7843-80B6-11500491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962C1-98E2-EA42-847F-67122721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266-FD9B-F64F-BD42-1DF2A47C7D8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310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AFB4-6691-CC4F-AD76-419737CC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0921-031C-B646-B220-C80B4E67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A4C3-45F0-2F4D-8F78-2C6BFC1A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F28-1BE9-644E-8329-4255A0D75C2F}" type="datetimeFigureOut">
              <a:rPr lang="en-CN" smtClean="0"/>
              <a:t>2020/3/25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DF48-CAD2-094E-BFE6-17BEC030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E3EB-C2B1-4142-87B5-87B7C951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266-FD9B-F64F-BD42-1DF2A47C7D8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007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0F6C-6E24-C14E-8C87-B5412697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615FE-7CFD-994A-A583-E638F48B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1E4B-972B-6F4A-A71A-480250E8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F28-1BE9-644E-8329-4255A0D75C2F}" type="datetimeFigureOut">
              <a:rPr lang="en-CN" smtClean="0"/>
              <a:t>2020/3/25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F900-5536-6D4B-864B-2514A305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B0B6-D46F-4F43-B4B7-50EA4191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266-FD9B-F64F-BD42-1DF2A47C7D8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189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D73E-53A0-0245-B021-49654E59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61B1-2D59-1742-8FD5-8B3D613B9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7C913-D2E2-3246-B04F-F5A78633F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232C9-C305-2042-9361-61B86ABF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F28-1BE9-644E-8329-4255A0D75C2F}" type="datetimeFigureOut">
              <a:rPr lang="en-CN" smtClean="0"/>
              <a:t>2020/3/25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872B4-D95B-6C46-A02F-65650450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B6B51-3CCE-7B47-AA4E-1C491893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266-FD9B-F64F-BD42-1DF2A47C7D8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493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24A1-9CE6-FF44-875A-C91C5136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477EE-48C4-F64D-98B9-FCC1C0B61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0192A-7C59-5E4F-859B-2E4677ED1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69436-9959-084D-B3AE-A5A7E9FC4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2A91A-0C44-624B-A1A7-FD11D663D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4952C-233B-1642-9649-BEDB05A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F28-1BE9-644E-8329-4255A0D75C2F}" type="datetimeFigureOut">
              <a:rPr lang="en-CN" smtClean="0"/>
              <a:t>2020/3/25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8AAD8-6EBB-6049-8AE4-D93BE016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EB37B-8CA7-2E44-A7AB-734EC8A9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266-FD9B-F64F-BD42-1DF2A47C7D8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914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8DAD-08EC-8541-A6FB-E0FF443E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DAE05-1DC2-8942-878C-1AD9B620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F28-1BE9-644E-8329-4255A0D75C2F}" type="datetimeFigureOut">
              <a:rPr lang="en-CN" smtClean="0"/>
              <a:t>2020/3/25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E99EE-617A-6B4D-86E0-7A2809A3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DE809-376A-AD42-92E8-5E9CA7C0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266-FD9B-F64F-BD42-1DF2A47C7D8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046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66F66-DCA7-234C-8914-2430502C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F28-1BE9-644E-8329-4255A0D75C2F}" type="datetimeFigureOut">
              <a:rPr lang="en-CN" smtClean="0"/>
              <a:t>2020/3/25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959ED-C2A2-464D-9121-4807DFD1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256C3-9BBB-1B45-BC26-06CC9E8E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266-FD9B-F64F-BD42-1DF2A47C7D8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159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408B-FDD6-D843-BCA4-666C470F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2D91-163F-8849-AC3F-0A049A26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5B3AA-D756-834C-9CFD-311057F6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5DFC1-6547-4046-A770-2208A74E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F28-1BE9-644E-8329-4255A0D75C2F}" type="datetimeFigureOut">
              <a:rPr lang="en-CN" smtClean="0"/>
              <a:t>2020/3/25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A7A56-B6C9-FB4F-B469-D174F2D4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DFB92-38B3-F945-9BD8-F49359E3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266-FD9B-F64F-BD42-1DF2A47C7D8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030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1376-33FD-6E49-B6A6-D0EA4837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EF643-6E04-7646-99CC-EDA145905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7BBD-2301-A849-9478-04A619CAD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03D72-8CDA-9843-A42C-BA63A603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F28-1BE9-644E-8329-4255A0D75C2F}" type="datetimeFigureOut">
              <a:rPr lang="en-CN" smtClean="0"/>
              <a:t>2020/3/25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59813-D397-0645-9874-B75374DA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4D112-54AF-0047-B23D-81295282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266-FD9B-F64F-BD42-1DF2A47C7D8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6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2C898-B668-2C45-A73C-DBEB744E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F171B-8578-0E41-BFB5-2F15F8D4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EF7C-C27A-CA4E-B269-F968A9B81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DF28-1BE9-644E-8329-4255A0D75C2F}" type="datetimeFigureOut">
              <a:rPr lang="en-CN" smtClean="0"/>
              <a:t>2020/3/25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C16E-B66B-4B47-8004-4C548AFEC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0090-F1D3-6B42-9764-6EE0AD23D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F266-FD9B-F64F-BD42-1DF2A47C7D8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41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na-seqblog.com/rpkm-fpkm-and-tpm-clearly-explained/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CA89-EC67-BE48-A9EA-EBD5E3B27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NGS</a:t>
            </a:r>
            <a:r>
              <a:rPr lang="zh-CN" altLang="en-US" dirty="0"/>
              <a:t> </a:t>
            </a:r>
            <a:r>
              <a:rPr lang="en-US" altLang="zh-CN" dirty="0" err="1"/>
              <a:t>pipline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EC8D3-EC42-F244-BC8E-73477B4BB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056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B638-68C9-F140-B702-53978399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IGV</a:t>
            </a:r>
            <a:endParaRPr lang="en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B5223B-2042-7744-8F3E-178CD836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523"/>
            <a:ext cx="12192000" cy="35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CA7-4D13-0D43-8D5B-6AC7BA6F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BED</a:t>
            </a: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FCC10-E5B5-5743-A31E-5AEB20F41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47" y="2117180"/>
            <a:ext cx="10515600" cy="17981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1B387-AC2B-7F49-BD2F-EDA456778729}"/>
              </a:ext>
            </a:extLst>
          </p:cNvPr>
          <p:cNvSpPr txBox="1"/>
          <p:nvPr/>
        </p:nvSpPr>
        <p:spPr>
          <a:xfrm>
            <a:off x="623047" y="1506022"/>
            <a:ext cx="363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r>
              <a:rPr lang="zh-CN" altLang="en-US" dirty="0"/>
              <a:t> </a:t>
            </a:r>
            <a:r>
              <a:rPr lang="en-US" altLang="zh-CN" dirty="0"/>
              <a:t>(Genome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6842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5E18-5B1F-974C-A514-C6BEC1D6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Alignment</a:t>
            </a:r>
            <a:r>
              <a:rPr lang="zh-CN" altLang="en-US" dirty="0"/>
              <a:t> </a:t>
            </a:r>
            <a:r>
              <a:rPr lang="en-US" dirty="0"/>
              <a:t> 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3571AB-896C-C54A-A86C-6A1FC106464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6667" r="5144" b="10379"/>
          <a:stretch/>
        </p:blipFill>
        <p:spPr bwMode="auto">
          <a:xfrm>
            <a:off x="1092167" y="2487502"/>
            <a:ext cx="3316410" cy="1306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93821C-9314-6742-964A-4A9F59AF3014}"/>
              </a:ext>
            </a:extLst>
          </p:cNvPr>
          <p:cNvSpPr/>
          <p:nvPr/>
        </p:nvSpPr>
        <p:spPr>
          <a:xfrm>
            <a:off x="584499" y="42766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SAM file: alignment/human readable</a:t>
            </a:r>
            <a:endParaRPr lang="en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BAM file: alignment/machine only</a:t>
            </a:r>
            <a:endParaRPr lang="en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Index file:</a:t>
            </a:r>
            <a:endParaRPr lang="en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view BAM in IGV </a:t>
            </a:r>
            <a:endParaRPr lang="en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BED file: splice junction &amp; insertion and deletion</a:t>
            </a:r>
            <a:endParaRPr lang="en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D4F7E-6549-094F-A716-A908072A8E08}"/>
              </a:ext>
            </a:extLst>
          </p:cNvPr>
          <p:cNvSpPr/>
          <p:nvPr/>
        </p:nvSpPr>
        <p:spPr>
          <a:xfrm>
            <a:off x="584499" y="1635399"/>
            <a:ext cx="5430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CN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Tophat</a:t>
            </a: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splice</a:t>
            </a: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aware</a:t>
            </a: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mapper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Need to specify inner distance b/w paired end reads</a:t>
            </a:r>
            <a:endParaRPr lang="en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2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B84-7865-6945-8ECF-0AE3279E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 Assembly &amp; Quantitation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4BF5-738D-B347-B325-DE6467C3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Cufflink</a:t>
            </a:r>
            <a:endParaRPr lang="en-US" dirty="0"/>
          </a:p>
          <a:p>
            <a:r>
              <a:rPr lang="en-US" dirty="0"/>
              <a:t>assemble the aligned reads into transcripts and quantitate transcript levels </a:t>
            </a:r>
          </a:p>
          <a:p>
            <a:r>
              <a:rPr lang="en-US" dirty="0"/>
              <a:t>output files including </a:t>
            </a:r>
          </a:p>
          <a:p>
            <a:pPr lvl="1"/>
            <a:r>
              <a:rPr lang="en-US" dirty="0"/>
              <a:t>assembled transcripts file (</a:t>
            </a:r>
            <a:r>
              <a:rPr lang="en-US" dirty="0" err="1"/>
              <a:t>gtf</a:t>
            </a:r>
            <a:r>
              <a:rPr lang="en-US" dirty="0"/>
              <a:t> format)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dirty="0"/>
              <a:t>lists the coordinates of each transcript and its component exons</a:t>
            </a:r>
          </a:p>
          <a:p>
            <a:pPr lvl="1"/>
            <a:r>
              <a:rPr lang="en-US" dirty="0"/>
              <a:t>transcript expression file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dirty="0"/>
              <a:t> gives the normalized expression level of each transcript in FPKM </a:t>
            </a:r>
          </a:p>
          <a:p>
            <a:pPr lvl="1"/>
            <a:r>
              <a:rPr lang="en-US" dirty="0"/>
              <a:t>gene expression file that gives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dirty="0"/>
              <a:t> normalized expression level of each gene (sum of all transcripts for that gene) in FPKM 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465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773E-A85C-B642-87D2-AE93E7EE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FPKM:</a:t>
            </a:r>
            <a:r>
              <a:rPr lang="zh-CN" altLang="en-US" dirty="0"/>
              <a:t> </a:t>
            </a:r>
            <a:r>
              <a:rPr lang="en-US" dirty="0"/>
              <a:t>fragments per kilobase of exon per million reads mapped </a:t>
            </a:r>
            <a:br>
              <a:rPr lang="en-US" dirty="0"/>
            </a:b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928A7-51C8-9E4C-B4D2-F336EF82023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6" r="6617" b="3420"/>
          <a:stretch/>
        </p:blipFill>
        <p:spPr bwMode="auto">
          <a:xfrm>
            <a:off x="539246" y="1569514"/>
            <a:ext cx="4118815" cy="30562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B1F7A-0A79-C145-823B-27B3F8F145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43" y="1452282"/>
            <a:ext cx="4118815" cy="3173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1D987E-D9CB-444D-9A60-9D4CCACE96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46" y="5163670"/>
            <a:ext cx="3688509" cy="11833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F186C2-D9B5-694A-8775-8727E4AE72F8}"/>
              </a:ext>
            </a:extLst>
          </p:cNvPr>
          <p:cNvSpPr/>
          <p:nvPr/>
        </p:nvSpPr>
        <p:spPr>
          <a:xfrm>
            <a:off x="4984377" y="49584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https://www.rna-seqblog.com/rpkm-fpkm-and-tpm-clearly-explained/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3990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B84-7865-6945-8ECF-0AE3279E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 Assembly &amp; Quantitation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4BF5-738D-B347-B325-DE6467C3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FeatureCount</a:t>
            </a:r>
            <a:r>
              <a:rPr lang="en-US" altLang="zh-CN" dirty="0"/>
              <a:t>:</a:t>
            </a:r>
            <a:r>
              <a:rPr lang="en-US" dirty="0"/>
              <a:t> raw integer read counts </a:t>
            </a:r>
          </a:p>
          <a:p>
            <a:r>
              <a:rPr lang="en-US" dirty="0"/>
              <a:t>assemble the aligned reads into transcripts and quantitate transcript levels </a:t>
            </a:r>
          </a:p>
          <a:p>
            <a:r>
              <a:rPr lang="en-US" dirty="0"/>
              <a:t>output files including </a:t>
            </a:r>
          </a:p>
          <a:p>
            <a:pPr lvl="1"/>
            <a:r>
              <a:rPr lang="en-US" altLang="zh-CN" dirty="0"/>
              <a:t>3-column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dirty="0"/>
              <a:t>gene name, number of reads mapped to that gene, length of the gene. </a:t>
            </a:r>
          </a:p>
        </p:txBody>
      </p:sp>
    </p:spTree>
    <p:extLst>
      <p:ext uri="{BB962C8B-B14F-4D97-AF65-F5344CB8AC3E}">
        <p14:creationId xmlns:p14="http://schemas.microsoft.com/office/powerpoint/2010/main" val="197528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ECC9-75AE-7545-B1B4-8BFFDFE2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EBA6-D351-5F42-95EC-C69BCEB1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835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77C8-E241-7A4B-B7B4-475C8E47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E63C-2861-B148-8735-76A2DEAE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068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187F-2CE2-284C-A6F0-958AA355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062CE-9E3A-2F42-BFA8-53780C7F4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35" y="1690688"/>
            <a:ext cx="10515600" cy="3660191"/>
          </a:xfrm>
        </p:spPr>
      </p:pic>
    </p:spTree>
    <p:extLst>
      <p:ext uri="{BB962C8B-B14F-4D97-AF65-F5344CB8AC3E}">
        <p14:creationId xmlns:p14="http://schemas.microsoft.com/office/powerpoint/2010/main" val="138966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D7F1-5915-7044-909D-C5A91310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9693166" cy="2747963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Sequencing</a:t>
            </a:r>
            <a:r>
              <a:rPr lang="en-US" sz="2000" dirty="0"/>
              <a:t>: generation of the files with the short sequence reads </a:t>
            </a:r>
          </a:p>
          <a:p>
            <a:r>
              <a:rPr lang="en-US" sz="2000" b="1" dirty="0"/>
              <a:t>Quality control</a:t>
            </a:r>
            <a:r>
              <a:rPr lang="en-US" sz="2000" dirty="0"/>
              <a:t>: assessment of read quality and removal of poor quality and adaptor sequences at ends of reads </a:t>
            </a:r>
          </a:p>
          <a:p>
            <a:r>
              <a:rPr lang="en-US" sz="2000" b="1" dirty="0"/>
              <a:t>Read alignment</a:t>
            </a:r>
            <a:r>
              <a:rPr lang="en-US" sz="2000" dirty="0"/>
              <a:t>: Mapping of reads to a reference genome </a:t>
            </a:r>
          </a:p>
          <a:p>
            <a:r>
              <a:rPr lang="en-US" sz="2000" b="1" dirty="0"/>
              <a:t>Transcript assembly &amp; quantitation</a:t>
            </a:r>
            <a:r>
              <a:rPr lang="en-US" sz="2000" dirty="0"/>
              <a:t>: assignment of reads to transcripts and/or genes; quantitation of reads for each transcript/gene </a:t>
            </a:r>
          </a:p>
          <a:p>
            <a:r>
              <a:rPr lang="en-US" sz="2000" b="1" dirty="0"/>
              <a:t>Differential expression</a:t>
            </a:r>
            <a:r>
              <a:rPr lang="en-US" sz="2000" dirty="0"/>
              <a:t>: comparison of transcript/gene quantities in two different conditions </a:t>
            </a:r>
          </a:p>
          <a:p>
            <a:endParaRPr lang="en-CN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F2E2689-1508-5F43-972A-E9A0079F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35" y="136635"/>
            <a:ext cx="8600089" cy="29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3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D7F1-5915-7044-909D-C5A91310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9693166" cy="638504"/>
          </a:xfrm>
        </p:spPr>
        <p:txBody>
          <a:bodyPr>
            <a:normAutofit/>
          </a:bodyPr>
          <a:lstStyle/>
          <a:p>
            <a:r>
              <a:rPr lang="en-US" dirty="0"/>
              <a:t>The so-called “Tuxedo Package”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F2E2689-1508-5F43-972A-E9A0079F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35" y="136635"/>
            <a:ext cx="8600089" cy="29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3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D303-B9B5-E048-8E72-28113280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started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8FF7-CF8A-1C40-85CA-1B36F167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76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adrenal2.fastq</a:t>
            </a:r>
            <a:r>
              <a:rPr lang="en-US" altLang="zh-CN" sz="2400" dirty="0"/>
              <a:t>(</a:t>
            </a:r>
            <a:r>
              <a:rPr lang="en-US" altLang="zh-CN" sz="2400" dirty="0" err="1">
                <a:sym typeface="Wingdings" pitchFamily="2" charset="2"/>
              </a:rPr>
              <a:t>RNAseq</a:t>
            </a:r>
            <a:r>
              <a:rPr lang="en-US" altLang="zh-CN" sz="2400" dirty="0">
                <a:sym typeface="Wingdings" pitchFamily="2" charset="2"/>
              </a:rPr>
              <a:t>/</a:t>
            </a:r>
            <a:r>
              <a:rPr lang="en-US" altLang="zh-CN" sz="2400" dirty="0" err="1">
                <a:sym typeface="Wingdings" pitchFamily="2" charset="2"/>
              </a:rPr>
              <a:t>DNAseq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reads)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/>
              <a:t>+</a:t>
            </a:r>
            <a:r>
              <a:rPr lang="en-US" sz="2400" dirty="0" err="1"/>
              <a:t>adrenal_assembled_transcripts.gtf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>
                <a:sym typeface="Wingdings" pitchFamily="2" charset="2"/>
              </a:rPr>
              <a:t>refrence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genome)</a:t>
            </a:r>
            <a:endParaRPr lang="en-US" sz="2400" dirty="0"/>
          </a:p>
          <a:p>
            <a:r>
              <a:rPr lang="en-US" sz="2400" dirty="0" err="1"/>
              <a:t>adrenal_alignment.sam</a:t>
            </a:r>
            <a:r>
              <a:rPr lang="zh-CN" altLang="en-US" sz="2400" dirty="0"/>
              <a:t> </a:t>
            </a:r>
            <a:r>
              <a:rPr lang="en-US" altLang="zh-CN" sz="2400" dirty="0">
                <a:sym typeface="Wingdings" pitchFamily="2" charset="2"/>
              </a:rPr>
              <a:t>(or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BAM alignment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file)</a:t>
            </a:r>
            <a:endParaRPr lang="en-US" sz="2400" dirty="0"/>
          </a:p>
          <a:p>
            <a:r>
              <a:rPr lang="en-US" sz="2400" dirty="0" err="1"/>
              <a:t>adrenal_alignment.bai</a:t>
            </a:r>
            <a:r>
              <a:rPr lang="en-US" sz="2400" dirty="0"/>
              <a:t> </a:t>
            </a:r>
            <a:r>
              <a:rPr lang="en-US" altLang="zh-CN" sz="2400" dirty="0"/>
              <a:t>(index</a:t>
            </a:r>
            <a:r>
              <a:rPr lang="zh-CN" altLang="en-US" sz="2400" dirty="0"/>
              <a:t> </a:t>
            </a:r>
            <a:r>
              <a:rPr lang="en-US" altLang="zh-CN" sz="2400" dirty="0"/>
              <a:t>file)</a:t>
            </a:r>
            <a:endParaRPr lang="en-US" sz="2400" dirty="0"/>
          </a:p>
          <a:p>
            <a:r>
              <a:rPr lang="en-US" sz="2400" dirty="0" err="1"/>
              <a:t>adrenal_splice_junctions.bed</a:t>
            </a:r>
            <a:r>
              <a:rPr lang="zh-CN" altLang="en-US" sz="2400" dirty="0"/>
              <a:t> </a:t>
            </a:r>
            <a:r>
              <a:rPr lang="en-US" altLang="zh-CN" sz="2400" dirty="0"/>
              <a:t>(describing</a:t>
            </a:r>
            <a:r>
              <a:rPr lang="zh-CN" altLang="en-US" sz="2400" dirty="0"/>
              <a:t> </a:t>
            </a:r>
            <a:r>
              <a:rPr lang="en-US" altLang="zh-CN" sz="2400" dirty="0"/>
              <a:t>splice</a:t>
            </a:r>
            <a:r>
              <a:rPr lang="zh-CN" altLang="en-US" sz="2400" dirty="0"/>
              <a:t> </a:t>
            </a:r>
            <a:r>
              <a:rPr lang="en-US" altLang="zh-CN" sz="2400" dirty="0"/>
              <a:t>junction)</a:t>
            </a:r>
            <a:endParaRPr lang="en-US" sz="2400" dirty="0"/>
          </a:p>
          <a:p>
            <a:r>
              <a:rPr lang="en-US" sz="2400" dirty="0" err="1"/>
              <a:t>adrenal_gene_expression.tabular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adrenal_featureCounts.txt</a:t>
            </a:r>
            <a:r>
              <a:rPr lang="en-US" sz="2400" dirty="0"/>
              <a:t> </a:t>
            </a:r>
            <a:endParaRPr lang="en-US" sz="2400" dirty="0">
              <a:effectLst/>
            </a:endParaRPr>
          </a:p>
          <a:p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5943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A503-AF9E-124D-84CC-59904CFE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FastQ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170416-67D2-634E-9A66-8EA9C7ECB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55" y="2383357"/>
            <a:ext cx="8648700" cy="2247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75BB79-6AD5-8E4E-82BF-25CED8AC6D7B}"/>
              </a:ext>
            </a:extLst>
          </p:cNvPr>
          <p:cNvSpPr/>
          <p:nvPr/>
        </p:nvSpPr>
        <p:spPr>
          <a:xfrm>
            <a:off x="838200" y="13675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human readable text-based files that contain the short reads output by the sequencer </a:t>
            </a:r>
          </a:p>
        </p:txBody>
      </p:sp>
    </p:spTree>
    <p:extLst>
      <p:ext uri="{BB962C8B-B14F-4D97-AF65-F5344CB8AC3E}">
        <p14:creationId xmlns:p14="http://schemas.microsoft.com/office/powerpoint/2010/main" val="222361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A503-AF9E-124D-84CC-59904CFE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FastQ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170416-67D2-634E-9A66-8EA9C7ECB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13" y="3016250"/>
            <a:ext cx="8648700" cy="2247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75BB79-6AD5-8E4E-82BF-25CED8AC6D7B}"/>
              </a:ext>
            </a:extLst>
          </p:cNvPr>
          <p:cNvSpPr/>
          <p:nvPr/>
        </p:nvSpPr>
        <p:spPr>
          <a:xfrm>
            <a:off x="838200" y="13675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Phred</a:t>
            </a:r>
            <a:r>
              <a:rPr lang="en-US" dirty="0"/>
              <a:t> quality scores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 err="1"/>
              <a:t>Pr</a:t>
            </a:r>
            <a:r>
              <a:rPr lang="en-US" dirty="0"/>
              <a:t>(base call error)</a:t>
            </a:r>
            <a:r>
              <a:rPr lang="en-CN" dirty="0">
                <a:effectLst/>
              </a:rPr>
              <a:t> </a:t>
            </a:r>
          </a:p>
          <a:p>
            <a:r>
              <a:rPr lang="en-US" dirty="0"/>
              <a:t>Q+33=ASCII base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8E1803-256A-D04D-8486-BA13690488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0" y="1998442"/>
            <a:ext cx="1583033" cy="376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03B58E-9286-CC4A-AB0D-E75A38A2B2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27" y="1231144"/>
            <a:ext cx="4308618" cy="11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3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1AC3-8606-314B-B8B3-8A1BF2A8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5" y="60716"/>
            <a:ext cx="10515600" cy="1325563"/>
          </a:xfrm>
        </p:spPr>
        <p:txBody>
          <a:bodyPr/>
          <a:lstStyle/>
          <a:p>
            <a:r>
              <a:rPr lang="en-US" altLang="zh-CN" dirty="0"/>
              <a:t>SAM/BAM</a:t>
            </a: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85529-CA93-CB47-B5A1-27A3954BF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835" y="3288639"/>
            <a:ext cx="10515600" cy="27592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502BC-65A5-5643-885E-E4C8A651A0E3}"/>
              </a:ext>
            </a:extLst>
          </p:cNvPr>
          <p:cNvSpPr/>
          <p:nvPr/>
        </p:nvSpPr>
        <p:spPr>
          <a:xfrm>
            <a:off x="676835" y="1016947"/>
            <a:ext cx="5802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tandard format for compactly representing alignment data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237A5C-8093-3448-9260-1FE5FE115F95}"/>
              </a:ext>
            </a:extLst>
          </p:cNvPr>
          <p:cNvSpPr/>
          <p:nvPr/>
        </p:nvSpPr>
        <p:spPr>
          <a:xfrm>
            <a:off x="676835" y="1460296"/>
            <a:ext cx="77741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 of the key information in the alignment portion of a SAM file:</a:t>
            </a:r>
            <a:br>
              <a:rPr lang="en-US" dirty="0"/>
            </a:br>
            <a:r>
              <a:rPr lang="en-US" dirty="0"/>
              <a:t>Column 1: Name of read</a:t>
            </a:r>
            <a:br>
              <a:rPr lang="en-US" dirty="0"/>
            </a:br>
            <a:r>
              <a:rPr lang="en-US" dirty="0"/>
              <a:t>Column 3: Name of reference sequence where the read aligned</a:t>
            </a:r>
            <a:br>
              <a:rPr lang="en-US" dirty="0"/>
            </a:br>
            <a:r>
              <a:rPr lang="en-US" dirty="0"/>
              <a:t>Column 4: Leftmost position in the reference sequence that aligns to the read</a:t>
            </a:r>
            <a:br>
              <a:rPr lang="en-US" dirty="0"/>
            </a:br>
            <a:r>
              <a:rPr lang="en-US" dirty="0"/>
              <a:t>Column 7: Name of reference sequence where the mate (if paired end) or next read aligns </a:t>
            </a:r>
          </a:p>
        </p:txBody>
      </p:sp>
    </p:spTree>
    <p:extLst>
      <p:ext uri="{BB962C8B-B14F-4D97-AF65-F5344CB8AC3E}">
        <p14:creationId xmlns:p14="http://schemas.microsoft.com/office/powerpoint/2010/main" val="418453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B638-68C9-F140-B702-53978399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279064"/>
            <a:ext cx="10515600" cy="1325563"/>
          </a:xfrm>
        </p:spPr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IGV</a:t>
            </a: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1770A-DB90-4843-8901-98C09A9B6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068740" cy="4351338"/>
          </a:xfrm>
        </p:spPr>
      </p:pic>
    </p:spTree>
    <p:extLst>
      <p:ext uri="{BB962C8B-B14F-4D97-AF65-F5344CB8AC3E}">
        <p14:creationId xmlns:p14="http://schemas.microsoft.com/office/powerpoint/2010/main" val="291527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462</Words>
  <Application>Microsoft Macintosh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NGS pipline</vt:lpstr>
      <vt:lpstr>Overview</vt:lpstr>
      <vt:lpstr>PowerPoint Presentation</vt:lpstr>
      <vt:lpstr>PowerPoint Presentation</vt:lpstr>
      <vt:lpstr>Getting started</vt:lpstr>
      <vt:lpstr>FastQ</vt:lpstr>
      <vt:lpstr>FastQ</vt:lpstr>
      <vt:lpstr>SAM/BAM</vt:lpstr>
      <vt:lpstr>View in IGV</vt:lpstr>
      <vt:lpstr>View in IGV</vt:lpstr>
      <vt:lpstr>BED</vt:lpstr>
      <vt:lpstr>Read Alignment  </vt:lpstr>
      <vt:lpstr>Transcript Assembly &amp; Quantitation </vt:lpstr>
      <vt:lpstr>FPKM: fragments per kilobase of exon per million reads mapped  </vt:lpstr>
      <vt:lpstr>Transcript Assembly &amp; Quantitation </vt:lpstr>
      <vt:lpstr>Differential Expression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 pipline</dc:title>
  <dc:creator>Yingqi Li</dc:creator>
  <cp:lastModifiedBy>Yingqi Li</cp:lastModifiedBy>
  <cp:revision>9</cp:revision>
  <dcterms:created xsi:type="dcterms:W3CDTF">2020-03-25T11:11:31Z</dcterms:created>
  <dcterms:modified xsi:type="dcterms:W3CDTF">2020-03-25T13:27:49Z</dcterms:modified>
</cp:coreProperties>
</file>