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11"/>
  </p:notesMasterIdLst>
  <p:handoutMasterIdLst>
    <p:handoutMasterId r:id="rId12"/>
  </p:handoutMasterIdLst>
  <p:sldIdLst>
    <p:sldId id="446" r:id="rId5"/>
    <p:sldId id="447" r:id="rId6"/>
    <p:sldId id="426" r:id="rId7"/>
    <p:sldId id="449" r:id="rId8"/>
    <p:sldId id="451" r:id="rId9"/>
    <p:sldId id="4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1634" autoAdjust="0"/>
  </p:normalViewPr>
  <p:slideViewPr>
    <p:cSldViewPr snapToGrid="0">
      <p:cViewPr varScale="1">
        <p:scale>
          <a:sx n="75" d="100"/>
          <a:sy n="75" d="100"/>
        </p:scale>
        <p:origin x="758"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6/22/2024</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6/22/2024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a:t>
            </a:r>
            <a:r>
              <a:rPr lang="en-US" b="0" dirty="0"/>
              <a:t>This stage forms the foundation of the software development lifecycle, where leadership works with diverse stakeholders to gather project requirements.</a:t>
            </a:r>
          </a:p>
          <a:p>
            <a:r>
              <a:rPr lang="en-US" b="1" dirty="0"/>
              <a:t>Design – </a:t>
            </a:r>
            <a:r>
              <a:rPr lang="en-US" b="0" dirty="0"/>
              <a:t>During this phase, the functionality is detailed. Discussions include technologies, project resources, constraints, timelines, and budgets.</a:t>
            </a:r>
          </a:p>
          <a:p>
            <a:r>
              <a:rPr lang="en-US" b="1" dirty="0"/>
              <a:t>Development – </a:t>
            </a:r>
            <a:r>
              <a:rPr lang="en-US" b="0" dirty="0"/>
              <a:t>During this phase, development commences. The choice of programming language depends on the project. This phase is the longest in the SDLC, as each functionality is divided into smaller increments to facilitate value-driven code development.</a:t>
            </a:r>
          </a:p>
          <a:p>
            <a:r>
              <a:rPr lang="en-US" b="1" dirty="0"/>
              <a:t>Testing – </a:t>
            </a:r>
            <a:r>
              <a:rPr lang="en-US" b="0" dirty="0"/>
              <a:t>Testing is conducted concurrently with development, a routine activity throughout all phases but particularly focused on identifying and tracking defects within the existing code base.</a:t>
            </a:r>
          </a:p>
          <a:p>
            <a:r>
              <a:rPr lang="en-US" b="1" dirty="0"/>
              <a:t>Deployment –</a:t>
            </a:r>
            <a:r>
              <a:rPr lang="en-US" b="0" dirty="0"/>
              <a:t> At this stage, testing concludes, and the product is prepared for market deployment. UAT (User Acceptance Testing) might occur in a controlled environment prior to release.</a:t>
            </a:r>
          </a:p>
          <a:p>
            <a:r>
              <a:rPr lang="en-US" b="1" dirty="0"/>
              <a:t>Maintenance – </a:t>
            </a:r>
            <a:r>
              <a:rPr lang="en-US" b="0" dirty="0"/>
              <a:t>At this stage, the product has been launched into the market. Developers need to be prepared to handle new feature requests and bug fixes reported by users in the production environment.</a:t>
            </a:r>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56858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Completing the SNHU Travel project under a waterfall approach would have been challenging. Uncertainty and changes could have significantly impacted the project negatively. While Agile accommodates uncertainty better, any issues found still necessitate change orders to the agreement, which can incur costs.</a:t>
            </a:r>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196305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377029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38681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pulse/software-development-life-"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6343650" y="3962400"/>
            <a:ext cx="5505814" cy="1690409"/>
          </a:xfrm>
        </p:spPr>
        <p:txBody>
          <a:bodyPr vert="horz" lIns="91440" tIns="45720" rIns="91440" bIns="45720" rtlCol="0" anchor="ctr" anchorCtr="0">
            <a:normAutofit/>
          </a:bodyPr>
          <a:lstStyle/>
          <a:p>
            <a:pPr algn="r">
              <a:lnSpc>
                <a:spcPct val="90000"/>
              </a:lnSpc>
            </a:pPr>
            <a:r>
              <a:rPr lang="en-US" sz="4400" kern="1200" dirty="0">
                <a:solidFill>
                  <a:schemeClr val="tx1"/>
                </a:solidFill>
                <a:latin typeface="+mj-lt"/>
                <a:ea typeface="+mj-ea"/>
                <a:cs typeface="+mj-cs"/>
              </a:rPr>
              <a:t>AGILE DEVELOPMENT</a:t>
            </a:r>
          </a:p>
        </p:txBody>
      </p:sp>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155831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a:blip r:embed="rId3"/>
          <a:srcRect/>
          <a:stretch/>
        </p:blipFill>
        <p:spPr>
          <a:xfrm>
            <a:off x="663539" y="0"/>
            <a:ext cx="10864921"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0"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457194"/>
            <a:ext cx="11174819" cy="903767"/>
          </a:xfrm>
        </p:spPr>
        <p:txBody>
          <a:bodyPr/>
          <a:lstStyle/>
          <a:p>
            <a:r>
              <a:rPr lang="en-US" dirty="0"/>
              <a:t>Explaining agile Roles</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457199" y="1511232"/>
            <a:ext cx="4645152" cy="4197096"/>
          </a:xfrm>
        </p:spPr>
        <p:txBody>
          <a:bodyPr anchor="ctr"/>
          <a:lstStyle/>
          <a:p>
            <a:pPr marL="285750" indent="-285750">
              <a:buFont typeface="Arial" panose="020B0604020202020204" pitchFamily="34" charset="0"/>
              <a:buChar char="•"/>
            </a:pPr>
            <a:r>
              <a:rPr lang="en-US" b="1" dirty="0"/>
              <a:t>Product Owner</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Optimizing the product's value and enhancing the efficiency of the Development Team's efforts.</a:t>
            </a:r>
          </a:p>
          <a:p>
            <a:pPr marL="285750" indent="-285750">
              <a:buFont typeface="Arial" panose="020B0604020202020204" pitchFamily="34" charset="0"/>
              <a:buChar char="•"/>
            </a:pPr>
            <a:r>
              <a:rPr lang="en-US" b="1" dirty="0"/>
              <a:t>Scrum Master</a:t>
            </a:r>
          </a:p>
          <a:p>
            <a:pPr marL="742950" lvl="1" indent="-285750">
              <a:buFont typeface="Arial" panose="020B0604020202020204" pitchFamily="34" charset="0"/>
              <a:buChar char="•"/>
            </a:pPr>
            <a:r>
              <a:rPr lang="en-US" sz="1500" dirty="0">
                <a:solidFill>
                  <a:schemeClr val="bg1"/>
                </a:solidFill>
              </a:rPr>
              <a:t>Offers direction in agile principles</a:t>
            </a:r>
          </a:p>
          <a:p>
            <a:pPr marL="742950" lvl="1" indent="-285750">
              <a:buFont typeface="Arial" panose="020B0604020202020204" pitchFamily="34" charset="0"/>
              <a:buChar char="•"/>
            </a:pPr>
            <a:r>
              <a:rPr lang="en-US" sz="1500" dirty="0">
                <a:solidFill>
                  <a:schemeClr val="bg1"/>
                </a:solidFill>
              </a:rPr>
              <a:t>Acts as a servant-leader to the product owner. </a:t>
            </a:r>
          </a:p>
          <a:p>
            <a:pPr marL="742950" lvl="1" indent="-285750">
              <a:buFont typeface="Arial" panose="020B0604020202020204" pitchFamily="34" charset="0"/>
              <a:buChar char="•"/>
            </a:pPr>
            <a:r>
              <a:rPr lang="en-US" sz="1500" dirty="0">
                <a:solidFill>
                  <a:schemeClr val="bg1"/>
                </a:solidFill>
              </a:rPr>
              <a:t>Supports Scrum ceremonies.</a:t>
            </a:r>
          </a:p>
          <a:p>
            <a:pPr marL="285750" indent="-285750">
              <a:buFont typeface="Arial" panose="020B0604020202020204" pitchFamily="34" charset="0"/>
              <a:buChar char="•"/>
            </a:pPr>
            <a:r>
              <a:rPr lang="en-US" b="1" dirty="0">
                <a:solidFill>
                  <a:schemeClr val="bg1"/>
                </a:solidFill>
              </a:rPr>
              <a:t>Development Team</a:t>
            </a:r>
          </a:p>
          <a:p>
            <a:pPr marL="742950" lvl="1" indent="-285750">
              <a:buFont typeface="Arial" panose="020B0604020202020204" pitchFamily="34" charset="0"/>
              <a:buChar char="•"/>
            </a:pPr>
            <a:r>
              <a:rPr lang="en-US" sz="1500" dirty="0">
                <a:solidFill>
                  <a:schemeClr val="bg1"/>
                </a:solidFill>
              </a:rPr>
              <a:t>Comprising of Developers and Testers</a:t>
            </a:r>
          </a:p>
          <a:p>
            <a:pPr marL="742950" lvl="1" indent="-285750">
              <a:buFont typeface="Arial" panose="020B0604020202020204" pitchFamily="34" charset="0"/>
              <a:buChar char="•"/>
            </a:pPr>
            <a:r>
              <a:rPr lang="en-US" sz="1500" dirty="0">
                <a:solidFill>
                  <a:schemeClr val="bg1"/>
                </a:solidFill>
              </a:rPr>
              <a:t>Autonomously organized</a:t>
            </a:r>
          </a:p>
          <a:p>
            <a:pPr marL="742950" lvl="1" indent="-285750">
              <a:buFont typeface="Arial" panose="020B0604020202020204" pitchFamily="34" charset="0"/>
              <a:buChar char="•"/>
            </a:pPr>
            <a:r>
              <a:rPr lang="en-US" sz="1500" dirty="0">
                <a:solidFill>
                  <a:schemeClr val="bg1"/>
                </a:solidFill>
              </a:rPr>
              <a:t>Multi-disciplinary</a:t>
            </a:r>
          </a:p>
        </p:txBody>
      </p:sp>
    </p:spTree>
    <p:extLst>
      <p:ext uri="{BB962C8B-B14F-4D97-AF65-F5344CB8AC3E}">
        <p14:creationId xmlns:p14="http://schemas.microsoft.com/office/powerpoint/2010/main" val="389851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dissolve">
                                      <p:cBhvr>
                                        <p:cTn id="25" dur="500"/>
                                        <p:tgtEl>
                                          <p:spTgt spid="6">
                                            <p:txEl>
                                              <p:pRg st="4" end="4"/>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dissolv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dissolve">
                                      <p:cBhvr>
                                        <p:cTn id="33" dur="500"/>
                                        <p:tgtEl>
                                          <p:spTgt spid="6">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dissolve">
                                      <p:cBhvr>
                                        <p:cTn id="36" dur="500"/>
                                        <p:tgtEl>
                                          <p:spTgt spid="6">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dissolve">
                                      <p:cBhvr>
                                        <p:cTn id="39" dur="500"/>
                                        <p:tgtEl>
                                          <p:spTgt spid="6">
                                            <p:txEl>
                                              <p:pRg st="8" end="8"/>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dissolv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2000">
                <a:schemeClr val="accent1">
                  <a:lumMod val="5000"/>
                  <a:lumOff val="95000"/>
                </a:schemeClr>
              </a:gs>
              <a:gs pos="100000">
                <a:schemeClr val="bg2">
                  <a:lumMod val="40000"/>
                  <a:lumOff val="60000"/>
                </a:schemeClr>
              </a:gs>
              <a:gs pos="35000">
                <a:schemeClr val="bg2">
                  <a:lumMod val="60000"/>
                  <a:lumOff val="40000"/>
                </a:schemeClr>
              </a:gs>
            </a:gsLst>
            <a:path path="circle">
              <a:fillToRect l="100000" b="100000"/>
            </a:path>
            <a:tileRect t="-100000" r="-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pPr algn="ctr"/>
            <a:r>
              <a:rPr lang="en-US" sz="4400" b="1" dirty="0"/>
              <a:t>SOFTWARE DEVELOPMENT LIFECYCLE</a:t>
            </a:r>
          </a:p>
        </p:txBody>
      </p:sp>
      <p:sp>
        <p:nvSpPr>
          <p:cNvPr id="7" name="TextBox 6">
            <a:extLst>
              <a:ext uri="{FF2B5EF4-FFF2-40B4-BE49-F238E27FC236}">
                <a16:creationId xmlns:a16="http://schemas.microsoft.com/office/drawing/2014/main" id="{15EC6236-AB1E-D74D-8864-B51A63D67C0A}"/>
              </a:ext>
            </a:extLst>
          </p:cNvPr>
          <p:cNvSpPr txBox="1"/>
          <p:nvPr/>
        </p:nvSpPr>
        <p:spPr>
          <a:xfrm>
            <a:off x="838201" y="2013625"/>
            <a:ext cx="5252462" cy="4479250"/>
          </a:xfrm>
          <a:prstGeom prst="rect">
            <a:avLst/>
          </a:prstGeom>
        </p:spPr>
        <p:txBody>
          <a:bodyPr vert="horz" lIns="91440" tIns="45720" rIns="91440" bIns="45720" rtlCol="0">
            <a:normAutofit/>
          </a:bodyPr>
          <a:lstStyle/>
          <a:p>
            <a:pPr marL="571500" indent="-457200">
              <a:lnSpc>
                <a:spcPct val="90000"/>
              </a:lnSpc>
              <a:spcAft>
                <a:spcPts val="600"/>
              </a:spcAft>
              <a:buFont typeface="+mj-lt"/>
              <a:buAutoNum type="arabicPeriod"/>
            </a:pPr>
            <a:r>
              <a:rPr lang="en-US" sz="1200" b="1" dirty="0">
                <a:solidFill>
                  <a:schemeClr val="bg1"/>
                </a:solidFill>
              </a:rPr>
              <a:t>Analysis</a:t>
            </a:r>
          </a:p>
          <a:p>
            <a:pPr marL="1028700" lvl="1" indent="-457200">
              <a:lnSpc>
                <a:spcPct val="90000"/>
              </a:lnSpc>
              <a:spcAft>
                <a:spcPts val="600"/>
              </a:spcAft>
              <a:buFont typeface="Arial" panose="020B0604020202020204" pitchFamily="34" charset="0"/>
              <a:buChar char="•"/>
            </a:pPr>
            <a:r>
              <a:rPr lang="en-US" sz="1200" dirty="0">
                <a:solidFill>
                  <a:schemeClr val="bg1"/>
                </a:solidFill>
              </a:rPr>
              <a:t>Work closely with stakeholders.</a:t>
            </a:r>
          </a:p>
          <a:p>
            <a:pPr marL="1028700" lvl="1" indent="-457200">
              <a:lnSpc>
                <a:spcPct val="90000"/>
              </a:lnSpc>
              <a:spcAft>
                <a:spcPts val="600"/>
              </a:spcAft>
              <a:buFont typeface="Arial" panose="020B0604020202020204" pitchFamily="34" charset="0"/>
              <a:buChar char="•"/>
            </a:pPr>
            <a:r>
              <a:rPr lang="en-US" sz="1200" dirty="0">
                <a:solidFill>
                  <a:schemeClr val="bg1"/>
                </a:solidFill>
              </a:rPr>
              <a:t>Collect requirements.</a:t>
            </a:r>
          </a:p>
          <a:p>
            <a:pPr marL="571500" indent="-457200">
              <a:lnSpc>
                <a:spcPct val="90000"/>
              </a:lnSpc>
              <a:spcAft>
                <a:spcPts val="600"/>
              </a:spcAft>
              <a:buFont typeface="+mj-lt"/>
              <a:buAutoNum type="arabicPeriod"/>
            </a:pPr>
            <a:r>
              <a:rPr lang="en-US" sz="1200" b="1" dirty="0">
                <a:solidFill>
                  <a:schemeClr val="bg1"/>
                </a:solidFill>
              </a:rPr>
              <a:t>Design</a:t>
            </a:r>
          </a:p>
          <a:p>
            <a:pPr marL="1028700" lvl="1" indent="-457200">
              <a:lnSpc>
                <a:spcPct val="90000"/>
              </a:lnSpc>
              <a:spcAft>
                <a:spcPts val="600"/>
              </a:spcAft>
              <a:buFont typeface="Arial" panose="020B0604020202020204" pitchFamily="34" charset="0"/>
              <a:buChar char="•"/>
            </a:pPr>
            <a:r>
              <a:rPr lang="en-US" sz="1200" dirty="0">
                <a:solidFill>
                  <a:schemeClr val="bg1"/>
                </a:solidFill>
              </a:rPr>
              <a:t>Specify a detailed process for functionality.</a:t>
            </a:r>
          </a:p>
          <a:p>
            <a:pPr marL="1028700" lvl="1" indent="-457200">
              <a:lnSpc>
                <a:spcPct val="90000"/>
              </a:lnSpc>
              <a:spcAft>
                <a:spcPts val="600"/>
              </a:spcAft>
              <a:buFont typeface="Arial" panose="020B0604020202020204" pitchFamily="34" charset="0"/>
              <a:buChar char="•"/>
            </a:pPr>
            <a:r>
              <a:rPr lang="en-US" sz="1200" dirty="0">
                <a:solidFill>
                  <a:schemeClr val="bg1"/>
                </a:solidFill>
              </a:rPr>
              <a:t>Specify technologies, constraints, timelines, and budget.</a:t>
            </a:r>
          </a:p>
          <a:p>
            <a:pPr marL="571500" indent="-457200">
              <a:lnSpc>
                <a:spcPct val="90000"/>
              </a:lnSpc>
              <a:spcAft>
                <a:spcPts val="600"/>
              </a:spcAft>
              <a:buFont typeface="+mj-lt"/>
              <a:buAutoNum type="arabicPeriod"/>
            </a:pPr>
            <a:r>
              <a:rPr lang="en-US" sz="1200" b="1" dirty="0">
                <a:solidFill>
                  <a:schemeClr val="bg1"/>
                </a:solidFill>
              </a:rPr>
              <a:t>Implementation</a:t>
            </a:r>
          </a:p>
          <a:p>
            <a:pPr marL="1028700" lvl="1" indent="-457200">
              <a:lnSpc>
                <a:spcPct val="90000"/>
              </a:lnSpc>
              <a:spcAft>
                <a:spcPts val="600"/>
              </a:spcAft>
              <a:buFont typeface="Arial" panose="020B0604020202020204" pitchFamily="34" charset="0"/>
              <a:buChar char="•"/>
            </a:pPr>
            <a:r>
              <a:rPr lang="en-US" sz="1200" dirty="0">
                <a:solidFill>
                  <a:schemeClr val="bg1"/>
                </a:solidFill>
              </a:rPr>
              <a:t>The development process commences.</a:t>
            </a:r>
          </a:p>
          <a:p>
            <a:pPr marL="1028700" lvl="1" indent="-457200">
              <a:lnSpc>
                <a:spcPct val="90000"/>
              </a:lnSpc>
              <a:spcAft>
                <a:spcPts val="600"/>
              </a:spcAft>
              <a:buFont typeface="Arial" panose="020B0604020202020204" pitchFamily="34" charset="0"/>
              <a:buChar char="•"/>
            </a:pPr>
            <a:r>
              <a:rPr lang="en-US" sz="1200" dirty="0">
                <a:solidFill>
                  <a:schemeClr val="bg1"/>
                </a:solidFill>
              </a:rPr>
              <a:t>Functionality is divided into smaller increments. </a:t>
            </a:r>
          </a:p>
          <a:p>
            <a:pPr marL="571500" indent="-457200">
              <a:lnSpc>
                <a:spcPct val="90000"/>
              </a:lnSpc>
              <a:spcAft>
                <a:spcPts val="600"/>
              </a:spcAft>
              <a:buFont typeface="+mj-lt"/>
              <a:buAutoNum type="arabicPeriod"/>
            </a:pPr>
            <a:r>
              <a:rPr lang="en-US" sz="1200" b="1" dirty="0">
                <a:solidFill>
                  <a:schemeClr val="bg1"/>
                </a:solidFill>
              </a:rPr>
              <a:t>Testing</a:t>
            </a:r>
          </a:p>
          <a:p>
            <a:pPr marL="1028700" lvl="1" indent="-457200">
              <a:lnSpc>
                <a:spcPct val="90000"/>
              </a:lnSpc>
              <a:spcAft>
                <a:spcPts val="600"/>
              </a:spcAft>
              <a:buFont typeface="Arial" panose="020B0604020202020204" pitchFamily="34" charset="0"/>
              <a:buChar char="•"/>
            </a:pPr>
            <a:r>
              <a:rPr lang="en-US" sz="1200" dirty="0">
                <a:solidFill>
                  <a:schemeClr val="bg1"/>
                </a:solidFill>
              </a:rPr>
              <a:t>Occurs concurrently with development.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Procedure for identifying and mitigating reported defects and tracking issues.</a:t>
            </a:r>
            <a:endParaRPr lang="en-US" sz="1200" b="1" dirty="0">
              <a:solidFill>
                <a:schemeClr val="bg1"/>
              </a:solidFill>
            </a:endParaRPr>
          </a:p>
          <a:p>
            <a:pPr marL="571500" indent="-457200">
              <a:lnSpc>
                <a:spcPct val="90000"/>
              </a:lnSpc>
              <a:spcAft>
                <a:spcPts val="600"/>
              </a:spcAft>
              <a:buFont typeface="+mj-lt"/>
              <a:buAutoNum type="arabicPeriod"/>
            </a:pPr>
            <a:r>
              <a:rPr lang="en-US" sz="1200" b="1" dirty="0">
                <a:solidFill>
                  <a:schemeClr val="bg1"/>
                </a:solidFill>
              </a:rPr>
              <a:t>Deployment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Testing is finished and the product is released to the market.</a:t>
            </a:r>
          </a:p>
          <a:p>
            <a:pPr marL="571500" indent="-457200">
              <a:lnSpc>
                <a:spcPct val="90000"/>
              </a:lnSpc>
              <a:spcAft>
                <a:spcPts val="600"/>
              </a:spcAft>
              <a:buFont typeface="+mj-lt"/>
              <a:buAutoNum type="arabicPeriod"/>
            </a:pPr>
            <a:r>
              <a:rPr lang="en-US" sz="1200" b="1" dirty="0">
                <a:solidFill>
                  <a:schemeClr val="bg1"/>
                </a:solidFill>
              </a:rPr>
              <a:t>Maintenance</a:t>
            </a:r>
          </a:p>
          <a:p>
            <a:pPr marL="1028700" lvl="1" indent="-457200">
              <a:lnSpc>
                <a:spcPct val="90000"/>
              </a:lnSpc>
              <a:spcAft>
                <a:spcPts val="600"/>
              </a:spcAft>
              <a:buFont typeface="Arial" panose="020B0604020202020204" pitchFamily="34" charset="0"/>
              <a:buChar char="•"/>
            </a:pPr>
            <a:r>
              <a:rPr lang="en-US" sz="1200" dirty="0">
                <a:solidFill>
                  <a:schemeClr val="bg1"/>
                </a:solidFill>
              </a:rPr>
              <a:t>Product deployed in the production environment.</a:t>
            </a:r>
          </a:p>
          <a:p>
            <a:pPr marL="1028700" lvl="1" indent="-457200">
              <a:lnSpc>
                <a:spcPct val="90000"/>
              </a:lnSpc>
              <a:spcAft>
                <a:spcPts val="600"/>
              </a:spcAft>
              <a:buFont typeface="Arial" panose="020B0604020202020204" pitchFamily="34" charset="0"/>
              <a:buChar char="•"/>
            </a:pPr>
            <a:r>
              <a:rPr lang="en-US" sz="1200" dirty="0">
                <a:solidFill>
                  <a:schemeClr val="bg1"/>
                </a:solidFill>
              </a:rPr>
              <a:t>Developers need to be prepared to implement new features and address bug fixes promptly.. </a:t>
            </a:r>
          </a:p>
        </p:txBody>
      </p:sp>
      <p:pic>
        <p:nvPicPr>
          <p:cNvPr id="8" name="Picture Placeholder 7">
            <a:extLst>
              <a:ext uri="{FF2B5EF4-FFF2-40B4-BE49-F238E27FC236}">
                <a16:creationId xmlns:a16="http://schemas.microsoft.com/office/drawing/2014/main" id="{285E2395-F258-4D5F-8EC1-2192791DA18B}"/>
              </a:ext>
            </a:extLst>
          </p:cNvPr>
          <p:cNvPicPr>
            <a:picLocks noGrp="1"/>
          </p:cNvPicPr>
          <p:nvPr>
            <p:ph type="pic" sz="quarter" idx="15"/>
          </p:nvPr>
        </p:nvPicPr>
        <p:blipFill rotWithShape="1">
          <a:blip r:embed="rId3"/>
          <a:srcRect l="12943" r="14268" b="-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64613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dissolv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dissolve">
                                      <p:cBhvr>
                                        <p:cTn id="21" dur="500"/>
                                        <p:tgtEl>
                                          <p:spTgt spid="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dissolve">
                                      <p:cBhvr>
                                        <p:cTn id="24" dur="500"/>
                                        <p:tgtEl>
                                          <p:spTgt spid="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dissolve">
                                      <p:cBhvr>
                                        <p:cTn id="29" dur="500"/>
                                        <p:tgtEl>
                                          <p:spTgt spid="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dissolve">
                                      <p:cBhvr>
                                        <p:cTn id="34" dur="500"/>
                                        <p:tgtEl>
                                          <p:spTgt spid="7">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dissolv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dissolve">
                                      <p:cBhvr>
                                        <p:cTn id="42" dur="500"/>
                                        <p:tgtEl>
                                          <p:spTgt spid="7">
                                            <p:txEl>
                                              <p:pRg st="9" end="9"/>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7">
                                            <p:txEl>
                                              <p:pRg st="10" end="10"/>
                                            </p:txEl>
                                          </p:spTgt>
                                        </p:tgtEl>
                                        <p:attrNameLst>
                                          <p:attrName>style.visibility</p:attrName>
                                        </p:attrNameLst>
                                      </p:cBhvr>
                                      <p:to>
                                        <p:strVal val="visible"/>
                                      </p:to>
                                    </p:set>
                                    <p:animEffect transition="in" filter="dissolve">
                                      <p:cBhvr>
                                        <p:cTn id="45" dur="500"/>
                                        <p:tgtEl>
                                          <p:spTgt spid="7">
                                            <p:txEl>
                                              <p:pRg st="10" end="10"/>
                                            </p:txEl>
                                          </p:spTgt>
                                        </p:tgtEl>
                                      </p:cBhvr>
                                    </p:animEffect>
                                  </p:childTnLst>
                                </p:cTn>
                              </p:par>
                              <p:par>
                                <p:cTn id="46" presetID="9" presetClass="entr" presetSubtype="0" fill="hold" nodeType="withEffect">
                                  <p:stCondLst>
                                    <p:cond delay="0"/>
                                  </p:stCondLst>
                                  <p:childTnLst>
                                    <p:set>
                                      <p:cBhvr>
                                        <p:cTn id="47" dur="1" fill="hold">
                                          <p:stCondLst>
                                            <p:cond delay="0"/>
                                          </p:stCondLst>
                                        </p:cTn>
                                        <p:tgtEl>
                                          <p:spTgt spid="7">
                                            <p:txEl>
                                              <p:pRg st="11" end="11"/>
                                            </p:txEl>
                                          </p:spTgt>
                                        </p:tgtEl>
                                        <p:attrNameLst>
                                          <p:attrName>style.visibility</p:attrName>
                                        </p:attrNameLst>
                                      </p:cBhvr>
                                      <p:to>
                                        <p:strVal val="visible"/>
                                      </p:to>
                                    </p:set>
                                    <p:animEffect transition="in" filter="dissolve">
                                      <p:cBhvr>
                                        <p:cTn id="48" dur="500"/>
                                        <p:tgtEl>
                                          <p:spTgt spid="7">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7">
                                            <p:txEl>
                                              <p:pRg st="12" end="12"/>
                                            </p:txEl>
                                          </p:spTgt>
                                        </p:tgtEl>
                                        <p:attrNameLst>
                                          <p:attrName>style.visibility</p:attrName>
                                        </p:attrNameLst>
                                      </p:cBhvr>
                                      <p:to>
                                        <p:strVal val="visible"/>
                                      </p:to>
                                    </p:set>
                                    <p:animEffect transition="in" filter="dissolve">
                                      <p:cBhvr>
                                        <p:cTn id="53" dur="500"/>
                                        <p:tgtEl>
                                          <p:spTgt spid="7">
                                            <p:txEl>
                                              <p:pRg st="12" end="12"/>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7">
                                            <p:txEl>
                                              <p:pRg st="13" end="13"/>
                                            </p:txEl>
                                          </p:spTgt>
                                        </p:tgtEl>
                                        <p:attrNameLst>
                                          <p:attrName>style.visibility</p:attrName>
                                        </p:attrNameLst>
                                      </p:cBhvr>
                                      <p:to>
                                        <p:strVal val="visible"/>
                                      </p:to>
                                    </p:set>
                                    <p:animEffect transition="in" filter="dissolve">
                                      <p:cBhvr>
                                        <p:cTn id="56" dur="500"/>
                                        <p:tgtEl>
                                          <p:spTgt spid="7">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7">
                                            <p:txEl>
                                              <p:pRg st="14" end="14"/>
                                            </p:txEl>
                                          </p:spTgt>
                                        </p:tgtEl>
                                        <p:attrNameLst>
                                          <p:attrName>style.visibility</p:attrName>
                                        </p:attrNameLst>
                                      </p:cBhvr>
                                      <p:to>
                                        <p:strVal val="visible"/>
                                      </p:to>
                                    </p:set>
                                    <p:animEffect transition="in" filter="dissolve">
                                      <p:cBhvr>
                                        <p:cTn id="61" dur="500"/>
                                        <p:tgtEl>
                                          <p:spTgt spid="7">
                                            <p:txEl>
                                              <p:pRg st="14" end="14"/>
                                            </p:txEl>
                                          </p:spTgt>
                                        </p:tgtEl>
                                      </p:cBhvr>
                                    </p:animEffect>
                                  </p:childTnLst>
                                </p:cTn>
                              </p:par>
                              <p:par>
                                <p:cTn id="62" presetID="9" presetClass="entr" presetSubtype="0" fill="hold" nodeType="withEffect">
                                  <p:stCondLst>
                                    <p:cond delay="0"/>
                                  </p:stCondLst>
                                  <p:childTnLst>
                                    <p:set>
                                      <p:cBhvr>
                                        <p:cTn id="63" dur="1" fill="hold">
                                          <p:stCondLst>
                                            <p:cond delay="0"/>
                                          </p:stCondLst>
                                        </p:cTn>
                                        <p:tgtEl>
                                          <p:spTgt spid="7">
                                            <p:txEl>
                                              <p:pRg st="15" end="15"/>
                                            </p:txEl>
                                          </p:spTgt>
                                        </p:tgtEl>
                                        <p:attrNameLst>
                                          <p:attrName>style.visibility</p:attrName>
                                        </p:attrNameLst>
                                      </p:cBhvr>
                                      <p:to>
                                        <p:strVal val="visible"/>
                                      </p:to>
                                    </p:set>
                                    <p:animEffect transition="in" filter="dissolve">
                                      <p:cBhvr>
                                        <p:cTn id="64" dur="500"/>
                                        <p:tgtEl>
                                          <p:spTgt spid="7">
                                            <p:txEl>
                                              <p:pRg st="15" end="15"/>
                                            </p:txEl>
                                          </p:spTgt>
                                        </p:tgtEl>
                                      </p:cBhvr>
                                    </p:animEffect>
                                  </p:childTnLst>
                                </p:cTn>
                              </p:par>
                              <p:par>
                                <p:cTn id="65" presetID="9" presetClass="entr" presetSubtype="0" fill="hold" nodeType="withEffect">
                                  <p:stCondLst>
                                    <p:cond delay="0"/>
                                  </p:stCondLst>
                                  <p:childTnLst>
                                    <p:set>
                                      <p:cBhvr>
                                        <p:cTn id="66" dur="1" fill="hold">
                                          <p:stCondLst>
                                            <p:cond delay="0"/>
                                          </p:stCondLst>
                                        </p:cTn>
                                        <p:tgtEl>
                                          <p:spTgt spid="7">
                                            <p:txEl>
                                              <p:pRg st="16" end="16"/>
                                            </p:txEl>
                                          </p:spTgt>
                                        </p:tgtEl>
                                        <p:attrNameLst>
                                          <p:attrName>style.visibility</p:attrName>
                                        </p:attrNameLst>
                                      </p:cBhvr>
                                      <p:to>
                                        <p:strVal val="visible"/>
                                      </p:to>
                                    </p:set>
                                    <p:animEffect transition="in" filter="dissolve">
                                      <p:cBhvr>
                                        <p:cTn id="67"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Graphical user interface&#10;&#10;Description automatically generated with medium confidence">
            <a:extLst>
              <a:ext uri="{FF2B5EF4-FFF2-40B4-BE49-F238E27FC236}">
                <a16:creationId xmlns:a16="http://schemas.microsoft.com/office/drawing/2014/main" id="{55BEED18-F01D-814C-82E8-6F815009A884}"/>
              </a:ext>
            </a:extLst>
          </p:cNvPr>
          <p:cNvPicPr>
            <a:picLocks noGrp="1"/>
          </p:cNvPicPr>
          <p:nvPr>
            <p:ph type="pic" sz="quarter" idx="15"/>
          </p:nvPr>
        </p:nvPicPr>
        <p:blipFill>
          <a:blip r:embed="rId3">
            <a:alphaModFix amt="50000"/>
            <a:extLst>
              <a:ext uri="{BEBA8EAE-BF5A-486C-A8C5-ECC9F3942E4B}">
                <a14:imgProps xmlns:a14="http://schemas.microsoft.com/office/drawing/2010/main">
                  <a14:imgLayer r:embed="rId4">
                    <a14:imgEffect>
                      <a14:colorTemperature colorTemp="11500"/>
                    </a14:imgEffect>
                    <a14:imgEffect>
                      <a14:saturation sat="12000"/>
                    </a14:imgEffect>
                  </a14:imgLayer>
                </a14:imgProps>
              </a:ext>
            </a:extLst>
          </a:blip>
          <a:stretch>
            <a:fillRect/>
          </a:stretch>
        </p:blipFill>
        <p:spPr>
          <a:xfrm>
            <a:off x="3050" y="0"/>
            <a:ext cx="12188950" cy="6948488"/>
          </a:xfrm>
          <a:noFill/>
          <a:ln>
            <a:noFill/>
          </a:ln>
        </p:spPr>
      </p:pic>
      <p:sp>
        <p:nvSpPr>
          <p:cNvPr id="11" name="TextBox 10">
            <a:extLst>
              <a:ext uri="{FF2B5EF4-FFF2-40B4-BE49-F238E27FC236}">
                <a16:creationId xmlns:a16="http://schemas.microsoft.com/office/drawing/2014/main" id="{AA67491B-597B-4947-9F3F-D356FC9150A6}"/>
              </a:ext>
            </a:extLst>
          </p:cNvPr>
          <p:cNvSpPr txBox="1"/>
          <p:nvPr/>
        </p:nvSpPr>
        <p:spPr>
          <a:xfrm>
            <a:off x="1840090" y="3237637"/>
            <a:ext cx="3744097" cy="3170099"/>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Not necessary to define all requirements.</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Primary requirements can be defined, but functionality may evolve over time.</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No constraint on time to market</a:t>
            </a:r>
          </a:p>
        </p:txBody>
      </p:sp>
      <p:sp>
        <p:nvSpPr>
          <p:cNvPr id="13" name="TextBox 12">
            <a:extLst>
              <a:ext uri="{FF2B5EF4-FFF2-40B4-BE49-F238E27FC236}">
                <a16:creationId xmlns:a16="http://schemas.microsoft.com/office/drawing/2014/main" id="{0DEBE4A8-E5A0-B941-84A0-640EF052EF94}"/>
              </a:ext>
            </a:extLst>
          </p:cNvPr>
          <p:cNvSpPr txBox="1"/>
          <p:nvPr/>
        </p:nvSpPr>
        <p:spPr>
          <a:xfrm>
            <a:off x="7424278" y="3237637"/>
            <a:ext cx="3991436" cy="3477875"/>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Complete definition of all requirements is necessary.</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Negotiating the contract</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Sequential or linear stages</a:t>
            </a:r>
          </a:p>
          <a:p>
            <a:endParaRPr lang="en-US" sz="2000" b="1" dirty="0">
              <a:solidFill>
                <a:schemeClr val="bg1"/>
              </a:solidFill>
            </a:endParaRPr>
          </a:p>
          <a:p>
            <a:pPr marL="285750" indent="-285750">
              <a:buFont typeface="Arial" panose="020B0604020202020204" pitchFamily="34" charset="0"/>
              <a:buChar char="•"/>
            </a:pPr>
            <a:r>
              <a:rPr lang="en-US" sz="2000" b="1" dirty="0">
                <a:solidFill>
                  <a:schemeClr val="bg1"/>
                </a:solidFill>
              </a:rPr>
              <a:t>Ideal for straightforward, stable projects</a:t>
            </a:r>
          </a:p>
          <a:p>
            <a:pPr marL="285750" indent="-285750">
              <a:buFont typeface="Arial" panose="020B0604020202020204" pitchFamily="34" charset="0"/>
              <a:buChar char="•"/>
            </a:pPr>
            <a:endParaRPr lang="en-US" sz="2000" b="1" dirty="0">
              <a:solidFill>
                <a:schemeClr val="bg1"/>
              </a:solidFill>
            </a:endParaRPr>
          </a:p>
          <a:p>
            <a:endParaRPr lang="en-US" sz="2000" b="1" dirty="0">
              <a:solidFill>
                <a:schemeClr val="bg1"/>
              </a:solidFill>
            </a:endParaRPr>
          </a:p>
        </p:txBody>
      </p:sp>
      <p:sp>
        <p:nvSpPr>
          <p:cNvPr id="2" name="Title 1">
            <a:extLst>
              <a:ext uri="{FF2B5EF4-FFF2-40B4-BE49-F238E27FC236}">
                <a16:creationId xmlns:a16="http://schemas.microsoft.com/office/drawing/2014/main" id="{9416A8C9-9EB6-43DA-BD3E-58FAC144BF5C}"/>
              </a:ext>
            </a:extLst>
          </p:cNvPr>
          <p:cNvSpPr>
            <a:spLocks noGrp="1"/>
          </p:cNvSpPr>
          <p:nvPr>
            <p:ph type="title"/>
          </p:nvPr>
        </p:nvSpPr>
        <p:spPr>
          <a:xfrm>
            <a:off x="5696803" y="1591441"/>
            <a:ext cx="795346" cy="701731"/>
          </a:xfrm>
        </p:spPr>
        <p:txBody>
          <a:bodyPr vert="horz" wrap="none" lIns="91440" tIns="45720" rIns="91440" bIns="45720" rtlCol="0" anchor="ctr" anchorCtr="0">
            <a:spAutoFit/>
          </a:bodyPr>
          <a:lstStyle/>
          <a:p>
            <a:pPr algn="ctr"/>
            <a:r>
              <a:rPr lang="en-US" sz="4400" b="1" dirty="0"/>
              <a:t>vs</a:t>
            </a:r>
          </a:p>
        </p:txBody>
      </p:sp>
    </p:spTree>
    <p:extLst>
      <p:ext uri="{BB962C8B-B14F-4D97-AF65-F5344CB8AC3E}">
        <p14:creationId xmlns:p14="http://schemas.microsoft.com/office/powerpoint/2010/main" val="380893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3E97EF-DC36-C04E-9DE9-013142C05F82}"/>
              </a:ext>
            </a:extLst>
          </p:cNvPr>
          <p:cNvSpPr/>
          <p:nvPr/>
        </p:nvSpPr>
        <p:spPr>
          <a:xfrm>
            <a:off x="0" y="0"/>
            <a:ext cx="12188952" cy="6858000"/>
          </a:xfrm>
          <a:prstGeom prst="rect">
            <a:avLst/>
          </a:prstGeom>
          <a:gradFill flip="none" rotWithShape="1">
            <a:gsLst>
              <a:gs pos="0">
                <a:schemeClr val="accent1">
                  <a:lumMod val="0"/>
                  <a:lumOff val="100000"/>
                </a:schemeClr>
              </a:gs>
              <a:gs pos="0">
                <a:schemeClr val="bg2">
                  <a:lumMod val="40000"/>
                  <a:lumOff val="60000"/>
                </a:schemeClr>
              </a:gs>
              <a:gs pos="0">
                <a:schemeClr val="bg2">
                  <a:lumMod val="60000"/>
                  <a:lumOff val="40000"/>
                </a:schemeClr>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Title 6">
            <a:extLst>
              <a:ext uri="{FF2B5EF4-FFF2-40B4-BE49-F238E27FC236}">
                <a16:creationId xmlns:a16="http://schemas.microsoft.com/office/drawing/2014/main" id="{CFC2D387-3C2D-2C46-8173-58CDF8F98AB8}"/>
              </a:ext>
            </a:extLst>
          </p:cNvPr>
          <p:cNvSpPr>
            <a:spLocks noGrp="1"/>
          </p:cNvSpPr>
          <p:nvPr>
            <p:ph type="title"/>
          </p:nvPr>
        </p:nvSpPr>
        <p:spPr>
          <a:xfrm>
            <a:off x="3291840" y="714375"/>
            <a:ext cx="5605272" cy="1572126"/>
          </a:xfrm>
        </p:spPr>
        <p:txBody>
          <a:bodyPr/>
          <a:lstStyle/>
          <a:p>
            <a:pPr algn="ctr"/>
            <a:r>
              <a:rPr lang="en-US" b="1" dirty="0"/>
              <a:t>References</a:t>
            </a:r>
          </a:p>
        </p:txBody>
      </p:sp>
      <p:sp>
        <p:nvSpPr>
          <p:cNvPr id="8" name="TextBox 7">
            <a:extLst>
              <a:ext uri="{FF2B5EF4-FFF2-40B4-BE49-F238E27FC236}">
                <a16:creationId xmlns:a16="http://schemas.microsoft.com/office/drawing/2014/main" id="{0F36C1F5-4EE2-0E44-A971-71753FD0C2D1}"/>
              </a:ext>
            </a:extLst>
          </p:cNvPr>
          <p:cNvSpPr txBox="1"/>
          <p:nvPr/>
        </p:nvSpPr>
        <p:spPr>
          <a:xfrm>
            <a:off x="489204" y="2286501"/>
            <a:ext cx="8972848" cy="2308324"/>
          </a:xfrm>
          <a:prstGeom prst="rect">
            <a:avLst/>
          </a:prstGeom>
          <a:noFill/>
        </p:spPr>
        <p:txBody>
          <a:bodyPr wrap="square" rtlCol="0">
            <a:spAutoFit/>
          </a:bodyPr>
          <a:lstStyle/>
          <a:p>
            <a:r>
              <a:rPr lang="en-US" dirty="0">
                <a:solidFill>
                  <a:schemeClr val="bg1"/>
                </a:solidFill>
              </a:rPr>
              <a:t>Charles G. Cobb. (2015). </a:t>
            </a:r>
            <a:r>
              <a:rPr lang="en-US" i="1" dirty="0">
                <a:solidFill>
                  <a:schemeClr val="bg1"/>
                </a:solidFill>
              </a:rPr>
              <a:t>The Project Manager’s Guide </a:t>
            </a:r>
          </a:p>
          <a:p>
            <a:r>
              <a:rPr lang="en-US" i="1" dirty="0">
                <a:solidFill>
                  <a:schemeClr val="bg1"/>
                </a:solidFill>
              </a:rPr>
              <a:t>	to Mastering Agile : Principles and Practices for an Adaptive Approach</a:t>
            </a:r>
            <a:r>
              <a:rPr lang="en-US" dirty="0">
                <a:solidFill>
                  <a:schemeClr val="bg1"/>
                </a:solidFill>
              </a:rPr>
              <a:t>. Wiley.</a:t>
            </a:r>
            <a:br>
              <a:rPr lang="en-US" dirty="0">
                <a:solidFill>
                  <a:schemeClr val="bg1"/>
                </a:solidFill>
              </a:rPr>
            </a:br>
            <a:br>
              <a:rPr lang="en-US" dirty="0">
                <a:solidFill>
                  <a:schemeClr val="bg1"/>
                </a:solidFill>
              </a:rPr>
            </a:br>
            <a:r>
              <a:rPr lang="en-US" i="1" dirty="0">
                <a:solidFill>
                  <a:schemeClr val="bg1"/>
                </a:solidFill>
              </a:rPr>
              <a:t>Software Development Life Cycle (SDLC)</a:t>
            </a:r>
            <a:r>
              <a:rPr lang="en-US" dirty="0">
                <a:solidFill>
                  <a:schemeClr val="bg1"/>
                </a:solidFill>
              </a:rPr>
              <a:t>. (2021, May 19). Retrieved June 2024, from </a:t>
            </a:r>
          </a:p>
          <a:p>
            <a:r>
              <a:rPr lang="en-US" dirty="0">
                <a:solidFill>
                  <a:schemeClr val="bg1"/>
                </a:solidFill>
              </a:rPr>
              <a:t>	</a:t>
            </a:r>
            <a:r>
              <a:rPr lang="en-US" dirty="0" err="1">
                <a:solidFill>
                  <a:schemeClr val="bg1"/>
                </a:solidFill>
              </a:rPr>
              <a:t>linkedin.com</a:t>
            </a:r>
            <a:r>
              <a:rPr lang="en-US" dirty="0">
                <a:solidFill>
                  <a:schemeClr val="bg1"/>
                </a:solidFill>
              </a:rPr>
              <a:t>: </a:t>
            </a:r>
            <a:r>
              <a:rPr lang="en-US" dirty="0">
                <a:solidFill>
                  <a:srgbClr val="0563C1"/>
                </a:solidFill>
                <a:hlinkClick r:id="rId3">
                  <a:extLst>
                    <a:ext uri="{A12FA001-AC4F-418D-AE19-62706E023703}">
                      <ahyp:hlinkClr xmlns:ahyp="http://schemas.microsoft.com/office/drawing/2018/hyperlinkcolor" val="tx"/>
                    </a:ext>
                  </a:extLst>
                </a:hlinkClick>
              </a:rPr>
              <a:t>https://www.linkedin.com/pulse/</a:t>
            </a:r>
            <a:r>
              <a:rPr lang="en-US" dirty="0">
                <a:solidFill>
                  <a:schemeClr val="bg1"/>
                </a:solidFill>
                <a:hlinkClick r:id="rId3">
                  <a:extLst>
                    <a:ext uri="{A12FA001-AC4F-418D-AE19-62706E023703}">
                      <ahyp:hlinkClr xmlns:ahyp="http://schemas.microsoft.com/office/drawing/2018/hyperlinkcolor" val="tx"/>
                    </a:ext>
                  </a:extLst>
                </a:hlinkClick>
              </a:rPr>
              <a:t>software-development-life-</a:t>
            </a:r>
            <a:endParaRPr lang="en-US" dirty="0">
              <a:solidFill>
                <a:schemeClr val="bg1"/>
              </a:solidFill>
            </a:endParaRPr>
          </a:p>
          <a:p>
            <a:r>
              <a:rPr lang="en-US" dirty="0">
                <a:solidFill>
                  <a:schemeClr val="bg1"/>
                </a:solidFill>
              </a:rPr>
              <a:t>	cycle-</a:t>
            </a:r>
            <a:r>
              <a:rPr lang="en-US" dirty="0" err="1">
                <a:solidFill>
                  <a:schemeClr val="bg1"/>
                </a:solidFill>
              </a:rPr>
              <a:t>sdlc</a:t>
            </a:r>
            <a:r>
              <a:rPr lang="en-US" dirty="0">
                <a:solidFill>
                  <a:schemeClr val="bg1"/>
                </a:solidFill>
              </a:rPr>
              <a:t>-tutorial-</a:t>
            </a:r>
            <a:r>
              <a:rPr lang="en-US" dirty="0" err="1">
                <a:solidFill>
                  <a:schemeClr val="bg1"/>
                </a:solidFill>
              </a:rPr>
              <a:t>richard</a:t>
            </a:r>
            <a:r>
              <a:rPr lang="en-US" dirty="0">
                <a:solidFill>
                  <a:schemeClr val="bg1"/>
                </a:solidFill>
              </a:rPr>
              <a:t>-</a:t>
            </a:r>
            <a:r>
              <a:rPr lang="en-US" dirty="0" err="1">
                <a:solidFill>
                  <a:schemeClr val="bg1"/>
                </a:solidFill>
              </a:rPr>
              <a:t>harris</a:t>
            </a:r>
            <a:r>
              <a:rPr lang="en-US" dirty="0">
                <a:solidFill>
                  <a:schemeClr val="bg1"/>
                </a:solidFill>
              </a:rPr>
              <a:t>/</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7940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rotWithShape="1">
          <a:blip r:embed="rId3"/>
          <a:srcRect l="31192" r="7008"/>
          <a:stretch/>
        </p:blipFill>
        <p:spPr>
          <a:xfrm>
            <a:off x="-4" y="-4"/>
            <a:ext cx="6981572"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pic>
        <p:nvPicPr>
          <p:cNvPr id="6" name="Picture 5" descr="Logo&#10;&#10;Description automatically generated with medium confidence">
            <a:extLst>
              <a:ext uri="{FF2B5EF4-FFF2-40B4-BE49-F238E27FC236}">
                <a16:creationId xmlns:a16="http://schemas.microsoft.com/office/drawing/2014/main" id="{F0D1D821-8A75-8F40-A222-BF16345EB8F9}"/>
              </a:ext>
            </a:extLst>
          </p:cNvPr>
          <p:cNvPicPr>
            <a:picLocks noChangeAspect="1"/>
          </p:cNvPicPr>
          <p:nvPr/>
        </p:nvPicPr>
        <p:blipFill>
          <a:blip r:embed="rId4"/>
          <a:stretch>
            <a:fillRect/>
          </a:stretch>
        </p:blipFill>
        <p:spPr>
          <a:xfrm>
            <a:off x="6981567" y="-25"/>
            <a:ext cx="5204645" cy="3830619"/>
          </a:xfrm>
          <a:prstGeom prst="rect">
            <a:avLst/>
          </a:prstGeom>
        </p:spPr>
      </p:pic>
    </p:spTree>
    <p:extLst>
      <p:ext uri="{BB962C8B-B14F-4D97-AF65-F5344CB8AC3E}">
        <p14:creationId xmlns:p14="http://schemas.microsoft.com/office/powerpoint/2010/main" val="32348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505</Words>
  <Application>Microsoft Office PowerPoint</Application>
  <PresentationFormat>Widescreen</PresentationFormat>
  <Paragraphs>61</Paragraphs>
  <Slides>6</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6</vt:i4>
      </vt:variant>
    </vt:vector>
  </HeadingPairs>
  <TitlesOfParts>
    <vt:vector size="15" baseType="lpstr">
      <vt:lpstr>Arial</vt:lpstr>
      <vt:lpstr>Calibri</vt:lpstr>
      <vt:lpstr>Segoe UI</vt:lpstr>
      <vt:lpstr>Segoe UI Light</vt:lpstr>
      <vt:lpstr>Times New Roman</vt:lpstr>
      <vt:lpstr>Balancing Act</vt:lpstr>
      <vt:lpstr>Wellspring</vt:lpstr>
      <vt:lpstr>Star of the show</vt:lpstr>
      <vt:lpstr>Amusements</vt:lpstr>
      <vt:lpstr>AGILE DEVELOPMENT</vt:lpstr>
      <vt:lpstr>Explaining agile Roles</vt:lpstr>
      <vt:lpstr>SOFTWARE DEVELOPMENT LIFECYCLE</vt:lpstr>
      <vt:lpstr>vs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2024-06-22T06:28:43Z</dcterms:modified>
</cp:coreProperties>
</file>