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8" r:id="rId1"/>
  </p:sldMasterIdLst>
  <p:notesMasterIdLst>
    <p:notesMasterId r:id="rId22"/>
  </p:notesMasterIdLst>
  <p:handoutMasterIdLst>
    <p:handoutMasterId r:id="rId23"/>
  </p:handoutMasterIdLst>
  <p:sldIdLst>
    <p:sldId id="268" r:id="rId2"/>
    <p:sldId id="269" r:id="rId3"/>
    <p:sldId id="286" r:id="rId4"/>
    <p:sldId id="472" r:id="rId5"/>
    <p:sldId id="479" r:id="rId6"/>
    <p:sldId id="475" r:id="rId7"/>
    <p:sldId id="476" r:id="rId8"/>
    <p:sldId id="477" r:id="rId9"/>
    <p:sldId id="466" r:id="rId10"/>
    <p:sldId id="478" r:id="rId11"/>
    <p:sldId id="393" r:id="rId12"/>
    <p:sldId id="462" r:id="rId13"/>
    <p:sldId id="285" r:id="rId14"/>
    <p:sldId id="463" r:id="rId15"/>
    <p:sldId id="284" r:id="rId16"/>
    <p:sldId id="390" r:id="rId17"/>
    <p:sldId id="283" r:id="rId18"/>
    <p:sldId id="480" r:id="rId19"/>
    <p:sldId id="481" r:id="rId20"/>
    <p:sldId id="474" r:id="rId21"/>
  </p:sldIdLst>
  <p:sldSz cx="9144000" cy="6858000" type="screen4x3"/>
  <p:notesSz cx="6934200" cy="9283700"/>
  <p:defaultTextStyle>
    <a:defPPr>
      <a:defRPr lang="en-US"/>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00CC00"/>
    <a:srgbClr val="969696"/>
    <a:srgbClr val="000066"/>
    <a:srgbClr val="CC0000"/>
    <a:srgbClr val="006699"/>
    <a:srgbClr val="99CC99"/>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63" autoAdjust="0"/>
    <p:restoredTop sz="74836" autoAdjust="0"/>
  </p:normalViewPr>
  <p:slideViewPr>
    <p:cSldViewPr>
      <p:cViewPr varScale="1">
        <p:scale>
          <a:sx n="54" d="100"/>
          <a:sy n="54" d="100"/>
        </p:scale>
        <p:origin x="193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200" d="100"/>
          <a:sy n="200" d="100"/>
        </p:scale>
        <p:origin x="-72" y="1470"/>
      </p:cViewPr>
      <p:guideLst>
        <p:guide orient="horz" pos="2924"/>
        <p:guide pos="2184"/>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l" defTabSz="930275" eaLnBrk="1" hangingPunct="1">
              <a:defRPr sz="1200"/>
            </a:lvl1pPr>
          </a:lstStyle>
          <a:p>
            <a:endParaRPr lang="en-US"/>
          </a:p>
        </p:txBody>
      </p:sp>
      <p:sp>
        <p:nvSpPr>
          <p:cNvPr id="98307" name="Rectangle 3"/>
          <p:cNvSpPr>
            <a:spLocks noGrp="1" noChangeArrowheads="1"/>
          </p:cNvSpPr>
          <p:nvPr>
            <p:ph type="dt" sz="quarter" idx="1"/>
          </p:nvPr>
        </p:nvSpPr>
        <p:spPr bwMode="auto">
          <a:xfrm>
            <a:off x="3929063" y="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r" defTabSz="930275" eaLnBrk="1" hangingPunct="1">
              <a:defRPr sz="1200"/>
            </a:lvl1pPr>
          </a:lstStyle>
          <a:p>
            <a:endParaRPr lang="en-US"/>
          </a:p>
        </p:txBody>
      </p:sp>
      <p:sp>
        <p:nvSpPr>
          <p:cNvPr id="98308" name="Rectangle 4"/>
          <p:cNvSpPr>
            <a:spLocks noGrp="1" noChangeArrowheads="1"/>
          </p:cNvSpPr>
          <p:nvPr>
            <p:ph type="ftr" sz="quarter" idx="2"/>
          </p:nvPr>
        </p:nvSpPr>
        <p:spPr bwMode="auto">
          <a:xfrm>
            <a:off x="0" y="882015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l" defTabSz="930275" eaLnBrk="1" hangingPunct="1">
              <a:defRPr sz="1200"/>
            </a:lvl1pPr>
          </a:lstStyle>
          <a:p>
            <a:endParaRPr lang="en-US"/>
          </a:p>
        </p:txBody>
      </p:sp>
      <p:sp>
        <p:nvSpPr>
          <p:cNvPr id="98309" name="Rectangle 5"/>
          <p:cNvSpPr>
            <a:spLocks noGrp="1" noChangeArrowheads="1"/>
          </p:cNvSpPr>
          <p:nvPr>
            <p:ph type="sldNum" sz="quarter" idx="3"/>
          </p:nvPr>
        </p:nvSpPr>
        <p:spPr bwMode="auto">
          <a:xfrm>
            <a:off x="3929063" y="882015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r" defTabSz="930275" eaLnBrk="1" hangingPunct="1">
              <a:defRPr sz="1200"/>
            </a:lvl1pPr>
          </a:lstStyle>
          <a:p>
            <a:fld id="{6D409772-D8D6-4C63-BD96-31115C819BA8}" type="slidenum">
              <a:rPr lang="en-US"/>
              <a:pPr/>
              <a:t>‹#›</a:t>
            </a:fld>
            <a:endParaRPr lang="en-US"/>
          </a:p>
        </p:txBody>
      </p:sp>
    </p:spTree>
    <p:extLst>
      <p:ext uri="{BB962C8B-B14F-4D97-AF65-F5344CB8AC3E}">
        <p14:creationId xmlns:p14="http://schemas.microsoft.com/office/powerpoint/2010/main" val="1118630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bwMode="auto">
          <a:xfrm>
            <a:off x="0" y="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l" defTabSz="930275" eaLnBrk="1" hangingPunct="1">
              <a:defRPr sz="1200"/>
            </a:lvl1pPr>
          </a:lstStyle>
          <a:p>
            <a:endParaRPr lang="en-US"/>
          </a:p>
        </p:txBody>
      </p:sp>
      <p:sp>
        <p:nvSpPr>
          <p:cNvPr id="107523" name="Rectangle 3"/>
          <p:cNvSpPr>
            <a:spLocks noGrp="1" noChangeArrowheads="1"/>
          </p:cNvSpPr>
          <p:nvPr>
            <p:ph type="dt" idx="1"/>
          </p:nvPr>
        </p:nvSpPr>
        <p:spPr bwMode="auto">
          <a:xfrm>
            <a:off x="3929063" y="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lvl1pPr algn="r" defTabSz="930275" eaLnBrk="1" hangingPunct="1">
              <a:defRPr sz="1200"/>
            </a:lvl1pPr>
          </a:lstStyle>
          <a:p>
            <a:endParaRPr lang="en-US"/>
          </a:p>
        </p:txBody>
      </p:sp>
      <p:sp>
        <p:nvSpPr>
          <p:cNvPr id="107524" name="Rectangle 4"/>
          <p:cNvSpPr>
            <a:spLocks noGrp="1" noRot="1" noChangeAspect="1" noChangeArrowheads="1" noTextEdit="1"/>
          </p:cNvSpPr>
          <p:nvPr>
            <p:ph type="sldImg" idx="2"/>
          </p:nvPr>
        </p:nvSpPr>
        <p:spPr bwMode="auto">
          <a:xfrm>
            <a:off x="114617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5" name="Rectangle 5"/>
          <p:cNvSpPr>
            <a:spLocks noGrp="1" noChangeArrowheads="1"/>
          </p:cNvSpPr>
          <p:nvPr>
            <p:ph type="body" sz="quarter" idx="3"/>
          </p:nvPr>
        </p:nvSpPr>
        <p:spPr bwMode="auto">
          <a:xfrm>
            <a:off x="925513" y="4410075"/>
            <a:ext cx="50831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7526" name="Rectangle 6"/>
          <p:cNvSpPr>
            <a:spLocks noGrp="1" noChangeArrowheads="1"/>
          </p:cNvSpPr>
          <p:nvPr>
            <p:ph type="ftr" sz="quarter" idx="4"/>
          </p:nvPr>
        </p:nvSpPr>
        <p:spPr bwMode="auto">
          <a:xfrm>
            <a:off x="0" y="8820150"/>
            <a:ext cx="30051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l" defTabSz="930275" eaLnBrk="1" hangingPunct="1">
              <a:defRPr sz="1200"/>
            </a:lvl1pPr>
          </a:lstStyle>
          <a:p>
            <a:endParaRPr lang="en-US"/>
          </a:p>
        </p:txBody>
      </p:sp>
      <p:sp>
        <p:nvSpPr>
          <p:cNvPr id="107527" name="Rectangle 7"/>
          <p:cNvSpPr>
            <a:spLocks noGrp="1" noChangeArrowheads="1"/>
          </p:cNvSpPr>
          <p:nvPr>
            <p:ph type="sldNum" sz="quarter" idx="5"/>
          </p:nvPr>
        </p:nvSpPr>
        <p:spPr bwMode="auto">
          <a:xfrm>
            <a:off x="3929063" y="8820150"/>
            <a:ext cx="3005137"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58" tIns="46479" rIns="92958" bIns="46479" numCol="1" anchor="b" anchorCtr="0" compatLnSpc="1">
            <a:prstTxWarp prst="textNoShape">
              <a:avLst/>
            </a:prstTxWarp>
          </a:bodyPr>
          <a:lstStyle>
            <a:lvl1pPr algn="r" defTabSz="930275" eaLnBrk="1" hangingPunct="1">
              <a:defRPr sz="1200"/>
            </a:lvl1pPr>
          </a:lstStyle>
          <a:p>
            <a:fld id="{F42A66C2-9D07-4021-A74C-31C557E89CEA}" type="slidenum">
              <a:rPr lang="en-US"/>
              <a:pPr/>
              <a:t>‹#›</a:t>
            </a:fld>
            <a:endParaRPr lang="en-US"/>
          </a:p>
        </p:txBody>
      </p:sp>
    </p:spTree>
    <p:extLst>
      <p:ext uri="{BB962C8B-B14F-4D97-AF65-F5344CB8AC3E}">
        <p14:creationId xmlns:p14="http://schemas.microsoft.com/office/powerpoint/2010/main" val="8347925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mn-ea"/>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DB5782-889A-4771-9D9A-4D5ABC8250E0}" type="slidenum">
              <a:rPr lang="en-US"/>
              <a:pPr/>
              <a:t>1</a:t>
            </a:fld>
            <a:endParaRPr 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r>
              <a:rPr lang="en-US" dirty="0" smtClean="0"/>
              <a:t>Welcome to ECE344</a:t>
            </a:r>
            <a:endParaRPr lang="en-US" dirty="0"/>
          </a:p>
        </p:txBody>
      </p:sp>
    </p:spTree>
    <p:extLst>
      <p:ext uri="{BB962C8B-B14F-4D97-AF65-F5344CB8AC3E}">
        <p14:creationId xmlns:p14="http://schemas.microsoft.com/office/powerpoint/2010/main" val="3158270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E503D7-9205-4A02-A454-34452D928CE1}" type="slidenum">
              <a:rPr lang="en-US"/>
              <a:pPr/>
              <a:t>16</a:t>
            </a:fld>
            <a:endParaRPr lang="en-US"/>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9374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DAEBD-B94E-4C29-A61C-06F2C84D94A2}" type="slidenum">
              <a:rPr lang="en-US"/>
              <a:pPr/>
              <a:t>17</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2786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177166-2D0D-4933-B6E7-AC6A95DA1B85}" type="slidenum">
              <a:rPr lang="en-US"/>
              <a:pPr/>
              <a:t>20</a:t>
            </a:fld>
            <a:endParaRPr lang="en-US"/>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22510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177166-2D0D-4933-B6E7-AC6A95DA1B85}" type="slidenum">
              <a:rPr lang="en-US"/>
              <a:pPr/>
              <a:t>2</a:t>
            </a:fld>
            <a:endParaRPr lang="en-US"/>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4007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40384B-294A-44DC-97D4-D6EA9BF24963}" type="slidenum">
              <a:rPr lang="en-US"/>
              <a:pPr/>
              <a:t>3</a:t>
            </a:fld>
            <a:endParaRPr lang="en-US"/>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r>
              <a:rPr lang="en-US" dirty="0"/>
              <a:t>Discuss what is an </a:t>
            </a:r>
            <a:r>
              <a:rPr lang="en-US" dirty="0" smtClean="0"/>
              <a:t>OS</a:t>
            </a:r>
          </a:p>
          <a:p>
            <a:r>
              <a:rPr lang="en-US" dirty="0" smtClean="0"/>
              <a:t>What</a:t>
            </a:r>
            <a:r>
              <a:rPr lang="en-US" baseline="0" dirty="0" smtClean="0"/>
              <a:t> are the h/w guys good at: living in the physical world: concurrent h/w, low power, handling external events, timing, speed</a:t>
            </a:r>
          </a:p>
          <a:p>
            <a:r>
              <a:rPr lang="en-US" baseline="0" dirty="0" smtClean="0"/>
              <a:t>What are the s/w guys good at: living in the virtual world: data structures, algorithms, flexibility, extensibility, modularity, large scale systems</a:t>
            </a:r>
          </a:p>
          <a:p>
            <a:endParaRPr lang="en-US" baseline="0" dirty="0" smtClean="0"/>
          </a:p>
          <a:p>
            <a:r>
              <a:rPr lang="en-US" baseline="0" dirty="0" smtClean="0"/>
              <a:t>Both are striving at making the system work correctly and efficiently, but there is a big disconnect</a:t>
            </a:r>
            <a:endParaRPr lang="en-US" dirty="0"/>
          </a:p>
        </p:txBody>
      </p:sp>
    </p:spTree>
    <p:extLst>
      <p:ext uri="{BB962C8B-B14F-4D97-AF65-F5344CB8AC3E}">
        <p14:creationId xmlns:p14="http://schemas.microsoft.com/office/powerpoint/2010/main" val="4276579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40384B-294A-44DC-97D4-D6EA9BF24963}" type="slidenum">
              <a:rPr lang="en-US"/>
              <a:pPr/>
              <a:t>4</a:t>
            </a:fld>
            <a:endParaRPr lang="en-US"/>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r>
              <a:rPr lang="en-US" dirty="0" smtClean="0"/>
              <a:t>Often, when people</a:t>
            </a:r>
            <a:r>
              <a:rPr lang="en-US" baseline="0" dirty="0" smtClean="0"/>
              <a:t> refer to </a:t>
            </a:r>
            <a:r>
              <a:rPr lang="en-US" dirty="0" smtClean="0"/>
              <a:t>OS</a:t>
            </a:r>
            <a:r>
              <a:rPr lang="en-US" baseline="0" dirty="0" smtClean="0"/>
              <a:t>, they mean the OS distribution, which includes the OS </a:t>
            </a:r>
            <a:r>
              <a:rPr lang="en-US" dirty="0" smtClean="0"/>
              <a:t>kernel and various</a:t>
            </a:r>
            <a:r>
              <a:rPr lang="en-US" baseline="0" dirty="0" smtClean="0"/>
              <a:t> libraries that are bundled with the kernel. In this course, we will focus on the OS kernel, which </a:t>
            </a:r>
            <a:r>
              <a:rPr lang="en-US" baseline="0" smtClean="0"/>
              <a:t>we will call the OS or kernel.</a:t>
            </a:r>
            <a:endParaRPr lang="en-US" dirty="0" smtClean="0"/>
          </a:p>
        </p:txBody>
      </p:sp>
    </p:spTree>
    <p:extLst>
      <p:ext uri="{BB962C8B-B14F-4D97-AF65-F5344CB8AC3E}">
        <p14:creationId xmlns:p14="http://schemas.microsoft.com/office/powerpoint/2010/main" val="1209694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40384B-294A-44DC-97D4-D6EA9BF24963}" type="slidenum">
              <a:rPr lang="en-US"/>
              <a:pPr/>
              <a:t>5</a:t>
            </a:fld>
            <a:endParaRPr lang="en-US"/>
          </a:p>
        </p:txBody>
      </p:sp>
      <p:sp>
        <p:nvSpPr>
          <p:cNvPr id="291842" name="Rectangle 2"/>
          <p:cNvSpPr>
            <a:spLocks noGrp="1" noRot="1" noChangeAspect="1" noChangeArrowheads="1" noTextEdit="1"/>
          </p:cNvSpPr>
          <p:nvPr>
            <p:ph type="sldImg"/>
          </p:nvPr>
        </p:nvSpPr>
        <p:spPr>
          <a:ln/>
        </p:spPr>
      </p:sp>
      <p:sp>
        <p:nvSpPr>
          <p:cNvPr id="291843" name="Rectangle 3"/>
          <p:cNvSpPr>
            <a:spLocks noGrp="1" noChangeArrowheads="1"/>
          </p:cNvSpPr>
          <p:nvPr>
            <p:ph type="body" idx="1"/>
          </p:nvPr>
        </p:nvSpPr>
        <p:spPr/>
        <p:txBody>
          <a:bodyPr/>
          <a:lstStyle/>
          <a:p>
            <a:r>
              <a:rPr lang="en-US" dirty="0" smtClean="0"/>
              <a:t>Simpler</a:t>
            </a:r>
            <a:r>
              <a:rPr lang="en-US" baseline="0" dirty="0" smtClean="0"/>
              <a:t> interface</a:t>
            </a:r>
            <a:r>
              <a:rPr lang="en-US" dirty="0" smtClean="0"/>
              <a:t>: What problems occur otherwise?</a:t>
            </a:r>
            <a:endParaRPr lang="en-US" baseline="0" dirty="0" smtClean="0"/>
          </a:p>
          <a:p>
            <a:pPr marL="171450" indent="-171450">
              <a:buFontTx/>
              <a:buChar char="-"/>
            </a:pPr>
            <a:r>
              <a:rPr lang="en-US" baseline="0" dirty="0" smtClean="0"/>
              <a:t>Applications have to be written to specific h/w, program devices directly</a:t>
            </a:r>
          </a:p>
          <a:p>
            <a:pPr marL="0" indent="0">
              <a:buFontTx/>
              <a:buNone/>
            </a:pPr>
            <a:r>
              <a:rPr lang="en-US" baseline="0" dirty="0" smtClean="0"/>
              <a:t>     - </a:t>
            </a:r>
            <a:r>
              <a:rPr lang="en-US" dirty="0" smtClean="0"/>
              <a:t>Load device command codes into device registers</a:t>
            </a:r>
          </a:p>
          <a:p>
            <a:pPr marL="0" indent="0">
              <a:buFontTx/>
              <a:buNone/>
            </a:pPr>
            <a:r>
              <a:rPr lang="en-US" dirty="0" smtClean="0"/>
              <a:t>     - Handle initialization, recalibration, sensing, timing etc.</a:t>
            </a:r>
          </a:p>
          <a:p>
            <a:pPr marL="0" indent="0">
              <a:buFontTx/>
              <a:buNone/>
            </a:pPr>
            <a:r>
              <a:rPr lang="en-US" baseline="0" dirty="0" smtClean="0"/>
              <a:t>     - </a:t>
            </a:r>
            <a:r>
              <a:rPr lang="en-US" dirty="0" smtClean="0"/>
              <a:t>Understand physical characteristics and layout</a:t>
            </a:r>
          </a:p>
          <a:p>
            <a:pPr marL="0" indent="0">
              <a:buFontTx/>
              <a:buNone/>
            </a:pPr>
            <a:r>
              <a:rPr lang="en-US" dirty="0" smtClean="0"/>
              <a:t>     - Control motors</a:t>
            </a:r>
          </a:p>
          <a:p>
            <a:pPr marL="0" indent="0">
              <a:buFontTx/>
              <a:buNone/>
            </a:pPr>
            <a:r>
              <a:rPr lang="en-US" baseline="0" dirty="0" smtClean="0"/>
              <a:t>     - </a:t>
            </a:r>
            <a:r>
              <a:rPr lang="en-US" dirty="0" smtClean="0"/>
              <a:t>Interpret return codes … </a:t>
            </a:r>
            <a:r>
              <a:rPr lang="en-US" dirty="0" err="1" smtClean="0"/>
              <a:t>etc</a:t>
            </a:r>
            <a:endParaRPr lang="en-US" baseline="0" dirty="0" smtClean="0"/>
          </a:p>
          <a:p>
            <a:pPr marL="171450" indent="-171450">
              <a:buFontTx/>
              <a:buChar char="-"/>
            </a:pPr>
            <a:r>
              <a:rPr lang="en-US" baseline="0" dirty="0" smtClean="0"/>
              <a:t>Think about what happens if you change the disk, from one manufacturer to another</a:t>
            </a:r>
          </a:p>
          <a:p>
            <a:pPr marL="171450" indent="-171450">
              <a:buFontTx/>
              <a:buChar char="-"/>
            </a:pPr>
            <a:endParaRPr lang="en-US" baseline="0" dirty="0" smtClean="0"/>
          </a:p>
          <a:p>
            <a:pPr marL="0" indent="0">
              <a:buFontTx/>
              <a:buNone/>
            </a:pPr>
            <a:r>
              <a:rPr lang="en-US" baseline="0" dirty="0" smtClean="0"/>
              <a:t>Isolates applications: what problems occur otherwise?</a:t>
            </a:r>
          </a:p>
          <a:p>
            <a:pPr marL="0" indent="0">
              <a:buFontTx/>
              <a:buNone/>
            </a:pPr>
            <a:r>
              <a:rPr lang="en-US" baseline="0" dirty="0" smtClean="0"/>
              <a:t>- Applications can affect each other, write to each other’s memory (e.g., display), disk files, corrupt n/w packets</a:t>
            </a:r>
            <a:endParaRPr lang="en-US" dirty="0" smtClean="0"/>
          </a:p>
          <a:p>
            <a:pPr marL="0" marR="0" lvl="1" indent="0" algn="l" defTabSz="914400" rtl="0" eaLnBrk="1" fontAlgn="base" latinLnBrk="0" hangingPunct="1">
              <a:lnSpc>
                <a:spcPct val="100000"/>
              </a:lnSpc>
              <a:spcBef>
                <a:spcPct val="30000"/>
              </a:spcBef>
              <a:spcAft>
                <a:spcPct val="0"/>
              </a:spcAft>
              <a:buClrTx/>
              <a:buSzTx/>
              <a:buFontTx/>
              <a:buNone/>
              <a:tabLst/>
              <a:defRPr/>
            </a:pPr>
            <a:r>
              <a:rPr lang="en-US" baseline="0" dirty="0" smtClean="0"/>
              <a:t>- Early versions of DOS/Windows provided no isolation, hence considered unreliable</a:t>
            </a:r>
            <a:endParaRPr lang="en-US" dirty="0" smtClean="0"/>
          </a:p>
          <a:p>
            <a:endParaRPr lang="en-US" dirty="0" smtClean="0"/>
          </a:p>
          <a:p>
            <a:r>
              <a:rPr lang="en-US" dirty="0" smtClean="0"/>
              <a:t>Isolates itself:</a:t>
            </a:r>
            <a:r>
              <a:rPr lang="en-US" baseline="0" dirty="0" smtClean="0"/>
              <a:t> what problems occur otherwise?</a:t>
            </a:r>
            <a:endParaRPr lang="en-US" dirty="0" smtClean="0"/>
          </a:p>
          <a:p>
            <a:pPr marL="171450" indent="-171450">
              <a:buFontTx/>
              <a:buChar char="-"/>
            </a:pPr>
            <a:r>
              <a:rPr lang="en-US" baseline="0" dirty="0" smtClean="0"/>
              <a:t>Applications could corrupt OS, in which case, the OS would not provide isolation to </a:t>
            </a:r>
            <a:r>
              <a:rPr lang="en-US" baseline="0" dirty="0" smtClean="0"/>
              <a:t>applications</a:t>
            </a:r>
            <a:endParaRPr lang="en-US" baseline="0" dirty="0" smtClean="0"/>
          </a:p>
        </p:txBody>
      </p:sp>
    </p:spTree>
    <p:extLst>
      <p:ext uri="{BB962C8B-B14F-4D97-AF65-F5344CB8AC3E}">
        <p14:creationId xmlns:p14="http://schemas.microsoft.com/office/powerpoint/2010/main" val="1175072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Why are OS ideas applicable: because all</a:t>
            </a:r>
            <a:r>
              <a:rPr lang="en-CA" baseline="0" dirty="0" smtClean="0"/>
              <a:t> large application software </a:t>
            </a:r>
            <a:r>
              <a:rPr lang="en-CA" b="1" i="1" baseline="0" dirty="0" smtClean="0"/>
              <a:t>manage</a:t>
            </a:r>
            <a:r>
              <a:rPr lang="en-CA" baseline="0" dirty="0" smtClean="0"/>
              <a:t> resources</a:t>
            </a:r>
          </a:p>
          <a:p>
            <a:endParaRPr lang="en-CA" baseline="0" dirty="0" smtClean="0"/>
          </a:p>
          <a:p>
            <a:r>
              <a:rPr lang="en-CA" baseline="0" dirty="0" smtClean="0"/>
              <a:t>Web browser manages web sites</a:t>
            </a:r>
            <a:endParaRPr lang="en-CA" dirty="0"/>
          </a:p>
        </p:txBody>
      </p:sp>
      <p:sp>
        <p:nvSpPr>
          <p:cNvPr id="4" name="Slide Number Placeholder 3"/>
          <p:cNvSpPr>
            <a:spLocks noGrp="1"/>
          </p:cNvSpPr>
          <p:nvPr>
            <p:ph type="sldNum" sz="quarter" idx="10"/>
          </p:nvPr>
        </p:nvSpPr>
        <p:spPr/>
        <p:txBody>
          <a:bodyPr/>
          <a:lstStyle/>
          <a:p>
            <a:fld id="{F42A66C2-9D07-4021-A74C-31C557E89CEA}" type="slidenum">
              <a:rPr lang="en-US" smtClean="0"/>
              <a:pPr/>
              <a:t>8</a:t>
            </a:fld>
            <a:endParaRPr lang="en-US"/>
          </a:p>
        </p:txBody>
      </p:sp>
    </p:spTree>
    <p:extLst>
      <p:ext uri="{BB962C8B-B14F-4D97-AF65-F5344CB8AC3E}">
        <p14:creationId xmlns:p14="http://schemas.microsoft.com/office/powerpoint/2010/main" val="342076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A6CA7E-1062-4C10-9C39-1FD2ACCD8DA5}" type="slidenum">
              <a:rPr lang="en-US"/>
              <a:pPr/>
              <a:t>11</a:t>
            </a:fld>
            <a:endParaRPr lang="en-US"/>
          </a:p>
        </p:txBody>
      </p:sp>
      <p:sp>
        <p:nvSpPr>
          <p:cNvPr id="366594" name="Rectangle 1026"/>
          <p:cNvSpPr>
            <a:spLocks noGrp="1" noRot="1" noChangeAspect="1" noChangeArrowheads="1" noTextEdit="1"/>
          </p:cNvSpPr>
          <p:nvPr>
            <p:ph type="sldImg"/>
          </p:nvPr>
        </p:nvSpPr>
        <p:spPr>
          <a:ln/>
        </p:spPr>
      </p:sp>
      <p:sp>
        <p:nvSpPr>
          <p:cNvPr id="3665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0973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6C4AD4-20A3-44EF-BF92-99162AB510E2}" type="slidenum">
              <a:rPr lang="en-US"/>
              <a:pPr/>
              <a:t>13</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71861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0BC8A0F-3474-4EE8-975A-8B7E0972B945}" type="slidenum">
              <a:rPr lang="en-US"/>
              <a:pPr/>
              <a:t>14</a:t>
            </a:fld>
            <a:endParaRPr lang="en-US"/>
          </a:p>
        </p:txBody>
      </p:sp>
      <p:sp>
        <p:nvSpPr>
          <p:cNvPr id="668674" name="Rectangle 5"/>
          <p:cNvSpPr txBox="1">
            <a:spLocks noGrp="1" noChangeArrowheads="1"/>
          </p:cNvSpPr>
          <p:nvPr/>
        </p:nvSpPr>
        <p:spPr bwMode="auto">
          <a:xfrm>
            <a:off x="3929063" y="8820150"/>
            <a:ext cx="3006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915" tIns="0" rIns="18915" bIns="0" anchor="b"/>
          <a:lstStyle>
            <a:lvl1pPr algn="l" defTabSz="895350">
              <a:defRPr sz="2400">
                <a:solidFill>
                  <a:schemeClr val="tx1"/>
                </a:solidFill>
                <a:latin typeface="Times New Roman" pitchFamily="18" charset="0"/>
              </a:defRPr>
            </a:lvl1pPr>
            <a:lvl2pPr marL="742950" indent="-285750" algn="l" defTabSz="895350">
              <a:defRPr sz="2400">
                <a:solidFill>
                  <a:schemeClr val="tx1"/>
                </a:solidFill>
                <a:latin typeface="Times New Roman" pitchFamily="18" charset="0"/>
              </a:defRPr>
            </a:lvl2pPr>
            <a:lvl3pPr marL="1143000" indent="-228600" algn="l" defTabSz="895350">
              <a:defRPr sz="2400">
                <a:solidFill>
                  <a:schemeClr val="tx1"/>
                </a:solidFill>
                <a:latin typeface="Times New Roman" pitchFamily="18" charset="0"/>
              </a:defRPr>
            </a:lvl3pPr>
            <a:lvl4pPr marL="1600200" indent="-228600" algn="l" defTabSz="895350">
              <a:defRPr sz="2400">
                <a:solidFill>
                  <a:schemeClr val="tx1"/>
                </a:solidFill>
                <a:latin typeface="Times New Roman" pitchFamily="18" charset="0"/>
              </a:defRPr>
            </a:lvl4pPr>
            <a:lvl5pPr marL="2057400" indent="-228600" algn="l" defTabSz="895350">
              <a:defRPr sz="2400">
                <a:solidFill>
                  <a:schemeClr val="tx1"/>
                </a:solidFill>
                <a:latin typeface="Times New Roman" pitchFamily="18" charset="0"/>
              </a:defRPr>
            </a:lvl5pPr>
            <a:lvl6pPr marL="2514600" indent="-228600" defTabSz="895350" fontAlgn="base">
              <a:spcBef>
                <a:spcPct val="0"/>
              </a:spcBef>
              <a:spcAft>
                <a:spcPct val="0"/>
              </a:spcAft>
              <a:defRPr sz="2400">
                <a:solidFill>
                  <a:schemeClr val="tx1"/>
                </a:solidFill>
                <a:latin typeface="Times New Roman" pitchFamily="18" charset="0"/>
              </a:defRPr>
            </a:lvl6pPr>
            <a:lvl7pPr marL="2971800" indent="-228600" defTabSz="895350" fontAlgn="base">
              <a:spcBef>
                <a:spcPct val="0"/>
              </a:spcBef>
              <a:spcAft>
                <a:spcPct val="0"/>
              </a:spcAft>
              <a:defRPr sz="2400">
                <a:solidFill>
                  <a:schemeClr val="tx1"/>
                </a:solidFill>
                <a:latin typeface="Times New Roman" pitchFamily="18" charset="0"/>
              </a:defRPr>
            </a:lvl7pPr>
            <a:lvl8pPr marL="3429000" indent="-228600" defTabSz="895350" fontAlgn="base">
              <a:spcBef>
                <a:spcPct val="0"/>
              </a:spcBef>
              <a:spcAft>
                <a:spcPct val="0"/>
              </a:spcAft>
              <a:defRPr sz="2400">
                <a:solidFill>
                  <a:schemeClr val="tx1"/>
                </a:solidFill>
                <a:latin typeface="Times New Roman" pitchFamily="18" charset="0"/>
              </a:defRPr>
            </a:lvl8pPr>
            <a:lvl9pPr marL="3886200" indent="-228600" defTabSz="895350" fontAlgn="base">
              <a:spcBef>
                <a:spcPct val="0"/>
              </a:spcBef>
              <a:spcAft>
                <a:spcPct val="0"/>
              </a:spcAft>
              <a:defRPr sz="2400">
                <a:solidFill>
                  <a:schemeClr val="tx1"/>
                </a:solidFill>
                <a:latin typeface="Times New Roman" pitchFamily="18" charset="0"/>
              </a:defRPr>
            </a:lvl9pPr>
          </a:lstStyle>
          <a:p>
            <a:pPr algn="r"/>
            <a:fld id="{CF867A2F-55E2-407C-A0EC-59023B4CA427}" type="slidenum">
              <a:rPr lang="en-US" altLang="en-US" sz="1000" i="1"/>
              <a:pPr algn="r"/>
              <a:t>14</a:t>
            </a:fld>
            <a:endParaRPr lang="en-US" altLang="en-US" sz="1000" i="1"/>
          </a:p>
        </p:txBody>
      </p:sp>
      <p:sp>
        <p:nvSpPr>
          <p:cNvPr id="668675" name="Rectangle 2"/>
          <p:cNvSpPr>
            <a:spLocks noGrp="1" noRot="1" noChangeAspect="1" noChangeArrowheads="1" noTextEdit="1"/>
          </p:cNvSpPr>
          <p:nvPr>
            <p:ph type="sldImg"/>
          </p:nvPr>
        </p:nvSpPr>
        <p:spPr>
          <a:xfrm>
            <a:off x="1154113" y="700088"/>
            <a:ext cx="4627562" cy="3470275"/>
          </a:xfrm>
          <a:ln/>
        </p:spPr>
      </p:sp>
      <p:sp>
        <p:nvSpPr>
          <p:cNvPr id="668676" name="Rectangle 3"/>
          <p:cNvSpPr>
            <a:spLocks noGrp="1" noChangeArrowheads="1"/>
          </p:cNvSpPr>
          <p:nvPr>
            <p:ph type="body" idx="1"/>
          </p:nvPr>
        </p:nvSpPr>
        <p:spPr>
          <a:xfrm>
            <a:off x="925513" y="4408488"/>
            <a:ext cx="5083175" cy="4178300"/>
          </a:xfrm>
        </p:spPr>
        <p:txBody>
          <a:bodyPr lIns="89845" tIns="45711" rIns="89845" bIns="45711"/>
          <a:lstStyle/>
          <a:p>
            <a:pPr defTabSz="901700"/>
            <a:endParaRPr lang="en-US"/>
          </a:p>
        </p:txBody>
      </p:sp>
    </p:spTree>
    <p:extLst>
      <p:ext uri="{BB962C8B-B14F-4D97-AF65-F5344CB8AC3E}">
        <p14:creationId xmlns:p14="http://schemas.microsoft.com/office/powerpoint/2010/main" val="2970382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0482" name="Rectangle 2"/>
          <p:cNvSpPr>
            <a:spLocks noChangeArrowheads="1"/>
          </p:cNvSpPr>
          <p:nvPr/>
        </p:nvSpPr>
        <p:spPr bwMode="auto">
          <a:xfrm>
            <a:off x="0" y="0"/>
            <a:ext cx="9144000" cy="6858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3" name="Rectangle 3"/>
          <p:cNvSpPr>
            <a:spLocks noChangeArrowheads="1"/>
          </p:cNvSpPr>
          <p:nvPr/>
        </p:nvSpPr>
        <p:spPr bwMode="auto">
          <a:xfrm>
            <a:off x="0" y="1651000"/>
            <a:ext cx="9144000" cy="1908175"/>
          </a:xfrm>
          <a:prstGeom prst="rect">
            <a:avLst/>
          </a:prstGeom>
          <a:solidFill>
            <a:srgbClr val="99CC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0484" name="Rectangle 4"/>
          <p:cNvSpPr>
            <a:spLocks noChangeArrowheads="1"/>
          </p:cNvSpPr>
          <p:nvPr/>
        </p:nvSpPr>
        <p:spPr bwMode="auto">
          <a:xfrm>
            <a:off x="685800" y="1701800"/>
            <a:ext cx="777240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3000" b="1" smtClean="0">
                <a:solidFill>
                  <a:schemeClr val="bg1"/>
                </a:solidFill>
                <a:latin typeface="Arial" charset="0"/>
              </a:rPr>
              <a:t>Operating</a:t>
            </a:r>
            <a:r>
              <a:rPr lang="en-US" sz="3000" b="1" baseline="0" smtClean="0">
                <a:solidFill>
                  <a:schemeClr val="bg1"/>
                </a:solidFill>
                <a:latin typeface="Arial" charset="0"/>
              </a:rPr>
              <a:t> </a:t>
            </a:r>
            <a:r>
              <a:rPr lang="en-US" sz="3000" b="1" smtClean="0">
                <a:solidFill>
                  <a:schemeClr val="bg1"/>
                </a:solidFill>
                <a:latin typeface="Arial" charset="0"/>
              </a:rPr>
              <a:t>Systems</a:t>
            </a:r>
            <a:endParaRPr lang="en-US" sz="3000" b="1" dirty="0">
              <a:solidFill>
                <a:schemeClr val="bg1"/>
              </a:solidFill>
              <a:latin typeface="Arial" charset="0"/>
            </a:endParaRPr>
          </a:p>
          <a:p>
            <a:pPr eaLnBrk="1" hangingPunct="1"/>
            <a:r>
              <a:rPr lang="en-US" sz="3000" b="1" dirty="0" smtClean="0">
                <a:solidFill>
                  <a:schemeClr val="bg1"/>
                </a:solidFill>
                <a:latin typeface="Arial" charset="0"/>
              </a:rPr>
              <a:t>ECE344</a:t>
            </a:r>
            <a:endParaRPr lang="en-US" sz="3000" b="1" dirty="0">
              <a:solidFill>
                <a:schemeClr val="bg1"/>
              </a:solidFill>
              <a:latin typeface="Arial" charset="0"/>
            </a:endParaRPr>
          </a:p>
        </p:txBody>
      </p:sp>
      <p:sp>
        <p:nvSpPr>
          <p:cNvPr id="660485" name="Rectangle 5"/>
          <p:cNvSpPr>
            <a:spLocks noChangeArrowheads="1"/>
          </p:cNvSpPr>
          <p:nvPr/>
        </p:nvSpPr>
        <p:spPr bwMode="auto">
          <a:xfrm>
            <a:off x="1371600" y="4508500"/>
            <a:ext cx="64008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b="1">
                <a:solidFill>
                  <a:schemeClr val="bg1"/>
                </a:solidFill>
                <a:latin typeface="Arial" charset="0"/>
              </a:rPr>
              <a:t>Ashvin Goel</a:t>
            </a:r>
          </a:p>
          <a:p>
            <a:pPr eaLnBrk="1" hangingPunct="1"/>
            <a:r>
              <a:rPr lang="en-US" b="1">
                <a:solidFill>
                  <a:schemeClr val="bg1"/>
                </a:solidFill>
                <a:latin typeface="Arial" charset="0"/>
              </a:rPr>
              <a:t>ECE</a:t>
            </a:r>
          </a:p>
          <a:p>
            <a:pPr eaLnBrk="1" hangingPunct="1"/>
            <a:r>
              <a:rPr lang="en-US" b="1">
                <a:solidFill>
                  <a:schemeClr val="bg1"/>
                </a:solidFill>
                <a:latin typeface="Arial" charset="0"/>
              </a:rPr>
              <a:t>University of Toronto</a:t>
            </a:r>
            <a:endParaRPr lang="en-US">
              <a:solidFill>
                <a:schemeClr val="bg1"/>
              </a:solidFill>
              <a:latin typeface="Arial" charset="0"/>
            </a:endParaRPr>
          </a:p>
        </p:txBody>
      </p:sp>
      <p:sp>
        <p:nvSpPr>
          <p:cNvPr id="660486" name="Text Box 6"/>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7" name="Rectangle 7"/>
          <p:cNvSpPr>
            <a:spLocks noGrp="1" noChangeArrowheads="1"/>
          </p:cNvSpPr>
          <p:nvPr>
            <p:ph type="ctrTitle" sz="quarter"/>
          </p:nvPr>
        </p:nvSpPr>
        <p:spPr>
          <a:xfrm>
            <a:off x="685800" y="2852738"/>
            <a:ext cx="7772400" cy="647700"/>
          </a:xfrm>
          <a:extLst>
            <a:ext uri="{91240B29-F687-4F45-9708-019B960494DF}">
              <a14:hiddenLine xmlns:a14="http://schemas.microsoft.com/office/drawing/2010/main" w="9525">
                <a:solidFill>
                  <a:schemeClr val="tx1"/>
                </a:solidFill>
                <a:miter lim="800000"/>
                <a:headEnd/>
                <a:tailEnd/>
              </a14:hiddenLine>
            </a:ext>
          </a:extLst>
        </p:spPr>
        <p:txBody>
          <a:bodyPr/>
          <a:lstStyle>
            <a:lvl1pPr algn="ctr">
              <a:defRPr/>
            </a:lvl1pPr>
          </a:lstStyle>
          <a:p>
            <a:pPr lvl="0"/>
            <a:r>
              <a:rPr lang="en-US" noProof="0" smtClean="0"/>
              <a:t>Click to edit Master title style</a:t>
            </a:r>
          </a:p>
        </p:txBody>
      </p:sp>
      <p:sp>
        <p:nvSpPr>
          <p:cNvPr id="660488" name="Text Box 8"/>
          <p:cNvSpPr txBox="1">
            <a:spLocks noChangeArrowheads="1"/>
          </p:cNvSpPr>
          <p:nvPr/>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
        <p:nvSpPr>
          <p:cNvPr id="660489" name="Text Box 9"/>
          <p:cNvSpPr txBox="1">
            <a:spLocks noChangeArrowheads="1"/>
          </p:cNvSpPr>
          <p:nvPr userDrawn="1"/>
        </p:nvSpPr>
        <p:spPr bwMode="auto">
          <a:xfrm>
            <a:off x="0" y="2816225"/>
            <a:ext cx="91440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spcBef>
                <a:spcPct val="50000"/>
              </a:spcBef>
            </a:pPr>
            <a:endParaRPr lang="en-US" sz="3000" b="1">
              <a:solidFill>
                <a:srgbClr val="000066"/>
              </a:solidFill>
              <a:latin typeface="Comic Sans MS" pitchFamily="66" charset="0"/>
            </a:endParaRP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4C32DCE-5915-4CBD-A50F-D6FA97CD5DB5}" type="slidenum">
              <a:rPr lang="en-US"/>
              <a:pPr/>
              <a:t>‹#›</a:t>
            </a:fld>
            <a:endParaRPr lang="en-US"/>
          </a:p>
        </p:txBody>
      </p:sp>
    </p:spTree>
    <p:extLst>
      <p:ext uri="{BB962C8B-B14F-4D97-AF65-F5344CB8AC3E}">
        <p14:creationId xmlns:p14="http://schemas.microsoft.com/office/powerpoint/2010/main" val="36487158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44450"/>
            <a:ext cx="1981200" cy="6480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44450"/>
            <a:ext cx="5791200" cy="6480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79B506C-AF64-411B-92C7-E4583E0CF716}" type="slidenum">
              <a:rPr lang="en-US"/>
              <a:pPr/>
              <a:t>‹#›</a:t>
            </a:fld>
            <a:endParaRPr lang="en-US"/>
          </a:p>
        </p:txBody>
      </p:sp>
    </p:spTree>
    <p:extLst>
      <p:ext uri="{BB962C8B-B14F-4D97-AF65-F5344CB8AC3E}">
        <p14:creationId xmlns:p14="http://schemas.microsoft.com/office/powerpoint/2010/main" val="185978920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FBF3C400-28E1-4300-9FA7-42187654C3C7}" type="slidenum">
              <a:rPr lang="en-US"/>
              <a:pPr/>
              <a:t>‹#›</a:t>
            </a:fld>
            <a:endParaRPr lang="en-US"/>
          </a:p>
        </p:txBody>
      </p:sp>
    </p:spTree>
    <p:extLst>
      <p:ext uri="{BB962C8B-B14F-4D97-AF65-F5344CB8AC3E}">
        <p14:creationId xmlns:p14="http://schemas.microsoft.com/office/powerpoint/2010/main" val="18569416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AFA38E2B-DB14-4447-8D88-8C5F01AA8EF9}" type="slidenum">
              <a:rPr lang="en-US"/>
              <a:pPr/>
              <a:t>‹#›</a:t>
            </a:fld>
            <a:endParaRPr lang="en-US"/>
          </a:p>
        </p:txBody>
      </p:sp>
    </p:spTree>
    <p:extLst>
      <p:ext uri="{BB962C8B-B14F-4D97-AF65-F5344CB8AC3E}">
        <p14:creationId xmlns:p14="http://schemas.microsoft.com/office/powerpoint/2010/main" val="29076037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41438"/>
            <a:ext cx="38862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6ADF773C-A7F2-4BD4-A9BD-FCAE47CD2BC6}" type="slidenum">
              <a:rPr lang="en-US"/>
              <a:pPr/>
              <a:t>‹#›</a:t>
            </a:fld>
            <a:endParaRPr lang="en-US"/>
          </a:p>
        </p:txBody>
      </p:sp>
    </p:spTree>
    <p:extLst>
      <p:ext uri="{BB962C8B-B14F-4D97-AF65-F5344CB8AC3E}">
        <p14:creationId xmlns:p14="http://schemas.microsoft.com/office/powerpoint/2010/main" val="27605499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0EFABA0C-CC59-41FD-93AF-BD58AEE0D58D}" type="slidenum">
              <a:rPr lang="en-US"/>
              <a:pPr/>
              <a:t>‹#›</a:t>
            </a:fld>
            <a:endParaRPr lang="en-US"/>
          </a:p>
        </p:txBody>
      </p:sp>
    </p:spTree>
    <p:extLst>
      <p:ext uri="{BB962C8B-B14F-4D97-AF65-F5344CB8AC3E}">
        <p14:creationId xmlns:p14="http://schemas.microsoft.com/office/powerpoint/2010/main" val="104403516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94682770-C294-49B7-8B1E-0C3D02448F9D}" type="slidenum">
              <a:rPr lang="en-US"/>
              <a:pPr/>
              <a:t>‹#›</a:t>
            </a:fld>
            <a:endParaRPr lang="en-US"/>
          </a:p>
        </p:txBody>
      </p:sp>
    </p:spTree>
    <p:extLst>
      <p:ext uri="{BB962C8B-B14F-4D97-AF65-F5344CB8AC3E}">
        <p14:creationId xmlns:p14="http://schemas.microsoft.com/office/powerpoint/2010/main" val="3512779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620E57BF-331A-4105-A89D-884AFAD9C3A8}" type="slidenum">
              <a:rPr lang="en-US"/>
              <a:pPr/>
              <a:t>‹#›</a:t>
            </a:fld>
            <a:endParaRPr lang="en-US"/>
          </a:p>
        </p:txBody>
      </p:sp>
    </p:spTree>
    <p:extLst>
      <p:ext uri="{BB962C8B-B14F-4D97-AF65-F5344CB8AC3E}">
        <p14:creationId xmlns:p14="http://schemas.microsoft.com/office/powerpoint/2010/main" val="40487862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DEBE51A5-8900-41A8-B097-B126DC9F937F}" type="slidenum">
              <a:rPr lang="en-US"/>
              <a:pPr/>
              <a:t>‹#›</a:t>
            </a:fld>
            <a:endParaRPr lang="en-US"/>
          </a:p>
        </p:txBody>
      </p:sp>
    </p:spTree>
    <p:extLst>
      <p:ext uri="{BB962C8B-B14F-4D97-AF65-F5344CB8AC3E}">
        <p14:creationId xmlns:p14="http://schemas.microsoft.com/office/powerpoint/2010/main" val="39234031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7A48D781-E496-4DF1-8E0E-31D0D89A3E0C}" type="slidenum">
              <a:rPr lang="en-US"/>
              <a:pPr/>
              <a:t>‹#›</a:t>
            </a:fld>
            <a:endParaRPr lang="en-US"/>
          </a:p>
        </p:txBody>
      </p:sp>
    </p:spTree>
    <p:extLst>
      <p:ext uri="{BB962C8B-B14F-4D97-AF65-F5344CB8AC3E}">
        <p14:creationId xmlns:p14="http://schemas.microsoft.com/office/powerpoint/2010/main" val="269964725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9458" name="Rectangle 2"/>
          <p:cNvSpPr>
            <a:spLocks noChangeArrowheads="1"/>
          </p:cNvSpPr>
          <p:nvPr/>
        </p:nvSpPr>
        <p:spPr bwMode="auto">
          <a:xfrm>
            <a:off x="0" y="0"/>
            <a:ext cx="9144000" cy="12684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59" name="Rectangle 3"/>
          <p:cNvSpPr>
            <a:spLocks noChangeArrowheads="1"/>
          </p:cNvSpPr>
          <p:nvPr/>
        </p:nvSpPr>
        <p:spPr bwMode="auto">
          <a:xfrm>
            <a:off x="0" y="1196975"/>
            <a:ext cx="9144000" cy="76200"/>
          </a:xfrm>
          <a:prstGeom prst="rect">
            <a:avLst/>
          </a:prstGeom>
          <a:solidFill>
            <a:srgbClr val="99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0" name="Rectangle 4"/>
          <p:cNvSpPr>
            <a:spLocks noGrp="1" noChangeArrowheads="1"/>
          </p:cNvSpPr>
          <p:nvPr>
            <p:ph type="title"/>
          </p:nvPr>
        </p:nvSpPr>
        <p:spPr bwMode="auto">
          <a:xfrm>
            <a:off x="609600" y="44450"/>
            <a:ext cx="79248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9461" name="Rectangle 5"/>
          <p:cNvSpPr>
            <a:spLocks noGrp="1" noChangeArrowheads="1"/>
          </p:cNvSpPr>
          <p:nvPr>
            <p:ph type="body" idx="1"/>
          </p:nvPr>
        </p:nvSpPr>
        <p:spPr bwMode="auto">
          <a:xfrm>
            <a:off x="609600" y="1341438"/>
            <a:ext cx="79248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9462" name="Rectangle 6"/>
          <p:cNvSpPr>
            <a:spLocks noChangeArrowheads="1"/>
          </p:cNvSpPr>
          <p:nvPr/>
        </p:nvSpPr>
        <p:spPr bwMode="auto">
          <a:xfrm>
            <a:off x="0" y="6553200"/>
            <a:ext cx="9144000"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9463" name="Rectangle 7"/>
          <p:cNvSpPr>
            <a:spLocks noGrp="1" noChangeArrowheads="1"/>
          </p:cNvSpPr>
          <p:nvPr>
            <p:ph type="sldNum" sz="quarter" idx="4"/>
          </p:nvPr>
        </p:nvSpPr>
        <p:spPr bwMode="auto">
          <a:xfrm>
            <a:off x="7204075" y="6561138"/>
            <a:ext cx="1905000"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600">
                <a:solidFill>
                  <a:schemeClr val="bg1"/>
                </a:solidFill>
                <a:latin typeface="Comic Sans MS" pitchFamily="66" charset="0"/>
              </a:defRPr>
            </a:lvl1pPr>
          </a:lstStyle>
          <a:p>
            <a:fld id="{20693943-E185-41B7-9A13-CE240D70F0C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ransition/>
  <p:timing>
    <p:tnLst>
      <p:par>
        <p:cTn id="1" dur="indefinite" restart="never" nodeType="tmRoot"/>
      </p:par>
    </p:tnLst>
  </p:timing>
  <p:hf hdr="0" ftr="0" dt="0"/>
  <p:txStyles>
    <p:titleStyle>
      <a:lvl1pPr algn="l" rtl="0" fontAlgn="base">
        <a:spcBef>
          <a:spcPct val="0"/>
        </a:spcBef>
        <a:spcAft>
          <a:spcPct val="0"/>
        </a:spcAft>
        <a:defRPr sz="3000" b="1">
          <a:solidFill>
            <a:schemeClr val="bg1"/>
          </a:solidFill>
          <a:latin typeface="+mj-lt"/>
          <a:ea typeface="+mj-ea"/>
          <a:cs typeface="+mj-cs"/>
        </a:defRPr>
      </a:lvl1pPr>
      <a:lvl2pPr algn="l" rtl="0" fontAlgn="base">
        <a:spcBef>
          <a:spcPct val="0"/>
        </a:spcBef>
        <a:spcAft>
          <a:spcPct val="0"/>
        </a:spcAft>
        <a:defRPr sz="3000" b="1">
          <a:solidFill>
            <a:schemeClr val="bg1"/>
          </a:solidFill>
          <a:latin typeface="Arial" charset="0"/>
        </a:defRPr>
      </a:lvl2pPr>
      <a:lvl3pPr algn="l" rtl="0" fontAlgn="base">
        <a:spcBef>
          <a:spcPct val="0"/>
        </a:spcBef>
        <a:spcAft>
          <a:spcPct val="0"/>
        </a:spcAft>
        <a:defRPr sz="3000" b="1">
          <a:solidFill>
            <a:schemeClr val="bg1"/>
          </a:solidFill>
          <a:latin typeface="Arial" charset="0"/>
        </a:defRPr>
      </a:lvl3pPr>
      <a:lvl4pPr algn="l" rtl="0" fontAlgn="base">
        <a:spcBef>
          <a:spcPct val="0"/>
        </a:spcBef>
        <a:spcAft>
          <a:spcPct val="0"/>
        </a:spcAft>
        <a:defRPr sz="3000" b="1">
          <a:solidFill>
            <a:schemeClr val="bg1"/>
          </a:solidFill>
          <a:latin typeface="Arial" charset="0"/>
        </a:defRPr>
      </a:lvl4pPr>
      <a:lvl5pPr algn="l" rtl="0" fontAlgn="base">
        <a:spcBef>
          <a:spcPct val="0"/>
        </a:spcBef>
        <a:spcAft>
          <a:spcPct val="0"/>
        </a:spcAft>
        <a:defRPr sz="3000" b="1">
          <a:solidFill>
            <a:schemeClr val="bg1"/>
          </a:solidFill>
          <a:latin typeface="Arial" charset="0"/>
        </a:defRPr>
      </a:lvl5pPr>
      <a:lvl6pPr marL="457200" algn="l" rtl="0" fontAlgn="base">
        <a:spcBef>
          <a:spcPct val="0"/>
        </a:spcBef>
        <a:spcAft>
          <a:spcPct val="0"/>
        </a:spcAft>
        <a:defRPr sz="3000" b="1">
          <a:solidFill>
            <a:schemeClr val="bg1"/>
          </a:solidFill>
          <a:latin typeface="Arial" charset="0"/>
        </a:defRPr>
      </a:lvl6pPr>
      <a:lvl7pPr marL="914400" algn="l" rtl="0" fontAlgn="base">
        <a:spcBef>
          <a:spcPct val="0"/>
        </a:spcBef>
        <a:spcAft>
          <a:spcPct val="0"/>
        </a:spcAft>
        <a:defRPr sz="3000" b="1">
          <a:solidFill>
            <a:schemeClr val="bg1"/>
          </a:solidFill>
          <a:latin typeface="Arial" charset="0"/>
        </a:defRPr>
      </a:lvl7pPr>
      <a:lvl8pPr marL="1371600" algn="l" rtl="0" fontAlgn="base">
        <a:spcBef>
          <a:spcPct val="0"/>
        </a:spcBef>
        <a:spcAft>
          <a:spcPct val="0"/>
        </a:spcAft>
        <a:defRPr sz="3000" b="1">
          <a:solidFill>
            <a:schemeClr val="bg1"/>
          </a:solidFill>
          <a:latin typeface="Arial" charset="0"/>
        </a:defRPr>
      </a:lvl8pPr>
      <a:lvl9pPr marL="1828800" algn="l" rtl="0" fontAlgn="base">
        <a:spcBef>
          <a:spcPct val="0"/>
        </a:spcBef>
        <a:spcAft>
          <a:spcPct val="0"/>
        </a:spcAft>
        <a:defRPr sz="3000" b="1">
          <a:solidFill>
            <a:schemeClr val="bg1"/>
          </a:solidFill>
          <a:latin typeface="Arial" charset="0"/>
        </a:defRPr>
      </a:lvl9pPr>
    </p:titleStyle>
    <p:bodyStyle>
      <a:lvl1pPr marL="342900" indent="-342900" algn="l" rtl="0" fontAlgn="base">
        <a:spcBef>
          <a:spcPct val="40000"/>
        </a:spcBef>
        <a:spcAft>
          <a:spcPct val="10000"/>
        </a:spcAft>
        <a:buClr>
          <a:schemeClr val="tx1"/>
        </a:buClr>
        <a:buSzPct val="50000"/>
        <a:buFont typeface="Wingdings" pitchFamily="2" charset="2"/>
        <a:buChar char="q"/>
        <a:defRPr sz="2400">
          <a:solidFill>
            <a:schemeClr val="tx1"/>
          </a:solidFill>
          <a:latin typeface="+mn-lt"/>
          <a:ea typeface="+mn-ea"/>
          <a:cs typeface="+mn-cs"/>
        </a:defRPr>
      </a:lvl1pPr>
      <a:lvl2pPr marL="742950" indent="-285750" algn="l" rtl="0" fontAlgn="base">
        <a:spcBef>
          <a:spcPct val="20000"/>
        </a:spcBef>
        <a:spcAft>
          <a:spcPct val="5000"/>
        </a:spcAft>
        <a:buSzPct val="80000"/>
        <a:buChar char="o"/>
        <a:defRPr sz="2000">
          <a:solidFill>
            <a:schemeClr val="tx1"/>
          </a:solidFill>
          <a:latin typeface="+mn-lt"/>
        </a:defRPr>
      </a:lvl2pPr>
      <a:lvl3pPr marL="1143000" indent="-228600" algn="l" rtl="0" fontAlgn="base">
        <a:spcBef>
          <a:spcPct val="20000"/>
        </a:spcBef>
        <a:spcAft>
          <a:spcPct val="0"/>
        </a:spcAft>
        <a:buSzPct val="90000"/>
        <a:buFont typeface="Wingdings" pitchFamily="2" charset="2"/>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pages.cs.wisc.edu/~remzi/OSTEP/" TargetMode="Externa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hyperlink" Target="http://www.eecg.toronto.edu/~ashvin/courses/ece344/curren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eecg.toronto.edu/~ashv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eecg.toronto.edu/~ashvi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8" name="Rectangle 6"/>
          <p:cNvSpPr>
            <a:spLocks noGrp="1" noChangeArrowheads="1"/>
          </p:cNvSpPr>
          <p:nvPr>
            <p:ph type="ctrTitle" sz="quarter"/>
          </p:nvPr>
        </p:nvSpPr>
        <p:spPr/>
        <p:txBody>
          <a:bodyPr/>
          <a:lstStyle/>
          <a:p>
            <a:r>
              <a:rPr lang="en-US" dirty="0"/>
              <a:t>Introduction</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OS in the News</a:t>
            </a:r>
            <a:endParaRPr lang="en-CA"/>
          </a:p>
        </p:txBody>
      </p:sp>
      <p:sp>
        <p:nvSpPr>
          <p:cNvPr id="3" name="Content Placeholder 2"/>
          <p:cNvSpPr>
            <a:spLocks noGrp="1"/>
          </p:cNvSpPr>
          <p:nvPr>
            <p:ph idx="1"/>
          </p:nvPr>
        </p:nvSpPr>
        <p:spPr/>
        <p:txBody>
          <a:bodyPr/>
          <a:lstStyle/>
          <a:p>
            <a:r>
              <a:rPr lang="en-CA" dirty="0" smtClean="0"/>
              <a:t>Much work being driven by mobile hardware</a:t>
            </a:r>
          </a:p>
          <a:p>
            <a:r>
              <a:rPr lang="en-CA" dirty="0" smtClean="0"/>
              <a:t>Samsung's </a:t>
            </a:r>
            <a:r>
              <a:rPr lang="en-CA" dirty="0" err="1"/>
              <a:t>Tizen</a:t>
            </a:r>
            <a:r>
              <a:rPr lang="en-CA" dirty="0"/>
              <a:t> 3.0 to take on Android and iOS starting in </a:t>
            </a:r>
            <a:r>
              <a:rPr lang="en-CA" dirty="0" smtClean="0"/>
              <a:t>September (</a:t>
            </a:r>
            <a:r>
              <a:rPr lang="en-CA" dirty="0" err="1" smtClean="0"/>
              <a:t>pcworld</a:t>
            </a:r>
            <a:r>
              <a:rPr lang="en-CA" dirty="0" smtClean="0"/>
              <a:t>, </a:t>
            </a:r>
            <a:r>
              <a:rPr lang="en-CA" dirty="0"/>
              <a:t>Apr 28, </a:t>
            </a:r>
            <a:r>
              <a:rPr lang="en-CA" dirty="0" smtClean="0"/>
              <a:t>2016</a:t>
            </a:r>
            <a:r>
              <a:rPr lang="en-CA" dirty="0"/>
              <a:t>)</a:t>
            </a:r>
            <a:endParaRPr lang="en-CA" dirty="0" smtClean="0"/>
          </a:p>
          <a:p>
            <a:pPr lvl="1"/>
            <a:r>
              <a:rPr lang="en-CA" dirty="0"/>
              <a:t>Samsung wants </a:t>
            </a:r>
            <a:r>
              <a:rPr lang="en-CA" dirty="0" err="1"/>
              <a:t>Tizen</a:t>
            </a:r>
            <a:r>
              <a:rPr lang="en-CA" dirty="0"/>
              <a:t> to become as big a brand name as Google’s Android and Apple’s iOS</a:t>
            </a:r>
          </a:p>
          <a:p>
            <a:pPr lvl="1"/>
            <a:r>
              <a:rPr lang="en-CA" dirty="0" err="1" smtClean="0"/>
              <a:t>Tizen</a:t>
            </a:r>
            <a:r>
              <a:rPr lang="en-CA" dirty="0" smtClean="0"/>
              <a:t> </a:t>
            </a:r>
            <a:r>
              <a:rPr lang="en-CA" dirty="0"/>
              <a:t>3.0 </a:t>
            </a:r>
            <a:r>
              <a:rPr lang="en-CA" dirty="0" smtClean="0"/>
              <a:t>designed for wearables</a:t>
            </a:r>
            <a:r>
              <a:rPr lang="en-CA" dirty="0"/>
              <a:t>, in-car entertainment systems, drones, TVs, and virtual reality </a:t>
            </a:r>
            <a:r>
              <a:rPr lang="en-CA" dirty="0" smtClean="0"/>
              <a:t>headsets</a:t>
            </a:r>
          </a:p>
          <a:p>
            <a:r>
              <a:rPr lang="en-CA" dirty="0"/>
              <a:t>Google is developing an OS called “Fuchsia,” runs on All the </a:t>
            </a:r>
            <a:r>
              <a:rPr lang="en-CA" dirty="0" smtClean="0"/>
              <a:t>Things</a:t>
            </a:r>
            <a:r>
              <a:rPr lang="en-CA" dirty="0"/>
              <a:t> </a:t>
            </a:r>
            <a:r>
              <a:rPr lang="en-CA" dirty="0" smtClean="0"/>
              <a:t>(</a:t>
            </a:r>
            <a:r>
              <a:rPr lang="en-CA" dirty="0" err="1" smtClean="0"/>
              <a:t>androidpolice</a:t>
            </a:r>
            <a:r>
              <a:rPr lang="en-CA" dirty="0" smtClean="0"/>
              <a:t>, Aug 12, 2016)</a:t>
            </a:r>
          </a:p>
          <a:p>
            <a:pPr lvl="1"/>
            <a:r>
              <a:rPr lang="en-CA" dirty="0" smtClean="0"/>
              <a:t>Google may try to unify </a:t>
            </a:r>
            <a:r>
              <a:rPr lang="en-CA" dirty="0"/>
              <a:t>Chrome OS and </a:t>
            </a:r>
            <a:r>
              <a:rPr lang="en-CA" dirty="0" smtClean="0"/>
              <a:t>Android</a:t>
            </a:r>
          </a:p>
          <a:p>
            <a:pPr lvl="1"/>
            <a:r>
              <a:rPr lang="en-CA" dirty="0"/>
              <a:t>Fuchsia's kernel, known as Magenta, is designed to work across a wide range of devices—from small "embedded devices" all the way up to </a:t>
            </a:r>
            <a:r>
              <a:rPr lang="en-CA" dirty="0" smtClean="0"/>
              <a:t>laptops and </a:t>
            </a:r>
            <a:r>
              <a:rPr lang="en-CA" dirty="0" smtClean="0"/>
              <a:t>desktops</a:t>
            </a:r>
            <a:endParaRPr lang="en-CA" dirty="0"/>
          </a:p>
          <a:p>
            <a:endParaRPr lang="en-CA" dirty="0"/>
          </a:p>
        </p:txBody>
      </p:sp>
      <p:sp>
        <p:nvSpPr>
          <p:cNvPr id="4" name="Slide Number Placeholder 3"/>
          <p:cNvSpPr>
            <a:spLocks noGrp="1"/>
          </p:cNvSpPr>
          <p:nvPr>
            <p:ph type="sldNum" sz="quarter" idx="10"/>
          </p:nvPr>
        </p:nvSpPr>
        <p:spPr/>
        <p:txBody>
          <a:bodyPr/>
          <a:lstStyle/>
          <a:p>
            <a:fld id="{FBF3C400-28E1-4300-9FA7-42187654C3C7}" type="slidenum">
              <a:rPr lang="en-US" smtClean="0"/>
              <a:pPr/>
              <a:t>10</a:t>
            </a:fld>
            <a:endParaRPr lang="en-US"/>
          </a:p>
        </p:txBody>
      </p:sp>
    </p:spTree>
    <p:extLst>
      <p:ext uri="{BB962C8B-B14F-4D97-AF65-F5344CB8AC3E}">
        <p14:creationId xmlns:p14="http://schemas.microsoft.com/office/powerpoint/2010/main" val="883329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8" name="Rectangle 10"/>
          <p:cNvSpPr>
            <a:spLocks noGrp="1" noChangeArrowheads="1"/>
          </p:cNvSpPr>
          <p:nvPr>
            <p:ph type="title"/>
          </p:nvPr>
        </p:nvSpPr>
        <p:spPr/>
        <p:txBody>
          <a:bodyPr/>
          <a:lstStyle/>
          <a:p>
            <a:r>
              <a:rPr lang="en-US" smtClean="0"/>
              <a:t>Goals of the Course</a:t>
            </a:r>
            <a:endParaRPr lang="en-US"/>
          </a:p>
        </p:txBody>
      </p:sp>
      <p:sp>
        <p:nvSpPr>
          <p:cNvPr id="365579" name="Rectangle 11"/>
          <p:cNvSpPr>
            <a:spLocks noGrp="1" noChangeArrowheads="1"/>
          </p:cNvSpPr>
          <p:nvPr>
            <p:ph idx="1"/>
          </p:nvPr>
        </p:nvSpPr>
        <p:spPr/>
        <p:txBody>
          <a:bodyPr/>
          <a:lstStyle/>
          <a:p>
            <a:r>
              <a:rPr lang="en-US" dirty="0" smtClean="0"/>
              <a:t>Learn about operating systems</a:t>
            </a:r>
          </a:p>
          <a:p>
            <a:pPr lvl="1"/>
            <a:r>
              <a:rPr lang="en-US" dirty="0" smtClean="0"/>
              <a:t>Understand the principles behind the design of an OS</a:t>
            </a:r>
          </a:p>
          <a:p>
            <a:pPr lvl="2"/>
            <a:r>
              <a:rPr lang="en-GB" dirty="0" smtClean="0"/>
              <a:t>Understand the requirements, and challenges</a:t>
            </a:r>
          </a:p>
          <a:p>
            <a:pPr lvl="2"/>
            <a:r>
              <a:rPr lang="en-GB" dirty="0" smtClean="0"/>
              <a:t>Space of possible solutions</a:t>
            </a:r>
          </a:p>
          <a:p>
            <a:r>
              <a:rPr lang="en-US" dirty="0" smtClean="0"/>
              <a:t>Build simple software that helps clarify OS concepts</a:t>
            </a:r>
          </a:p>
          <a:p>
            <a:pPr lvl="1"/>
            <a:r>
              <a:rPr lang="en-US" altLang="en-US" dirty="0"/>
              <a:t>Real systems are more difficult to build than to explain</a:t>
            </a:r>
          </a:p>
          <a:p>
            <a:pPr lvl="1"/>
            <a:r>
              <a:rPr lang="en-US" altLang="en-US" dirty="0"/>
              <a:t>The devil is often in the </a:t>
            </a:r>
            <a:r>
              <a:rPr lang="en-US" altLang="en-US" dirty="0" smtClean="0"/>
              <a:t>details</a:t>
            </a:r>
            <a:endParaRPr lang="en-US" dirty="0" smtClean="0"/>
          </a:p>
          <a:p>
            <a:r>
              <a:rPr lang="en-US" dirty="0" smtClean="0"/>
              <a:t>Other benefits</a:t>
            </a:r>
          </a:p>
          <a:p>
            <a:pPr lvl="1"/>
            <a:r>
              <a:rPr lang="en-US" dirty="0" smtClean="0"/>
              <a:t>Gain significant implementation and debugging experience</a:t>
            </a:r>
          </a:p>
          <a:p>
            <a:pPr lvl="1"/>
            <a:r>
              <a:rPr lang="en-US" dirty="0" smtClean="0"/>
              <a:t>Learn to use software management tools</a:t>
            </a:r>
          </a:p>
        </p:txBody>
      </p:sp>
      <p:sp>
        <p:nvSpPr>
          <p:cNvPr id="4" name="Slide Number Placeholder 3"/>
          <p:cNvSpPr>
            <a:spLocks noGrp="1"/>
          </p:cNvSpPr>
          <p:nvPr>
            <p:ph type="sldNum" sz="quarter" idx="10"/>
          </p:nvPr>
        </p:nvSpPr>
        <p:spPr/>
        <p:txBody>
          <a:bodyPr/>
          <a:lstStyle/>
          <a:p>
            <a:fld id="{02F21E4B-67DB-4AF6-9ABA-D889A2AE21DB}" type="slidenum">
              <a:rPr lang="en-US" smtClean="0"/>
              <a:pPr/>
              <a:t>11</a:t>
            </a:fld>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en-US"/>
              <a:t>Course Contents</a:t>
            </a:r>
          </a:p>
        </p:txBody>
      </p:sp>
      <p:sp>
        <p:nvSpPr>
          <p:cNvPr id="666627" name="Rectangle 3"/>
          <p:cNvSpPr>
            <a:spLocks noGrp="1" noChangeArrowheads="1"/>
          </p:cNvSpPr>
          <p:nvPr>
            <p:ph idx="1"/>
          </p:nvPr>
        </p:nvSpPr>
        <p:spPr/>
        <p:txBody>
          <a:bodyPr/>
          <a:lstStyle/>
          <a:p>
            <a:r>
              <a:rPr lang="en-US" dirty="0"/>
              <a:t>Introduction to OS </a:t>
            </a:r>
            <a:r>
              <a:rPr lang="en-US" dirty="0" smtClean="0"/>
              <a:t>concepts</a:t>
            </a:r>
            <a:endParaRPr lang="en-US" dirty="0"/>
          </a:p>
          <a:p>
            <a:r>
              <a:rPr lang="en-US" dirty="0" smtClean="0"/>
              <a:t>Threads and processes</a:t>
            </a:r>
          </a:p>
          <a:p>
            <a:r>
              <a:rPr lang="en-US" dirty="0" smtClean="0"/>
              <a:t>Synchronization and concurrency</a:t>
            </a:r>
            <a:endParaRPr lang="en-US" dirty="0"/>
          </a:p>
          <a:p>
            <a:r>
              <a:rPr lang="en-US" dirty="0"/>
              <a:t>Memory m</a:t>
            </a:r>
            <a:r>
              <a:rPr lang="en-US" dirty="0" smtClean="0"/>
              <a:t>anagement, virtual </a:t>
            </a:r>
            <a:r>
              <a:rPr lang="en-US" dirty="0"/>
              <a:t>m</a:t>
            </a:r>
            <a:r>
              <a:rPr lang="en-US" dirty="0" smtClean="0"/>
              <a:t>emory</a:t>
            </a:r>
            <a:endParaRPr lang="en-US" dirty="0"/>
          </a:p>
          <a:p>
            <a:r>
              <a:rPr lang="en-US" dirty="0" smtClean="0"/>
              <a:t>Disk </a:t>
            </a:r>
            <a:r>
              <a:rPr lang="en-US" dirty="0"/>
              <a:t>m</a:t>
            </a:r>
            <a:r>
              <a:rPr lang="en-US" dirty="0" smtClean="0"/>
              <a:t>anagement and </a:t>
            </a:r>
            <a:r>
              <a:rPr lang="en-US" dirty="0"/>
              <a:t>f</a:t>
            </a:r>
            <a:r>
              <a:rPr lang="en-US" dirty="0" smtClean="0"/>
              <a:t>ile </a:t>
            </a:r>
            <a:r>
              <a:rPr lang="en-US" dirty="0"/>
              <a:t>s</a:t>
            </a:r>
            <a:r>
              <a:rPr lang="en-US" dirty="0" smtClean="0"/>
              <a:t>ystems</a:t>
            </a:r>
          </a:p>
          <a:p>
            <a:r>
              <a:rPr lang="en-US" dirty="0" smtClean="0"/>
              <a:t>Time permitting</a:t>
            </a:r>
            <a:endParaRPr lang="en-US" dirty="0"/>
          </a:p>
          <a:p>
            <a:pPr lvl="1"/>
            <a:r>
              <a:rPr lang="en-US" dirty="0"/>
              <a:t>Intro to cloud computing</a:t>
            </a:r>
          </a:p>
          <a:p>
            <a:pPr lvl="1"/>
            <a:r>
              <a:rPr lang="en-US" dirty="0" smtClean="0"/>
              <a:t>Atomicity and </a:t>
            </a:r>
            <a:r>
              <a:rPr lang="en-US" dirty="0"/>
              <a:t>c</a:t>
            </a:r>
            <a:r>
              <a:rPr lang="en-US" dirty="0" smtClean="0"/>
              <a:t>onsistency</a:t>
            </a:r>
          </a:p>
          <a:p>
            <a:pPr lvl="1"/>
            <a:r>
              <a:rPr lang="en-US" dirty="0" smtClean="0"/>
              <a:t>Virtualization</a:t>
            </a:r>
          </a:p>
        </p:txBody>
      </p:sp>
      <p:sp>
        <p:nvSpPr>
          <p:cNvPr id="4" name="Slide Number Placeholder 3"/>
          <p:cNvSpPr>
            <a:spLocks noGrp="1"/>
          </p:cNvSpPr>
          <p:nvPr>
            <p:ph type="sldNum" sz="quarter" idx="10"/>
          </p:nvPr>
        </p:nvSpPr>
        <p:spPr/>
        <p:txBody>
          <a:bodyPr/>
          <a:lstStyle/>
          <a:p>
            <a:fld id="{DFAADAFC-26C8-46E6-AC18-9224D574678F}" type="slidenum">
              <a:rPr lang="en-US"/>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72" name="Rectangle 1032"/>
          <p:cNvSpPr>
            <a:spLocks noGrp="1" noChangeArrowheads="1"/>
          </p:cNvSpPr>
          <p:nvPr>
            <p:ph type="title"/>
          </p:nvPr>
        </p:nvSpPr>
        <p:spPr/>
        <p:txBody>
          <a:bodyPr/>
          <a:lstStyle/>
          <a:p>
            <a:r>
              <a:rPr lang="en-US"/>
              <a:t>Lab Assignments</a:t>
            </a:r>
          </a:p>
        </p:txBody>
      </p:sp>
      <p:sp>
        <p:nvSpPr>
          <p:cNvPr id="139273" name="Rectangle 1033"/>
          <p:cNvSpPr>
            <a:spLocks noGrp="1" noChangeArrowheads="1"/>
          </p:cNvSpPr>
          <p:nvPr>
            <p:ph idx="1"/>
          </p:nvPr>
        </p:nvSpPr>
        <p:spPr/>
        <p:txBody>
          <a:bodyPr/>
          <a:lstStyle/>
          <a:p>
            <a:r>
              <a:rPr lang="en-US" dirty="0" smtClean="0"/>
              <a:t>There will be 6 labs in the course</a:t>
            </a:r>
          </a:p>
          <a:p>
            <a:r>
              <a:rPr lang="en-US" dirty="0" smtClean="0"/>
              <a:t>Labs will focus on learning OS concepts</a:t>
            </a:r>
          </a:p>
          <a:p>
            <a:pPr lvl="1"/>
            <a:r>
              <a:rPr lang="en-US" dirty="0" smtClean="0"/>
              <a:t>Lab 1: Review of C,  simple data structures</a:t>
            </a:r>
          </a:p>
          <a:p>
            <a:pPr lvl="1"/>
            <a:r>
              <a:rPr lang="en-US" dirty="0" smtClean="0"/>
              <a:t>Lab 2: Cooperative Threads</a:t>
            </a:r>
          </a:p>
          <a:p>
            <a:pPr lvl="1"/>
            <a:r>
              <a:rPr lang="en-US" dirty="0" smtClean="0"/>
              <a:t>Lab 3: Preemptive Threads (builds on Lab 2)</a:t>
            </a:r>
          </a:p>
          <a:p>
            <a:pPr lvl="1"/>
            <a:r>
              <a:rPr lang="en-US" dirty="0" smtClean="0"/>
              <a:t>Lab 4: Concurrent Web Server</a:t>
            </a:r>
          </a:p>
          <a:p>
            <a:pPr lvl="1"/>
            <a:r>
              <a:rPr lang="en-US" dirty="0" smtClean="0"/>
              <a:t>Lab 5: Caching Web Server (builds on Lab 4)</a:t>
            </a:r>
          </a:p>
          <a:p>
            <a:pPr lvl="1"/>
            <a:r>
              <a:rPr lang="en-US" dirty="0" smtClean="0"/>
              <a:t>Lab 6: File Systems</a:t>
            </a:r>
            <a:endParaRPr lang="en-US" dirty="0"/>
          </a:p>
        </p:txBody>
      </p:sp>
      <p:sp>
        <p:nvSpPr>
          <p:cNvPr id="4" name="Slide Number Placeholder 3"/>
          <p:cNvSpPr>
            <a:spLocks noGrp="1"/>
          </p:cNvSpPr>
          <p:nvPr>
            <p:ph type="sldNum" sz="quarter" idx="10"/>
          </p:nvPr>
        </p:nvSpPr>
        <p:spPr/>
        <p:txBody>
          <a:bodyPr/>
          <a:lstStyle/>
          <a:p>
            <a:fld id="{11CF5580-21A5-4DB5-A347-6A5290A8DE99}" type="slidenum">
              <a:rPr lang="en-US"/>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dirty="0"/>
              <a:t>What to </a:t>
            </a:r>
            <a:r>
              <a:rPr lang="en-US" dirty="0" smtClean="0"/>
              <a:t>Expect From Lab Assignments</a:t>
            </a:r>
            <a:endParaRPr lang="en-US" dirty="0"/>
          </a:p>
        </p:txBody>
      </p:sp>
      <p:sp>
        <p:nvSpPr>
          <p:cNvPr id="667651" name="Rectangle 3"/>
          <p:cNvSpPr>
            <a:spLocks noGrp="1" noChangeArrowheads="1"/>
          </p:cNvSpPr>
          <p:nvPr>
            <p:ph idx="1"/>
          </p:nvPr>
        </p:nvSpPr>
        <p:spPr/>
        <p:txBody>
          <a:bodyPr/>
          <a:lstStyle/>
          <a:p>
            <a:r>
              <a:rPr lang="en-US" dirty="0" smtClean="0"/>
              <a:t>Expect to spend </a:t>
            </a:r>
            <a:r>
              <a:rPr lang="en-US" dirty="0"/>
              <a:t>a lot of time on </a:t>
            </a:r>
            <a:r>
              <a:rPr lang="en-US" dirty="0" smtClean="0"/>
              <a:t>the lab assignments</a:t>
            </a:r>
            <a:endParaRPr lang="en-US" dirty="0"/>
          </a:p>
          <a:p>
            <a:pPr lvl="1"/>
            <a:r>
              <a:rPr lang="en-US" dirty="0"/>
              <a:t>The labs </a:t>
            </a:r>
            <a:r>
              <a:rPr lang="en-US" dirty="0" smtClean="0"/>
              <a:t>give specifications, not implementations</a:t>
            </a:r>
          </a:p>
          <a:p>
            <a:pPr lvl="1"/>
            <a:r>
              <a:rPr lang="en-US" dirty="0" smtClean="0"/>
              <a:t>Allows </a:t>
            </a:r>
            <a:r>
              <a:rPr lang="en-US" dirty="0"/>
              <a:t>for imagination</a:t>
            </a:r>
          </a:p>
          <a:p>
            <a:pPr lvl="1"/>
            <a:r>
              <a:rPr lang="en-US" dirty="0"/>
              <a:t>Allows for errors and frustration</a:t>
            </a:r>
          </a:p>
          <a:p>
            <a:pPr lvl="1"/>
            <a:r>
              <a:rPr lang="en-US" dirty="0" smtClean="0"/>
              <a:t>It will be good to think of your design, before </a:t>
            </a:r>
            <a:r>
              <a:rPr lang="en-US" dirty="0"/>
              <a:t>you </a:t>
            </a:r>
            <a:r>
              <a:rPr lang="en-US" dirty="0" smtClean="0"/>
              <a:t>code</a:t>
            </a:r>
          </a:p>
          <a:p>
            <a:pPr lvl="1"/>
            <a:r>
              <a:rPr lang="en-US" dirty="0" smtClean="0"/>
              <a:t>Assume that you will do the design/coding outside lab </a:t>
            </a:r>
            <a:r>
              <a:rPr lang="en-US" dirty="0" smtClean="0"/>
              <a:t>hours</a:t>
            </a:r>
          </a:p>
          <a:p>
            <a:pPr lvl="1"/>
            <a:r>
              <a:rPr lang="en-US" dirty="0" smtClean="0"/>
              <a:t>Use the lab to ask questions from TAs</a:t>
            </a:r>
            <a:endParaRPr lang="en-US" dirty="0" smtClean="0"/>
          </a:p>
          <a:p>
            <a:pPr eaLnBrk="1" hangingPunct="1"/>
            <a:r>
              <a:rPr lang="en-US" dirty="0" smtClean="0"/>
              <a:t>You will work individually for the lab assignments</a:t>
            </a:r>
          </a:p>
          <a:p>
            <a:pPr lvl="1"/>
            <a:r>
              <a:rPr lang="en-US" dirty="0" smtClean="0"/>
              <a:t>Can’t complain about partner’s inactivity!</a:t>
            </a:r>
          </a:p>
        </p:txBody>
      </p:sp>
      <p:sp>
        <p:nvSpPr>
          <p:cNvPr id="4" name="Slide Number Placeholder 3"/>
          <p:cNvSpPr>
            <a:spLocks noGrp="1"/>
          </p:cNvSpPr>
          <p:nvPr>
            <p:ph type="sldNum" sz="quarter" idx="10"/>
          </p:nvPr>
        </p:nvSpPr>
        <p:spPr/>
        <p:txBody>
          <a:bodyPr/>
          <a:lstStyle/>
          <a:p>
            <a:fld id="{ACD966D9-1E1E-415B-BF28-922F3692BA07}" type="slidenum">
              <a:rPr lang="en-US"/>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6" name="Rectangle 10"/>
          <p:cNvSpPr>
            <a:spLocks noGrp="1" noChangeArrowheads="1"/>
          </p:cNvSpPr>
          <p:nvPr>
            <p:ph type="title"/>
          </p:nvPr>
        </p:nvSpPr>
        <p:spPr/>
        <p:txBody>
          <a:bodyPr/>
          <a:lstStyle/>
          <a:p>
            <a:r>
              <a:rPr lang="en-US"/>
              <a:t>Suggested Textbooks</a:t>
            </a:r>
          </a:p>
        </p:txBody>
      </p:sp>
      <p:sp>
        <p:nvSpPr>
          <p:cNvPr id="137227" name="Rectangle 11"/>
          <p:cNvSpPr>
            <a:spLocks noGrp="1" noChangeArrowheads="1"/>
          </p:cNvSpPr>
          <p:nvPr>
            <p:ph idx="1"/>
          </p:nvPr>
        </p:nvSpPr>
        <p:spPr>
          <a:noFill/>
        </p:spPr>
        <p:txBody>
          <a:bodyPr/>
          <a:lstStyle/>
          <a:p>
            <a:pPr>
              <a:buFont typeface="Wingdings" pitchFamily="2" charset="2"/>
              <a:buNone/>
            </a:pPr>
            <a:r>
              <a:rPr lang="en-US" dirty="0" smtClean="0"/>
              <a:t>Modern </a:t>
            </a:r>
            <a:r>
              <a:rPr lang="en-US" dirty="0"/>
              <a:t>Operating Systems, 3nd Edition</a:t>
            </a:r>
          </a:p>
          <a:p>
            <a:pPr>
              <a:buFont typeface="Wingdings" pitchFamily="2" charset="2"/>
              <a:buNone/>
            </a:pPr>
            <a:r>
              <a:rPr lang="en-US" dirty="0"/>
              <a:t>A. </a:t>
            </a:r>
            <a:r>
              <a:rPr lang="en-US" dirty="0" err="1"/>
              <a:t>Tannenbaum</a:t>
            </a:r>
            <a:r>
              <a:rPr lang="en-US" dirty="0"/>
              <a:t> </a:t>
            </a:r>
          </a:p>
          <a:p>
            <a:pPr>
              <a:buFont typeface="Wingdings" pitchFamily="2" charset="2"/>
              <a:buNone/>
            </a:pPr>
            <a:endParaRPr lang="en-US" dirty="0"/>
          </a:p>
          <a:p>
            <a:pPr>
              <a:buNone/>
            </a:pPr>
            <a:r>
              <a:rPr lang="en-CA" dirty="0"/>
              <a:t>Operating Systems: Three Easy Pieces</a:t>
            </a:r>
          </a:p>
          <a:p>
            <a:pPr>
              <a:buNone/>
            </a:pPr>
            <a:r>
              <a:rPr lang="fr-FR" dirty="0" err="1"/>
              <a:t>Remzi</a:t>
            </a:r>
            <a:r>
              <a:rPr lang="fr-FR" dirty="0"/>
              <a:t> and Andrea </a:t>
            </a:r>
            <a:r>
              <a:rPr lang="fr-FR" dirty="0" err="1"/>
              <a:t>Arpaci-Dusseau</a:t>
            </a:r>
            <a:r>
              <a:rPr lang="fr-FR" dirty="0"/>
              <a:t> </a:t>
            </a:r>
          </a:p>
          <a:p>
            <a:pPr>
              <a:buNone/>
            </a:pPr>
            <a:r>
              <a:rPr lang="en-US" dirty="0">
                <a:hlinkClick r:id="rId2"/>
              </a:rPr>
              <a:t>http://pages.cs.wisc.edu/~remzi/OSTEP/</a:t>
            </a:r>
            <a:endParaRPr lang="en-US" dirty="0"/>
          </a:p>
          <a:p>
            <a:pPr>
              <a:buNone/>
            </a:pPr>
            <a:endParaRPr lang="en-US" dirty="0"/>
          </a:p>
          <a:p>
            <a:pPr>
              <a:buFont typeface="Wingdings" pitchFamily="2" charset="2"/>
              <a:buNone/>
            </a:pPr>
            <a:r>
              <a:rPr lang="en-US" dirty="0" smtClean="0"/>
              <a:t>Principles </a:t>
            </a:r>
            <a:r>
              <a:rPr lang="en-US" dirty="0"/>
              <a:t>of Computer System Design</a:t>
            </a:r>
          </a:p>
          <a:p>
            <a:pPr>
              <a:buFont typeface="Wingdings" pitchFamily="2" charset="2"/>
              <a:buNone/>
            </a:pPr>
            <a:r>
              <a:rPr lang="en-US" dirty="0"/>
              <a:t>J. </a:t>
            </a:r>
            <a:r>
              <a:rPr lang="en-US" dirty="0" err="1"/>
              <a:t>Saltzer</a:t>
            </a:r>
            <a:r>
              <a:rPr lang="en-US" dirty="0"/>
              <a:t>, M. </a:t>
            </a:r>
            <a:r>
              <a:rPr lang="en-US" dirty="0" err="1"/>
              <a:t>Frans</a:t>
            </a:r>
            <a:r>
              <a:rPr lang="en-US" dirty="0"/>
              <a:t> </a:t>
            </a:r>
            <a:r>
              <a:rPr lang="en-US" dirty="0" err="1"/>
              <a:t>Kaashoek</a:t>
            </a:r>
            <a:endParaRPr lang="en-US" dirty="0"/>
          </a:p>
        </p:txBody>
      </p:sp>
      <p:sp>
        <p:nvSpPr>
          <p:cNvPr id="7" name="Slide Number Placeholder 3"/>
          <p:cNvSpPr>
            <a:spLocks noGrp="1"/>
          </p:cNvSpPr>
          <p:nvPr>
            <p:ph type="sldNum" sz="quarter" idx="10"/>
          </p:nvPr>
        </p:nvSpPr>
        <p:spPr/>
        <p:txBody>
          <a:bodyPr/>
          <a:lstStyle/>
          <a:p>
            <a:fld id="{2D764AFB-D1E2-4226-A6E6-0A429EF9B1E9}" type="slidenum">
              <a:rPr lang="en-US"/>
              <a:pPr/>
              <a:t>15</a:t>
            </a:fld>
            <a:endParaRPr lang="en-US"/>
          </a:p>
        </p:txBody>
      </p:sp>
      <p:pic>
        <p:nvPicPr>
          <p:cNvPr id="137228"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6024" y="1314685"/>
            <a:ext cx="1181100" cy="15478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7230"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29172" y="3054246"/>
            <a:ext cx="1054805" cy="1651000"/>
          </a:xfrm>
          <a:prstGeom prst="rect">
            <a:avLst/>
          </a:prstGeom>
          <a:noFill/>
          <a:extLst>
            <a:ext uri="{909E8E84-426E-40DD-AFC4-6F175D3DCCD1}">
              <a14:hiddenFill xmlns:a14="http://schemas.microsoft.com/office/drawing/2010/main">
                <a:solidFill>
                  <a:srgbClr val="FFFFFF"/>
                </a:solidFill>
              </a14:hiddenFill>
            </a:ext>
          </a:extLst>
        </p:spPr>
      </p:pic>
      <p:pic>
        <p:nvPicPr>
          <p:cNvPr id="137231" name="Picture 15" descr="csd"/>
          <p:cNvPicPr>
            <a:picLocks noChangeAspect="1" noChangeArrowheads="1"/>
          </p:cNvPicPr>
          <p:nvPr/>
        </p:nvPicPr>
        <p:blipFill>
          <a:blip r:embed="rId5">
            <a:extLst>
              <a:ext uri="{28A0092B-C50C-407E-A947-70E740481C1C}">
                <a14:useLocalDpi xmlns:a14="http://schemas.microsoft.com/office/drawing/2010/main" val="0"/>
              </a:ext>
            </a:extLst>
          </a:blip>
          <a:srcRect t="12801" r="19600"/>
          <a:stretch>
            <a:fillRect/>
          </a:stretch>
        </p:blipFill>
        <p:spPr bwMode="auto">
          <a:xfrm>
            <a:off x="7380288" y="4916488"/>
            <a:ext cx="1433512"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7" name="Rectangle 9"/>
          <p:cNvSpPr>
            <a:spLocks noGrp="1" noChangeArrowheads="1"/>
          </p:cNvSpPr>
          <p:nvPr>
            <p:ph type="title"/>
          </p:nvPr>
        </p:nvSpPr>
        <p:spPr/>
        <p:txBody>
          <a:bodyPr/>
          <a:lstStyle/>
          <a:p>
            <a:r>
              <a:rPr lang="en-US" dirty="0" smtClean="0"/>
              <a:t>Class Resources</a:t>
            </a:r>
            <a:endParaRPr lang="en-US" dirty="0"/>
          </a:p>
        </p:txBody>
      </p:sp>
      <p:sp>
        <p:nvSpPr>
          <p:cNvPr id="350218" name="Rectangle 10"/>
          <p:cNvSpPr>
            <a:spLocks noGrp="1" noChangeArrowheads="1"/>
          </p:cNvSpPr>
          <p:nvPr>
            <p:ph idx="1"/>
          </p:nvPr>
        </p:nvSpPr>
        <p:spPr/>
        <p:txBody>
          <a:bodyPr/>
          <a:lstStyle/>
          <a:p>
            <a:pPr marL="457200" indent="-457200"/>
            <a:r>
              <a:rPr lang="en-GB" dirty="0"/>
              <a:t>Class web site available from instructor’s home </a:t>
            </a:r>
            <a:r>
              <a:rPr lang="en-GB" dirty="0" smtClean="0"/>
              <a:t>page</a:t>
            </a:r>
          </a:p>
          <a:p>
            <a:pPr marL="857250" lvl="1" indent="-457200"/>
            <a:r>
              <a:rPr lang="en-US" dirty="0">
                <a:hlinkClick r:id="rId3"/>
              </a:rPr>
              <a:t>http://www.eecg.toronto.edu/~</a:t>
            </a:r>
            <a:r>
              <a:rPr lang="en-US" dirty="0" smtClean="0">
                <a:hlinkClick r:id="rId3"/>
              </a:rPr>
              <a:t>ashvin/courses/ece344/current</a:t>
            </a:r>
            <a:endParaRPr lang="en-US" dirty="0" smtClean="0"/>
          </a:p>
          <a:p>
            <a:pPr marL="857250" lvl="1" indent="-457200"/>
            <a:r>
              <a:rPr lang="en-GB" dirty="0" smtClean="0"/>
              <a:t>Provides course outline, instructor’s </a:t>
            </a:r>
            <a:r>
              <a:rPr lang="en-GB" dirty="0"/>
              <a:t>lecture </a:t>
            </a:r>
            <a:r>
              <a:rPr lang="en-GB" dirty="0" smtClean="0"/>
              <a:t>notes, lab </a:t>
            </a:r>
            <a:r>
              <a:rPr lang="en-GB" dirty="0" smtClean="0"/>
              <a:t>info</a:t>
            </a:r>
            <a:endParaRPr lang="en-GB" dirty="0" smtClean="0"/>
          </a:p>
          <a:p>
            <a:pPr marL="457200" indent="-457200"/>
            <a:r>
              <a:rPr lang="en-GB" dirty="0"/>
              <a:t>Piazza web site</a:t>
            </a:r>
          </a:p>
          <a:p>
            <a:pPr marL="857250" lvl="1" indent="-457200"/>
            <a:r>
              <a:rPr lang="en-GB" dirty="0"/>
              <a:t>Announcements</a:t>
            </a:r>
          </a:p>
          <a:p>
            <a:pPr marL="857250" lvl="1" indent="-457200"/>
            <a:r>
              <a:rPr lang="en-GB" dirty="0" smtClean="0"/>
              <a:t>Discussion forum</a:t>
            </a:r>
            <a:endParaRPr lang="en-GB" dirty="0"/>
          </a:p>
          <a:p>
            <a:pPr marL="457200" indent="-457200"/>
            <a:r>
              <a:rPr lang="en-GB" dirty="0" smtClean="0"/>
              <a:t>UG machines</a:t>
            </a:r>
          </a:p>
          <a:p>
            <a:pPr marL="857250" lvl="1" indent="-457200"/>
            <a:r>
              <a:rPr lang="en-GB" dirty="0" smtClean="0"/>
              <a:t>Code for </a:t>
            </a:r>
            <a:r>
              <a:rPr lang="en-GB" dirty="0" smtClean="0"/>
              <a:t>labs available under /cad2/ece344f/</a:t>
            </a:r>
            <a:r>
              <a:rPr lang="en-GB" dirty="0" err="1" smtClean="0"/>
              <a:t>src</a:t>
            </a:r>
            <a:endParaRPr lang="en-GB" dirty="0" smtClean="0"/>
          </a:p>
          <a:p>
            <a:pPr marL="857250" lvl="1" indent="-457200"/>
            <a:r>
              <a:rPr lang="en-GB" dirty="0"/>
              <a:t>Past </a:t>
            </a:r>
            <a:r>
              <a:rPr lang="en-GB" dirty="0" smtClean="0"/>
              <a:t>exams available under /cad2/ece344f/exams</a:t>
            </a:r>
            <a:endParaRPr lang="en-GB" dirty="0" smtClean="0"/>
          </a:p>
          <a:p>
            <a:pPr marL="457200" indent="-457200"/>
            <a:r>
              <a:rPr lang="en-GB" dirty="0" err="1" smtClean="0"/>
              <a:t>UoT</a:t>
            </a:r>
            <a:r>
              <a:rPr lang="en-GB" dirty="0" smtClean="0"/>
              <a:t> Portal</a:t>
            </a:r>
          </a:p>
          <a:p>
            <a:pPr marL="857250" lvl="1" indent="-457200"/>
            <a:r>
              <a:rPr lang="en-GB" dirty="0" smtClean="0"/>
              <a:t>Grades</a:t>
            </a:r>
          </a:p>
          <a:p>
            <a:pPr marL="857250" lvl="1" indent="-457200"/>
            <a:endParaRPr lang="en-GB" dirty="0"/>
          </a:p>
        </p:txBody>
      </p:sp>
      <p:sp>
        <p:nvSpPr>
          <p:cNvPr id="4" name="Slide Number Placeholder 3"/>
          <p:cNvSpPr>
            <a:spLocks noGrp="1"/>
          </p:cNvSpPr>
          <p:nvPr>
            <p:ph type="sldNum" sz="quarter" idx="10"/>
          </p:nvPr>
        </p:nvSpPr>
        <p:spPr/>
        <p:txBody>
          <a:bodyPr/>
          <a:lstStyle/>
          <a:p>
            <a:fld id="{39E3EC3D-CDB9-40F3-8991-3517B1364B55}" type="slidenum">
              <a:rPr lang="en-US"/>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02" name="Rectangle 10"/>
          <p:cNvSpPr>
            <a:spLocks noGrp="1" noChangeArrowheads="1"/>
          </p:cNvSpPr>
          <p:nvPr>
            <p:ph type="title"/>
          </p:nvPr>
        </p:nvSpPr>
        <p:spPr/>
        <p:txBody>
          <a:bodyPr/>
          <a:lstStyle/>
          <a:p>
            <a:r>
              <a:rPr lang="en-US"/>
              <a:t>Grading</a:t>
            </a:r>
          </a:p>
        </p:txBody>
      </p:sp>
      <p:sp>
        <p:nvSpPr>
          <p:cNvPr id="136203" name="Rectangle 11"/>
          <p:cNvSpPr>
            <a:spLocks noGrp="1" noChangeArrowheads="1"/>
          </p:cNvSpPr>
          <p:nvPr>
            <p:ph idx="1"/>
          </p:nvPr>
        </p:nvSpPr>
        <p:spPr/>
        <p:txBody>
          <a:bodyPr/>
          <a:lstStyle/>
          <a:p>
            <a:r>
              <a:rPr lang="en-US" dirty="0"/>
              <a:t>Labs - </a:t>
            </a:r>
            <a:r>
              <a:rPr lang="en-US" dirty="0" smtClean="0"/>
              <a:t>25%</a:t>
            </a:r>
            <a:endParaRPr lang="en-US" dirty="0"/>
          </a:p>
          <a:p>
            <a:r>
              <a:rPr lang="en-US" dirty="0" smtClean="0"/>
              <a:t>Mid-term </a:t>
            </a:r>
            <a:r>
              <a:rPr lang="en-US" dirty="0"/>
              <a:t>- </a:t>
            </a:r>
            <a:r>
              <a:rPr lang="en-US" dirty="0" smtClean="0"/>
              <a:t>25%</a:t>
            </a:r>
          </a:p>
          <a:p>
            <a:r>
              <a:rPr lang="en-US" dirty="0" smtClean="0"/>
              <a:t>Final - 50%</a:t>
            </a:r>
          </a:p>
          <a:p>
            <a:pPr lvl="1"/>
            <a:endParaRPr lang="en-US" dirty="0"/>
          </a:p>
          <a:p>
            <a:r>
              <a:rPr lang="en-US" dirty="0"/>
              <a:t>Policies</a:t>
            </a:r>
          </a:p>
          <a:p>
            <a:pPr lvl="1"/>
            <a:r>
              <a:rPr lang="en-US" altLang="zh-CN" dirty="0">
                <a:ea typeface="SimSun" pitchFamily="2" charset="-122"/>
              </a:rPr>
              <a:t>No extensions to deadlines</a:t>
            </a:r>
            <a:endParaRPr lang="en-US" dirty="0"/>
          </a:p>
          <a:p>
            <a:pPr lvl="1"/>
            <a:r>
              <a:rPr lang="en-US" altLang="zh-CN" dirty="0">
                <a:ea typeface="SimSun" pitchFamily="2" charset="-122"/>
              </a:rPr>
              <a:t>Questions should be </a:t>
            </a:r>
            <a:r>
              <a:rPr lang="en-US" altLang="zh-CN" dirty="0" smtClean="0">
                <a:ea typeface="SimSun" pitchFamily="2" charset="-122"/>
              </a:rPr>
              <a:t>addressed on Piazza web site</a:t>
            </a:r>
            <a:endParaRPr lang="en-US" altLang="zh-CN" dirty="0">
              <a:ea typeface="SimSun" pitchFamily="2" charset="-122"/>
            </a:endParaRPr>
          </a:p>
          <a:p>
            <a:pPr lvl="1"/>
            <a:r>
              <a:rPr lang="en-US" altLang="zh-CN" dirty="0">
                <a:ea typeface="SimSun" pitchFamily="2" charset="-122"/>
              </a:rPr>
              <a:t>Read </a:t>
            </a:r>
            <a:r>
              <a:rPr lang="en-US" altLang="zh-CN" dirty="0" smtClean="0">
                <a:ea typeface="SimSun" pitchFamily="2" charset="-122"/>
              </a:rPr>
              <a:t>course webpage</a:t>
            </a:r>
            <a:endParaRPr lang="en-US" altLang="zh-CN" dirty="0">
              <a:ea typeface="SimSun" pitchFamily="2" charset="-122"/>
            </a:endParaRPr>
          </a:p>
        </p:txBody>
      </p:sp>
      <p:sp>
        <p:nvSpPr>
          <p:cNvPr id="4" name="Slide Number Placeholder 3"/>
          <p:cNvSpPr>
            <a:spLocks noGrp="1"/>
          </p:cNvSpPr>
          <p:nvPr>
            <p:ph type="sldNum" sz="quarter" idx="10"/>
          </p:nvPr>
        </p:nvSpPr>
        <p:spPr/>
        <p:txBody>
          <a:bodyPr/>
          <a:lstStyle/>
          <a:p>
            <a:fld id="{3F13E844-DDF6-4FA3-AF53-A6ED94F907FD}" type="slidenum">
              <a:rPr lang="en-US"/>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Ethics and Engineering</a:t>
            </a:r>
            <a:endParaRPr lang="en-CA" dirty="0"/>
          </a:p>
        </p:txBody>
      </p:sp>
      <p:sp>
        <p:nvSpPr>
          <p:cNvPr id="3" name="Content Placeholder 2"/>
          <p:cNvSpPr>
            <a:spLocks noGrp="1"/>
          </p:cNvSpPr>
          <p:nvPr>
            <p:ph idx="1"/>
          </p:nvPr>
        </p:nvSpPr>
        <p:spPr/>
        <p:txBody>
          <a:bodyPr/>
          <a:lstStyle/>
          <a:p>
            <a:r>
              <a:rPr lang="en-CA" dirty="0" smtClean="0"/>
              <a:t>From the Academic Integrity Policy document:</a:t>
            </a:r>
          </a:p>
          <a:p>
            <a:r>
              <a:rPr lang="en-CA" dirty="0" smtClean="0"/>
              <a:t>What </a:t>
            </a:r>
            <a:r>
              <a:rPr lang="en-CA" dirty="0"/>
              <a:t>if I didn't know I was cheating</a:t>
            </a:r>
            <a:r>
              <a:rPr lang="en-CA" dirty="0" smtClean="0"/>
              <a:t>?</a:t>
            </a:r>
          </a:p>
          <a:p>
            <a:pPr lvl="1"/>
            <a:r>
              <a:rPr lang="en-CA" dirty="0" smtClean="0"/>
              <a:t>“You </a:t>
            </a:r>
            <a:r>
              <a:rPr lang="en-CA" dirty="0"/>
              <a:t>may be sanctioned for having committed an offence not only if you have intentionally committed it, but also if you ought to have known that you </a:t>
            </a:r>
            <a:r>
              <a:rPr lang="en-CA" dirty="0" smtClean="0"/>
              <a:t>were committing </a:t>
            </a:r>
            <a:r>
              <a:rPr lang="en-CA" dirty="0"/>
              <a:t>an offence. Ignorance of the rules does not excuse cheating</a:t>
            </a:r>
            <a:r>
              <a:rPr lang="en-CA" dirty="0" smtClean="0"/>
              <a:t>.”</a:t>
            </a:r>
            <a:endParaRPr lang="en-CA" dirty="0"/>
          </a:p>
        </p:txBody>
      </p:sp>
      <p:sp>
        <p:nvSpPr>
          <p:cNvPr id="4" name="Slide Number Placeholder 3"/>
          <p:cNvSpPr>
            <a:spLocks noGrp="1"/>
          </p:cNvSpPr>
          <p:nvPr>
            <p:ph type="sldNum" sz="quarter" idx="10"/>
          </p:nvPr>
        </p:nvSpPr>
        <p:spPr/>
        <p:txBody>
          <a:bodyPr/>
          <a:lstStyle/>
          <a:p>
            <a:fld id="{FBF3C400-28E1-4300-9FA7-42187654C3C7}" type="slidenum">
              <a:rPr lang="en-US" smtClean="0"/>
              <a:pPr/>
              <a:t>18</a:t>
            </a:fld>
            <a:endParaRPr lang="en-US"/>
          </a:p>
        </p:txBody>
      </p:sp>
    </p:spTree>
    <p:extLst>
      <p:ext uri="{BB962C8B-B14F-4D97-AF65-F5344CB8AC3E}">
        <p14:creationId xmlns:p14="http://schemas.microsoft.com/office/powerpoint/2010/main" val="59202859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Invalid Reasons</a:t>
            </a:r>
            <a:endParaRPr lang="en-CA" dirty="0"/>
          </a:p>
        </p:txBody>
      </p:sp>
      <p:sp>
        <p:nvSpPr>
          <p:cNvPr id="3" name="Content Placeholder 2"/>
          <p:cNvSpPr>
            <a:spLocks noGrp="1"/>
          </p:cNvSpPr>
          <p:nvPr>
            <p:ph idx="1"/>
          </p:nvPr>
        </p:nvSpPr>
        <p:spPr>
          <a:xfrm>
            <a:off x="609599" y="1341438"/>
            <a:ext cx="8302165" cy="5183187"/>
          </a:xfrm>
        </p:spPr>
        <p:txBody>
          <a:bodyPr/>
          <a:lstStyle/>
          <a:p>
            <a:r>
              <a:rPr lang="en-CA" sz="1800" dirty="0" smtClean="0"/>
              <a:t>I </a:t>
            </a:r>
            <a:r>
              <a:rPr lang="en-CA" sz="1800" dirty="0"/>
              <a:t>gave the other group my code because they really needed help and I was sick at home. I told them not to copy my code.</a:t>
            </a:r>
          </a:p>
          <a:p>
            <a:pPr lvl="1"/>
            <a:r>
              <a:rPr lang="en-CA" sz="1600" dirty="0"/>
              <a:t>You *ought to have known* that they could commit an offense, and thus you would be a party to the offense.</a:t>
            </a:r>
          </a:p>
          <a:p>
            <a:r>
              <a:rPr lang="en-CA" sz="1800" dirty="0"/>
              <a:t>I left my USB stick in the lab computers and went to the washroom. The other group must have taken the stick, copied code, and returned the stick to the computer before I came back</a:t>
            </a:r>
            <a:r>
              <a:rPr lang="en-CA" sz="1800" dirty="0" smtClean="0"/>
              <a:t>.</a:t>
            </a:r>
            <a:endParaRPr lang="en-CA" sz="1800" dirty="0"/>
          </a:p>
          <a:p>
            <a:pPr lvl="1"/>
            <a:r>
              <a:rPr lang="en-CA" sz="1600" dirty="0"/>
              <a:t>You *ought to have known* that someone could take your code, and thus you could be a party to the </a:t>
            </a:r>
            <a:r>
              <a:rPr lang="en-CA" sz="1600" dirty="0" smtClean="0"/>
              <a:t>offense.</a:t>
            </a:r>
          </a:p>
          <a:p>
            <a:r>
              <a:rPr lang="en-CA" sz="1800" dirty="0" smtClean="0"/>
              <a:t>I </a:t>
            </a:r>
            <a:r>
              <a:rPr lang="en-CA" sz="1800" dirty="0"/>
              <a:t>was working all night before the lab deadline, and my code was not working fully, and I was so tired that I lost my judgment, and ended up copying </a:t>
            </a:r>
            <a:r>
              <a:rPr lang="en-CA" sz="1800" dirty="0" smtClean="0"/>
              <a:t>code.</a:t>
            </a:r>
          </a:p>
          <a:p>
            <a:r>
              <a:rPr lang="en-CA" sz="1800" dirty="0" smtClean="0"/>
              <a:t>I </a:t>
            </a:r>
            <a:r>
              <a:rPr lang="en-CA" sz="1800" dirty="0"/>
              <a:t>heard that other students had raised their mark on the tester by copying code, or by subverting the marker, and I was really mad that others would get a free mark. I had worked very hard and I really wanted to make my work count</a:t>
            </a:r>
            <a:r>
              <a:rPr lang="en-CA" sz="1800" dirty="0" smtClean="0"/>
              <a:t>.</a:t>
            </a:r>
            <a:endParaRPr lang="en-CA" sz="1800" dirty="0"/>
          </a:p>
          <a:p>
            <a:r>
              <a:rPr lang="en-CA" sz="1800" dirty="0" smtClean="0"/>
              <a:t>I </a:t>
            </a:r>
            <a:r>
              <a:rPr lang="en-CA" sz="1800" dirty="0"/>
              <a:t>copied code from the Internet and I did clearly state in my code that the code was copied</a:t>
            </a:r>
            <a:r>
              <a:rPr lang="en-CA" sz="1800" dirty="0" smtClean="0"/>
              <a:t>.</a:t>
            </a:r>
            <a:endParaRPr lang="en-CA" sz="1800" dirty="0"/>
          </a:p>
        </p:txBody>
      </p:sp>
      <p:sp>
        <p:nvSpPr>
          <p:cNvPr id="4" name="Slide Number Placeholder 3"/>
          <p:cNvSpPr>
            <a:spLocks noGrp="1"/>
          </p:cNvSpPr>
          <p:nvPr>
            <p:ph type="sldNum" sz="quarter" idx="10"/>
          </p:nvPr>
        </p:nvSpPr>
        <p:spPr/>
        <p:txBody>
          <a:bodyPr/>
          <a:lstStyle/>
          <a:p>
            <a:fld id="{FBF3C400-28E1-4300-9FA7-42187654C3C7}" type="slidenum">
              <a:rPr lang="en-US" smtClean="0"/>
              <a:pPr/>
              <a:t>19</a:t>
            </a:fld>
            <a:endParaRPr lang="en-US"/>
          </a:p>
        </p:txBody>
      </p:sp>
    </p:spTree>
    <p:extLst>
      <p:ext uri="{BB962C8B-B14F-4D97-AF65-F5344CB8AC3E}">
        <p14:creationId xmlns:p14="http://schemas.microsoft.com/office/powerpoint/2010/main" val="354458679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p:txBody>
          <a:bodyPr/>
          <a:lstStyle/>
          <a:p>
            <a:r>
              <a:rPr lang="en-US"/>
              <a:t>About the Instructor</a:t>
            </a:r>
          </a:p>
        </p:txBody>
      </p:sp>
      <p:sp>
        <p:nvSpPr>
          <p:cNvPr id="116741" name="Rectangle 5"/>
          <p:cNvSpPr>
            <a:spLocks noGrp="1" noChangeArrowheads="1"/>
          </p:cNvSpPr>
          <p:nvPr>
            <p:ph idx="1"/>
          </p:nvPr>
        </p:nvSpPr>
        <p:spPr/>
        <p:txBody>
          <a:bodyPr/>
          <a:lstStyle/>
          <a:p>
            <a:r>
              <a:rPr lang="en-US" dirty="0"/>
              <a:t>Instructor – </a:t>
            </a:r>
            <a:r>
              <a:rPr lang="en-US" dirty="0" err="1"/>
              <a:t>Ashvin</a:t>
            </a:r>
            <a:r>
              <a:rPr lang="en-US" dirty="0"/>
              <a:t> </a:t>
            </a:r>
            <a:r>
              <a:rPr lang="en-US" dirty="0" err="1"/>
              <a:t>Goel</a:t>
            </a:r>
            <a:endParaRPr lang="en-US" dirty="0"/>
          </a:p>
          <a:p>
            <a:r>
              <a:rPr lang="en-US" dirty="0"/>
              <a:t>Contact information</a:t>
            </a:r>
          </a:p>
          <a:p>
            <a:pPr lvl="1"/>
            <a:r>
              <a:rPr lang="en-US" dirty="0"/>
              <a:t>Email: ashvin@eecg.toronto.edu</a:t>
            </a:r>
          </a:p>
          <a:p>
            <a:pPr lvl="2"/>
            <a:r>
              <a:rPr lang="en-US" dirty="0"/>
              <a:t>Good way to contact </a:t>
            </a:r>
            <a:r>
              <a:rPr lang="en-US" dirty="0" smtClean="0"/>
              <a:t>me directly</a:t>
            </a:r>
            <a:endParaRPr lang="en-US" dirty="0"/>
          </a:p>
          <a:p>
            <a:pPr lvl="1"/>
            <a:r>
              <a:rPr lang="en-US" dirty="0"/>
              <a:t>Webpage: </a:t>
            </a:r>
            <a:r>
              <a:rPr lang="en-US" dirty="0">
                <a:hlinkClick r:id="rId3"/>
              </a:rPr>
              <a:t>http://www.eecg.toronto.edu/~ashvin</a:t>
            </a:r>
            <a:endParaRPr lang="en-US" dirty="0"/>
          </a:p>
          <a:p>
            <a:pPr lvl="1"/>
            <a:r>
              <a:rPr lang="en-US" dirty="0"/>
              <a:t>Office: SF2001B</a:t>
            </a:r>
          </a:p>
          <a:p>
            <a:pPr lvl="1"/>
            <a:r>
              <a:rPr lang="en-US" dirty="0"/>
              <a:t>Office </a:t>
            </a:r>
            <a:r>
              <a:rPr lang="en-US" dirty="0" smtClean="0"/>
              <a:t>Hours: Mon, 12-2pm</a:t>
            </a:r>
            <a:endParaRPr lang="en-US" dirty="0"/>
          </a:p>
          <a:p>
            <a:r>
              <a:rPr lang="en-US" dirty="0"/>
              <a:t>Research Interests</a:t>
            </a:r>
          </a:p>
          <a:p>
            <a:pPr lvl="1"/>
            <a:r>
              <a:rPr lang="en-US" dirty="0" smtClean="0"/>
              <a:t>Operating systems</a:t>
            </a:r>
            <a:r>
              <a:rPr lang="en-US" dirty="0"/>
              <a:t>, storage systems, cloud </a:t>
            </a:r>
            <a:r>
              <a:rPr lang="en-US" dirty="0" smtClean="0"/>
              <a:t>systems</a:t>
            </a:r>
          </a:p>
          <a:p>
            <a:pPr lvl="1"/>
            <a:r>
              <a:rPr lang="en-US" dirty="0" smtClean="0"/>
              <a:t>Software reliability</a:t>
            </a:r>
            <a:endParaRPr lang="en-US" dirty="0"/>
          </a:p>
        </p:txBody>
      </p:sp>
      <p:sp>
        <p:nvSpPr>
          <p:cNvPr id="4" name="Slide Number Placeholder 3"/>
          <p:cNvSpPr>
            <a:spLocks noGrp="1"/>
          </p:cNvSpPr>
          <p:nvPr>
            <p:ph type="sldNum" sz="quarter" idx="10"/>
          </p:nvPr>
        </p:nvSpPr>
        <p:spPr/>
        <p:txBody>
          <a:bodyPr/>
          <a:lstStyle/>
          <a:p>
            <a:fld id="{41A1393C-F092-4048-BB6C-DD0715753D6E}" type="slidenum">
              <a:rPr lang="en-US"/>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p:txBody>
          <a:bodyPr/>
          <a:lstStyle/>
          <a:p>
            <a:r>
              <a:rPr lang="en-US" dirty="0" smtClean="0"/>
              <a:t>About the Instructor</a:t>
            </a:r>
            <a:endParaRPr lang="en-US" dirty="0"/>
          </a:p>
        </p:txBody>
      </p:sp>
      <p:sp>
        <p:nvSpPr>
          <p:cNvPr id="116741" name="Rectangle 5"/>
          <p:cNvSpPr>
            <a:spLocks noGrp="1" noChangeArrowheads="1"/>
          </p:cNvSpPr>
          <p:nvPr>
            <p:ph idx="1"/>
          </p:nvPr>
        </p:nvSpPr>
        <p:spPr/>
        <p:txBody>
          <a:bodyPr/>
          <a:lstStyle/>
          <a:p>
            <a:r>
              <a:rPr lang="en-US" dirty="0"/>
              <a:t>Instructor – </a:t>
            </a:r>
            <a:r>
              <a:rPr lang="en-US" dirty="0" err="1"/>
              <a:t>Ashvin</a:t>
            </a:r>
            <a:r>
              <a:rPr lang="en-US" dirty="0"/>
              <a:t> </a:t>
            </a:r>
            <a:r>
              <a:rPr lang="en-US" dirty="0" err="1"/>
              <a:t>Goel</a:t>
            </a:r>
            <a:endParaRPr lang="en-US" dirty="0"/>
          </a:p>
          <a:p>
            <a:r>
              <a:rPr lang="en-US" dirty="0"/>
              <a:t>Contact information</a:t>
            </a:r>
          </a:p>
          <a:p>
            <a:pPr lvl="1"/>
            <a:r>
              <a:rPr lang="en-US" dirty="0"/>
              <a:t>Email: ashvin@eecg.toronto.edu</a:t>
            </a:r>
          </a:p>
          <a:p>
            <a:pPr lvl="2"/>
            <a:r>
              <a:rPr lang="en-US" dirty="0"/>
              <a:t>Good way to contact </a:t>
            </a:r>
            <a:r>
              <a:rPr lang="en-US" dirty="0" smtClean="0"/>
              <a:t>me</a:t>
            </a:r>
            <a:endParaRPr lang="en-US" dirty="0"/>
          </a:p>
          <a:p>
            <a:pPr lvl="1"/>
            <a:r>
              <a:rPr lang="en-US" dirty="0"/>
              <a:t>Webpage: </a:t>
            </a:r>
            <a:r>
              <a:rPr lang="en-US" dirty="0">
                <a:hlinkClick r:id="rId3"/>
              </a:rPr>
              <a:t>http://www.eecg.toronto.edu/~ashvin</a:t>
            </a:r>
            <a:endParaRPr lang="en-US" dirty="0"/>
          </a:p>
          <a:p>
            <a:pPr lvl="1"/>
            <a:r>
              <a:rPr lang="en-US" dirty="0"/>
              <a:t>Office: SF2001B</a:t>
            </a:r>
          </a:p>
          <a:p>
            <a:pPr lvl="1"/>
            <a:r>
              <a:rPr lang="en-US" dirty="0"/>
              <a:t>Office </a:t>
            </a:r>
            <a:r>
              <a:rPr lang="en-US" dirty="0" smtClean="0"/>
              <a:t>Hours: Mon, 12-2pm</a:t>
            </a:r>
            <a:endParaRPr lang="en-US" dirty="0"/>
          </a:p>
        </p:txBody>
      </p:sp>
      <p:sp>
        <p:nvSpPr>
          <p:cNvPr id="4" name="Slide Number Placeholder 3"/>
          <p:cNvSpPr>
            <a:spLocks noGrp="1"/>
          </p:cNvSpPr>
          <p:nvPr>
            <p:ph type="sldNum" sz="quarter" idx="10"/>
          </p:nvPr>
        </p:nvSpPr>
        <p:spPr/>
        <p:txBody>
          <a:bodyPr/>
          <a:lstStyle/>
          <a:p>
            <a:fld id="{41A1393C-F092-4048-BB6C-DD0715753D6E}" type="slidenum">
              <a:rPr lang="en-US"/>
              <a:pPr/>
              <a:t>20</a:t>
            </a:fld>
            <a:endParaRPr lang="en-US"/>
          </a:p>
        </p:txBody>
      </p:sp>
    </p:spTree>
    <p:extLst>
      <p:ext uri="{BB962C8B-B14F-4D97-AF65-F5344CB8AC3E}">
        <p14:creationId xmlns:p14="http://schemas.microsoft.com/office/powerpoint/2010/main" val="81413666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p:txBody>
          <a:bodyPr/>
          <a:lstStyle/>
          <a:p>
            <a:r>
              <a:rPr lang="en-US" smtClean="0"/>
              <a:t>What is an Operating System?</a:t>
            </a:r>
            <a:endParaRPr lang="en-US"/>
          </a:p>
        </p:txBody>
      </p:sp>
      <p:sp>
        <p:nvSpPr>
          <p:cNvPr id="5" name="Content Placeholder 4"/>
          <p:cNvSpPr>
            <a:spLocks noGrp="1"/>
          </p:cNvSpPr>
          <p:nvPr>
            <p:ph idx="1"/>
          </p:nvPr>
        </p:nvSpPr>
        <p:spPr/>
        <p:txBody>
          <a:bodyPr/>
          <a:lstStyle/>
          <a:p>
            <a:endParaRPr lang="en-CA" dirty="0"/>
          </a:p>
        </p:txBody>
      </p:sp>
      <p:sp>
        <p:nvSpPr>
          <p:cNvPr id="4" name="Slide Number Placeholder 3"/>
          <p:cNvSpPr>
            <a:spLocks noGrp="1"/>
          </p:cNvSpPr>
          <p:nvPr>
            <p:ph type="sldNum" sz="quarter" idx="10"/>
          </p:nvPr>
        </p:nvSpPr>
        <p:spPr/>
        <p:txBody>
          <a:bodyPr/>
          <a:lstStyle/>
          <a:p>
            <a:fld id="{B90609B3-7533-44A0-A2B6-859A0C24EFE7}"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p:txBody>
          <a:bodyPr/>
          <a:lstStyle/>
          <a:p>
            <a:r>
              <a:rPr lang="en-US" dirty="0"/>
              <a:t>What is an Operating System?</a:t>
            </a:r>
          </a:p>
        </p:txBody>
      </p:sp>
      <p:sp>
        <p:nvSpPr>
          <p:cNvPr id="140293" name="Rectangle 5"/>
          <p:cNvSpPr>
            <a:spLocks noGrp="1" noChangeArrowheads="1"/>
          </p:cNvSpPr>
          <p:nvPr>
            <p:ph idx="1"/>
          </p:nvPr>
        </p:nvSpPr>
        <p:spPr/>
        <p:txBody>
          <a:bodyPr/>
          <a:lstStyle/>
          <a:p>
            <a:r>
              <a:rPr lang="en-US" dirty="0"/>
              <a:t>Layer of </a:t>
            </a:r>
            <a:r>
              <a:rPr lang="en-US" dirty="0">
                <a:solidFill>
                  <a:srgbClr val="C00000"/>
                </a:solidFill>
              </a:rPr>
              <a:t>software </a:t>
            </a:r>
            <a:r>
              <a:rPr lang="en-US" dirty="0"/>
              <a:t>between hardware and </a:t>
            </a:r>
            <a:r>
              <a:rPr lang="en-US" dirty="0" smtClean="0"/>
              <a:t>applications</a:t>
            </a:r>
          </a:p>
          <a:p>
            <a:pPr lvl="1"/>
            <a:r>
              <a:rPr lang="en-US" dirty="0" smtClean="0"/>
              <a:t>Application is usually dedicated to a single task</a:t>
            </a:r>
          </a:p>
          <a:p>
            <a:pPr lvl="1"/>
            <a:r>
              <a:rPr lang="en-US" dirty="0" smtClean="0"/>
              <a:t>OS serves all applications, also called </a:t>
            </a:r>
            <a:r>
              <a:rPr lang="en-US" dirty="0" smtClean="0">
                <a:solidFill>
                  <a:srgbClr val="C00000"/>
                </a:solidFill>
              </a:rPr>
              <a:t>systems software</a:t>
            </a:r>
          </a:p>
          <a:p>
            <a:pPr eaLnBrk="1" hangingPunct="1">
              <a:defRPr/>
            </a:pPr>
            <a:endParaRPr lang="en-US" sz="2800" dirty="0" smtClean="0">
              <a:latin typeface="Comic Sans MS" charset="0"/>
            </a:endParaRPr>
          </a:p>
        </p:txBody>
      </p:sp>
      <p:sp>
        <p:nvSpPr>
          <p:cNvPr id="4" name="Slide Number Placeholder 3"/>
          <p:cNvSpPr>
            <a:spLocks noGrp="1"/>
          </p:cNvSpPr>
          <p:nvPr>
            <p:ph type="sldNum" sz="quarter" idx="10"/>
          </p:nvPr>
        </p:nvSpPr>
        <p:spPr/>
        <p:txBody>
          <a:bodyPr/>
          <a:lstStyle/>
          <a:p>
            <a:fld id="{B90609B3-7533-44A0-A2B6-859A0C24EFE7}" type="slidenum">
              <a:rPr lang="en-US"/>
              <a:pPr/>
              <a:t>4</a:t>
            </a:fld>
            <a:endParaRPr lang="en-US"/>
          </a:p>
        </p:txBody>
      </p:sp>
      <p:sp>
        <p:nvSpPr>
          <p:cNvPr id="5" name="Rounded Rectangle 4"/>
          <p:cNvSpPr/>
          <p:nvPr/>
        </p:nvSpPr>
        <p:spPr bwMode="auto">
          <a:xfrm>
            <a:off x="762000" y="5368745"/>
            <a:ext cx="7696200" cy="685800"/>
          </a:xfrm>
          <a:prstGeom prst="round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charset="0"/>
              </a:rPr>
              <a:t>Hardware</a:t>
            </a:r>
          </a:p>
        </p:txBody>
      </p:sp>
      <p:sp>
        <p:nvSpPr>
          <p:cNvPr id="6" name="Rounded Rectangle 5"/>
          <p:cNvSpPr/>
          <p:nvPr/>
        </p:nvSpPr>
        <p:spPr bwMode="auto">
          <a:xfrm>
            <a:off x="762000" y="4606745"/>
            <a:ext cx="7696200" cy="685800"/>
          </a:xfrm>
          <a:prstGeom prst="round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charset="0"/>
              </a:rPr>
              <a:t>OS Kernel</a:t>
            </a:r>
          </a:p>
        </p:txBody>
      </p:sp>
      <p:sp>
        <p:nvSpPr>
          <p:cNvPr id="7" name="Rounded Rectangle 6"/>
          <p:cNvSpPr/>
          <p:nvPr/>
        </p:nvSpPr>
        <p:spPr bwMode="auto">
          <a:xfrm>
            <a:off x="762000" y="3006545"/>
            <a:ext cx="1812940" cy="15240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charset="0"/>
              </a:rPr>
              <a:t>Program1</a:t>
            </a:r>
          </a:p>
        </p:txBody>
      </p:sp>
      <p:sp>
        <p:nvSpPr>
          <p:cNvPr id="8" name="Rounded Rectangle 7"/>
          <p:cNvSpPr/>
          <p:nvPr/>
        </p:nvSpPr>
        <p:spPr bwMode="auto">
          <a:xfrm>
            <a:off x="4773785" y="3006545"/>
            <a:ext cx="1065580" cy="15240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charset="0"/>
              </a:rPr>
              <a:t>UI</a:t>
            </a:r>
          </a:p>
        </p:txBody>
      </p:sp>
      <p:sp>
        <p:nvSpPr>
          <p:cNvPr id="9" name="Rounded Rectangle 8"/>
          <p:cNvSpPr/>
          <p:nvPr/>
        </p:nvSpPr>
        <p:spPr bwMode="auto">
          <a:xfrm>
            <a:off x="6019800" y="3006545"/>
            <a:ext cx="2438400" cy="15240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charset="0"/>
              </a:rPr>
              <a:t>Background</a:t>
            </a:r>
            <a:r>
              <a:rPr lang="en-US" dirty="0">
                <a:latin typeface="Arial" charset="0"/>
              </a:rPr>
              <a:t> </a:t>
            </a:r>
            <a:r>
              <a:rPr lang="en-US" dirty="0" smtClean="0">
                <a:latin typeface="Arial" charset="0"/>
              </a:rPr>
              <a:t>tasks</a:t>
            </a:r>
            <a:endParaRPr kumimoji="0" lang="en-US" sz="2400" b="0" i="0" u="none" strike="noStrike" cap="none" normalizeH="0" baseline="0" dirty="0" smtClean="0">
              <a:ln>
                <a:noFill/>
              </a:ln>
              <a:effectLst/>
              <a:latin typeface="Arial" charset="0"/>
            </a:endParaRPr>
          </a:p>
        </p:txBody>
      </p:sp>
      <p:sp>
        <p:nvSpPr>
          <p:cNvPr id="10" name="Rounded Rectangle 9"/>
          <p:cNvSpPr/>
          <p:nvPr/>
        </p:nvSpPr>
        <p:spPr bwMode="auto">
          <a:xfrm>
            <a:off x="2759060" y="3006545"/>
            <a:ext cx="1812940" cy="152400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effectLst/>
                <a:latin typeface="Arial" charset="0"/>
              </a:rPr>
              <a:t>Program2</a:t>
            </a:r>
          </a:p>
        </p:txBody>
      </p:sp>
      <p:cxnSp>
        <p:nvCxnSpPr>
          <p:cNvPr id="3" name="Straight Connector 2"/>
          <p:cNvCxnSpPr/>
          <p:nvPr/>
        </p:nvCxnSpPr>
        <p:spPr bwMode="auto">
          <a:xfrm>
            <a:off x="762000" y="4158695"/>
            <a:ext cx="181294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Connector 12"/>
          <p:cNvCxnSpPr/>
          <p:nvPr/>
        </p:nvCxnSpPr>
        <p:spPr bwMode="auto">
          <a:xfrm>
            <a:off x="2759060" y="4158695"/>
            <a:ext cx="181294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4773785" y="4158695"/>
            <a:ext cx="106558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Connector 15"/>
          <p:cNvCxnSpPr/>
          <p:nvPr/>
        </p:nvCxnSpPr>
        <p:spPr bwMode="auto">
          <a:xfrm>
            <a:off x="6019800" y="4158695"/>
            <a:ext cx="243840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14"/>
          <p:cNvSpPr/>
          <p:nvPr/>
        </p:nvSpPr>
        <p:spPr>
          <a:xfrm>
            <a:off x="1404615" y="4155191"/>
            <a:ext cx="527709" cy="400110"/>
          </a:xfrm>
          <a:prstGeom prst="rect">
            <a:avLst/>
          </a:prstGeom>
        </p:spPr>
        <p:txBody>
          <a:bodyPr wrap="none">
            <a:spAutoFit/>
          </a:bodyPr>
          <a:lstStyle/>
          <a:p>
            <a:r>
              <a:rPr lang="en-US" sz="2000" dirty="0" smtClean="0">
                <a:latin typeface="Arial" charset="0"/>
              </a:rPr>
              <a:t>Lib</a:t>
            </a:r>
            <a:endParaRPr lang="en-CA" sz="2000" dirty="0"/>
          </a:p>
        </p:txBody>
      </p:sp>
      <p:sp>
        <p:nvSpPr>
          <p:cNvPr id="19" name="Rectangle 18"/>
          <p:cNvSpPr/>
          <p:nvPr/>
        </p:nvSpPr>
        <p:spPr>
          <a:xfrm>
            <a:off x="3401675" y="4155191"/>
            <a:ext cx="527709" cy="400110"/>
          </a:xfrm>
          <a:prstGeom prst="rect">
            <a:avLst/>
          </a:prstGeom>
        </p:spPr>
        <p:txBody>
          <a:bodyPr wrap="none">
            <a:spAutoFit/>
          </a:bodyPr>
          <a:lstStyle/>
          <a:p>
            <a:r>
              <a:rPr lang="en-US" sz="2000" dirty="0" smtClean="0">
                <a:latin typeface="Arial" charset="0"/>
              </a:rPr>
              <a:t>Lib</a:t>
            </a:r>
            <a:endParaRPr lang="en-CA" sz="2000" dirty="0"/>
          </a:p>
        </p:txBody>
      </p:sp>
      <p:sp>
        <p:nvSpPr>
          <p:cNvPr id="20" name="Rectangle 19"/>
          <p:cNvSpPr/>
          <p:nvPr/>
        </p:nvSpPr>
        <p:spPr>
          <a:xfrm>
            <a:off x="5045707" y="4155191"/>
            <a:ext cx="527709" cy="400110"/>
          </a:xfrm>
          <a:prstGeom prst="rect">
            <a:avLst/>
          </a:prstGeom>
        </p:spPr>
        <p:txBody>
          <a:bodyPr wrap="none">
            <a:spAutoFit/>
          </a:bodyPr>
          <a:lstStyle/>
          <a:p>
            <a:r>
              <a:rPr lang="en-US" sz="2000" dirty="0" smtClean="0">
                <a:latin typeface="Arial" charset="0"/>
              </a:rPr>
              <a:t>Lib</a:t>
            </a:r>
            <a:endParaRPr lang="en-CA" sz="2000" dirty="0"/>
          </a:p>
        </p:txBody>
      </p:sp>
      <p:sp>
        <p:nvSpPr>
          <p:cNvPr id="21" name="Rectangle 20"/>
          <p:cNvSpPr/>
          <p:nvPr/>
        </p:nvSpPr>
        <p:spPr>
          <a:xfrm>
            <a:off x="6975145" y="4155191"/>
            <a:ext cx="527709" cy="400110"/>
          </a:xfrm>
          <a:prstGeom prst="rect">
            <a:avLst/>
          </a:prstGeom>
        </p:spPr>
        <p:txBody>
          <a:bodyPr wrap="none">
            <a:spAutoFit/>
          </a:bodyPr>
          <a:lstStyle/>
          <a:p>
            <a:r>
              <a:rPr lang="en-US" sz="2000" dirty="0" smtClean="0">
                <a:latin typeface="Arial" charset="0"/>
              </a:rPr>
              <a:t>Lib</a:t>
            </a:r>
            <a:endParaRPr lang="en-CA" sz="2000" dirty="0"/>
          </a:p>
        </p:txBody>
      </p:sp>
    </p:spTree>
    <p:extLst>
      <p:ext uri="{BB962C8B-B14F-4D97-AF65-F5344CB8AC3E}">
        <p14:creationId xmlns:p14="http://schemas.microsoft.com/office/powerpoint/2010/main" val="427525600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2" name="Rectangle 4"/>
          <p:cNvSpPr>
            <a:spLocks noGrp="1" noChangeArrowheads="1"/>
          </p:cNvSpPr>
          <p:nvPr>
            <p:ph type="title"/>
          </p:nvPr>
        </p:nvSpPr>
        <p:spPr/>
        <p:txBody>
          <a:bodyPr/>
          <a:lstStyle/>
          <a:p>
            <a:r>
              <a:rPr lang="en-US" smtClean="0"/>
              <a:t>What does an Operating System do?</a:t>
            </a:r>
            <a:endParaRPr lang="en-US" dirty="0"/>
          </a:p>
        </p:txBody>
      </p:sp>
      <p:sp>
        <p:nvSpPr>
          <p:cNvPr id="140293" name="Rectangle 5"/>
          <p:cNvSpPr>
            <a:spLocks noGrp="1" noChangeArrowheads="1"/>
          </p:cNvSpPr>
          <p:nvPr>
            <p:ph idx="1"/>
          </p:nvPr>
        </p:nvSpPr>
        <p:spPr/>
        <p:txBody>
          <a:bodyPr/>
          <a:lstStyle/>
          <a:p>
            <a:r>
              <a:rPr lang="en-US" dirty="0" smtClean="0"/>
              <a:t>OS manages h/w resources</a:t>
            </a:r>
          </a:p>
          <a:p>
            <a:pPr lvl="1"/>
            <a:r>
              <a:rPr lang="en-US" dirty="0"/>
              <a:t>Allows programs to interact with h/w </a:t>
            </a:r>
            <a:r>
              <a:rPr lang="en-US" dirty="0" smtClean="0"/>
              <a:t>devices</a:t>
            </a:r>
          </a:p>
          <a:p>
            <a:pPr lvl="2"/>
            <a:r>
              <a:rPr lang="en-US" dirty="0" smtClean="0"/>
              <a:t>CPU, memory, disk, graphics card, co-processors, etc., on desktops, phones, routers …</a:t>
            </a:r>
          </a:p>
          <a:p>
            <a:pPr lvl="2"/>
            <a:r>
              <a:rPr lang="en-US" dirty="0" smtClean="0"/>
              <a:t>Provides </a:t>
            </a:r>
            <a:r>
              <a:rPr lang="en-US" dirty="0"/>
              <a:t>simpler interface to devices (e.g., access disk as files)</a:t>
            </a:r>
          </a:p>
          <a:p>
            <a:pPr lvl="3"/>
            <a:r>
              <a:rPr lang="en-US" dirty="0"/>
              <a:t>What </a:t>
            </a:r>
            <a:r>
              <a:rPr lang="en-US" dirty="0" smtClean="0"/>
              <a:t>problems </a:t>
            </a:r>
            <a:r>
              <a:rPr lang="en-US" dirty="0"/>
              <a:t>occur otherwise?</a:t>
            </a:r>
          </a:p>
          <a:p>
            <a:pPr lvl="1"/>
            <a:r>
              <a:rPr lang="en-US" dirty="0" smtClean="0"/>
              <a:t>Allows running many programs at the same time</a:t>
            </a:r>
          </a:p>
          <a:p>
            <a:pPr lvl="2"/>
            <a:r>
              <a:rPr lang="en-US" dirty="0" smtClean="0"/>
              <a:t>Allows programs to share CPU, memory</a:t>
            </a:r>
          </a:p>
          <a:p>
            <a:pPr lvl="2"/>
            <a:r>
              <a:rPr lang="en-US" dirty="0" smtClean="0"/>
              <a:t>Isolates applications from each other</a:t>
            </a:r>
          </a:p>
          <a:p>
            <a:pPr lvl="3"/>
            <a:r>
              <a:rPr lang="en-US" dirty="0"/>
              <a:t>What problems occur otherwise?</a:t>
            </a:r>
          </a:p>
          <a:p>
            <a:pPr lvl="2"/>
            <a:r>
              <a:rPr lang="en-US" dirty="0" smtClean="0"/>
              <a:t>Isolates itself from applications</a:t>
            </a:r>
          </a:p>
          <a:p>
            <a:pPr lvl="3"/>
            <a:r>
              <a:rPr lang="en-US" dirty="0"/>
              <a:t>What problems occur </a:t>
            </a:r>
            <a:r>
              <a:rPr lang="en-US" dirty="0" smtClean="0"/>
              <a:t>otherwise?</a:t>
            </a:r>
          </a:p>
        </p:txBody>
      </p:sp>
      <p:sp>
        <p:nvSpPr>
          <p:cNvPr id="4" name="Slide Number Placeholder 3"/>
          <p:cNvSpPr>
            <a:spLocks noGrp="1"/>
          </p:cNvSpPr>
          <p:nvPr>
            <p:ph type="sldNum" sz="quarter" idx="10"/>
          </p:nvPr>
        </p:nvSpPr>
        <p:spPr/>
        <p:txBody>
          <a:bodyPr/>
          <a:lstStyle/>
          <a:p>
            <a:fld id="{B90609B3-7533-44A0-A2B6-859A0C24EFE7}" type="slidenum">
              <a:rPr lang="en-US" smtClean="0"/>
              <a:pPr/>
              <a:t>5</a:t>
            </a:fld>
            <a:endParaRPr lang="en-US"/>
          </a:p>
        </p:txBody>
      </p:sp>
    </p:spTree>
    <p:extLst>
      <p:ext uri="{BB962C8B-B14F-4D97-AF65-F5344CB8AC3E}">
        <p14:creationId xmlns:p14="http://schemas.microsoft.com/office/powerpoint/2010/main" val="145674686"/>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smtClean="0"/>
              <a:t>Aren’t Operating Systems Dead?</a:t>
            </a:r>
          </a:p>
        </p:txBody>
      </p:sp>
      <p:sp>
        <p:nvSpPr>
          <p:cNvPr id="186371" name="Rectangle 3"/>
          <p:cNvSpPr>
            <a:spLocks noGrp="1" noChangeArrowheads="1"/>
          </p:cNvSpPr>
          <p:nvPr>
            <p:ph type="body" idx="1"/>
          </p:nvPr>
        </p:nvSpPr>
        <p:spPr/>
        <p:txBody>
          <a:bodyPr/>
          <a:lstStyle/>
          <a:p>
            <a:r>
              <a:rPr lang="en-US" altLang="en-US" dirty="0" smtClean="0"/>
              <a:t>The OS I use has already been written, I doubt it will be my job to write another one</a:t>
            </a:r>
          </a:p>
          <a:p>
            <a:pPr lvl="1"/>
            <a:r>
              <a:rPr lang="en-US" altLang="en-US" dirty="0"/>
              <a:t>Haven’t OS developers figured everything already? </a:t>
            </a:r>
          </a:p>
          <a:p>
            <a:pPr lvl="1"/>
            <a:r>
              <a:rPr lang="en-US" altLang="en-US" dirty="0"/>
              <a:t>What more is there to do?</a:t>
            </a:r>
          </a:p>
          <a:p>
            <a:pPr lvl="1"/>
            <a:endParaRPr lang="en-US" altLang="en-US" dirty="0" smtClean="0"/>
          </a:p>
          <a:p>
            <a:r>
              <a:rPr lang="en-US" altLang="en-US" dirty="0" smtClean="0"/>
              <a:t>Why is this a core course?</a:t>
            </a:r>
          </a:p>
          <a:p>
            <a:pPr lvl="1"/>
            <a:r>
              <a:rPr lang="en-US" altLang="en-US" dirty="0" smtClean="0"/>
              <a:t>OS sounds cool</a:t>
            </a:r>
          </a:p>
          <a:p>
            <a:pPr lvl="1"/>
            <a:r>
              <a:rPr lang="en-US" altLang="en-US" dirty="0" smtClean="0"/>
              <a:t>Department doesn’t know better</a:t>
            </a:r>
          </a:p>
          <a:p>
            <a:pPr lvl="1"/>
            <a:r>
              <a:rPr lang="en-US" altLang="en-US" dirty="0" smtClean="0"/>
              <a:t>Prof wants to keep his job</a:t>
            </a:r>
          </a:p>
          <a:p>
            <a:pPr lvl="1"/>
            <a:r>
              <a:rPr lang="en-US" altLang="en-US" dirty="0" smtClean="0"/>
              <a:t>I have no idea</a:t>
            </a:r>
          </a:p>
        </p:txBody>
      </p:sp>
    </p:spTree>
    <p:extLst>
      <p:ext uri="{BB962C8B-B14F-4D97-AF65-F5344CB8AC3E}">
        <p14:creationId xmlns:p14="http://schemas.microsoft.com/office/powerpoint/2010/main" val="5349405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Why Study Operating Systems?</a:t>
            </a:r>
          </a:p>
        </p:txBody>
      </p:sp>
      <p:sp>
        <p:nvSpPr>
          <p:cNvPr id="12291" name="Rectangle 3"/>
          <p:cNvSpPr>
            <a:spLocks noGrp="1" noChangeArrowheads="1"/>
          </p:cNvSpPr>
          <p:nvPr>
            <p:ph type="body" idx="1"/>
          </p:nvPr>
        </p:nvSpPr>
        <p:spPr/>
        <p:txBody>
          <a:bodyPr/>
          <a:lstStyle/>
          <a:p>
            <a:r>
              <a:rPr lang="en-US" altLang="en-US" dirty="0"/>
              <a:t>Studying OS design IS studying design of large software </a:t>
            </a:r>
            <a:r>
              <a:rPr lang="en-US" altLang="en-US" dirty="0" smtClean="0"/>
              <a:t>systems … its fun too?</a:t>
            </a:r>
          </a:p>
          <a:p>
            <a:r>
              <a:rPr lang="en-US" altLang="en-US" dirty="0" smtClean="0"/>
              <a:t>OS hacking will make you a better programmer/thinker</a:t>
            </a:r>
          </a:p>
          <a:p>
            <a:pPr lvl="1"/>
            <a:r>
              <a:rPr lang="en-US" altLang="en-US" dirty="0" smtClean="0"/>
              <a:t>OS is really large (Windows is 50 million lines+)</a:t>
            </a:r>
          </a:p>
          <a:p>
            <a:pPr lvl="1"/>
            <a:r>
              <a:rPr lang="en-US" altLang="en-US" dirty="0" smtClean="0"/>
              <a:t>OS manages concurrency</a:t>
            </a:r>
          </a:p>
          <a:p>
            <a:pPr lvl="2"/>
            <a:r>
              <a:rPr lang="en-US" altLang="en-US" dirty="0" smtClean="0"/>
              <a:t>Concurrency leads to interesting programming challenges</a:t>
            </a:r>
          </a:p>
          <a:p>
            <a:pPr lvl="2"/>
            <a:r>
              <a:rPr lang="en-US" altLang="en-US" dirty="0" smtClean="0"/>
              <a:t>Interesting challenges can lead to deep thoughts, wisdom?</a:t>
            </a:r>
          </a:p>
          <a:p>
            <a:pPr lvl="1"/>
            <a:r>
              <a:rPr lang="en-US" altLang="en-US" dirty="0" smtClean="0"/>
              <a:t>OS manages raw hardware</a:t>
            </a:r>
          </a:p>
          <a:p>
            <a:pPr lvl="2"/>
            <a:r>
              <a:rPr lang="en-US" altLang="en-US" dirty="0" smtClean="0"/>
              <a:t>Programming raw hardware is challenging: timing dependent behavior, undocumented behavior, h/w bugs</a:t>
            </a:r>
          </a:p>
          <a:p>
            <a:pPr lvl="1"/>
            <a:r>
              <a:rPr lang="en-US" altLang="en-US" dirty="0" smtClean="0"/>
              <a:t>OS must be efficient</a:t>
            </a:r>
          </a:p>
          <a:p>
            <a:pPr lvl="2"/>
            <a:r>
              <a:rPr lang="en-US" altLang="en-US" dirty="0"/>
              <a:t>A</a:t>
            </a:r>
            <a:r>
              <a:rPr lang="en-US" altLang="en-US" dirty="0" smtClean="0"/>
              <a:t>pplications can use resources maximally</a:t>
            </a:r>
          </a:p>
          <a:p>
            <a:pPr lvl="1"/>
            <a:r>
              <a:rPr lang="en-US" altLang="en-US" dirty="0" smtClean="0"/>
              <a:t>OS fails </a:t>
            </a:r>
            <a:r>
              <a:rPr lang="en-US" altLang="en-US" dirty="0" smtClean="0">
                <a:sym typeface="Symbol" panose="05050102010706020507" pitchFamily="18" charset="2"/>
              </a:rPr>
              <a:t> </a:t>
            </a:r>
            <a:r>
              <a:rPr lang="en-US" altLang="en-US" dirty="0" smtClean="0"/>
              <a:t>machine fails</a:t>
            </a:r>
          </a:p>
          <a:p>
            <a:pPr lvl="2"/>
            <a:r>
              <a:rPr lang="en-US" altLang="en-US" dirty="0" smtClean="0"/>
              <a:t>Basis </a:t>
            </a:r>
            <a:r>
              <a:rPr lang="en-US" altLang="en-US" dirty="0"/>
              <a:t>of system </a:t>
            </a:r>
            <a:r>
              <a:rPr lang="en-US" altLang="en-US" dirty="0" smtClean="0"/>
              <a:t>security, helps focus on reliability, availability</a:t>
            </a:r>
          </a:p>
        </p:txBody>
      </p:sp>
    </p:spTree>
    <p:extLst>
      <p:ext uri="{BB962C8B-B14F-4D97-AF65-F5344CB8AC3E}">
        <p14:creationId xmlns:p14="http://schemas.microsoft.com/office/powerpoint/2010/main" val="134817327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Why Won’t Operating Systems Go Away?</a:t>
            </a:r>
          </a:p>
        </p:txBody>
      </p:sp>
      <p:sp>
        <p:nvSpPr>
          <p:cNvPr id="13315" name="Rectangle 3"/>
          <p:cNvSpPr>
            <a:spLocks noGrp="1" noChangeArrowheads="1"/>
          </p:cNvSpPr>
          <p:nvPr>
            <p:ph type="body" idx="1"/>
          </p:nvPr>
        </p:nvSpPr>
        <p:spPr/>
        <p:txBody>
          <a:bodyPr/>
          <a:lstStyle/>
          <a:p>
            <a:r>
              <a:rPr lang="en-US" altLang="en-US" dirty="0" smtClean="0"/>
              <a:t>Consider the design of MP3 player</a:t>
            </a:r>
          </a:p>
          <a:p>
            <a:pPr lvl="1"/>
            <a:r>
              <a:rPr lang="en-US" altLang="en-US" dirty="0"/>
              <a:t>I</a:t>
            </a:r>
            <a:r>
              <a:rPr lang="en-US" altLang="en-US" dirty="0" smtClean="0"/>
              <a:t>nvolves many OS issues: OS implements file system for storing music files, reads music from disc and buffers it in memory, controls volume, display, wireless network access, communication with PC</a:t>
            </a:r>
          </a:p>
          <a:p>
            <a:r>
              <a:rPr lang="en-US" altLang="en-US" dirty="0" smtClean="0"/>
              <a:t>Operating system ideas applicable to all large application software … why?</a:t>
            </a:r>
          </a:p>
          <a:p>
            <a:pPr lvl="1"/>
            <a:r>
              <a:rPr lang="en-US" dirty="0" smtClean="0"/>
              <a:t>Virtualization software (e.g., </a:t>
            </a:r>
            <a:r>
              <a:rPr lang="en-US" dirty="0" err="1"/>
              <a:t>v</a:t>
            </a:r>
            <a:r>
              <a:rPr lang="en-US" dirty="0" err="1" smtClean="0"/>
              <a:t>mware</a:t>
            </a:r>
            <a:r>
              <a:rPr lang="en-US" dirty="0" smtClean="0"/>
              <a:t>, </a:t>
            </a:r>
            <a:r>
              <a:rPr lang="en-US" dirty="0" err="1" smtClean="0"/>
              <a:t>kvm</a:t>
            </a:r>
            <a:r>
              <a:rPr lang="en-US" dirty="0" smtClean="0"/>
              <a:t>), manages </a:t>
            </a:r>
            <a:r>
              <a:rPr lang="en-US" dirty="0"/>
              <a:t>v</a:t>
            </a:r>
            <a:r>
              <a:rPr lang="en-US" dirty="0" smtClean="0"/>
              <a:t>irtual </a:t>
            </a:r>
            <a:r>
              <a:rPr lang="en-US" dirty="0"/>
              <a:t>machine “hardware</a:t>
            </a:r>
            <a:r>
              <a:rPr lang="en-US" dirty="0" smtClean="0"/>
              <a:t>”</a:t>
            </a:r>
          </a:p>
          <a:p>
            <a:pPr lvl="1"/>
            <a:r>
              <a:rPr lang="en-US" dirty="0" smtClean="0"/>
              <a:t>Batch processing software (e.g., Hadoop) manages cluster</a:t>
            </a:r>
          </a:p>
          <a:p>
            <a:pPr lvl="1"/>
            <a:r>
              <a:rPr lang="en-US" dirty="0" smtClean="0"/>
              <a:t>Cloud software (e.g., Amazon S3, Google drive) manages geographically </a:t>
            </a:r>
            <a:r>
              <a:rPr lang="en-US" dirty="0"/>
              <a:t>distributed </a:t>
            </a:r>
            <a:r>
              <a:rPr lang="en-US" dirty="0" smtClean="0"/>
              <a:t>hardware</a:t>
            </a:r>
            <a:endParaRPr lang="en-US" altLang="en-US" dirty="0" smtClean="0"/>
          </a:p>
          <a:p>
            <a:pPr lvl="1"/>
            <a:r>
              <a:rPr lang="en-US" altLang="en-US" dirty="0" smtClean="0"/>
              <a:t>Web browser manages what?</a:t>
            </a:r>
          </a:p>
        </p:txBody>
      </p:sp>
    </p:spTree>
    <p:extLst>
      <p:ext uri="{BB962C8B-B14F-4D97-AF65-F5344CB8AC3E}">
        <p14:creationId xmlns:p14="http://schemas.microsoft.com/office/powerpoint/2010/main" val="34382124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1"/>
          <p:cNvSpPr>
            <a:spLocks noGrp="1"/>
          </p:cNvSpPr>
          <p:nvPr>
            <p:ph type="sldNum" sz="quarter" idx="10"/>
          </p:nvPr>
        </p:nvSpPr>
        <p:spPr/>
        <p:txBody>
          <a:bodyPr/>
          <a:lstStyle/>
          <a:p>
            <a:fld id="{630D2867-6F70-4BF0-A21E-21868D267B65}" type="slidenum">
              <a:rPr lang="en-US"/>
              <a:pPr/>
              <a:t>9</a:t>
            </a:fld>
            <a:endParaRPr lang="en-US"/>
          </a:p>
        </p:txBody>
      </p:sp>
      <p:pic>
        <p:nvPicPr>
          <p:cNvPr id="672772" name="Picture 4" descr="google-chro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1_ece568_template">
  <a:themeElements>
    <a:clrScheme name="Custom 3">
      <a:dk1>
        <a:srgbClr val="000000"/>
      </a:dk1>
      <a:lt1>
        <a:srgbClr val="FFFFFF"/>
      </a:lt1>
      <a:dk2>
        <a:srgbClr val="99CC99"/>
      </a:dk2>
      <a:lt2>
        <a:srgbClr val="E0E0E0"/>
      </a:lt2>
      <a:accent1>
        <a:srgbClr val="5DAE5D"/>
      </a:accent1>
      <a:accent2>
        <a:srgbClr val="003366"/>
      </a:accent2>
      <a:accent3>
        <a:srgbClr val="CC3300"/>
      </a:accent3>
      <a:accent4>
        <a:srgbClr val="AAB8B1"/>
      </a:accent4>
      <a:accent5>
        <a:srgbClr val="FFA655"/>
      </a:accent5>
      <a:accent6>
        <a:srgbClr val="FFFF00"/>
      </a:accent6>
      <a:hlink>
        <a:srgbClr val="CC3300"/>
      </a:hlink>
      <a:folHlink>
        <a:srgbClr val="CC3300"/>
      </a:folHlink>
    </a:clrScheme>
    <a:fontScheme name="1_ece568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lg"/>
        </a:ln>
        <a:effectLst/>
        <a:extLst>
          <a:ext uri="{909E8E84-426E-40DD-AFC4-6F175D3DCCD1}">
            <a14:hiddenFill xmlns:a14="http://schemas.microsoft.com/office/drawing/2010/main">
              <a:solidFill>
                <a:srgbClr val="33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ece568_templa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ece568_templa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ece568_templa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ece568_templa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ece568_templa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ece568_templa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
      <a:clrScheme name="1_ece568_template 7">
        <a:dk1>
          <a:srgbClr val="000000"/>
        </a:dk1>
        <a:lt1>
          <a:srgbClr val="FFFFFF"/>
        </a:lt1>
        <a:dk2>
          <a:srgbClr val="FFFFFF"/>
        </a:dk2>
        <a:lt2>
          <a:srgbClr val="99CC99"/>
        </a:lt2>
        <a:accent1>
          <a:srgbClr val="E0E0E0"/>
        </a:accent1>
        <a:accent2>
          <a:srgbClr val="003366"/>
        </a:accent2>
        <a:accent3>
          <a:srgbClr val="FFFFFF"/>
        </a:accent3>
        <a:accent4>
          <a:srgbClr val="000000"/>
        </a:accent4>
        <a:accent5>
          <a:srgbClr val="EDEDED"/>
        </a:accent5>
        <a:accent6>
          <a:srgbClr val="002D5C"/>
        </a:accent6>
        <a:hlink>
          <a:srgbClr val="0063C6"/>
        </a:hlink>
        <a:folHlink>
          <a:srgbClr val="CC3300"/>
        </a:folHlink>
      </a:clrScheme>
      <a:clrMap bg1="lt1" tx1="dk1" bg2="lt2" tx2="dk2" accent1="accent1" accent2="accent2" accent3="accent3" accent4="accent4" accent5="accent5" accent6="accent6" hlink="hlink" folHlink="folHlink"/>
    </a:extraClrScheme>
    <a:extraClrScheme>
      <a:clrScheme name="1_ece568_template 8">
        <a:dk1>
          <a:srgbClr val="000000"/>
        </a:dk1>
        <a:lt1>
          <a:srgbClr val="FFFFFF"/>
        </a:lt1>
        <a:dk2>
          <a:srgbClr val="E0E0E0"/>
        </a:dk2>
        <a:lt2>
          <a:srgbClr val="99CC99"/>
        </a:lt2>
        <a:accent1>
          <a:srgbClr val="006447"/>
        </a:accent1>
        <a:accent2>
          <a:srgbClr val="003366"/>
        </a:accent2>
        <a:accent3>
          <a:srgbClr val="FFFFFF"/>
        </a:accent3>
        <a:accent4>
          <a:srgbClr val="000000"/>
        </a:accent4>
        <a:accent5>
          <a:srgbClr val="AAB8B1"/>
        </a:accent5>
        <a:accent6>
          <a:srgbClr val="002D5C"/>
        </a:accent6>
        <a:hlink>
          <a:srgbClr val="FFA655"/>
        </a:hlink>
        <a:folHlink>
          <a:srgbClr val="CC33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17850</TotalTime>
  <Words>1561</Words>
  <Application>Microsoft Office PowerPoint</Application>
  <PresentationFormat>On-screen Show (4:3)</PresentationFormat>
  <Paragraphs>223</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SimSun</vt:lpstr>
      <vt:lpstr>Arial</vt:lpstr>
      <vt:lpstr>Comic Sans MS</vt:lpstr>
      <vt:lpstr>Symbol</vt:lpstr>
      <vt:lpstr>Times New Roman</vt:lpstr>
      <vt:lpstr>Wingdings</vt:lpstr>
      <vt:lpstr>1_ece568_template</vt:lpstr>
      <vt:lpstr>Introduction</vt:lpstr>
      <vt:lpstr>About the Instructor</vt:lpstr>
      <vt:lpstr>What is an Operating System?</vt:lpstr>
      <vt:lpstr>What is an Operating System?</vt:lpstr>
      <vt:lpstr>What does an Operating System do?</vt:lpstr>
      <vt:lpstr>Aren’t Operating Systems Dead?</vt:lpstr>
      <vt:lpstr>Why Study Operating Systems?</vt:lpstr>
      <vt:lpstr>Why Won’t Operating Systems Go Away?</vt:lpstr>
      <vt:lpstr>PowerPoint Presentation</vt:lpstr>
      <vt:lpstr>OS in the News</vt:lpstr>
      <vt:lpstr>Goals of the Course</vt:lpstr>
      <vt:lpstr>Course Contents</vt:lpstr>
      <vt:lpstr>Lab Assignments</vt:lpstr>
      <vt:lpstr>What to Expect From Lab Assignments</vt:lpstr>
      <vt:lpstr>Suggested Textbooks</vt:lpstr>
      <vt:lpstr>Class Resources</vt:lpstr>
      <vt:lpstr>Grading</vt:lpstr>
      <vt:lpstr>Ethics and Engineering</vt:lpstr>
      <vt:lpstr>Invalid Reasons</vt:lpstr>
      <vt:lpstr>About the Instructor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Wu-chi  Feng</dc:creator>
  <cp:lastModifiedBy>ashvin</cp:lastModifiedBy>
  <cp:revision>762</cp:revision>
  <cp:lastPrinted>2003-03-31T23:05:13Z</cp:lastPrinted>
  <dcterms:created xsi:type="dcterms:W3CDTF">2001-03-12T14:19:18Z</dcterms:created>
  <dcterms:modified xsi:type="dcterms:W3CDTF">2016-09-08T17:48:26Z</dcterms:modified>
</cp:coreProperties>
</file>