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7" r:id="rId3"/>
    <p:sldId id="484" r:id="rId4"/>
    <p:sldId id="474" r:id="rId5"/>
    <p:sldId id="486" r:id="rId6"/>
    <p:sldId id="476" r:id="rId7"/>
    <p:sldId id="485" r:id="rId8"/>
    <p:sldId id="475" r:id="rId9"/>
    <p:sldId id="479" r:id="rId10"/>
    <p:sldId id="291" r:id="rId11"/>
    <p:sldId id="480" r:id="rId12"/>
  </p:sldIdLst>
  <p:sldSz cx="9144000" cy="6858000" type="screen4x3"/>
  <p:notesSz cx="69342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CC00"/>
    <a:srgbClr val="969696"/>
    <a:srgbClr val="000066"/>
    <a:srgbClr val="CC0000"/>
    <a:srgbClr val="006699"/>
    <a:srgbClr val="99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 autoAdjust="0"/>
    <p:restoredTop sz="71745" autoAdjust="0"/>
  </p:normalViewPr>
  <p:slideViewPr>
    <p:cSldViewPr>
      <p:cViewPr varScale="1">
        <p:scale>
          <a:sx n="52" d="100"/>
          <a:sy n="52" d="100"/>
        </p:scale>
        <p:origin x="199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-72" y="1470"/>
      </p:cViewPr>
      <p:guideLst>
        <p:guide orient="horz" pos="2924"/>
        <p:guide pos="218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6D409772-D8D6-4C63-BD96-31115C819B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0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2-01-09T10:26:28.9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F4B021-1E53-4821-8AC3-033D77BD8A34}" emma:medium="tactile" emma:mode="ink">
          <msink:context xmlns:msink="http://schemas.microsoft.com/ink/2010/main" type="inkDrawing" rotatedBoundingBox="6877,7374 8913,7241 8943,7706 6907,7839" semanticType="callout" shapeName="Other"/>
        </emma:interpretation>
      </emma:emma>
    </inkml:annotationXML>
    <inkml:trace contextRef="#ctx0" brushRef="#br0">0 199 8,'0'0'20,"0"0"-2,0 0-1,0 0-3,0 0 0,0 0-4,0 0-1,19 1-1,-19-1-2,0 0-1,14 6-1,-14-6-1,20 9-2,-3-7 1,1 3 0,8 1 0,5-2 0,10 2 1,1-5 0,9 5 0,4-6 0,11 0 0,3 0-1,6-2 0,0-3-1,8 2 0,-3 2 0,3-1-1,4-2 1,-2 2-1,-3 0 0,1 0 0,-5-1 2,-1 0-2,-1-2 1,-5 0-1,-5-1 1,-8 3 0,-5-3 0,-7 1 0,-6 0 0,-7 0 0,-12 2 0,-2-1 0,-19 4-1,15-11 0,-15 11 1,0 0-1,-7-16 0,7 16 0,-25-22-1,8 8 0,0-3 0,0-1 0,-4 2-1,5 1 1,-1-1-1,-3 6 1,1 2-1,-2 4 1,0 4 1,0 0 0,6 5 0,0 2 0,15-7 1,-9 16 1,15-4 0,10 0-2,4 2 1,6 3 0,3 1-1,-1 2 0,-3 0 0,-3 1 0,-9 2 0,-4 0 0,-7-1 0,-3-2 0,-13 2 0,2-3-2,-3 3-4,-3-9-9,-5-3-18,15 2-2,-7-8 1,15-4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2-01-09T10:26:47.3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880339-1206-4658-941B-2DB989D71C5F}" emma:medium="tactile" emma:mode="ink">
          <msink:context xmlns:msink="http://schemas.microsoft.com/ink/2010/main" type="inkDrawing" rotatedBoundingBox="9687,7493 10548,11056 9723,11255 8863,7692" semanticType="callout" shapeName="Other">
            <msink:sourceLink direction="to" ref="{7637EECB-6AA4-425B-AC49-C298B98329FE}"/>
          </msink:context>
        </emma:interpretation>
      </emma:emma>
    </inkml:annotationXML>
    <inkml:trace contextRef="#ctx0" brushRef="#br0">220 9 11,'0'0'8,"10"-12"0,-10 12 0,0 0 0,0 0-1,0 0 0,0 0-1,0 0 0,0 0-1,0 0-1,0 0-1,0 0 1,0 0-1,0 0 0,0 0-1,0 0-1,0 0 1,0 0 0,0 0 0,0 0 0,-18 9 0,18-9 0,-11 20 0,5-9-1,-1 4 0,2-1 0,-4 4 0,1 2 0,-1 0 0,0-1 0,4 3 0,1 2 1,0-1-1,-3 1 0,5 0 1,-3 4-2,5-2 1,-2 1 0,-2 2-1,-1 2 1,1-1-1,-1 4 1,-1-4-1,1 4 0,-3 2 1,3 4 0,1-3 0,-1 2-1,2 0 1,2-1 0,-3 5 0,1 0-1,1-2 1,-8 1 0,5 4-1,-4 0 1,4 3-1,-6 0 0,9-1 0,-5-3 1,4 2-1,2-4 0,-3 0 0,12-5 0,-7 1 1,9 3-1,-5-7 1,-1 2-1,1 0 1,6-1-1,-5-1 1,-1 2-1,-1-2 1,1-3 0,-2-2-1,3 1 1,-2-3-1,-2 1 0,1 1 1,-1-2-1,2-2 0,-2 0 0,1 2 0,2 0 1,0-1-1,-4-1 0,7-1 0,1 1 0,-2-3 0,0 2 0,1-1 0,-1 0 0,0 4 0,-1-1 0,2 0 1,-2-1-1,2-2 0,-1 0 1,2 2-1,0-4 0,2 0 0,-2-5 0,0 1 0,1-3 0,-1 1 0,3-2 0,1-1 1,-2 2-1,-1-2 0,2 1 0,3 0 0,-1-1 0,-1 2 0,2-4 0,-2 1 0,1-2 1,2 0-1,-16-10 0,26 16 0,-26-16 0,26 11 0,-11-6 0,-15-5 0,27 15 0,-12-7 0,-1-2 0,3 5 0,-1-2 0,3 0 0,-1-1 0,-3-3 1,3 0-1,-2-4 1,2 4-1,-3-8 0,0 3 0,-1-3 1,-14 3-1,24-9 0,-24 9 0,24-12 1,-24 12-1,23-14 0,-9 7 0,-14 7 0,27-19 0,-13 7 0,-1 0 0,0 1 0,2-4 1,-5 4-1,-1-5 0,5 4 0,-5-1 0,-2 0 0,-1 1 0,-1-1 1,-3 1-1,7-1 0,-9 13 0,5-16 0,-5 16 0,5-12 0,-5 12 0,0 0 0,0 0 0,0 0 0,0 0 0,0 0 0,0 0 0,0 0 0,-5-13 1,5 13-1,0 0 0,0 0 0,0 0 0,-15-11 1,15 11-2,0 0 1,0 0 0,0-11 0,0 11 0,0 0 0,0 0 0,0 0 0,0 0-1,0 0 1,0 0 0,0 0 0,0 0-1,0 0 1,0 0 0,0 0 0,0 0 0,0 0 0,0 0 0,0 0 0,0 0 0,0 0 0,0 0 0,-17 11 0,17-11 1,-15 7-2,15-7 1,-18 8 0,18-8 0,0 0 0,0 0 0,-11 11 0,11-11 0,0 0 0,0 0 0,-2 13 0,2-13 0,0 0 0,-8 11 0,8-11 0,0 0 0,0 0 0,-13 12 1,13-12-1,0 0 0,0 0 0,0 0 0,0 0 1,0 0-1,6-15 0,-6 15 0,16-18 0,-5 6 0,-11 12 0,21-22 0,-21 22 0,24-18 0,-24 18-1,20-6 1,-20 6 0,14 1 0,-14-1-1,15 8 1,-15-8 0,5 15 0,-5-15 0,4 22 0,-2-10 0,6 1 0,-2 0 0,-2-1 0,3 1 0,-7-13 0,14 21 0,-14-21 0,12 15 0,-12-15 0,2 12 0,-2-12 1,0 0-1,0 0 0,0 0 0,-19 9 0,19-9 0,0 0-1,-14-3-1,14 3-5,-15-3-18,15 3-7,-18 7 0,18-7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2-01-09T10:26:53.6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78F507-217B-4D00-82C8-3E7A8609F620}" emma:medium="tactile" emma:mode="ink">
          <msink:context xmlns:msink="http://schemas.microsoft.com/ink/2010/main" type="writingRegion" rotatedBoundingBox="10698,10558 10598,10997 10272,10923 10372,10483"/>
        </emma:interpretation>
      </emma:emma>
    </inkml:annotationXML>
    <inkml:traceGroup>
      <inkml:annotationXML>
        <emma:emma xmlns:emma="http://www.w3.org/2003/04/emma" version="1.0">
          <emma:interpretation id="{67867072-3B7F-46CA-A7A2-6C797BA185E7}" emma:medium="tactile" emma:mode="ink">
            <msink:context xmlns:msink="http://schemas.microsoft.com/ink/2010/main" type="paragraph" rotatedBoundingBox="10698,10558 10598,10997 10272,10923 10372,10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5F1502-B780-4248-ACFC-20FFAF5F5BA6}" emma:medium="tactile" emma:mode="ink">
              <msink:context xmlns:msink="http://schemas.microsoft.com/ink/2010/main" type="line" rotatedBoundingBox="10698,10558 10598,10997 10271,10923 10372,10483"/>
            </emma:interpretation>
          </emma:emma>
        </inkml:annotationXML>
        <inkml:traceGroup>
          <inkml:annotationXML>
            <emma:emma xmlns:emma="http://www.w3.org/2003/04/emma" version="1.0">
              <emma:interpretation id="{7637EECB-6AA4-425B-AC49-C298B98329FE}" emma:medium="tactile" emma:mode="ink">
                <msink:context xmlns:msink="http://schemas.microsoft.com/ink/2010/main" type="inkWord" rotatedBoundingBox="10698,10558 10598,10997 10271,10923 10372,10483">
                  <msink:destinationLink direction="to" ref="{EF880339-1206-4658-941B-2DB989D71C5F}"/>
                  <msink:destinationLink direction="from" ref="{0849DF9C-F65B-4C34-91F0-646E254EC19D}"/>
                </msink:context>
              </emma:interpretation>
              <emma:one-of disjunction-type="recognition" id="oneOf0">
                <emma:interpretation id="interp0" emma:lang="en-US" emma:confidence="1">
                  <emma:literal>or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of</emma:literal>
                </emma:interpretation>
              </emma:one-of>
            </emma:emma>
          </inkml:annotationXML>
          <inkml:trace contextRef="#ctx0" brushRef="#br0">166 254 6,'0'0'6,"-9"-12"-2,9 12-1,0 0-1,0 0-1,0 0 1,0 0 0,1-13 2,-1 13 0,0 0 0,0 0 1,0 0 0,0 0-1,4-12 1,-4 12-2,0 0 0,0 0-1,0 0 0,0 0 1,0 0-1,0 0 1,0 0 0,-14 7 0,14-7 1,0 0 0,-10 15-2,10-15 1,-10 13-1,10-13 0,-14 12 0,14-12 0,-14 10 0,14-10 1,0 0-1,0 0 1,-12 15 0,12-15 0,0 0 0,0 0 0,0 0 0,0 0 0,0 0 1,0 0-1,0 0 1,14 5-1,-14-5 0,14-10 0,-14 10 0,17-20-1,-4 8-1,-6-7 1,8 3-2,-6-7 1,4 3 0,-5-1 0,4 2 1,-7 3-1,2 4 2,-6 0 0,-1 12-1,0 0-1,4-12 1,-4 12-1,0 0-1,0 0 0,0 0 0,0 0 0,0 0-1,0 0 1,0 0 1,0 0-1,0 0 1,0 0-1,0 0 1,0 0 0,0 0-1,0 0 0,0 0 1,0 0-1,0 0 0,0 0 0,0 0 0,0 0 0,0 0 1,0 0-1,-5-16 1,5 16-2,0 0 2,2-14-2,-2 14 2,0 0-2,3-14 1,-3 14 0,0 0 0,0 0-1,0 0 2,0 0-1,0 0 0,0 0 0,0 0 1,0-13-1,0 13 0,0 0 1,0 0-1,-1-13 0,1 13 0,0 0 0,0 0 0,0-12 0,0 12 0,0 0 0,0 0 1,0 0-1,0 0 0,0 0 0,0 0 0,0 0-1,0 0 1,0 0-1,0 0 1,0 0 0,-16 14 0,8-1 0,-3 3 0,-1 3 0,-1 7 0,-9 1 1,0 4 0,-1-2-1,-2 0 0,1 0 0,6-2 1,0-5-2,9-4 2,4-6-1,5-12 0,0 0 0,0 0 1,0 0-1,21-14 0,-12 0 0,2-2 0,0 2 0,-2-3 0,0 1 0,0 2 0,6 1 1,-1-2-1,0 2 0,1 1-1,-2-1 2,1 1-2,1 1 1,-15 11 0,20-19 0,-20 19 1,12-14-1,-12 14 0,0 0 0,15-12 1,-15 12-1,0 0 0,0 0-1,0 0 1,0 0 0,12-11 0,-12 11-1,0 0 1,0 0 0,0 0-1,10-11 1,-10 11 0,0 0 0,0 0 0,0 0 0,0 0 0,0 0 0,0 0 0,8 13 1,-8-13-2,0 0 1,2 18 0,-2-18 0,4 12 0,-4-12 0,5 17 0,-5-17 0,0 23 0,0-8 0,0 2 0,-3 1 0,-1 0 0,2 4 0,0-2 0,2 1 0,0-1 0,3-1 0,0-6 0,4 2 1,-7-15-1,14 15 0,-14-15 0,0 0 1,18-2-1,-18 2 0,0 0 1,0 0-1,10-11-1,-10 11 2,0 0-1,0 0 0,0 0 0,0 0 0,0 0 0,0 0 0,0 0 0,0 0 0,0 0 0,0 0 0,0 0 0,0 0-1,0 0 1,0 0 0,0 0 0,0 0 0,-8 11 0,8-11-1,0 0 1,0 0 0,0 0 0,-2 13 0,2-13 0,0 0 1,0 0-1,0 0 0,0 0 0,0 0-3,0 0-7,-12-11-26,12 11 1,-4-19-2,8 8 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2-01-09T10:27:45.3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49DF9C-F65B-4C34-91F0-646E254EC19D}" emma:medium="tactile" emma:mode="ink">
          <msink:context xmlns:msink="http://schemas.microsoft.com/ink/2010/main" type="inkDrawing" rotatedBoundingBox="10422,7316 10913,9538 10506,9628 10015,7406" semanticType="callout" shapeName="Other">
            <msink:sourceLink direction="from" ref="{7637EECB-6AA4-425B-AC49-C298B98329FE}"/>
          </msink:context>
        </emma:interpretation>
      </emma:emma>
    </inkml:annotationXML>
    <inkml:trace contextRef="#ctx0" brushRef="#br0">346 1709 2,'0'0'2,"0"0"1,0 0-1,0 0 1,0 0 0,0 0 0,0 0-1,0 0 0,0 0 0,0 0 0,0 0-2,0 0 1,0 0-1,0 0 1,0 0 0,0 0 0,0 0 0,0 0 1,0 0 1,0 0-1,0 0 1,0 0 1,0 0-1,0 0 1,0 0-1,0 0 0,0 0 0,0 0-1,0 0 0,0 0-1,0 0 0,0 0-1,0 0 1,0 0-1,0 0 1,0 0 0,0 0 1,0 0-1,0 0 2,0 0 0,0 0 1,0 0 2,0 0-2,0 0 0,0 0 0,0 0 0,0 0-2,0 0 0,0 0-1,0 0 0,0 0-1,5-14 0,-5 14 0,0 0 0,16-8 1,-16 8-1,0 0 1,13-11-1,-13 11 1,0 0 0,10-17 1,-10 17-1,8-13 1,-8 13 0,5-16 0,-5 16 0,10-18 1,-5 6-1,-5 12 1,9-19-1,-9 19 1,6-18-2,-6 18 1,8-21-1,-8 21 1,6-23-1,-2 11 0,1-1 1,3-2 0,-5-2 1,3 1-1,-6-1 1,5-2-1,-3 0 1,0 0-1,-2-3 0,0 2 1,0-6-2,2 1 0,-2-3 0,0-1 0,3 1-1,-3-2 1,0-1-1,0 1 1,0 2-1,0 0 1,0 4-1,0-2 1,0 1 0,-3 2 0,1 0 0,4 0 0,-4-2-1,0-3 1,-2 0-1,3-1 1,-3-1-1,0 1 0,1 2 1,-1-1-1,-1 3 1,-1 2-1,-1-1 1,3 3 0,-3 2 0,1-2 0,0-1-1,0 2 1,-2-2-1,4-1 1,-3 1-1,1 0 1,0 2 0,-4-1-1,6 3 1,-5-1 0,1 1-1,-4 1 1,3 4 0,-1-4-1,-4 0 0,7 4 0,-6-4 1,6 6-1,-6-1 0,5 0 1,-4 1-1,12 11 0,-17-18 1,17 18-1,-17-16 0,17 16 0,-15-14 1,15 14-1,-16-11 0,16 11 0,-13-11 0,13 11 0,-16-11 0,16 11 0,-14-6 0,14 6 0,0 0 0,-20-7 0,20 7 1,0 0-1,-17-7 0,17 7 0,0 0 0,-19-10 0,19 10 0,0 0 0,-16-6 0,16 6 0,0 0 0,-18-5 0,18 5 0,0 0 0,0 0 0,0 0 0,0 0 0,0 0 0,-13-5 0,13 5 0,0 0 0,0 0 0,0 0 0,0 0 0,0 0 0,0 0 0,0 0 0,0 0 0,0 0-1,0 0 2,0 0-2,0 0 1,0 0 1,0 0-2,0 0 1,0 0 0,0 0 0,0 0 0,0 0 0,0 0 1,0 0-1,0 0 0,0 0 0,0 0 0,0 0 0,0 0 0,0 0 0,0 0 0,0 0 0,0 0 0,0 0 0,0 0 0,0 0 0,0 0 0,0 0 0,0 0 0,0 0 0,0 0 0,0 0 0,0 0 0,0 0 0,0 0 0,0 0 0,0 0 0,0 0 0,0 0-1,0 0 1,0 0 0,0 0 1,0 0-1,0 0 0,0 0 0,0 0 0,0 0 1,0 0-1,0 0 0,0 0 0,0 0 0,0 0 0,0 0-1,0 0 2,0 0-1,0 0 0,0 0 0,0 0 0,0 0 0,0 0 0,0 0 1,0 0-2,0 0 1,0 0 1,0 0-1,0 0 0,0 0 0,0 0 0,0 0 0,0 0 0,0 0 0,0 0 0,0 0 0,0 0-1,0 0 1,0 0 0,0 0 0,0 0 0,0 0 0,0 0 1,0 0-1,0 0 0,0 0 0,0 0 0,0 0 0,0 0 0,0 0 0,0 0 0,0 0 0,0 0 0,0 0 0,0 0-1,0 0 1,0 0 1,0 0-2,0 0 1,0 0 0,0 0 1,0 0-2,0 0 2,0 0-2,0 0 1,0 0 0,0 0 0,0 0 0,0 0 0,0 0 1,0 0-2,0 0 2,0 0-1,0 0 0,0 0-1,0 0 1,0 0 0,0 0 0,0 0 0,0 0 0,0 0 0,0 0 1,0 0-1,0 0 0,0 0 0,0 0 0,0 0 0,0 0 0,0 0 0,0 0 0,0 0 0,0 0 0,0 0 0,0 0 0,0 0 0,0 0 0,0 0 0,0 0 0,0 0 0,0 0 0,0 0 0,0 0 0,0 0 0,0 0 0,0 0 0,0 0 0,-15-6 0,15 6 0,0 0 0,0 0 0,0 0 0,0 0 0,0 0 0,0 0 0,0 0 0,0 0 0,0 0 0,0 0 0,0 0 0,0 0 0,0 0 0,0 0 0,0 0 0,0 0 0,0 0 0,0 0 0,0 0 0,0 0 0,0 0 0,0 0 0,0 0 0,0 0 0,0 0 0,0 0 0,0 0 0,0 0 0,0 0 0,0 0 0,0 0 0,0 0 0,0 0 0,0 0 0,0 0 0,0 0 0,0 0 0,0 0 1,0 0-2,0 0 2,0 0-2,0 0 1,0 0 0,0 0 0,0 0 0,0 0 0,0 0 0,0 0 0,0 0 0,0 0 0,0 0 0,0 0 0,0 0 0,0 0 0,0 0 0,0 0 0,0 0 0,0 0 0,0 0 1,0 0-1,0 0 0,0 0 0,0 0 0,0 0 0,0 0-1,0 0 1,0 0 0,0 0 0,0 0 0,0 0 0,0 0 0,0 0 0,0 0 0,0 0 1,0 0-1,0 0 0,0 0 0,0 0 0,0 0 0,0 0 0,0 0 0,0 0 0,0 0 0,0 0 0,0 0 0,0 0 0,0 0 0,0 0 0,0 0 0,0 0-1,0 0 2,0 0-2,0 0 1,0 0 0,0 0 0,0 0 0,0 0 0,0 0 0,0 0 0,0 0 0,0 0 0,0 0 0,0 0 0,0 0 0,0 0-1,0 0 1,0 0 0,0 0-1,0 0 1,-6 13-1,7 6 1,-1 1 0,0 9 0,-1 3 0,0 4 0,-3-1 0,1-1 0,2-4 0,0-5 0,-1-7 0,0-5 1,2-13-1,0 0 0,0 0 0,6-13 1,-3-5-1,2-4 1,-5-7-1,1-3 0,1-1 0,-2-3 0,0 2 0,-2 4 1,1 6-2,-2 2 1,1 5 0,1 4 0,1 13 0,-2-13 0,2 13 0,0 0-1,-2-14 1,2 14 1,0 0-2,0 0 1,0 0-1,0 0 1,0 0-1,0 0 2,0 0-2,0 0 1,0 0 0,0 0 1,16 9-2,-16-9 2,24 12-1,-6-6 0,2 0 0,2 0 0,1 1 0,0-3 0,1 3 0,-4-3 0,2 1 0,-2-3 0,-6 4 0,-14-6 0,25 5 0,-25-5 0,14 2-1,-14-2 1,0 0 0,0 0 0,0 0-1,-3 13 1,3-13 0,-18 13 0,18-13 0,-26 22 0,7-10 0,-1 1 0,0 0 0,-2 0 0,2-1 0,3-1 0,3-3 0,14-8 0,-22 9-1,22-9 1,0 0 0,0 0 0,0 0 0,0 0-1,0 0 2,0 0-1,0 0 0,0 0 0,0 0 0,0 0 1,0 0-1,0 0 0,0 0 0,0 0 1,16-6-1,-16 6 0,0 0 0,6-17 0,-6 17 0,8-13 0,-8 13 0,6-16 0,-6 16 0,14-14-1,-14 14 1,17-13 0,-17 13 0,19-12 0,-19 12 0,18-9 0,-18 9 0,0 0 0,17-4-1,-17 4 1,0 0 0,0 0-1,0 0 1,0 0-1,-4 17 1,4-17-1,-14 25 1,3-10 0,-1 4 0,-2 0 0,-2-1 0,2-2 0,2-2 0,12-14 0,-15 17 0,15-17 0,0 0 0,0 0 1,0 0-1,0-12 0,0 12 0,9-11 0,-9 11 0,0 0 0,12-15 0,-12 15-1,0 0 1,0 0 0,0 0-1,0 0 1,0 0 0,0 0 0,0 0-1,0 0 1,0 0-1,0 0 1,0 0-1,0 0 0,6 15 1,-6-15-1,-3 11 1,3-11-1,0 14 0,0-14 0,-2 16-1,2-16 1,-1 12-1,1-12 0,0 0-4,0 0-13,10 11-16,-10-11 0,0 0-1,-2-27 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831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F42A66C2-9D07-4021-A74C-31C557E89C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B5782-889A-4771-9D9A-4D5ABC8250E0}" type="slidenum">
              <a:rPr lang="en-US"/>
              <a:pPr/>
              <a:t>1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overview of an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D129B-9C6E-4AE1-9242-DE2901AEEDEC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Read</a:t>
            </a:r>
            <a:r>
              <a:rPr lang="en-US" baseline="0" dirty="0" smtClean="0"/>
              <a:t> the history of operating systems and the difference between a library and an OS in </a:t>
            </a:r>
            <a:r>
              <a:rPr lang="en-US" baseline="0" dirty="0" err="1" smtClean="0"/>
              <a:t>Remzi’s</a:t>
            </a:r>
            <a:r>
              <a:rPr lang="en-US" baseline="0" dirty="0" smtClean="0"/>
              <a:t> textbook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53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96D43-F377-403F-B946-862AC5B4115B}" type="slidenum">
              <a:rPr lang="en-US"/>
              <a:pPr/>
              <a:t>2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44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A50D-D5C3-4DC4-ADD0-8DD4A4EDEA7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29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baseline="0" dirty="0" smtClean="0">
                <a:solidFill>
                  <a:srgbClr val="FF0000"/>
                </a:solidFill>
              </a:rPr>
              <a:t> ideal virtual machine will behave exactly like a physical machine, e.g., a program running on one physical machine can’t directly affect a program running on another machine.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A50D-D5C3-4DC4-ADD0-8DD4A4EDEA7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57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Virtual memory:</a:t>
            </a:r>
            <a:r>
              <a:rPr lang="en-US" baseline="0" dirty="0" smtClean="0"/>
              <a:t> “large amount of memory”: the large depends on the number of bits in the processor architecture, e.g., 32 or 64 bit, as we will see later in the course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Network virtualization: OS provides sockets for network communication, one physical network device, multiple sockets can</a:t>
            </a:r>
            <a:r>
              <a:rPr lang="en-US" baseline="0" dirty="0" smtClean="0"/>
              <a:t> be in use, </a:t>
            </a:r>
            <a:r>
              <a:rPr lang="en-US" dirty="0" smtClean="0"/>
              <a:t>hides details of network protocols and layers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Virtualization</a:t>
            </a:r>
            <a:r>
              <a:rPr lang="en-US" baseline="0" dirty="0" smtClean="0"/>
              <a:t> enables portability as well: </a:t>
            </a:r>
            <a:r>
              <a:rPr lang="en-US" dirty="0" smtClean="0"/>
              <a:t>programmer can write code regardless of the number of physical processors, amount of</a:t>
            </a:r>
            <a:r>
              <a:rPr lang="en-US" baseline="0" dirty="0" smtClean="0"/>
              <a:t> memory, disk size on a specific machine. They don’t need to worry what other programs will be run on the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things we take for granted weren’t around until people invented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A50D-D5C3-4DC4-ADD0-8DD4A4EDEA7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73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Recall that a thread</a:t>
            </a:r>
            <a:r>
              <a:rPr lang="en-CA" baseline="0" dirty="0" smtClean="0"/>
              <a:t> is a virtual processor. Each web request can be served by a thread, independently of the other threads. Why should we serve web requests concurrently? We will see that later.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Notice that the results for threads-</a:t>
            </a:r>
            <a:r>
              <a:rPr lang="en-CA" baseline="0" dirty="0" err="1" smtClean="0"/>
              <a:t>race.c</a:t>
            </a:r>
            <a:r>
              <a:rPr lang="en-CA" baseline="0" dirty="0" smtClean="0"/>
              <a:t> seem correct for small value of </a:t>
            </a:r>
            <a:r>
              <a:rPr lang="en-CA" baseline="0" dirty="0" err="1" smtClean="0"/>
              <a:t>args</a:t>
            </a:r>
            <a:r>
              <a:rPr lang="en-CA" baseline="0" dirty="0" smtClean="0"/>
              <a:t>. Why do you think that happens? Why do you think the race problem shown is challenging to find and debug?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6C2-9D07-4021-A74C-31C557E89C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A50D-D5C3-4DC4-ADD0-8DD4A4EDEA7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95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see the need for</a:t>
            </a:r>
            <a:r>
              <a:rPr lang="en-US" baseline="0" dirty="0" smtClean="0"/>
              <a:t> </a:t>
            </a:r>
            <a:r>
              <a:rPr lang="en-US" dirty="0" smtClean="0"/>
              <a:t>a</a:t>
            </a:r>
            <a:r>
              <a:rPr lang="en-US" baseline="0" dirty="0" smtClean="0"/>
              <a:t> trap </a:t>
            </a:r>
            <a:r>
              <a:rPr lang="en-US" dirty="0" smtClean="0"/>
              <a:t>later.</a:t>
            </a:r>
            <a:r>
              <a:rPr lang="en-US" baseline="0" dirty="0" smtClean="0"/>
              <a:t> Right now, t</a:t>
            </a:r>
            <a:r>
              <a:rPr lang="en-US" dirty="0" smtClean="0"/>
              <a:t>hink about why the program</a:t>
            </a:r>
            <a:r>
              <a:rPr lang="en-US" baseline="0" dirty="0" smtClean="0"/>
              <a:t> is unable to bypass the kernel and directly access h/w.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A50D-D5C3-4DC4-ADD0-8DD4A4EDEA7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7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DD40D-3FE1-4887-B437-93F32BC9D644}" type="slidenum">
              <a:rPr lang="en-US"/>
              <a:pPr/>
              <a:t>10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generally access h/w directly, via the physical machine interface, e.g., when running most instructions. When they need to access devices, they use system calls.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OS Interface = set of system calls</a:t>
            </a:r>
          </a:p>
          <a:p>
            <a:r>
              <a:rPr lang="en-US" baseline="0" dirty="0" smtClean="0"/>
              <a:t>As we will see later, the virtual machine interface = </a:t>
            </a:r>
            <a:r>
              <a:rPr lang="en-US" b="1" baseline="0" dirty="0" smtClean="0"/>
              <a:t>subset</a:t>
            </a:r>
            <a:r>
              <a:rPr lang="en-US" baseline="0" dirty="0" smtClean="0"/>
              <a:t> of the physical machine interface + OS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8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0" y="1651000"/>
            <a:ext cx="9144000" cy="1908175"/>
          </a:xfrm>
          <a:prstGeom prst="rect">
            <a:avLst/>
          </a:prstGeom>
          <a:solidFill>
            <a:srgbClr val="99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685800" y="1701800"/>
            <a:ext cx="7772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Operating</a:t>
            </a:r>
            <a:r>
              <a:rPr lang="en-US" sz="3000" b="1" baseline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b="1" smtClean="0">
                <a:solidFill>
                  <a:schemeClr val="bg1"/>
                </a:solidFill>
                <a:latin typeface="Arial" charset="0"/>
              </a:rPr>
              <a:t>Systems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sz="3000" b="1" dirty="0" smtClean="0">
                <a:solidFill>
                  <a:schemeClr val="bg1"/>
                </a:solidFill>
                <a:latin typeface="Arial" charset="0"/>
              </a:rPr>
              <a:t>ECE344</a:t>
            </a:r>
            <a:endParaRPr lang="en-US" sz="3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1371600" y="4508500"/>
            <a:ext cx="640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Ashvin Goel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ECE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Arial" charset="0"/>
              </a:rPr>
              <a:t>University of Toronto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0486" name="Text Box 6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52738"/>
            <a:ext cx="7772400" cy="6477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0488" name="Text Box 8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660489" name="Text Box 9"/>
          <p:cNvSpPr txBox="1">
            <a:spLocks noChangeArrowheads="1"/>
          </p:cNvSpPr>
          <p:nvPr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28162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3000" b="1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C32DCE-5915-4CBD-A50F-D6FA97CD5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58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4450"/>
            <a:ext cx="1981200" cy="6480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4450"/>
            <a:ext cx="5791200" cy="6480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B506C-AF64-411B-92C7-E4583E0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9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3C400-28E1-4300-9FA7-42187654C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1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A38E2B-DB14-4447-8D88-8C5F01AA8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7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862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DF773C-A7F2-4BD4-A9BD-FCAE47CD2B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99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ABA0C-CC59-41FD-93AF-BD58AEE0D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51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682770-C294-49B7-8B1E-0C3D02448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9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0E57BF-331A-4105-A89D-884AFAD9C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62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BE51A5-8900-41A8-B097-B126DC9F9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1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8D781-E496-4DF1-8E0E-31D0D89A3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7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solidFill>
            <a:srgbClr val="99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445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79248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561138"/>
            <a:ext cx="1905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fld id="{20693943-E185-41B7-9A13-CE240D70F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1000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5000"/>
        </a:spcAft>
        <a:buSzPct val="80000"/>
        <a:buChar char="o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4.xml"/><Relationship Id="rId10" Type="http://schemas.openxmlformats.org/officeDocument/2006/relationships/image" Target="../media/image4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OS Design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Interface</a:t>
            </a:r>
            <a:endParaRPr lang="en-US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FA1E0-C3CD-4429-8C56-0381A0B17F3A}" type="slidenum">
              <a:rPr lang="en-US"/>
              <a:pPr/>
              <a:t>10</a:t>
            </a:fld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461963" y="4735513"/>
            <a:ext cx="77962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73158" y="296814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OS Kernel</a:t>
            </a:r>
            <a:endParaRPr lang="en-US" dirty="0">
              <a:latin typeface="Arial" charset="0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47700" y="5630863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>
                <a:latin typeface="Arial" charset="0"/>
              </a:rPr>
              <a:t>Video Card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836444" y="500360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CPU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2738590" y="5707594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Monitor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186282" y="5278175"/>
            <a:ext cx="93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Printer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3927475" y="5680075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>
                <a:latin typeface="Arial" charset="0"/>
              </a:rPr>
              <a:t>Disk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6812473" y="4976812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Memory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342100" y="4992529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latin typeface="Arial" charset="0"/>
              </a:rPr>
              <a:t>Network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73158" y="1431940"/>
            <a:ext cx="242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dirty="0">
                <a:latin typeface="Arial" charset="0"/>
              </a:rPr>
              <a:t>Application layer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652213" y="1969610"/>
            <a:ext cx="3455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</a:rPr>
              <a:t>s</a:t>
            </a:r>
            <a:r>
              <a:rPr lang="en-US" sz="1800" dirty="0" smtClean="0">
                <a:latin typeface="Arial" charset="0"/>
              </a:rPr>
              <a:t>ystem calls:  </a:t>
            </a:r>
            <a:r>
              <a:rPr lang="en-US" sz="1800" dirty="0" err="1" smtClean="0">
                <a:latin typeface="Arial" charset="0"/>
              </a:rPr>
              <a:t>thread_create</a:t>
            </a:r>
            <a:r>
              <a:rPr lang="en-US" sz="1800" dirty="0" smtClean="0">
                <a:latin typeface="Arial" charset="0"/>
              </a:rPr>
              <a:t>(), read</a:t>
            </a:r>
            <a:r>
              <a:rPr lang="en-US" sz="1800" dirty="0">
                <a:latin typeface="Arial" charset="0"/>
              </a:rPr>
              <a:t>(), </a:t>
            </a:r>
            <a:r>
              <a:rPr lang="en-US" sz="1800" dirty="0" smtClean="0">
                <a:latin typeface="Arial" charset="0"/>
              </a:rPr>
              <a:t>write</a:t>
            </a:r>
            <a:r>
              <a:rPr lang="en-US" sz="1800" dirty="0">
                <a:latin typeface="Arial" charset="0"/>
              </a:rPr>
              <a:t>(), </a:t>
            </a:r>
            <a:r>
              <a:rPr lang="en-US" sz="1800" dirty="0" err="1" smtClean="0">
                <a:latin typeface="Arial" charset="0"/>
              </a:rPr>
              <a:t>thread_join</a:t>
            </a:r>
            <a:r>
              <a:rPr lang="en-US" sz="1800" dirty="0" smtClean="0">
                <a:latin typeface="Arial" charset="0"/>
              </a:rPr>
              <a:t>() </a:t>
            </a:r>
            <a:r>
              <a:rPr lang="en-US" sz="1800" dirty="0">
                <a:latin typeface="Arial" charset="0"/>
              </a:rPr>
              <a:t>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513" y="3921416"/>
            <a:ext cx="4878387" cy="336550"/>
            <a:chOff x="671513" y="3938588"/>
            <a:chExt cx="4878387" cy="336550"/>
          </a:xfrm>
        </p:grpSpPr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671513" y="3938588"/>
              <a:ext cx="14525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latin typeface="Arial" charset="0"/>
                </a:rPr>
                <a:t>Device </a:t>
              </a:r>
              <a:r>
                <a:rPr lang="en-US" sz="1600" dirty="0" err="1">
                  <a:latin typeface="Arial" charset="0"/>
                </a:rPr>
                <a:t>Mgmt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2133600" y="3938588"/>
              <a:ext cx="15652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latin typeface="Arial" charset="0"/>
                </a:rPr>
                <a:t>File System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3708400" y="3938588"/>
              <a:ext cx="18415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Network Comm.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438" y="4322763"/>
            <a:ext cx="4768092" cy="336550"/>
            <a:chOff x="802438" y="4322763"/>
            <a:chExt cx="4768092" cy="336550"/>
          </a:xfrm>
        </p:grpSpPr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2359396" y="4322763"/>
              <a:ext cx="1654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Process Mgmt</a:t>
              </a:r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802438" y="4322763"/>
              <a:ext cx="1465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latin typeface="Arial" charset="0"/>
                </a:rPr>
                <a:t>Protection</a:t>
              </a: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4105267" y="4322763"/>
              <a:ext cx="14652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latin typeface="Arial" charset="0"/>
                </a:rPr>
                <a:t>Security</a:t>
              </a:r>
            </a:p>
          </p:txBody>
        </p:sp>
      </p:grp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468313" y="4724400"/>
            <a:ext cx="7775575" cy="15478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573158" y="4738430"/>
            <a:ext cx="225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dirty="0">
                <a:latin typeface="Arial" charset="0"/>
              </a:rPr>
              <a:t>Hardware layer</a:t>
            </a:r>
          </a:p>
        </p:txBody>
      </p:sp>
      <p:sp>
        <p:nvSpPr>
          <p:cNvPr id="145445" name="Rectangle 37"/>
          <p:cNvSpPr>
            <a:spLocks noChangeArrowheads="1"/>
          </p:cNvSpPr>
          <p:nvPr/>
        </p:nvSpPr>
        <p:spPr bwMode="auto">
          <a:xfrm>
            <a:off x="468313" y="1411047"/>
            <a:ext cx="7775575" cy="332129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8243888" y="3176588"/>
            <a:ext cx="0" cy="154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5400675" y="3176588"/>
            <a:ext cx="2843213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468313" y="2946158"/>
            <a:ext cx="4932362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>
            <a:off x="5400675" y="2946159"/>
            <a:ext cx="0" cy="1790942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5390865" y="4737100"/>
            <a:ext cx="2843213" cy="0"/>
          </a:xfrm>
          <a:prstGeom prst="line">
            <a:avLst/>
          </a:prstGeom>
          <a:noFill/>
          <a:ln w="57150">
            <a:solidFill>
              <a:schemeClr val="accent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9" name="AutoShape 41"/>
          <p:cNvSpPr>
            <a:spLocks noChangeArrowheads="1"/>
          </p:cNvSpPr>
          <p:nvPr/>
        </p:nvSpPr>
        <p:spPr bwMode="auto">
          <a:xfrm>
            <a:off x="3743325" y="2693745"/>
            <a:ext cx="288925" cy="504825"/>
          </a:xfrm>
          <a:prstGeom prst="upDownArrow">
            <a:avLst>
              <a:gd name="adj1" fmla="val 49778"/>
              <a:gd name="adj2" fmla="val 51649"/>
            </a:avLst>
          </a:prstGeom>
          <a:solidFill>
            <a:schemeClr val="folHlink"/>
          </a:solidFill>
          <a:ln w="12700" algn="ctr">
            <a:solidFill>
              <a:schemeClr val="accent3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 flipH="1">
            <a:off x="5109667" y="2479678"/>
            <a:ext cx="2496328" cy="419098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5812455" y="1662370"/>
            <a:ext cx="2519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Arial" charset="0"/>
              </a:rPr>
              <a:t>virtual </a:t>
            </a:r>
            <a:r>
              <a:rPr lang="en-US" dirty="0">
                <a:solidFill>
                  <a:schemeClr val="accent3"/>
                </a:solidFill>
                <a:latin typeface="Arial" charset="0"/>
              </a:rPr>
              <a:t>machine 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</a:rPr>
              <a:t>interface</a:t>
            </a:r>
            <a:endParaRPr lang="en-US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 flipH="1">
            <a:off x="4918075" y="4389438"/>
            <a:ext cx="960438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5340350" y="3873500"/>
            <a:ext cx="284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physical </a:t>
            </a:r>
            <a:r>
              <a:rPr lang="en-US" dirty="0">
                <a:latin typeface="Arial" charset="0"/>
              </a:rPr>
              <a:t>machine interface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3525" y="3518066"/>
            <a:ext cx="4280042" cy="338554"/>
            <a:chOff x="923525" y="3518066"/>
            <a:chExt cx="4280042" cy="338554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923525" y="3518066"/>
              <a:ext cx="18173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latin typeface="Arial" charset="0"/>
                </a:rPr>
                <a:t>Thread scheduler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2872927" y="3518066"/>
              <a:ext cx="23306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latin typeface="Arial" charset="0"/>
                </a:rPr>
                <a:t>Memory management</a:t>
              </a:r>
              <a:endParaRPr lang="en-US" sz="1600" dirty="0">
                <a:latin typeface="Arial" charset="0"/>
              </a:endParaRPr>
            </a:p>
          </p:txBody>
        </p:sp>
      </p:grpSp>
      <p:sp>
        <p:nvSpPr>
          <p:cNvPr id="41" name="Line 50"/>
          <p:cNvSpPr>
            <a:spLocks noChangeShapeType="1"/>
          </p:cNvSpPr>
          <p:nvPr/>
        </p:nvSpPr>
        <p:spPr bwMode="auto">
          <a:xfrm>
            <a:off x="5878513" y="4381482"/>
            <a:ext cx="6350" cy="311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85022" y="2199235"/>
            <a:ext cx="2841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Arial" charset="0"/>
              </a:rPr>
              <a:t>OS interface</a:t>
            </a:r>
            <a:endParaRPr lang="en-US" dirty="0">
              <a:latin typeface="Arial" charset="0"/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7605995" y="2479678"/>
            <a:ext cx="517171" cy="2241546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1785951" y="2592314"/>
            <a:ext cx="6350" cy="311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371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important OS concepts</a:t>
            </a:r>
          </a:p>
          <a:p>
            <a:pPr lvl="1"/>
            <a:r>
              <a:rPr lang="en-US" dirty="0" smtClean="0"/>
              <a:t>OS isolates applications using virtualization</a:t>
            </a:r>
          </a:p>
          <a:p>
            <a:pPr lvl="1"/>
            <a:r>
              <a:rPr lang="en-US" dirty="0" smtClean="0"/>
              <a:t>OS abstracts h/w with a simpler interface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Each program thinks it owns the machine</a:t>
            </a:r>
          </a:p>
          <a:p>
            <a:pPr lvl="1"/>
            <a:r>
              <a:rPr lang="en-US" dirty="0" smtClean="0"/>
              <a:t>Programs don’t need to worry about other running programs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a</a:t>
            </a:r>
            <a:r>
              <a:rPr lang="en-US" dirty="0" smtClean="0"/>
              <a:t> program cannot corrupt other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Programs can be written portably</a:t>
            </a:r>
          </a:p>
          <a:p>
            <a:pPr lvl="2"/>
            <a:r>
              <a:rPr lang="en-US" dirty="0" smtClean="0"/>
              <a:t>Don’t need to worry about </a:t>
            </a:r>
            <a:r>
              <a:rPr lang="en-US" smtClean="0"/>
              <a:t>actual physical resources </a:t>
            </a:r>
            <a:r>
              <a:rPr lang="en-US" dirty="0" smtClean="0"/>
              <a:t>available</a:t>
            </a:r>
            <a:endParaRPr lang="en-US" dirty="0" smtClean="0"/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Simpler interface to h/w implemented via system calls</a:t>
            </a:r>
          </a:p>
          <a:p>
            <a:pPr lvl="1"/>
            <a:r>
              <a:rPr lang="en-US" dirty="0" smtClean="0"/>
              <a:t>Eases programing, improves portability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Operating Systems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OS manages h/w resources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running many programs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Allows programs to interact with h/w </a:t>
            </a:r>
            <a:r>
              <a:rPr lang="en-US" dirty="0" smtClean="0"/>
              <a:t>devices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761E-5C8A-48E3-8560-6EDAD55E83CD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5522365"/>
            <a:ext cx="7696200" cy="6858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Hardware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4760365"/>
            <a:ext cx="7696200" cy="685800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OS Kernel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0" y="3160165"/>
            <a:ext cx="181294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Program1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773785" y="3160165"/>
            <a:ext cx="106558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UI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019800" y="3160165"/>
            <a:ext cx="24384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Background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tasks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59060" y="3160165"/>
            <a:ext cx="181294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Program2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Ideas in OS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OS allow </a:t>
            </a:r>
            <a:r>
              <a:rPr lang="en-US" dirty="0"/>
              <a:t>running many </a:t>
            </a:r>
            <a:r>
              <a:rPr lang="en-US" dirty="0" smtClean="0"/>
              <a:t>programs?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>
                <a:solidFill>
                  <a:srgbClr val="C00000"/>
                </a:solidFill>
              </a:rPr>
              <a:t>virtualization </a:t>
            </a:r>
            <a:r>
              <a:rPr lang="en-US" dirty="0" smtClean="0"/>
              <a:t>mechanism that allows programs to share resources securely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does OS allow </a:t>
            </a:r>
            <a:r>
              <a:rPr lang="en-US" dirty="0"/>
              <a:t>programs to interact with </a:t>
            </a:r>
            <a:r>
              <a:rPr lang="en-US" dirty="0" smtClean="0"/>
              <a:t>h/w?</a:t>
            </a:r>
          </a:p>
          <a:p>
            <a:pPr lvl="1"/>
            <a:r>
              <a:rPr lang="en-US" dirty="0" smtClean="0"/>
              <a:t>Provides a </a:t>
            </a:r>
            <a:r>
              <a:rPr lang="en-US" dirty="0" smtClean="0">
                <a:solidFill>
                  <a:srgbClr val="C00000"/>
                </a:solidFill>
              </a:rPr>
              <a:t>abstraction</a:t>
            </a:r>
            <a:r>
              <a:rPr lang="en-US" dirty="0" smtClean="0"/>
              <a:t> for h/w, </a:t>
            </a:r>
            <a:r>
              <a:rPr lang="en-US" dirty="0" smtClean="0"/>
              <a:t>implemented via </a:t>
            </a:r>
            <a:r>
              <a:rPr lang="en-US" dirty="0" smtClean="0">
                <a:solidFill>
                  <a:srgbClr val="C00000"/>
                </a:solidFill>
              </a:rPr>
              <a:t>system calls</a:t>
            </a:r>
            <a:endParaRPr lang="en-US" dirty="0">
              <a:solidFill>
                <a:srgbClr val="C0000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9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provides the illusion that each program is running on its own machine</a:t>
            </a:r>
          </a:p>
          <a:p>
            <a:pPr lvl="1"/>
            <a:r>
              <a:rPr lang="en-US" dirty="0" smtClean="0"/>
              <a:t>Program thinks it has full access to CPU, memory, disk</a:t>
            </a:r>
          </a:p>
          <a:p>
            <a:pPr lvl="1"/>
            <a:r>
              <a:rPr lang="en-US" dirty="0" smtClean="0"/>
              <a:t>This is called virtualization because there is </a:t>
            </a:r>
            <a:r>
              <a:rPr lang="en-US" i="1" dirty="0" smtClean="0"/>
              <a:t>one</a:t>
            </a:r>
            <a:r>
              <a:rPr lang="en-US" dirty="0" smtClean="0"/>
              <a:t> physical machine, but the OS provides the illusion of </a:t>
            </a:r>
            <a:r>
              <a:rPr lang="en-US" i="1" dirty="0" smtClean="0"/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virtual machines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61195" y="3851455"/>
            <a:ext cx="6075285" cy="2406054"/>
            <a:chOff x="762000" y="3160165"/>
            <a:chExt cx="7696200" cy="3048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762000" y="5522365"/>
              <a:ext cx="7696200" cy="685800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Hardware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62000" y="4760365"/>
              <a:ext cx="7696200" cy="685800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OS Kernel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62000" y="3160165"/>
              <a:ext cx="1812940" cy="1524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Program1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773785" y="3160165"/>
              <a:ext cx="1065580" cy="1524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UI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19800" y="3160165"/>
              <a:ext cx="2438400" cy="1524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Background</a:t>
              </a:r>
              <a:r>
                <a:rPr lang="en-US" sz="2000" dirty="0">
                  <a:latin typeface="Arial" charset="0"/>
                </a:rPr>
                <a:t> </a:t>
              </a:r>
              <a:r>
                <a:rPr lang="en-US" sz="2000" dirty="0" smtClean="0">
                  <a:latin typeface="Arial" charset="0"/>
                </a:rPr>
                <a:t>tasks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759060" y="3160165"/>
              <a:ext cx="1812940" cy="1524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Program2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2942118" y="3849322"/>
            <a:ext cx="45719" cy="120302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22996" y="3850685"/>
            <a:ext cx="45719" cy="120302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17561" y="3856166"/>
            <a:ext cx="45719" cy="120302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 bwMode="auto">
          <a:xfrm flipH="1">
            <a:off x="1461195" y="5052348"/>
            <a:ext cx="1503783" cy="663799"/>
          </a:xfrm>
          <a:prstGeom prst="straightConnector1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2" idx="2"/>
          </p:cNvCxnSpPr>
          <p:nvPr/>
        </p:nvCxnSpPr>
        <p:spPr bwMode="auto">
          <a:xfrm>
            <a:off x="4545856" y="5053711"/>
            <a:ext cx="2990624" cy="662436"/>
          </a:xfrm>
          <a:prstGeom prst="straightConnector1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 provide resource </a:t>
            </a:r>
            <a:r>
              <a:rPr lang="en-US" dirty="0" smtClean="0">
                <a:solidFill>
                  <a:srgbClr val="C00000"/>
                </a:solidFill>
              </a:rPr>
              <a:t>isolation</a:t>
            </a:r>
          </a:p>
          <a:p>
            <a:pPr lvl="1"/>
            <a:r>
              <a:rPr lang="en-US" dirty="0"/>
              <a:t>Program is not aware that other programs exist, i.e., each program is isolated from others</a:t>
            </a:r>
          </a:p>
          <a:p>
            <a:pPr lvl="1"/>
            <a:r>
              <a:rPr lang="en-US" dirty="0" smtClean="0"/>
              <a:t>A program cannot accidentally overwrite another program’s memory or files, causing it to crash</a:t>
            </a:r>
          </a:p>
          <a:p>
            <a:pPr lvl="1"/>
            <a:r>
              <a:rPr lang="en-US" dirty="0" smtClean="0"/>
              <a:t>Ideally, if a program uses too much memory, disk, etc., only its performance degrades</a:t>
            </a:r>
          </a:p>
          <a:p>
            <a:r>
              <a:rPr lang="en-US" dirty="0" smtClean="0"/>
              <a:t>What are the properties of an “ideal” virtual machine?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implements virtual machines by virtualizing each physical resource</a:t>
            </a:r>
          </a:p>
          <a:p>
            <a:r>
              <a:rPr lang="en-US" dirty="0" smtClean="0"/>
              <a:t>Processor -&gt; Threads</a:t>
            </a:r>
          </a:p>
          <a:p>
            <a:pPr lvl="1"/>
            <a:r>
              <a:rPr lang="en-US" dirty="0" smtClean="0"/>
              <a:t>OS provides the illusion that a large number of virtual processors, called threads, are available to programs</a:t>
            </a:r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cpu.c</a:t>
            </a:r>
            <a:endParaRPr lang="en-US" dirty="0" smtClean="0"/>
          </a:p>
          <a:p>
            <a:r>
              <a:rPr lang="en-US" dirty="0" smtClean="0"/>
              <a:t>Memory -&gt; Virtual Memory</a:t>
            </a:r>
          </a:p>
          <a:p>
            <a:pPr lvl="1"/>
            <a:r>
              <a:rPr lang="en-US" dirty="0" smtClean="0"/>
              <a:t>OS provides the illusion that each program has access to a large amount of contiguous, private memory</a:t>
            </a:r>
          </a:p>
          <a:p>
            <a:pPr lvl="2"/>
            <a:r>
              <a:rPr lang="en-US" dirty="0" smtClean="0"/>
              <a:t>Run </a:t>
            </a:r>
            <a:r>
              <a:rPr lang="en-US" dirty="0" err="1" smtClean="0"/>
              <a:t>mem.c</a:t>
            </a:r>
            <a:endParaRPr lang="en-US" dirty="0" smtClean="0"/>
          </a:p>
          <a:p>
            <a:r>
              <a:rPr lang="en-US" dirty="0" smtClean="0"/>
              <a:t>Disk -&gt; Files</a:t>
            </a:r>
          </a:p>
          <a:p>
            <a:pPr lvl="1"/>
            <a:r>
              <a:rPr lang="en-US" dirty="0" smtClean="0"/>
              <a:t>OS provides the illusion that a large number of virtual disks, called files, are available to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Concurrency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abstraction is powerful because it allows a program to perform several tasks in parallel (or </a:t>
            </a:r>
            <a:r>
              <a:rPr lang="en-US" dirty="0" smtClean="0">
                <a:solidFill>
                  <a:srgbClr val="C00000"/>
                </a:solidFill>
              </a:rPr>
              <a:t>concurrently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a web server can serve multiple web requests, by using a thread per request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However, running threads concurrently raises some challenging problems</a:t>
            </a:r>
          </a:p>
          <a:p>
            <a:pPr lvl="1"/>
            <a:r>
              <a:rPr lang="en-US" dirty="0" smtClean="0"/>
              <a:t>Run threads-</a:t>
            </a:r>
            <a:r>
              <a:rPr lang="en-US" dirty="0" err="1" smtClean="0"/>
              <a:t>race.c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args</a:t>
            </a:r>
            <a:r>
              <a:rPr lang="en-US" dirty="0" smtClean="0"/>
              <a:t> 100, 1000, 10000, 100000</a:t>
            </a:r>
          </a:p>
          <a:p>
            <a:pPr lvl="1"/>
            <a:r>
              <a:rPr lang="en-US" dirty="0" smtClean="0"/>
              <a:t>Run threads-</a:t>
            </a:r>
            <a:r>
              <a:rPr lang="en-US" dirty="0" err="1" smtClean="0"/>
              <a:t>sync.c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The OS runs multiple programs concurrently, and thus must </a:t>
            </a:r>
            <a:r>
              <a:rPr lang="en-US" dirty="0" smtClean="0"/>
              <a:t>solve these problems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request h/w access via </a:t>
            </a:r>
            <a:r>
              <a:rPr lang="en-US" dirty="0" smtClean="0">
                <a:solidFill>
                  <a:srgbClr val="C00000"/>
                </a:solidFill>
              </a:rPr>
              <a:t>system calls</a:t>
            </a:r>
          </a:p>
          <a:p>
            <a:pPr lvl="1"/>
            <a:r>
              <a:rPr lang="en-US" dirty="0" smtClean="0"/>
              <a:t>Similar to procedure calls, but a little more complicated</a:t>
            </a:r>
          </a:p>
          <a:p>
            <a:pPr lvl="1"/>
            <a:r>
              <a:rPr lang="en-US" dirty="0" smtClean="0"/>
              <a:t>System calls provide an abstraction of h/w, </a:t>
            </a:r>
            <a:r>
              <a:rPr lang="en-US" dirty="0"/>
              <a:t>making it easier to write programs</a:t>
            </a:r>
            <a:endParaRPr lang="en-US" dirty="0" smtClean="0"/>
          </a:p>
          <a:p>
            <a:r>
              <a:rPr lang="en-US" dirty="0" smtClean="0"/>
              <a:t>Set of system calls is OS API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reate/destroy process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llocate/deallocate </a:t>
            </a:r>
            <a:r>
              <a:rPr lang="en-US" dirty="0" smtClean="0"/>
              <a:t>memory from system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ead/write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2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09300"/>
            <a:ext cx="7772400" cy="1524000"/>
          </a:xfrm>
        </p:spPr>
        <p:txBody>
          <a:bodyPr/>
          <a:lstStyle/>
          <a:p>
            <a:r>
              <a:rPr lang="en-US" dirty="0" smtClean="0"/>
              <a:t>Program calls </a:t>
            </a:r>
            <a:r>
              <a:rPr lang="en-US" dirty="0" smtClean="0">
                <a:solidFill>
                  <a:srgbClr val="C00000"/>
                </a:solidFill>
              </a:rPr>
              <a:t>read() </a:t>
            </a:r>
            <a:r>
              <a:rPr lang="en-US" dirty="0" err="1" smtClean="0"/>
              <a:t>syscall</a:t>
            </a:r>
            <a:r>
              <a:rPr lang="en-US" dirty="0" smtClean="0"/>
              <a:t> to read a file from disk</a:t>
            </a:r>
          </a:p>
          <a:p>
            <a:pPr lvl="1"/>
            <a:r>
              <a:rPr lang="en-US" dirty="0" smtClean="0"/>
              <a:t>Execution goes via a library that generates a trap</a:t>
            </a:r>
          </a:p>
          <a:p>
            <a:pPr lvl="1"/>
            <a:r>
              <a:rPr lang="en-US" dirty="0" smtClean="0"/>
              <a:t>Trap invokes the kernel, which accesses disk</a:t>
            </a:r>
          </a:p>
          <a:p>
            <a:pPr lvl="1"/>
            <a:r>
              <a:rPr lang="en-US" dirty="0" smtClean="0"/>
              <a:t>Kernel returns results to program</a:t>
            </a:r>
          </a:p>
          <a:p>
            <a:r>
              <a:rPr lang="en-US" dirty="0" smtClean="0"/>
              <a:t>Will discuss traps, and need for traps later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73497" y="1585560"/>
            <a:ext cx="6997005" cy="2318305"/>
            <a:chOff x="762000" y="1470345"/>
            <a:chExt cx="7696200" cy="30480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62000" y="3832545"/>
              <a:ext cx="7696200" cy="6858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Hardware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62000" y="3070545"/>
              <a:ext cx="7696200" cy="685800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OS Kernel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62000" y="1470345"/>
              <a:ext cx="5059783" cy="1524001"/>
            </a:xfrm>
            <a:prstGeom prst="round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Program1           Library</a:t>
              </a:r>
            </a:p>
          </p:txBody>
        </p:sp>
        <p:cxnSp>
          <p:nvCxnSpPr>
            <p:cNvPr id="8" name="Straight Connector 7"/>
            <p:cNvCxnSpPr>
              <a:stCxn id="13" idx="0"/>
              <a:endCxn id="13" idx="2"/>
            </p:cNvCxnSpPr>
            <p:nvPr/>
          </p:nvCxnSpPr>
          <p:spPr bwMode="auto">
            <a:xfrm>
              <a:off x="3291892" y="1470345"/>
              <a:ext cx="0" cy="152400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/>
                <p14:cNvContentPartPr/>
                <p14:nvPr/>
              </p14:nvContentPartPr>
              <p14:xfrm>
                <a:off x="2479616" y="2612202"/>
                <a:ext cx="735120" cy="16776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7734" y="2592298"/>
                  <a:ext cx="764430" cy="197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/>
                <p14:cNvContentPartPr/>
                <p14:nvPr/>
              </p14:nvContentPartPr>
              <p14:xfrm>
                <a:off x="3372056" y="2705082"/>
                <a:ext cx="416520" cy="13100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8198" y="2691830"/>
                  <a:ext cx="445819" cy="1341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/>
                <p14:cNvContentPartPr/>
                <p14:nvPr/>
              </p14:nvContentPartPr>
              <p14:xfrm>
                <a:off x="3698216" y="3786162"/>
                <a:ext cx="120960" cy="1677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0369" y="3765369"/>
                  <a:ext cx="156653" cy="209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Ink 50"/>
                <p14:cNvContentPartPr/>
                <p14:nvPr/>
              </p14:nvContentPartPr>
              <p14:xfrm>
                <a:off x="3554032" y="2657202"/>
                <a:ext cx="192960" cy="80928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5013" y="2634012"/>
                  <a:ext cx="229412" cy="84666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C400-28E1-4300-9FA7-42187654C3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1845" y="28529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+mj-lt"/>
              </a:rPr>
              <a:t>trap</a:t>
            </a:r>
            <a:endParaRPr lang="en-CA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779" y="23760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+mn-lt"/>
              </a:rPr>
              <a:t>read</a:t>
            </a:r>
            <a:endParaRPr lang="en-CA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7090" y="2376005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j-lt"/>
              </a:rPr>
              <a:t>r</a:t>
            </a:r>
            <a:r>
              <a:rPr lang="en-CA" sz="2000" dirty="0" smtClean="0">
                <a:latin typeface="+mj-lt"/>
              </a:rPr>
              <a:t>eturn results</a:t>
            </a: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05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344_lectures">
  <a:themeElements>
    <a:clrScheme name="Custom 3">
      <a:dk1>
        <a:srgbClr val="000000"/>
      </a:dk1>
      <a:lt1>
        <a:srgbClr val="FFFFFF"/>
      </a:lt1>
      <a:dk2>
        <a:srgbClr val="99CC99"/>
      </a:dk2>
      <a:lt2>
        <a:srgbClr val="E0E0E0"/>
      </a:lt2>
      <a:accent1>
        <a:srgbClr val="5DAE5D"/>
      </a:accent1>
      <a:accent2>
        <a:srgbClr val="003366"/>
      </a:accent2>
      <a:accent3>
        <a:srgbClr val="CC3300"/>
      </a:accent3>
      <a:accent4>
        <a:srgbClr val="AAB8B1"/>
      </a:accent4>
      <a:accent5>
        <a:srgbClr val="FFA655"/>
      </a:accent5>
      <a:accent6>
        <a:srgbClr val="FFFF00"/>
      </a:accent6>
      <a:hlink>
        <a:srgbClr val="CC3300"/>
      </a:hlink>
      <a:folHlink>
        <a:srgbClr val="CC3300"/>
      </a:folHlink>
    </a:clrScheme>
    <a:fontScheme name="1_ece568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99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ece568_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568_template 7">
        <a:dk1>
          <a:srgbClr val="000000"/>
        </a:dk1>
        <a:lt1>
          <a:srgbClr val="FFFFFF"/>
        </a:lt1>
        <a:dk2>
          <a:srgbClr val="FFFFFF"/>
        </a:dk2>
        <a:lt2>
          <a:srgbClr val="99CC99"/>
        </a:lt2>
        <a:accent1>
          <a:srgbClr val="E0E0E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EDEDED"/>
        </a:accent5>
        <a:accent6>
          <a:srgbClr val="002D5C"/>
        </a:accent6>
        <a:hlink>
          <a:srgbClr val="0063C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568_template 8">
        <a:dk1>
          <a:srgbClr val="000000"/>
        </a:dk1>
        <a:lt1>
          <a:srgbClr val="FFFFFF"/>
        </a:lt1>
        <a:dk2>
          <a:srgbClr val="E0E0E0"/>
        </a:dk2>
        <a:lt2>
          <a:srgbClr val="99CC99"/>
        </a:lt2>
        <a:accent1>
          <a:srgbClr val="006447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B1"/>
        </a:accent5>
        <a:accent6>
          <a:srgbClr val="002D5C"/>
        </a:accent6>
        <a:hlink>
          <a:srgbClr val="FFA65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ece344_lectures</Template>
  <TotalTime>20046</TotalTime>
  <Words>939</Words>
  <Application>Microsoft Office PowerPoint</Application>
  <PresentationFormat>On-screen Show (4:3)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Comic Sans MS</vt:lpstr>
      <vt:lpstr>Times New Roman</vt:lpstr>
      <vt:lpstr>Wingdings</vt:lpstr>
      <vt:lpstr>ece344_lectures</vt:lpstr>
      <vt:lpstr>OS Design</vt:lpstr>
      <vt:lpstr>Design of Operating Systems</vt:lpstr>
      <vt:lpstr>Key Ideas in OS Design</vt:lpstr>
      <vt:lpstr>Virtualization</vt:lpstr>
      <vt:lpstr>Benefits of Virtualization</vt:lpstr>
      <vt:lpstr>Implementing Virtualization</vt:lpstr>
      <vt:lpstr>Concurrency</vt:lpstr>
      <vt:lpstr>System Calls</vt:lpstr>
      <vt:lpstr>System Call Example</vt:lpstr>
      <vt:lpstr>OS Interface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Wu-chi  Feng</dc:creator>
  <cp:lastModifiedBy>ashvin</cp:lastModifiedBy>
  <cp:revision>791</cp:revision>
  <cp:lastPrinted>2003-03-31T23:05:13Z</cp:lastPrinted>
  <dcterms:created xsi:type="dcterms:W3CDTF">2001-03-12T14:19:18Z</dcterms:created>
  <dcterms:modified xsi:type="dcterms:W3CDTF">2016-09-12T13:32:38Z</dcterms:modified>
</cp:coreProperties>
</file>