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268" r:id="rId2"/>
    <p:sldId id="497" r:id="rId3"/>
    <p:sldId id="565" r:id="rId4"/>
    <p:sldId id="474" r:id="rId5"/>
    <p:sldId id="564" r:id="rId6"/>
    <p:sldId id="577" r:id="rId7"/>
    <p:sldId id="579" r:id="rId8"/>
    <p:sldId id="576" r:id="rId9"/>
    <p:sldId id="572" r:id="rId10"/>
    <p:sldId id="573" r:id="rId11"/>
    <p:sldId id="574" r:id="rId12"/>
    <p:sldId id="578" r:id="rId13"/>
  </p:sldIdLst>
  <p:sldSz cx="9144000" cy="6858000" type="screen4x3"/>
  <p:notesSz cx="69342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  <a:srgbClr val="99FF99"/>
    <a:srgbClr val="CCECFF"/>
    <a:srgbClr val="CCCCFF"/>
    <a:srgbClr val="66FFFF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79317" autoAdjust="0"/>
  </p:normalViewPr>
  <p:slideViewPr>
    <p:cSldViewPr snapToGrid="0" snapToObjects="1">
      <p:cViewPr varScale="1">
        <p:scale>
          <a:sx n="57" d="100"/>
          <a:sy n="57" d="100"/>
        </p:scale>
        <p:origin x="138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92"/>
    </p:cViewPr>
  </p:sorterViewPr>
  <p:notesViewPr>
    <p:cSldViewPr snapToGrid="0" snapToObjects="1">
      <p:cViewPr>
        <p:scale>
          <a:sx n="66" d="100"/>
          <a:sy n="66" d="100"/>
        </p:scale>
        <p:origin x="-2718" y="-600"/>
      </p:cViewPr>
      <p:guideLst>
        <p:guide orient="horz" pos="2924"/>
        <p:guide pos="218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4A8A2C3D-5926-47C4-BD77-646580EE60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831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08DC3D2-09C0-4E63-B578-DD46AE2495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9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98920-7290-4A88-A96F-3B09D9F31344}" type="slidenum">
              <a:rPr lang="en-US"/>
              <a:pPr/>
              <a:t>1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DD229-EB30-4907-8173-E83531844E6E}" type="slidenum">
              <a:rPr lang="en-US"/>
              <a:pPr/>
              <a:t>11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C3D2-09C0-4E63-B578-DD46AE2495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34354-88EA-4E9A-8809-146284945558}" type="slidenum">
              <a:rPr lang="en-US"/>
              <a:pPr/>
              <a:t>2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CC23C-0942-4F10-B5B5-FACCD03FC49F}" type="slidenum">
              <a:rPr lang="en-US"/>
              <a:pPr/>
              <a:t>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D2B9C-63B6-4E25-B894-EE6083604C1A}" type="slidenum">
              <a:rPr lang="en-US"/>
              <a:pPr/>
              <a:t>5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bus is a shared medium. A bus arbiter ensures that a device has exclusive access to the bus when it sends a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C3D2-09C0-4E63-B578-DD46AE2495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C3D2-09C0-4E63-B578-DD46AE2495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this model similar to the memory abstraction?</a:t>
            </a:r>
            <a:r>
              <a:rPr lang="en-US" baseline="0" dirty="0" smtClean="0"/>
              <a:t> </a:t>
            </a:r>
            <a:r>
              <a:rPr lang="en-US" dirty="0" smtClean="0"/>
              <a:t>Model </a:t>
            </a:r>
            <a:r>
              <a:rPr lang="en-US" dirty="0" smtClean="0"/>
              <a:t>seems similar to memory, but</a:t>
            </a:r>
            <a:r>
              <a:rPr lang="en-US" baseline="0" dirty="0" smtClean="0"/>
              <a:t> d</a:t>
            </a:r>
            <a:r>
              <a:rPr lang="en-US" dirty="0" smtClean="0"/>
              <a:t>ata may never arrive, be corrupted or arrive out-of-order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CA" dirty="0" smtClean="0"/>
              <a:t>Poll: should</a:t>
            </a:r>
            <a:r>
              <a:rPr lang="en-CA" baseline="0" dirty="0" smtClean="0"/>
              <a:t> poll roughly based on data arrival frequency. Faster polling wastes CPU, with slower polling, arriving data </a:t>
            </a:r>
            <a:r>
              <a:rPr lang="en-CA" baseline="0" dirty="0" smtClean="0"/>
              <a:t>will be delayed or might </a:t>
            </a:r>
            <a:r>
              <a:rPr lang="en-CA" baseline="0" dirty="0" smtClean="0"/>
              <a:t>be dropped.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C3D2-09C0-4E63-B578-DD46AE2495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C433-F7AA-4AEC-BC48-D80AF0929592}" type="slidenum">
              <a:rPr lang="en-US"/>
              <a:pPr/>
              <a:t>9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Analogy – phone ring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D7E0D-DF30-4D07-833A-33B260F5B059}" type="slidenum">
              <a:rPr lang="en-US"/>
              <a:pPr/>
              <a:t>10</a:t>
            </a:fld>
            <a:endParaRPr 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en-US" baseline="0" dirty="0" smtClean="0"/>
              <a:t> 1 in h/w: recall PC contains address of next instruction of interrupted program</a:t>
            </a:r>
          </a:p>
          <a:p>
            <a:r>
              <a:rPr lang="en-US" baseline="0" dirty="0" smtClean="0"/>
              <a:t>Step 2 and 3 in software</a:t>
            </a:r>
          </a:p>
          <a:p>
            <a:r>
              <a:rPr lang="en-US" baseline="0" dirty="0" smtClean="0"/>
              <a:t>Why is save and restore processor context done: since handling of device event can clobber registers, we need to save these registers so that when we rerun the interrupted program, it can continue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0" y="1651000"/>
            <a:ext cx="9144000" cy="1908175"/>
          </a:xfrm>
          <a:prstGeom prst="rect">
            <a:avLst/>
          </a:prstGeom>
          <a:solidFill>
            <a:srgbClr val="99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685800" y="1701800"/>
            <a:ext cx="7772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3000" b="1" smtClean="0">
                <a:solidFill>
                  <a:schemeClr val="bg1"/>
                </a:solidFill>
                <a:latin typeface="Arial" charset="0"/>
              </a:rPr>
              <a:t>Operating</a:t>
            </a:r>
            <a:r>
              <a:rPr lang="en-US" sz="3000" b="1" baseline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b="1" smtClean="0">
                <a:solidFill>
                  <a:schemeClr val="bg1"/>
                </a:solidFill>
                <a:latin typeface="Arial" charset="0"/>
              </a:rPr>
              <a:t>Systems</a:t>
            </a:r>
            <a:endParaRPr lang="en-US" sz="30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sz="3000" b="1" dirty="0" smtClean="0">
                <a:solidFill>
                  <a:schemeClr val="bg1"/>
                </a:solidFill>
                <a:latin typeface="Arial" charset="0"/>
              </a:rPr>
              <a:t>ECE344</a:t>
            </a:r>
            <a:endParaRPr lang="en-US" sz="3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1371600" y="4508500"/>
            <a:ext cx="6400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Ashvin Goel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ECE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University of Toronto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0486" name="Text Box 6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66048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52738"/>
            <a:ext cx="7772400" cy="6477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60488" name="Text Box 8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660489" name="Text Box 9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B76D8C-B59E-42D9-A62B-C1E8AADBD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58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4450"/>
            <a:ext cx="1981200" cy="648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4450"/>
            <a:ext cx="5791200" cy="648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C2E18D-94DC-4CB5-8B75-7521F87FC4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9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20FD8F-29F9-4FD2-AE02-37C4FC95F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1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0A1202-4B8A-46F4-9C76-CF5E6A78F1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7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38862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862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098F96-76B5-41A1-9F99-AEC6C3A0C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99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B3E185-8711-4641-A57B-2CF64BEFB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51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14D9D2-4A54-4C11-817E-DB881DF7F8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9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12DD-18E0-4BDB-886F-D31F05314B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62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D28FD-33BA-487D-B5D7-A4AE2A3D4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1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1807EC-C62A-4CCF-9DF6-96C673DB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7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76200"/>
          </a:xfrm>
          <a:prstGeom prst="rect">
            <a:avLst/>
          </a:prstGeom>
          <a:solidFill>
            <a:srgbClr val="99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45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79248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561138"/>
            <a:ext cx="1905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fld id="{ADD2065F-8F3D-4ED1-BA91-A75B63BD7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1000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5000"/>
        </a:spcAft>
        <a:buSzPct val="80000"/>
        <a:buChar char="o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Overview of Hardware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Processor Execution with Interrupts</a:t>
            </a:r>
            <a:endParaRPr lang="en-US" dirty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6493187" cy="5183187"/>
          </a:xfrm>
        </p:spPr>
        <p:txBody>
          <a:bodyPr/>
          <a:lstStyle/>
          <a:p>
            <a:r>
              <a:rPr lang="en-US" sz="2000" dirty="0" smtClean="0"/>
              <a:t>Step 1: When interrupt flag is set</a:t>
            </a:r>
          </a:p>
          <a:p>
            <a:pPr lvl="1"/>
            <a:r>
              <a:rPr lang="en-US" sz="1800" dirty="0" smtClean="0"/>
              <a:t>H/W saves PC</a:t>
            </a:r>
          </a:p>
          <a:p>
            <a:pPr lvl="1"/>
            <a:r>
              <a:rPr lang="en-US" sz="1800" dirty="0" smtClean="0"/>
              <a:t>Sets PC to a predetermined address, containing    code called </a:t>
            </a:r>
            <a:r>
              <a:rPr lang="en-US" sz="1800" dirty="0" smtClean="0">
                <a:solidFill>
                  <a:srgbClr val="C00000"/>
                </a:solidFill>
              </a:rPr>
              <a:t>interrupt handler</a:t>
            </a:r>
          </a:p>
          <a:p>
            <a:r>
              <a:rPr lang="en-US" sz="2000" dirty="0" smtClean="0"/>
              <a:t>Step 2: When h/w executes next instruction,  interrupt handler code runs</a:t>
            </a:r>
          </a:p>
          <a:p>
            <a:pPr lvl="1"/>
            <a:r>
              <a:rPr lang="en-US" sz="1800" dirty="0" smtClean="0"/>
              <a:t>Saves CPU registers of interrupted program, why?</a:t>
            </a:r>
          </a:p>
          <a:p>
            <a:pPr lvl="1"/>
            <a:r>
              <a:rPr lang="en-US" sz="1800" dirty="0" smtClean="0"/>
              <a:t>Runs code to handle device event</a:t>
            </a:r>
          </a:p>
          <a:p>
            <a:pPr lvl="1"/>
            <a:r>
              <a:rPr lang="en-US" sz="1800" dirty="0" smtClean="0"/>
              <a:t>Restores CPU registers of interrupted program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3B7F0-B45D-42C9-A1FC-37E4565810F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5109" name="Picture 5" descr="1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8" b="3052"/>
          <a:stretch>
            <a:fillRect/>
          </a:stretch>
        </p:blipFill>
        <p:spPr bwMode="auto">
          <a:xfrm>
            <a:off x="6929789" y="1655802"/>
            <a:ext cx="1943868" cy="276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599" y="4571997"/>
            <a:ext cx="8437055" cy="172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40000"/>
              </a:spcBef>
              <a:spcAft>
                <a:spcPct val="1000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5000"/>
              </a:spcAft>
              <a:buSzPct val="80000"/>
              <a:buChar char="o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Step 3: Handler runs “return from interrupt” instruction</a:t>
            </a:r>
          </a:p>
          <a:p>
            <a:pPr lvl="1"/>
            <a:r>
              <a:rPr lang="en-US" sz="1800" kern="0" dirty="0"/>
              <a:t>S</a:t>
            </a:r>
            <a:r>
              <a:rPr lang="en-US" sz="1800" kern="0" dirty="0" smtClean="0"/>
              <a:t>ets PC to the original next instruction of interrupted program</a:t>
            </a:r>
          </a:p>
          <a:p>
            <a:pPr lvl="4"/>
            <a:endParaRPr lang="en-US" kern="0" dirty="0" smtClean="0"/>
          </a:p>
          <a:p>
            <a:r>
              <a:rPr lang="en-US" kern="0" dirty="0" smtClean="0"/>
              <a:t>Result: interrupt handling looks like a function call, can occur at any time, but program is unaware it occurred</a:t>
            </a:r>
          </a:p>
          <a:p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2" name="Freeform 1"/>
          <p:cNvSpPr/>
          <p:nvPr/>
        </p:nvSpPr>
        <p:spPr bwMode="auto">
          <a:xfrm>
            <a:off x="3171039" y="1862269"/>
            <a:ext cx="3842157" cy="671207"/>
          </a:xfrm>
          <a:custGeom>
            <a:avLst/>
            <a:gdLst>
              <a:gd name="connsiteX0" fmla="*/ 0 w 3842157"/>
              <a:gd name="connsiteY0" fmla="*/ 0 h 805343"/>
              <a:gd name="connsiteX1" fmla="*/ 2130803 w 3842157"/>
              <a:gd name="connsiteY1" fmla="*/ 75501 h 805343"/>
              <a:gd name="connsiteX2" fmla="*/ 3322040 w 3842157"/>
              <a:gd name="connsiteY2" fmla="*/ 243281 h 805343"/>
              <a:gd name="connsiteX3" fmla="*/ 3540154 w 3842157"/>
              <a:gd name="connsiteY3" fmla="*/ 687897 h 805343"/>
              <a:gd name="connsiteX4" fmla="*/ 3842157 w 3842157"/>
              <a:gd name="connsiteY4" fmla="*/ 805343 h 805343"/>
              <a:gd name="connsiteX5" fmla="*/ 3842157 w 3842157"/>
              <a:gd name="connsiteY5" fmla="*/ 805343 h 805343"/>
              <a:gd name="connsiteX0" fmla="*/ 0 w 3842157"/>
              <a:gd name="connsiteY0" fmla="*/ 0 h 805343"/>
              <a:gd name="connsiteX1" fmla="*/ 2130803 w 3842157"/>
              <a:gd name="connsiteY1" fmla="*/ 75501 h 805343"/>
              <a:gd name="connsiteX2" fmla="*/ 3322040 w 3842157"/>
              <a:gd name="connsiteY2" fmla="*/ 243281 h 805343"/>
              <a:gd name="connsiteX3" fmla="*/ 3540154 w 3842157"/>
              <a:gd name="connsiteY3" fmla="*/ 528506 h 805343"/>
              <a:gd name="connsiteX4" fmla="*/ 3842157 w 3842157"/>
              <a:gd name="connsiteY4" fmla="*/ 805343 h 805343"/>
              <a:gd name="connsiteX5" fmla="*/ 3842157 w 3842157"/>
              <a:gd name="connsiteY5" fmla="*/ 805343 h 805343"/>
              <a:gd name="connsiteX0" fmla="*/ 0 w 3842157"/>
              <a:gd name="connsiteY0" fmla="*/ 0 h 805343"/>
              <a:gd name="connsiteX1" fmla="*/ 2130803 w 3842157"/>
              <a:gd name="connsiteY1" fmla="*/ 75501 h 805343"/>
              <a:gd name="connsiteX2" fmla="*/ 3103926 w 3842157"/>
              <a:gd name="connsiteY2" fmla="*/ 75501 h 805343"/>
              <a:gd name="connsiteX3" fmla="*/ 3540154 w 3842157"/>
              <a:gd name="connsiteY3" fmla="*/ 528506 h 805343"/>
              <a:gd name="connsiteX4" fmla="*/ 3842157 w 3842157"/>
              <a:gd name="connsiteY4" fmla="*/ 805343 h 805343"/>
              <a:gd name="connsiteX5" fmla="*/ 3842157 w 3842157"/>
              <a:gd name="connsiteY5" fmla="*/ 805343 h 805343"/>
              <a:gd name="connsiteX0" fmla="*/ 0 w 3842157"/>
              <a:gd name="connsiteY0" fmla="*/ 151629 h 956972"/>
              <a:gd name="connsiteX1" fmla="*/ 2155970 w 3842157"/>
              <a:gd name="connsiteY1" fmla="*/ 627 h 956972"/>
              <a:gd name="connsiteX2" fmla="*/ 3103926 w 3842157"/>
              <a:gd name="connsiteY2" fmla="*/ 227130 h 956972"/>
              <a:gd name="connsiteX3" fmla="*/ 3540154 w 3842157"/>
              <a:gd name="connsiteY3" fmla="*/ 680135 h 956972"/>
              <a:gd name="connsiteX4" fmla="*/ 3842157 w 3842157"/>
              <a:gd name="connsiteY4" fmla="*/ 956972 h 956972"/>
              <a:gd name="connsiteX5" fmla="*/ 3842157 w 3842157"/>
              <a:gd name="connsiteY5" fmla="*/ 956972 h 956972"/>
              <a:gd name="connsiteX0" fmla="*/ 0 w 3842157"/>
              <a:gd name="connsiteY0" fmla="*/ 151629 h 956972"/>
              <a:gd name="connsiteX1" fmla="*/ 2155970 w 3842157"/>
              <a:gd name="connsiteY1" fmla="*/ 627 h 956972"/>
              <a:gd name="connsiteX2" fmla="*/ 3103926 w 3842157"/>
              <a:gd name="connsiteY2" fmla="*/ 227130 h 956972"/>
              <a:gd name="connsiteX3" fmla="*/ 3473042 w 3842157"/>
              <a:gd name="connsiteY3" fmla="*/ 770724 h 956972"/>
              <a:gd name="connsiteX4" fmla="*/ 3842157 w 3842157"/>
              <a:gd name="connsiteY4" fmla="*/ 956972 h 956972"/>
              <a:gd name="connsiteX5" fmla="*/ 3842157 w 3842157"/>
              <a:gd name="connsiteY5" fmla="*/ 956972 h 956972"/>
              <a:gd name="connsiteX0" fmla="*/ 0 w 3842157"/>
              <a:gd name="connsiteY0" fmla="*/ 155627 h 960970"/>
              <a:gd name="connsiteX1" fmla="*/ 2155970 w 3842157"/>
              <a:gd name="connsiteY1" fmla="*/ 4625 h 960970"/>
              <a:gd name="connsiteX2" fmla="*/ 3103926 w 3842157"/>
              <a:gd name="connsiteY2" fmla="*/ 382111 h 960970"/>
              <a:gd name="connsiteX3" fmla="*/ 3473042 w 3842157"/>
              <a:gd name="connsiteY3" fmla="*/ 774722 h 960970"/>
              <a:gd name="connsiteX4" fmla="*/ 3842157 w 3842157"/>
              <a:gd name="connsiteY4" fmla="*/ 960970 h 960970"/>
              <a:gd name="connsiteX5" fmla="*/ 3842157 w 3842157"/>
              <a:gd name="connsiteY5" fmla="*/ 960970 h 960970"/>
              <a:gd name="connsiteX0" fmla="*/ 0 w 3842157"/>
              <a:gd name="connsiteY0" fmla="*/ 58563 h 863906"/>
              <a:gd name="connsiteX1" fmla="*/ 2004968 w 3842157"/>
              <a:gd name="connsiteY1" fmla="*/ 8216 h 863906"/>
              <a:gd name="connsiteX2" fmla="*/ 3103926 w 3842157"/>
              <a:gd name="connsiteY2" fmla="*/ 285047 h 863906"/>
              <a:gd name="connsiteX3" fmla="*/ 3473042 w 3842157"/>
              <a:gd name="connsiteY3" fmla="*/ 677658 h 863906"/>
              <a:gd name="connsiteX4" fmla="*/ 3842157 w 3842157"/>
              <a:gd name="connsiteY4" fmla="*/ 863906 h 863906"/>
              <a:gd name="connsiteX5" fmla="*/ 3842157 w 3842157"/>
              <a:gd name="connsiteY5" fmla="*/ 863906 h 863906"/>
              <a:gd name="connsiteX0" fmla="*/ 0 w 3842157"/>
              <a:gd name="connsiteY0" fmla="*/ 53574 h 858917"/>
              <a:gd name="connsiteX1" fmla="*/ 2004968 w 3842157"/>
              <a:gd name="connsiteY1" fmla="*/ 3227 h 858917"/>
              <a:gd name="connsiteX2" fmla="*/ 2961313 w 3842157"/>
              <a:gd name="connsiteY2" fmla="*/ 179403 h 858917"/>
              <a:gd name="connsiteX3" fmla="*/ 3473042 w 3842157"/>
              <a:gd name="connsiteY3" fmla="*/ 672669 h 858917"/>
              <a:gd name="connsiteX4" fmla="*/ 3842157 w 3842157"/>
              <a:gd name="connsiteY4" fmla="*/ 858917 h 858917"/>
              <a:gd name="connsiteX5" fmla="*/ 3842157 w 3842157"/>
              <a:gd name="connsiteY5" fmla="*/ 858917 h 858917"/>
              <a:gd name="connsiteX0" fmla="*/ 0 w 3842157"/>
              <a:gd name="connsiteY0" fmla="*/ 24747 h 830090"/>
              <a:gd name="connsiteX1" fmla="*/ 2004968 w 3842157"/>
              <a:gd name="connsiteY1" fmla="*/ 4597 h 830090"/>
              <a:gd name="connsiteX2" fmla="*/ 2961313 w 3842157"/>
              <a:gd name="connsiteY2" fmla="*/ 150576 h 830090"/>
              <a:gd name="connsiteX3" fmla="*/ 3473042 w 3842157"/>
              <a:gd name="connsiteY3" fmla="*/ 643842 h 830090"/>
              <a:gd name="connsiteX4" fmla="*/ 3842157 w 3842157"/>
              <a:gd name="connsiteY4" fmla="*/ 830090 h 830090"/>
              <a:gd name="connsiteX5" fmla="*/ 3842157 w 3842157"/>
              <a:gd name="connsiteY5" fmla="*/ 830090 h 830090"/>
              <a:gd name="connsiteX0" fmla="*/ 0 w 3842157"/>
              <a:gd name="connsiteY0" fmla="*/ 0 h 805343"/>
              <a:gd name="connsiteX1" fmla="*/ 2004968 w 3842157"/>
              <a:gd name="connsiteY1" fmla="*/ 30177 h 805343"/>
              <a:gd name="connsiteX2" fmla="*/ 2961313 w 3842157"/>
              <a:gd name="connsiteY2" fmla="*/ 125829 h 805343"/>
              <a:gd name="connsiteX3" fmla="*/ 3473042 w 3842157"/>
              <a:gd name="connsiteY3" fmla="*/ 619095 h 805343"/>
              <a:gd name="connsiteX4" fmla="*/ 3842157 w 3842157"/>
              <a:gd name="connsiteY4" fmla="*/ 805343 h 805343"/>
              <a:gd name="connsiteX5" fmla="*/ 3842157 w 3842157"/>
              <a:gd name="connsiteY5" fmla="*/ 805343 h 805343"/>
              <a:gd name="connsiteX0" fmla="*/ 0 w 3842157"/>
              <a:gd name="connsiteY0" fmla="*/ 0 h 805343"/>
              <a:gd name="connsiteX1" fmla="*/ 2004968 w 3842157"/>
              <a:gd name="connsiteY1" fmla="*/ 30177 h 805343"/>
              <a:gd name="connsiteX2" fmla="*/ 3036814 w 3842157"/>
              <a:gd name="connsiteY2" fmla="*/ 206353 h 805343"/>
              <a:gd name="connsiteX3" fmla="*/ 3473042 w 3842157"/>
              <a:gd name="connsiteY3" fmla="*/ 619095 h 805343"/>
              <a:gd name="connsiteX4" fmla="*/ 3842157 w 3842157"/>
              <a:gd name="connsiteY4" fmla="*/ 805343 h 805343"/>
              <a:gd name="connsiteX5" fmla="*/ 3842157 w 3842157"/>
              <a:gd name="connsiteY5" fmla="*/ 805343 h 805343"/>
              <a:gd name="connsiteX0" fmla="*/ 0 w 3842157"/>
              <a:gd name="connsiteY0" fmla="*/ 0 h 805343"/>
              <a:gd name="connsiteX1" fmla="*/ 2004968 w 3842157"/>
              <a:gd name="connsiteY1" fmla="*/ 30177 h 805343"/>
              <a:gd name="connsiteX2" fmla="*/ 3036814 w 3842157"/>
              <a:gd name="connsiteY2" fmla="*/ 206353 h 805343"/>
              <a:gd name="connsiteX3" fmla="*/ 3473042 w 3842157"/>
              <a:gd name="connsiteY3" fmla="*/ 619095 h 805343"/>
              <a:gd name="connsiteX4" fmla="*/ 3842157 w 3842157"/>
              <a:gd name="connsiteY4" fmla="*/ 805343 h 805343"/>
              <a:gd name="connsiteX5" fmla="*/ 3842157 w 3842157"/>
              <a:gd name="connsiteY5" fmla="*/ 805343 h 8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2157" h="805343">
                <a:moveTo>
                  <a:pt x="0" y="0"/>
                </a:moveTo>
                <a:cubicBezTo>
                  <a:pt x="668323" y="10059"/>
                  <a:pt x="1498833" y="-4215"/>
                  <a:pt x="2004968" y="30177"/>
                </a:cubicBezTo>
                <a:cubicBezTo>
                  <a:pt x="2511103" y="64569"/>
                  <a:pt x="2808913" y="98134"/>
                  <a:pt x="3036814" y="206353"/>
                </a:cubicBezTo>
                <a:cubicBezTo>
                  <a:pt x="3264715" y="314572"/>
                  <a:pt x="3338818" y="519263"/>
                  <a:pt x="3473042" y="619095"/>
                </a:cubicBezTo>
                <a:cubicBezTo>
                  <a:pt x="3607266" y="718927"/>
                  <a:pt x="3780638" y="774302"/>
                  <a:pt x="3842157" y="805343"/>
                </a:cubicBezTo>
                <a:lnTo>
                  <a:pt x="3842157" y="80534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 Execution with Interrupts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38EFE-90DB-459E-99D0-67EF0E98F3A2}" type="slidenum">
              <a:rPr lang="en-US"/>
              <a:pPr/>
              <a:t>11</a:t>
            </a:fld>
            <a:endParaRPr lang="en-US"/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803275" y="4769637"/>
            <a:ext cx="7535863" cy="175432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Interrupt_handler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() {</a:t>
            </a: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save_processor_state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();</a:t>
            </a:r>
            <a:endParaRPr lang="en-US" sz="1800" b="1" dirty="0">
              <a:solidFill>
                <a:schemeClr val="accent3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handle_interrupt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();</a:t>
            </a: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restore_processor_state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();</a:t>
            </a:r>
          </a:p>
          <a:p>
            <a:pPr algn="l" eaLnBrk="1" hangingPunct="1"/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  return from interrupt; // restores </a:t>
            </a:r>
            <a:r>
              <a:rPr lang="en-US" sz="1800" b="1" dirty="0" err="1" smtClean="0">
                <a:solidFill>
                  <a:schemeClr val="accent3"/>
                </a:solidFill>
                <a:latin typeface="Courier New" pitchFamily="49" charset="0"/>
              </a:rPr>
              <a:t>prev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 PC, SP</a:t>
            </a:r>
            <a:r>
              <a:rPr lang="en-US" sz="1800" b="1" smtClean="0">
                <a:solidFill>
                  <a:schemeClr val="accent3"/>
                </a:solidFill>
                <a:latin typeface="Courier New" pitchFamily="49" charset="0"/>
              </a:rPr>
              <a:t>, SR</a:t>
            </a:r>
            <a:endParaRPr lang="en-US" sz="1800" b="1" dirty="0">
              <a:solidFill>
                <a:schemeClr val="accent3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3274" y="1312127"/>
            <a:ext cx="7535863" cy="3139321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 smtClean="0">
                <a:latin typeface="Courier New" pitchFamily="49" charset="0"/>
              </a:rPr>
              <a:t>PC = &lt;start address&gt;</a:t>
            </a:r>
            <a:endParaRPr lang="en-US" sz="1800" b="1" dirty="0">
              <a:latin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</a:rPr>
              <a:t>while (halt flag not set)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IR = </a:t>
            </a:r>
            <a:r>
              <a:rPr lang="en-US" sz="1800" b="1" dirty="0" smtClean="0">
                <a:latin typeface="Courier New" pitchFamily="49" charset="0"/>
              </a:rPr>
              <a:t>memory[PC</a:t>
            </a:r>
            <a:r>
              <a:rPr lang="en-US" sz="1800" b="1" dirty="0">
                <a:latin typeface="Courier New" pitchFamily="49" charset="0"/>
              </a:rPr>
              <a:t>]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>
                <a:latin typeface="Courier New" pitchFamily="49" charset="0"/>
              </a:rPr>
              <a:t>// read from mem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PC = PC + 1;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execute(IR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  if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InterruptRequest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) {</a:t>
            </a: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   </a:t>
            </a:r>
            <a:r>
              <a:rPr lang="en-CA" sz="1800" b="1" dirty="0">
                <a:solidFill>
                  <a:schemeClr val="accent3"/>
                </a:solidFill>
                <a:latin typeface="Courier New" pitchFamily="49" charset="0"/>
              </a:rPr>
              <a:t> hardware saves previous </a:t>
            </a:r>
            <a:r>
              <a:rPr lang="en-CA" sz="1800" b="1" dirty="0" smtClean="0">
                <a:solidFill>
                  <a:schemeClr val="accent3"/>
                </a:solidFill>
                <a:latin typeface="Courier New" pitchFamily="49" charset="0"/>
              </a:rPr>
              <a:t>PC, SP</a:t>
            </a:r>
            <a:r>
              <a:rPr lang="en-CA" sz="1800" b="1" dirty="0">
                <a:solidFill>
                  <a:schemeClr val="accent3"/>
                </a:solidFill>
                <a:latin typeface="Courier New" pitchFamily="49" charset="0"/>
              </a:rPr>
              <a:t>, </a:t>
            </a:r>
            <a:r>
              <a:rPr lang="en-CA" sz="1800" b="1" dirty="0" smtClean="0">
                <a:solidFill>
                  <a:schemeClr val="accent3"/>
                </a:solidFill>
                <a:latin typeface="Courier New" pitchFamily="49" charset="0"/>
              </a:rPr>
              <a:t>SR;</a:t>
            </a:r>
          </a:p>
          <a:p>
            <a:pPr algn="l" eaLnBrk="1" hangingPunct="1"/>
            <a:r>
              <a:rPr lang="en-CA" sz="1800" b="1" dirty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3"/>
                </a:solidFill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PC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memory[0];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address 0 contains code of </a:t>
            </a: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                    // intr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. handler</a:t>
            </a:r>
          </a:p>
          <a:p>
            <a:pPr algn="l" eaLnBrk="1" hangingPunct="1"/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</a:rPr>
              <a:t>}</a:t>
            </a:r>
            <a:endParaRPr lang="en-US" sz="1800" b="1" dirty="0" smtClean="0">
              <a:latin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These slides provide an overview </a:t>
            </a:r>
            <a:r>
              <a:rPr lang="en-CA" smtClean="0"/>
              <a:t>of computer h/w</a:t>
            </a:r>
          </a:p>
          <a:p>
            <a:r>
              <a:rPr lang="en-CA" dirty="0" smtClean="0"/>
              <a:t>CPU</a:t>
            </a:r>
            <a:r>
              <a:rPr lang="en-CA" dirty="0" smtClean="0"/>
              <a:t>: executes instructions</a:t>
            </a:r>
          </a:p>
          <a:p>
            <a:r>
              <a:rPr lang="en-CA" dirty="0" smtClean="0"/>
              <a:t>Memory: array of bytes, used to store code and data</a:t>
            </a:r>
          </a:p>
          <a:p>
            <a:r>
              <a:rPr lang="en-CA" dirty="0" smtClean="0"/>
              <a:t>I/O devices: run </a:t>
            </a:r>
            <a:r>
              <a:rPr lang="en-CA" dirty="0" smtClean="0">
                <a:solidFill>
                  <a:srgbClr val="C00000"/>
                </a:solidFill>
              </a:rPr>
              <a:t>concurrently</a:t>
            </a:r>
            <a:r>
              <a:rPr lang="en-CA" dirty="0" smtClean="0"/>
              <a:t> with CPU</a:t>
            </a:r>
          </a:p>
          <a:p>
            <a:pPr lvl="1"/>
            <a:r>
              <a:rPr lang="en-CA" dirty="0" smtClean="0"/>
              <a:t>CPU requests service from device</a:t>
            </a:r>
          </a:p>
          <a:p>
            <a:pPr lvl="1"/>
            <a:r>
              <a:rPr lang="en-CA" dirty="0" smtClean="0"/>
              <a:t>CPU can poll to check when device has finished serving request</a:t>
            </a:r>
          </a:p>
          <a:p>
            <a:r>
              <a:rPr lang="en-CA" dirty="0" smtClean="0"/>
              <a:t>Interrupts</a:t>
            </a:r>
          </a:p>
          <a:p>
            <a:pPr lvl="1"/>
            <a:r>
              <a:rPr lang="en-CA" dirty="0" smtClean="0"/>
              <a:t>Allow </a:t>
            </a:r>
            <a:r>
              <a:rPr lang="en-CA" dirty="0"/>
              <a:t>CPU to do </a:t>
            </a:r>
            <a:r>
              <a:rPr lang="en-CA" dirty="0" smtClean="0"/>
              <a:t>useful work until device is done with request</a:t>
            </a:r>
          </a:p>
          <a:p>
            <a:pPr lvl="1"/>
            <a:r>
              <a:rPr lang="en-CA" dirty="0" smtClean="0"/>
              <a:t>Interrupt handling requires support from h/w and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FD8F-29F9-4FD2-AE02-37C4FC95FC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9EC0B-6CDC-48CF-A21A-345E15D4B0F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 (CPU)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CPU </a:t>
            </a:r>
            <a:r>
              <a:rPr lang="en-CA" dirty="0"/>
              <a:t>executes </a:t>
            </a:r>
            <a:r>
              <a:rPr lang="en-CA" dirty="0" smtClean="0"/>
              <a:t>a set of instructions</a:t>
            </a:r>
          </a:p>
          <a:p>
            <a:pPr lvl="1"/>
            <a:r>
              <a:rPr lang="en-CA" dirty="0" smtClean="0"/>
              <a:t>Different </a:t>
            </a:r>
            <a:r>
              <a:rPr lang="en-CA" dirty="0"/>
              <a:t>for different CPU </a:t>
            </a:r>
            <a:r>
              <a:rPr lang="en-CA" dirty="0" smtClean="0"/>
              <a:t>architectures</a:t>
            </a:r>
          </a:p>
          <a:p>
            <a:pPr lvl="1"/>
            <a:r>
              <a:rPr lang="en-CA" dirty="0" smtClean="0"/>
              <a:t>Various </a:t>
            </a:r>
            <a:r>
              <a:rPr lang="en-CA" dirty="0"/>
              <a:t>memory and register-based </a:t>
            </a:r>
            <a:r>
              <a:rPr lang="en-CA" dirty="0" smtClean="0"/>
              <a:t>instructions</a:t>
            </a:r>
          </a:p>
          <a:p>
            <a:r>
              <a:rPr lang="en-CA" dirty="0" smtClean="0"/>
              <a:t>Anatomy of a CPU</a:t>
            </a:r>
            <a:endParaRPr lang="en-CA" dirty="0"/>
          </a:p>
          <a:p>
            <a:pPr lvl="1"/>
            <a:r>
              <a:rPr lang="en-US" dirty="0"/>
              <a:t>Program Counter (PC): holds </a:t>
            </a:r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next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Instruction Register (IR): holds </a:t>
            </a:r>
            <a:r>
              <a:rPr lang="en-US" dirty="0" smtClean="0"/>
              <a:t>instruction being </a:t>
            </a:r>
            <a:r>
              <a:rPr lang="en-US" dirty="0"/>
              <a:t>executed</a:t>
            </a:r>
          </a:p>
          <a:p>
            <a:pPr lvl="1"/>
            <a:r>
              <a:rPr lang="en-US" dirty="0"/>
              <a:t>General Registers (Reg. 0..n): </a:t>
            </a:r>
            <a:r>
              <a:rPr lang="en-US" dirty="0" smtClean="0"/>
              <a:t>hold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Stack Pointer (SP): holds address </a:t>
            </a:r>
            <a:r>
              <a:rPr lang="en-US" dirty="0" smtClean="0"/>
              <a:t>for </a:t>
            </a:r>
            <a:r>
              <a:rPr lang="en-US" dirty="0"/>
              <a:t>accessing stack</a:t>
            </a:r>
          </a:p>
          <a:p>
            <a:pPr lvl="1"/>
            <a:r>
              <a:rPr lang="en-US" dirty="0" smtClean="0"/>
              <a:t>Status Register (SR): holds control </a:t>
            </a:r>
            <a:r>
              <a:rPr lang="en-US" dirty="0"/>
              <a:t>bits that affect program execution, also </a:t>
            </a:r>
            <a:r>
              <a:rPr lang="en-US" dirty="0" smtClean="0"/>
              <a:t>called processor status word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1FA5-1EC2-48F7-842A-D0CF0C11BEA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Execution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 CPU does is Fetch/Decode/Execute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455B-9D50-48EF-B4C6-4E41E5445EF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1028700" y="2195080"/>
            <a:ext cx="7086600" cy="2308324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 smtClean="0">
                <a:latin typeface="Courier New" pitchFamily="49" charset="0"/>
              </a:rPr>
              <a:t>PC = &lt;start address&gt;</a:t>
            </a:r>
            <a:endParaRPr lang="en-US" sz="1800" b="1" dirty="0">
              <a:latin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</a:rPr>
              <a:t>while (halt flag not set)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IR = </a:t>
            </a:r>
            <a:r>
              <a:rPr lang="en-US" sz="1800" b="1" dirty="0" smtClean="0">
                <a:latin typeface="Courier New" pitchFamily="49" charset="0"/>
              </a:rPr>
              <a:t>memory[PC</a:t>
            </a:r>
            <a:r>
              <a:rPr lang="en-US" sz="1800" b="1" dirty="0">
                <a:latin typeface="Courier New" pitchFamily="49" charset="0"/>
              </a:rPr>
              <a:t>]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>
                <a:latin typeface="Courier New" pitchFamily="49" charset="0"/>
              </a:rPr>
              <a:t>// read from mem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PC = PC + 1;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execute(IR); // </a:t>
            </a:r>
            <a:r>
              <a:rPr lang="en-US" sz="1800" b="1" dirty="0" smtClean="0">
                <a:latin typeface="Courier New" pitchFamily="49" charset="0"/>
              </a:rPr>
              <a:t>decode &amp; execute instruction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  // uses registers, stack pointer</a:t>
            </a:r>
            <a:r>
              <a:rPr lang="en-US" sz="1800" b="1" dirty="0">
                <a:latin typeface="Courier New" pitchFamily="49" charset="0"/>
              </a:rPr>
              <a:t>,</a:t>
            </a:r>
            <a:endParaRPr lang="en-US" sz="1800" b="1" dirty="0" smtClean="0">
              <a:latin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  // status register, etc.</a:t>
            </a:r>
            <a:endParaRPr lang="en-US" sz="1800" b="1" dirty="0">
              <a:latin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5230091" cy="5183187"/>
          </a:xfrm>
        </p:spPr>
        <p:txBody>
          <a:bodyPr/>
          <a:lstStyle/>
          <a:p>
            <a:r>
              <a:rPr lang="en-US" dirty="0" smtClean="0"/>
              <a:t>Memory (DRAM) provides storage</a:t>
            </a:r>
          </a:p>
          <a:p>
            <a:pPr lvl="1"/>
            <a:r>
              <a:rPr lang="en-US" dirty="0" smtClean="0"/>
              <a:t>Think of it as an array of bytes</a:t>
            </a:r>
          </a:p>
          <a:p>
            <a:r>
              <a:rPr lang="en-US" dirty="0" smtClean="0"/>
              <a:t>Each byte has </a:t>
            </a:r>
            <a:r>
              <a:rPr lang="en-US" dirty="0"/>
              <a:t>unique </a:t>
            </a:r>
            <a:r>
              <a:rPr lang="en-US" dirty="0" smtClean="0">
                <a:solidFill>
                  <a:srgbClr val="C00000"/>
                </a:solidFill>
              </a:rPr>
              <a:t>address</a:t>
            </a:r>
          </a:p>
          <a:p>
            <a:r>
              <a:rPr lang="en-US" dirty="0" err="1" smtClean="0"/>
              <a:t>Nr</a:t>
            </a:r>
            <a:r>
              <a:rPr lang="en-US" dirty="0" smtClean="0"/>
              <a:t>. of </a:t>
            </a:r>
            <a:r>
              <a:rPr lang="en-US" dirty="0">
                <a:solidFill>
                  <a:srgbClr val="C00000"/>
                </a:solidFill>
              </a:rPr>
              <a:t>bits</a:t>
            </a:r>
            <a:r>
              <a:rPr lang="en-US" dirty="0"/>
              <a:t> </a:t>
            </a:r>
            <a:r>
              <a:rPr lang="en-US" dirty="0" smtClean="0"/>
              <a:t>that represent address </a:t>
            </a:r>
            <a:r>
              <a:rPr lang="en-US" dirty="0"/>
              <a:t>is called the </a:t>
            </a:r>
            <a:r>
              <a:rPr lang="en-US" dirty="0">
                <a:solidFill>
                  <a:srgbClr val="C00000"/>
                </a:solidFill>
              </a:rPr>
              <a:t>address </a:t>
            </a:r>
            <a:r>
              <a:rPr lang="en-US" dirty="0" smtClean="0">
                <a:solidFill>
                  <a:srgbClr val="C00000"/>
                </a:solidFill>
              </a:rPr>
              <a:t>width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32-bit, 64-bit </a:t>
            </a:r>
            <a:r>
              <a:rPr lang="en-US" dirty="0" smtClean="0"/>
              <a:t>CPUs</a:t>
            </a:r>
          </a:p>
          <a:p>
            <a:r>
              <a:rPr lang="en-US" dirty="0" smtClean="0"/>
              <a:t>Simple abstraction</a:t>
            </a:r>
          </a:p>
          <a:p>
            <a:pPr lvl="1"/>
            <a:r>
              <a:rPr lang="en-US" dirty="0" smtClean="0"/>
              <a:t>Write(address, </a:t>
            </a:r>
            <a:r>
              <a:rPr lang="en-US" dirty="0"/>
              <a:t>value)</a:t>
            </a:r>
          </a:p>
          <a:p>
            <a:pPr lvl="1"/>
            <a:r>
              <a:rPr lang="en-US" dirty="0"/>
              <a:t>value = </a:t>
            </a:r>
            <a:r>
              <a:rPr lang="en-US" dirty="0" smtClean="0"/>
              <a:t>Read(address), returns last value written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09B80-00F9-4C63-A345-74A997CAEF4F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17333" y="1731818"/>
            <a:ext cx="1052947" cy="2216728"/>
            <a:chOff x="7017333" y="1731818"/>
            <a:chExt cx="1052947" cy="2216728"/>
          </a:xfrm>
        </p:grpSpPr>
        <p:sp>
          <p:nvSpPr>
            <p:cNvPr id="2" name="Rectangle 1"/>
            <p:cNvSpPr/>
            <p:nvPr/>
          </p:nvSpPr>
          <p:spPr bwMode="auto">
            <a:xfrm>
              <a:off x="7017334" y="1731818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017335" y="2008909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17333" y="2286000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34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017334" y="2563091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017334" y="2840182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017335" y="3117273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017333" y="3394364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017334" y="3671455"/>
              <a:ext cx="1052945" cy="2770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Line 50"/>
          <p:cNvSpPr>
            <a:spLocks noChangeShapeType="1"/>
          </p:cNvSpPr>
          <p:nvPr/>
        </p:nvSpPr>
        <p:spPr bwMode="auto">
          <a:xfrm flipH="1">
            <a:off x="7848318" y="1817832"/>
            <a:ext cx="443634" cy="1044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8208679" y="1511203"/>
            <a:ext cx="893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byte</a:t>
            </a:r>
            <a:endParaRPr lang="en-US" dirty="0">
              <a:latin typeface="Arial" charset="0"/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5604027" y="3970385"/>
            <a:ext cx="2487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ddress     value</a:t>
            </a:r>
            <a:endParaRPr lang="en-US" dirty="0"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42716" y="1731818"/>
            <a:ext cx="1052947" cy="2216728"/>
            <a:chOff x="5742716" y="1731818"/>
            <a:chExt cx="1052947" cy="22167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5742717" y="1731818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742718" y="2008909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742716" y="2286000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742717" y="2563091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742717" y="2840182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742718" y="3117273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742716" y="3394364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742717" y="3671455"/>
              <a:ext cx="1052945" cy="277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kumimoji="0" lang="en-C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are connected to device-specific controllers</a:t>
            </a:r>
          </a:p>
          <a:p>
            <a:r>
              <a:rPr lang="en-US" dirty="0" smtClean="0"/>
              <a:t>One or more buses connect the CPU to memory and to device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FD8F-29F9-4FD2-AE02-37C4FC95FC3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85261" y="2962477"/>
            <a:ext cx="6573479" cy="2917428"/>
            <a:chOff x="762000" y="1991360"/>
            <a:chExt cx="7600950" cy="3373438"/>
          </a:xfrm>
        </p:grpSpPr>
        <p:pic>
          <p:nvPicPr>
            <p:cNvPr id="5" name="Picture 3" descr="1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143760"/>
              <a:ext cx="7600950" cy="303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24250" y="2064385"/>
              <a:ext cx="733425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489325" y="1991360"/>
              <a:ext cx="841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latin typeface="Comic Sans MS" pitchFamily="66" charset="0"/>
                </a:rPr>
                <a:t>Monitor</a:t>
              </a: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931150" y="5101273"/>
              <a:ext cx="32861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461250" y="5028248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600">
                  <a:latin typeface="Comic Sans MS" pitchFamily="66" charset="0"/>
                </a:rPr>
                <a:t>Bus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469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CPU Communicate With Devices?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controller owns a range of "bus" addresses</a:t>
            </a:r>
          </a:p>
          <a:p>
            <a:r>
              <a:rPr lang="en-CA" dirty="0"/>
              <a:t>CPU communicates with </a:t>
            </a:r>
            <a:r>
              <a:rPr lang="en-CA" dirty="0" smtClean="0"/>
              <a:t>controller by sending message to address using</a:t>
            </a:r>
          </a:p>
          <a:p>
            <a:pPr lvl="1"/>
            <a:r>
              <a:rPr lang="en-CA" dirty="0" smtClean="0"/>
              <a:t>Special I/O instructions, or </a:t>
            </a:r>
          </a:p>
          <a:p>
            <a:pPr lvl="1"/>
            <a:r>
              <a:rPr lang="en-CA" dirty="0"/>
              <a:t>M</a:t>
            </a:r>
            <a:r>
              <a:rPr lang="en-CA" dirty="0" smtClean="0"/>
              <a:t>emory-mapped I/O</a:t>
            </a:r>
          </a:p>
          <a:p>
            <a:pPr lvl="2"/>
            <a:r>
              <a:rPr lang="en-CA" dirty="0" smtClean="0"/>
              <a:t>Certain memory locations are mapped to device registers</a:t>
            </a:r>
          </a:p>
          <a:p>
            <a:pPr lvl="2"/>
            <a:r>
              <a:rPr lang="en-CA" dirty="0" smtClean="0"/>
              <a:t>CPU reads/writes these memory locations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FD8F-29F9-4FD2-AE02-37C4FC95FC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8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Devices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4390"/>
            <a:ext cx="7924800" cy="5183187"/>
          </a:xfrm>
        </p:spPr>
        <p:txBody>
          <a:bodyPr/>
          <a:lstStyle/>
          <a:p>
            <a:r>
              <a:rPr lang="en-CA" dirty="0" smtClean="0"/>
              <a:t>Communication model</a:t>
            </a:r>
          </a:p>
          <a:p>
            <a:pPr lvl="1"/>
            <a:r>
              <a:rPr lang="en-US" dirty="0" smtClean="0"/>
              <a:t>Send(address, value)</a:t>
            </a:r>
          </a:p>
          <a:p>
            <a:pPr lvl="2"/>
            <a:r>
              <a:rPr lang="en-US" dirty="0" smtClean="0"/>
              <a:t>CPU writes value to an address</a:t>
            </a:r>
          </a:p>
          <a:p>
            <a:pPr lvl="1"/>
            <a:r>
              <a:rPr lang="en-US" dirty="0" smtClean="0"/>
              <a:t>value = Receive(address)</a:t>
            </a:r>
          </a:p>
          <a:p>
            <a:pPr lvl="2"/>
            <a:r>
              <a:rPr lang="en-US" dirty="0" smtClean="0"/>
              <a:t>CPU will poll (continuously read) address for a value to determine whether data is available</a:t>
            </a:r>
          </a:p>
          <a:p>
            <a:pPr lvl="2"/>
            <a:r>
              <a:rPr lang="en-US" dirty="0" smtClean="0"/>
              <a:t>Then read the data using another address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this model similar to the memory abstraction?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How often should we </a:t>
            </a:r>
            <a:r>
              <a:rPr lang="en-US" dirty="0" smtClean="0">
                <a:solidFill>
                  <a:srgbClr val="C00000"/>
                </a:solidFill>
              </a:rPr>
              <a:t>poll</a:t>
            </a:r>
            <a:r>
              <a:rPr lang="en-US" dirty="0" smtClean="0"/>
              <a:t> the device?</a:t>
            </a:r>
          </a:p>
          <a:p>
            <a:pPr lvl="1"/>
            <a:r>
              <a:rPr lang="en-US" dirty="0" smtClean="0"/>
              <a:t>Keyboard device, high-speed n/w device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FD8F-29F9-4FD2-AE02-37C4FC95FC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70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7924800" cy="5183187"/>
          </a:xfrm>
        </p:spPr>
        <p:txBody>
          <a:bodyPr/>
          <a:lstStyle/>
          <a:p>
            <a:r>
              <a:rPr lang="en-US" dirty="0"/>
              <a:t>Polling is not efficient</a:t>
            </a:r>
          </a:p>
          <a:p>
            <a:r>
              <a:rPr lang="en-US" dirty="0" smtClean="0"/>
              <a:t>CPU and devices can run concurrently more efficiently if the device can send an </a:t>
            </a:r>
            <a:r>
              <a:rPr lang="en-US" dirty="0" smtClean="0">
                <a:solidFill>
                  <a:srgbClr val="C00000"/>
                </a:solidFill>
              </a:rPr>
              <a:t>interrupt </a:t>
            </a:r>
            <a:r>
              <a:rPr lang="en-US" dirty="0" smtClean="0"/>
              <a:t>signal to the CPU when it is done</a:t>
            </a:r>
          </a:p>
          <a:p>
            <a:r>
              <a:rPr lang="en-US" dirty="0" smtClean="0"/>
              <a:t>CPU </a:t>
            </a:r>
            <a:r>
              <a:rPr lang="en-US" dirty="0"/>
              <a:t>has an “interrupt request” flag that can be set by devices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93F9-B900-4647-81BF-943F66F45B9E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813063" name="Group 7"/>
          <p:cNvGrpSpPr>
            <a:grpSpLocks/>
          </p:cNvGrpSpPr>
          <p:nvPr/>
        </p:nvGrpSpPr>
        <p:grpSpPr bwMode="auto">
          <a:xfrm>
            <a:off x="3031650" y="3828257"/>
            <a:ext cx="3978750" cy="2496344"/>
            <a:chOff x="1316" y="2039"/>
            <a:chExt cx="3100" cy="1945"/>
          </a:xfrm>
        </p:grpSpPr>
        <p:pic>
          <p:nvPicPr>
            <p:cNvPr id="813060" name="Picture 4" descr="1-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31" r="53932" b="22893"/>
            <a:stretch>
              <a:fillRect/>
            </a:stretch>
          </p:blipFill>
          <p:spPr bwMode="auto">
            <a:xfrm>
              <a:off x="1316" y="2039"/>
              <a:ext cx="3100" cy="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3061" name="Rectangle 5"/>
            <p:cNvSpPr>
              <a:spLocks noChangeArrowheads="1"/>
            </p:cNvSpPr>
            <p:nvPr/>
          </p:nvSpPr>
          <p:spPr bwMode="auto">
            <a:xfrm>
              <a:off x="1690" y="3380"/>
              <a:ext cx="816" cy="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2510626" y="6093768"/>
            <a:ext cx="893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send</a:t>
            </a:r>
            <a:endParaRPr lang="en-US" dirty="0">
              <a:latin typeface="Arial" charset="0"/>
            </a:endParaRPr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H="1">
            <a:off x="4193059" y="3750469"/>
            <a:ext cx="886942" cy="10933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>
            <a:off x="5080001" y="3750469"/>
            <a:ext cx="406398" cy="20983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344_lectures">
  <a:themeElements>
    <a:clrScheme name="Custom 3">
      <a:dk1>
        <a:srgbClr val="000000"/>
      </a:dk1>
      <a:lt1>
        <a:srgbClr val="FFFFFF"/>
      </a:lt1>
      <a:dk2>
        <a:srgbClr val="99CC99"/>
      </a:dk2>
      <a:lt2>
        <a:srgbClr val="E0E0E0"/>
      </a:lt2>
      <a:accent1>
        <a:srgbClr val="5DAE5D"/>
      </a:accent1>
      <a:accent2>
        <a:srgbClr val="003366"/>
      </a:accent2>
      <a:accent3>
        <a:srgbClr val="CC3300"/>
      </a:accent3>
      <a:accent4>
        <a:srgbClr val="AAB8B1"/>
      </a:accent4>
      <a:accent5>
        <a:srgbClr val="FFA655"/>
      </a:accent5>
      <a:accent6>
        <a:srgbClr val="FFFF00"/>
      </a:accent6>
      <a:hlink>
        <a:srgbClr val="CC3300"/>
      </a:hlink>
      <a:folHlink>
        <a:srgbClr val="CC3300"/>
      </a:folHlink>
    </a:clrScheme>
    <a:fontScheme name="1_ece568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ece568_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7">
        <a:dk1>
          <a:srgbClr val="000000"/>
        </a:dk1>
        <a:lt1>
          <a:srgbClr val="FFFFFF"/>
        </a:lt1>
        <a:dk2>
          <a:srgbClr val="FFFFFF"/>
        </a:dk2>
        <a:lt2>
          <a:srgbClr val="99CC99"/>
        </a:lt2>
        <a:accent1>
          <a:srgbClr val="E0E0E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DEDED"/>
        </a:accent5>
        <a:accent6>
          <a:srgbClr val="002D5C"/>
        </a:accent6>
        <a:hlink>
          <a:srgbClr val="0063C6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8">
        <a:dk1>
          <a:srgbClr val="000000"/>
        </a:dk1>
        <a:lt1>
          <a:srgbClr val="FFFFFF"/>
        </a:lt1>
        <a:dk2>
          <a:srgbClr val="E0E0E0"/>
        </a:dk2>
        <a:lt2>
          <a:srgbClr val="99CC99"/>
        </a:lt2>
        <a:accent1>
          <a:srgbClr val="006447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B1"/>
        </a:accent5>
        <a:accent6>
          <a:srgbClr val="002D5C"/>
        </a:accent6>
        <a:hlink>
          <a:srgbClr val="FFA65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Words>841</Words>
  <Application>Microsoft Office PowerPoint</Application>
  <PresentationFormat>On-screen Show (4:3)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Comic Sans MS</vt:lpstr>
      <vt:lpstr>Courier New</vt:lpstr>
      <vt:lpstr>Times New Roman</vt:lpstr>
      <vt:lpstr>Wingdings</vt:lpstr>
      <vt:lpstr>ece344_lectures</vt:lpstr>
      <vt:lpstr>Overview of Hardware</vt:lpstr>
      <vt:lpstr>Overview</vt:lpstr>
      <vt:lpstr>Processor (CPU)</vt:lpstr>
      <vt:lpstr>CPU Execution</vt:lpstr>
      <vt:lpstr>Memory</vt:lpstr>
      <vt:lpstr>I/O Devices</vt:lpstr>
      <vt:lpstr>How does CPU Communicate With Devices?</vt:lpstr>
      <vt:lpstr>Communicating with Devices</vt:lpstr>
      <vt:lpstr>Interrupts</vt:lpstr>
      <vt:lpstr>Processor Execution with Interrupts</vt:lpstr>
      <vt:lpstr>Processor Execution with Interrupts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OS-Related Hardware and Software</dc:title>
  <dc:creator>Ashvin Goel</dc:creator>
  <cp:lastModifiedBy>ashvin</cp:lastModifiedBy>
  <cp:revision>396</cp:revision>
  <cp:lastPrinted>2003-03-31T23:05:13Z</cp:lastPrinted>
  <dcterms:created xsi:type="dcterms:W3CDTF">2007-09-13T11:53:42Z</dcterms:created>
  <dcterms:modified xsi:type="dcterms:W3CDTF">2016-09-14T10:17:37Z</dcterms:modified>
</cp:coreProperties>
</file>