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21"/>
  </p:notesMasterIdLst>
  <p:handoutMasterIdLst>
    <p:handoutMasterId r:id="rId22"/>
  </p:handoutMasterIdLst>
  <p:sldIdLst>
    <p:sldId id="268" r:id="rId2"/>
    <p:sldId id="579" r:id="rId3"/>
    <p:sldId id="553" r:id="rId4"/>
    <p:sldId id="498" r:id="rId5"/>
    <p:sldId id="526" r:id="rId6"/>
    <p:sldId id="582" r:id="rId7"/>
    <p:sldId id="604" r:id="rId8"/>
    <p:sldId id="583" r:id="rId9"/>
    <p:sldId id="531" r:id="rId10"/>
    <p:sldId id="605" r:id="rId11"/>
    <p:sldId id="609" r:id="rId12"/>
    <p:sldId id="610" r:id="rId13"/>
    <p:sldId id="606" r:id="rId14"/>
    <p:sldId id="614" r:id="rId15"/>
    <p:sldId id="613" r:id="rId16"/>
    <p:sldId id="607" r:id="rId17"/>
    <p:sldId id="608" r:id="rId18"/>
    <p:sldId id="612" r:id="rId19"/>
    <p:sldId id="611" r:id="rId20"/>
  </p:sldIdLst>
  <p:sldSz cx="9144000" cy="6858000" type="screen4x3"/>
  <p:notesSz cx="6934200" cy="92837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FF"/>
    <a:srgbClr val="99FF99"/>
    <a:srgbClr val="CCECFF"/>
    <a:srgbClr val="CCCCFF"/>
    <a:srgbClr val="66FFFF"/>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3" autoAdjust="0"/>
    <p:restoredTop sz="70822" autoAdjust="0"/>
  </p:normalViewPr>
  <p:slideViewPr>
    <p:cSldViewPr snapToGrid="0" snapToObjects="1">
      <p:cViewPr varScale="1">
        <p:scale>
          <a:sx n="51" d="100"/>
          <a:sy n="51" d="100"/>
        </p:scale>
        <p:origin x="1563"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92"/>
    </p:cViewPr>
  </p:sorterViewPr>
  <p:notesViewPr>
    <p:cSldViewPr snapToGrid="0" snapToObjects="1">
      <p:cViewPr>
        <p:scale>
          <a:sx n="66" d="100"/>
          <a:sy n="66" d="100"/>
        </p:scale>
        <p:origin x="-2718" y="-600"/>
      </p:cViewPr>
      <p:guideLst>
        <p:guide orient="horz" pos="2924"/>
        <p:guide pos="2184"/>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l" defTabSz="930275" eaLnBrk="1" hangingPunct="1">
              <a:defRPr sz="1200"/>
            </a:lvl1pPr>
          </a:lstStyle>
          <a:p>
            <a:endParaRPr lang="en-US"/>
          </a:p>
        </p:txBody>
      </p:sp>
      <p:sp>
        <p:nvSpPr>
          <p:cNvPr id="98307" name="Rectangle 3"/>
          <p:cNvSpPr>
            <a:spLocks noGrp="1" noChangeArrowheads="1"/>
          </p:cNvSpPr>
          <p:nvPr>
            <p:ph type="dt" sz="quarter"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eaLnBrk="1" hangingPunct="1">
              <a:defRPr sz="1200"/>
            </a:lvl1pPr>
          </a:lstStyle>
          <a:p>
            <a:endParaRPr lang="en-US"/>
          </a:p>
        </p:txBody>
      </p:sp>
      <p:sp>
        <p:nvSpPr>
          <p:cNvPr id="98308" name="Rectangle 4"/>
          <p:cNvSpPr>
            <a:spLocks noGrp="1" noChangeArrowheads="1"/>
          </p:cNvSpPr>
          <p:nvPr>
            <p:ph type="ftr" sz="quarter" idx="2"/>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l" defTabSz="930275" eaLnBrk="1" hangingPunct="1">
              <a:defRPr sz="1200"/>
            </a:lvl1pPr>
          </a:lstStyle>
          <a:p>
            <a:endParaRPr lang="en-US"/>
          </a:p>
        </p:txBody>
      </p:sp>
      <p:sp>
        <p:nvSpPr>
          <p:cNvPr id="98309" name="Rectangle 5"/>
          <p:cNvSpPr>
            <a:spLocks noGrp="1" noChangeArrowheads="1"/>
          </p:cNvSpPr>
          <p:nvPr>
            <p:ph type="sldNum" sz="quarter" idx="3"/>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eaLnBrk="1" hangingPunct="1">
              <a:defRPr sz="1200"/>
            </a:lvl1pPr>
          </a:lstStyle>
          <a:p>
            <a:fld id="{4A8A2C3D-5926-47C4-BD77-646580EE606F}" type="slidenum">
              <a:rPr lang="en-US"/>
              <a:pPr/>
              <a:t>‹#›</a:t>
            </a:fld>
            <a:endParaRPr lang="en-US"/>
          </a:p>
        </p:txBody>
      </p:sp>
    </p:spTree>
    <p:extLst>
      <p:ext uri="{BB962C8B-B14F-4D97-AF65-F5344CB8AC3E}">
        <p14:creationId xmlns:p14="http://schemas.microsoft.com/office/powerpoint/2010/main" val="658492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4T16:12:47.121"/>
    </inkml:context>
    <inkml:brush xml:id="br0">
      <inkml:brushProperty name="width" value="0.06667" units="cm"/>
      <inkml:brushProperty name="height" value="0.06667" units="cm"/>
      <inkml:brushProperty name="fitToCurve" value="1"/>
    </inkml:brush>
  </inkml:definitions>
  <inkml:trace contextRef="#ctx0" brushRef="#br0">0 199 8,'0'0'20,"0"0"-2,0 0-1,0 0-3,0 0 0,0 0-4,0 0-1,19 1-1,-19-1-2,0 0-1,14 6-1,-14-6-1,20 9-2,-3-7 1,1 3 0,8 1 0,5-2 0,10 2 1,1-5 0,9 5 0,4-6 0,11 0 0,3 0-1,6-2 0,0-3-1,8 2 0,-3 2 0,3-1-1,4-2 1,-2 2-1,-3 0 0,1 0 0,-5-1 2,-1 0-2,-1-2 1,-5 0-1,-5-1 1,-8 3 0,-5-3 0,-7 1 0,-6 0 0,-7 0 0,-12 2 0,-2-1 0,-19 4-1,15-11 0,-15 11 1,0 0-1,-7-16 0,7 16 0,-25-22-1,8 8 0,0-3 0,0-1 0,-4 2-1,5 1 1,-1-1-1,-3 6 1,1 2-1,-2 4 1,0 4 1,0 0 0,6 5 0,0 2 0,15-7 1,-9 16 1,15-4 0,10 0-2,4 2 1,6 3 0,3 1-1,-1 2 0,-3 0 0,-3 1 0,-9 2 0,-4 0 0,-7-1 0,-3-2 0,-13 2 0,2-3-2,-3 3-4,-3-9-9,-5-3-18,15 2-2,-7-8 1,15-4 1</inkml:trace>
</inkml:ink>
</file>

<file path=ppt/ink/ink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4T16:12:47.122"/>
    </inkml:context>
    <inkml:brush xml:id="br0">
      <inkml:brushProperty name="width" value="0.06667" units="cm"/>
      <inkml:brushProperty name="height" value="0.06667" units="cm"/>
      <inkml:brushProperty name="fitToCurve" value="1"/>
    </inkml:brush>
  </inkml:definitions>
  <inkml:trace contextRef="#ctx0" brushRef="#br0">220 9 11,'0'0'8,"10"-12"0,-10 12 0,0 0 0,0 0-1,0 0 0,0 0-1,0 0 0,0 0-1,0 0-1,0 0-1,0 0 1,0 0-1,0 0 0,0 0-1,0 0-1,0 0 1,0 0 0,0 0 0,0 0 0,-18 9 0,18-9 0,-11 20 0,5-9-1,-1 4 0,2-1 0,-4 4 0,1 2 0,-1 0 0,0-1 0,4 3 0,1 2 1,0-1-1,-3 1 0,5 0 1,-3 4-2,5-2 1,-2 1 0,-2 2-1,-1 2 1,1-1-1,-1 4 1,-1-4-1,1 4 0,-3 2 1,3 4 0,1-3 0,-1 2-1,2 0 1,2-1 0,-3 5 0,1 0-1,1-2 1,-8 1 0,5 4-1,-4 0 1,4 3-1,-6 0 0,9-1 0,-5-3 1,4 2-1,2-4 0,-3 0 0,12-5 0,-7 1 1,9 3-1,-5-7 1,-1 2-1,1 0 1,6-1-1,-5-1 1,-1 2-1,-1-2 1,1-3 0,-2-2-1,3 1 1,-2-3-1,-2 1 0,1 1 1,-1-2-1,2-2 0,-2 0 0,1 2 0,2 0 1,0-1-1,-4-1 0,7-1 0,1 1 0,-2-3 0,0 2 0,1-1 0,-1 0 0,0 4 0,-1-1 0,2 0 1,-2-1-1,2-2 0,-1 0 1,2 2-1,0-4 0,2 0 0,-2-5 0,0 1 0,1-3 0,-1 1 0,3-2 0,1-1 1,-2 2-1,-1-2 0,2 1 0,3 0 0,-1-1 0,-1 2 0,2-4 0,-2 1 0,1-2 1,2 0-1,-16-10 0,26 16 0,-26-16 0,26 11 0,-11-6 0,-15-5 0,27 15 0,-12-7 0,-1-2 0,3 5 0,-1-2 0,3 0 0,-1-1 0,-3-3 1,3 0-1,-2-4 1,2 4-1,-3-8 0,0 3 0,-1-3 1,-14 3-1,24-9 0,-24 9 0,24-12 1,-24 12-1,23-14 0,-9 7 0,-14 7 0,27-19 0,-13 7 0,-1 0 0,0 1 0,2-4 1,-5 4-1,-1-5 0,5 4 0,-5-1 0,-2 0 0,-1 1 0,-1-1 1,-3 1-1,7-1 0,-9 13 0,5-16 0,-5 16 0,5-12 0,-5 12 0,0 0 0,0 0 0,0 0 0,0 0 0,0 0 0,0 0 0,0 0 0,-5-13 1,5 13-1,0 0 0,0 0 0,0 0 0,-15-11 1,15 11-2,0 0 1,0 0 0,0-11 0,0 11 0,0 0 0,0 0 0,0 0 0,0 0-1,0 0 1,0 0 0,0 0 0,0 0-1,0 0 1,0 0 0,0 0 0,0 0 0,0 0 0,0 0 0,0 0 0,0 0 0,0 0 0,0 0 0,-17 11 0,17-11 1,-15 7-2,15-7 1,-18 8 0,18-8 0,0 0 0,0 0 0,-11 11 0,11-11 0,0 0 0,0 0 0,-2 13 0,2-13 0,0 0 0,-8 11 0,8-11 0,0 0 0,0 0 0,-13 12 1,13-12-1,0 0 0,0 0 0,0 0 0,0 0 1,0 0-1,6-15 0,-6 15 0,16-18 0,-5 6 0,-11 12 0,21-22 0,-21 22 0,24-18 0,-24 18-1,20-6 1,-20 6 0,14 1 0,-14-1-1,15 8 1,-15-8 0,5 15 0,-5-15 0,4 22 0,-2-10 0,6 1 0,-2 0 0,-2-1 0,3 1 0,-7-13 0,14 21 0,-14-21 0,12 15 0,-12-15 0,2 12 0,-2-12 1,0 0-1,0 0 0,0 0 0,-19 9 0,19-9 0,0 0-1,-14-3-1,14 3-5,-15-3-18,15 3-7,-18 7 0,18-7 0</inkml:trace>
</inkml:ink>
</file>

<file path=ppt/ink/ink3.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4T16:12:47.123"/>
    </inkml:context>
    <inkml:brush xml:id="br0">
      <inkml:brushProperty name="width" value="0.06667" units="cm"/>
      <inkml:brushProperty name="height" value="0.06667" units="cm"/>
      <inkml:brushProperty name="fitToCurve" value="1"/>
    </inkml:brush>
  </inkml:definitions>
  <inkml:trace contextRef="#ctx0" brushRef="#br0">166 254 6,'0'0'6,"-9"-12"-2,9 12-1,0 0-1,0 0-1,0 0 1,0 0 0,1-13 2,-1 13 0,0 0 0,0 0 1,0 0 0,0 0-1,4-12 1,-4 12-2,0 0 0,0 0-1,0 0 0,0 0 1,0 0-1,0 0 1,0 0 0,-14 7 0,14-7 1,0 0 0,-10 15-2,10-15 1,-10 13-1,10-13 0,-14 12 0,14-12 0,-14 10 0,14-10 1,0 0-1,0 0 1,-12 15 0,12-15 0,0 0 0,0 0 0,0 0 0,0 0 0,0 0 1,0 0-1,0 0 1,14 5-1,-14-5 0,14-10 0,-14 10 0,17-20-1,-4 8-1,-6-7 1,8 3-2,-6-7 1,4 3 0,-5-1 0,4 2 1,-7 3-1,2 4 2,-6 0 0,-1 12-1,0 0-1,4-12 1,-4 12-1,0 0-1,0 0 0,0 0 0,0 0 0,0 0-1,0 0 1,0 0 1,0 0-1,0 0 1,0 0-1,0 0 1,0 0 0,0 0-1,0 0 0,0 0 1,0 0-1,0 0 0,0 0 0,0 0 0,0 0 0,0 0 1,0 0-1,-5-16 1,5 16-2,0 0 2,2-14-2,-2 14 2,0 0-2,3-14 1,-3 14 0,0 0 0,0 0-1,0 0 2,0 0-1,0 0 0,0 0 0,0 0 1,0-13-1,0 13 0,0 0 1,0 0-1,-1-13 0,1 13 0,0 0 0,0 0 0,0-12 0,0 12 0,0 0 0,0 0 1,0 0-1,0 0 0,0 0 0,0 0 0,0 0-1,0 0 1,0 0-1,0 0 1,0 0 0,-16 14 0,8-1 0,-3 3 0,-1 3 0,-1 7 0,-9 1 1,0 4 0,-1-2-1,-2 0 0,1 0 0,6-2 1,0-5-2,9-4 2,4-7-1,5-11 0,0 0 0,0 0 1,0 0-1,21-13 0,-12-1 0,2-2 0,0 2 0,-2-3 0,0 1 0,0 2 0,6 1 1,-1-2-1,0 2 0,1 1-1,-2-1 2,1 1-2,1 1 1,-15 11 0,20-19 0,-20 19 1,12-14-1,-12 14 0,0 0 0,15-12 1,-15 12-1,0 0 0,0 0-1,0 0 1,0 0 0,12-11 0,-12 11-1,0 0 1,0 0 0,0 0-1,10-11 1,-10 11 0,0 0 0,0 0 0,0 0 0,0 0 0,0 0 0,0 0 0,8 13 1,-8-13-2,0 0 1,2 18 0,-2-18 0,4 12 0,-4-12 0,5 17 0,-5-17 0,0 23 0,0-8 0,0 2 0,-3 1 0,-1 0 0,2 4 0,0-2 0,2 1 0,0-1 0,3-2 0,0-5 0,4 2 1,-7-15-1,14 15 0,-14-15 0,0 0 1,18-2-1,-18 2 0,0 0 1,0 0-1,11-11-1,-11 11 2,0 0-1,0 0 0,0 0 0,0 0 0,0 0 0,0 0 0,0 0 0,0 0 0,0 0 0,0 0 0,0 0 0,0 0-1,0 0 1,0 0 0,0 0 0,0 0 0,-9 11 0,9-11-1,0 0 1,0 0 0,0 0 0,-2 13 0,2-13 0,0 0 1,0 0-1,0 0 0,0 0 0,0 0-3,0 0-7,-12-11-26,12 11 1,-4-19-2,8 8 2</inkml:trace>
</inkml:ink>
</file>

<file path=ppt/ink/ink4.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978.90918" units="1/in"/>
          <inkml:channelProperty channel="Y" name="resolution" value="2978.66846" units="1/in"/>
          <inkml:channelProperty channel="F" name="resolution" value="INF" units="1/dev"/>
        </inkml:channelProperties>
      </inkml:inkSource>
      <inkml:timestamp xml:id="ts0" timeString="2015-08-24T16:12:47.124"/>
    </inkml:context>
    <inkml:brush xml:id="br0">
      <inkml:brushProperty name="width" value="0.06667" units="cm"/>
      <inkml:brushProperty name="height" value="0.06667" units="cm"/>
      <inkml:brushProperty name="fitToCurve" value="1"/>
    </inkml:brush>
  </inkml:definitions>
  <inkml:trace contextRef="#ctx0" brushRef="#br0">346 1709 2,'0'0'2,"0"0"1,0 0-1,0 0 1,0 0 0,0 0 0,0 0-1,0 0 0,0 0 0,0 0 0,0 0-2,0 0 1,0 0-1,0 0 1,0 0 0,0 0 0,0 0 0,0 0 1,0 0 1,0 0-1,0 0 1,0 0 1,0 0-1,0 0 1,0 0-1,0 0 0,0 0 0,0 0-1,0 0 0,0 0-1,0 0 0,0 0-1,0 0 1,0 0-1,0 0 1,0 0 0,0 0 1,0 0-1,0 0 2,0 0 0,0 0 1,0 0 2,0 0-2,0 0 0,0 0 0,0 0 0,0 0-2,0 0 0,0 0-1,0 0 0,0 0-1,5-14 0,-5 14 0,0 0 0,16-8 1,-16 8-1,0 0 1,13-11-1,-13 11 1,0 0 0,10-17 1,-10 17-1,8-13 1,-8 13 0,5-16 0,-5 16 0,10-18 1,-5 6-1,-5 12 1,9-19-1,-9 19 1,6-18-2,-6 18 1,8-21-1,-8 21 1,6-23-1,-2 11 0,1-1 1,3-2 0,-5-2 1,3 1-1,-6-1 1,5-2-1,-3 0 1,0 0-1,-2-3 0,0 2 1,0-6-2,2 1 0,-2-3 0,0-1 0,3 1-1,-3-2 1,0-1-1,0 1 1,0 2-1,0 0 1,0 4-1,0-2 1,0 1 0,-3 2 0,1 0 0,4 0 0,-4-2-1,0-3 1,-2 0-1,3-1 1,-3-1-1,0 1 0,1 2 1,-1-1-1,-1 3 1,-1 2-1,-1-1 1,3 3 0,-3 2 0,1-2 0,0-1-1,0 2 1,-2-2-1,4-1 1,-3 1-1,1 0 1,0 2 0,-4-1-1,6 3 1,-5-1 0,1 1-1,-4 1 1,3 4 0,-1-4-1,-4 0 0,7 4 0,-6-4 1,6 6-1,-6-1 0,5 0 1,-4 1-1,12 11 0,-17-18 1,17 18-1,-17-16 0,17 16 0,-15-14 1,15 14-1,-16-11 0,16 11 0,-13-11 0,13 11 0,-16-11 0,16 11 0,-14-6 0,14 6 0,0 0 0,-20-7 0,20 7 1,0 0-1,-17-7 0,17 7 0,0 0 0,-19-10 0,19 10 0,0 0 0,-16-6 0,16 6 0,0 0 0,-18-5 0,18 5 0,0 0 0,0 0 0,0 0 0,0 0 0,0 0 0,-13-5 0,13 5 0,0 0 0,0 0 0,0 0 0,0 0 0,0 0 0,0 0 0,0 0 0,0 0 0,0 0-1,0 0 2,0 0-2,0 0 1,0 0 1,0 0-2,0 0 1,0 0 0,0 0 0,0 0 0,0 0 0,0 0 1,0 0-1,0 0 0,0 0 0,0 0 0,0 0 0,0 0 0,0 0 0,0 0 0,0 0 0,0 0 0,0 0 0,0 0 0,0 0 0,0 0 0,0 0 0,0 0 0,0 0 0,0 0 0,0 0 0,0 0 0,0 0 0,0 0 0,0 0 0,0 0 0,0 0 0,0 0-1,0 0 1,0 0 0,0 0 1,0 0-1,0 0 0,0 0 0,0 0 0,0 0 1,0 0-1,0 0 0,0 0 0,0 0 0,0 0 0,0 0-1,0 0 2,0 0-1,0 0 0,0 0 0,0 0 0,0 0 0,0 0 0,0 0 1,0 0-2,0 0 1,0 0 1,0 0-1,0 0 0,0 0 0,0 0 0,0 0 0,0 0 0,0 0 0,0 0 0,0 0 0,0 0-1,0 0 1,0 0 0,0 0 0,0 0 0,0 0 0,0 0 1,0 0-1,0 0 0,0 0 0,0 0 0,0 0 0,0 0 0,0 0 0,0 0 0,0 0 0,0 0 0,0 0 0,0 0-1,0 0 1,0 0 1,0 0-2,0 0 1,0 0 0,0 0 1,0 0-2,0 0 2,0 0-2,0 0 1,0 0 0,0 0 0,0 0 0,0 0 0,0 0 1,0 0-2,0 0 2,0 0-1,0 0 0,0 0-1,0 0 1,0 0 0,0 0 0,0 0 0,0 0 0,0 0 0,0 0 1,0 0-1,0 0 0,0 0 0,0 0 0,0 0 0,0 0 0,0 0 0,0 0 0,0 0 0,0 0 0,0 0 0,0 0 0,0 0 0,0 0 0,0 0 0,0 0 0,0 0 0,0 0 0,0 0 0,0 0 0,0 0 0,0 0 0,0 0 0,0 0 0,-15-6 0,15 6 0,0 0 0,0 0 0,0 0 0,0 0 0,0 0 0,0 0 0,0 0 0,0 0 0,0 0 0,0 0 0,0 0 0,0 0 0,0 0 0,0 0 0,0 0 0,0 0 0,0 0 0,0 0 0,0 0 0,0 0 0,0 0 0,0 0 0,0 0 0,0 0 0,0 0 0,0 0 0,0 0 0,0 0 0,0 0 0,0 0 0,0 0 0,0 0 0,0 0 0,0 0 0,0 0 0,0 0 0,0 0 0,0 0 1,0 0-2,0 0 2,0 0-2,0 0 1,0 0 0,0 0 0,0 0 0,0 0 0,0 0 0,0 0 0,0 0 0,0 0 0,0 0 0,0 0 0,0 0 0,0 0 0,0 0 0,0 0 0,0 0 0,0 0 0,0 0 1,0 0-1,0 0 0,0 0 0,0 0 0,0 0 0,0 0-1,0 0 1,0 0 0,0 0 0,0 0 0,0 0 0,0 0 0,0 0 0,0 0 0,0 0 1,0 0-1,0 0 0,0 0 0,0 0 0,0 0 0,0 0 0,0 0 0,0 0 0,0 0 0,0 0 0,0 0 0,0 0 0,0 0 0,0 0 0,0 0 0,0 0-1,0 0 2,0 0-2,0 0 1,0 0 0,0 0 0,0 0 0,0 0 0,0 0 0,0 0 0,0 0 0,0 0 0,0 0 0,0 0 0,0 0 0,0 0-1,0 0 1,0 0 0,0 0-1,0 0 1,-6 13-1,7 6 1,-1 1 0,0 9 0,-1 3 0,0 4 0,-3-1 0,1-1 0,2-4 0,0-5 0,-1-7 0,0-5 1,2-13-1,0 0 0,0 0 0,6-13 1,-3-5-1,2-4 1,-5-7-1,1-3 0,1-1 0,-2-3 0,0 2 0,-2 4 1,1 6-2,-2 2 1,1 5 0,1 4 0,1 13 0,-2-13 0,2 13 0,0 0-1,-2-14 1,2 14 1,0 0-2,0 0 1,0 0-1,0 0 1,0 0-1,0 0 2,0 0-2,0 0 1,0 0 0,0 0 1,16 9-2,-16-9 2,24 12-1,-6-6 0,2 0 0,2 0 0,1 1 0,0-3 0,1 3 0,-4-3 0,2 1 0,-2-3 0,-6 4 0,-14-6 0,25 5 0,-25-5 0,14 2-1,-14-2 1,0 0 0,0 0 0,0 0-1,-3 13 1,3-13 0,-18 13 0,18-13 0,-26 22 0,7-10 0,-1 1 0,0 0 0,-2 0 0,2-1 0,3-1 0,3-3 0,14-8 0,-22 9-1,22-9 1,0 0 0,0 0 0,0 0 0,0 0-1,0 0 2,0 0-1,0 0 0,0 0 0,0 0 0,0 0 1,0 0-1,0 0 0,0 0 0,0 0 1,16-6-1,-16 6 0,0 0 0,6-17 0,-6 17 0,8-13 0,-8 13 0,6-16 0,-6 16 0,14-14-1,-14 14 1,17-13 0,-17 13 0,19-12 0,-19 12 0,18-9 0,-18 9 0,0 0 0,17-4-1,-17 4 1,0 0 0,0 0-1,0 0 1,0 0-1,-4 17 1,4-17-1,-14 25 1,3-10 0,-1 4 0,-2 0 0,-2-1 0,2-2 0,2-2 0,12-14 0,-15 17 0,15-17 0,0 0 0,0 0 1,0 0-1,0-12 0,0 12 0,9-11 0,-9 11 0,0 0 0,12-15 0,-12 15-1,0 0 1,0 0 0,0 0-1,0 0 1,0 0 0,0 0 0,0 0-1,0 0 1,0 0-1,0 0 1,0 0-1,0 0 0,6 15 1,-6-15-1,-3 11 1,3-11-1,0 14 0,0-14 0,-2 16-1,2-16 1,-1 12-1,1-12 0,0 0-4,0 0-13,10 11-16,-10-11 0,0 0-1,-2-27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l" defTabSz="930275" eaLnBrk="1" hangingPunct="1">
              <a:defRPr sz="1200"/>
            </a:lvl1pPr>
          </a:lstStyle>
          <a:p>
            <a:endParaRPr lang="en-US"/>
          </a:p>
        </p:txBody>
      </p:sp>
      <p:sp>
        <p:nvSpPr>
          <p:cNvPr id="107523" name="Rectangle 3"/>
          <p:cNvSpPr>
            <a:spLocks noGrp="1" noChangeArrowheads="1"/>
          </p:cNvSpPr>
          <p:nvPr>
            <p:ph type="dt"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eaLnBrk="1" hangingPunct="1">
              <a:defRPr sz="1200"/>
            </a:lvl1pPr>
          </a:lstStyle>
          <a:p>
            <a:endParaRPr lang="en-US"/>
          </a:p>
        </p:txBody>
      </p:sp>
      <p:sp>
        <p:nvSpPr>
          <p:cNvPr id="107524"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925513" y="4410075"/>
            <a:ext cx="50831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526" name="Rectangle 6"/>
          <p:cNvSpPr>
            <a:spLocks noGrp="1" noChangeArrowheads="1"/>
          </p:cNvSpPr>
          <p:nvPr>
            <p:ph type="ftr" sz="quarter" idx="4"/>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l" defTabSz="930275" eaLnBrk="1" hangingPunct="1">
              <a:defRPr sz="1200"/>
            </a:lvl1pPr>
          </a:lstStyle>
          <a:p>
            <a:endParaRPr lang="en-US"/>
          </a:p>
        </p:txBody>
      </p:sp>
      <p:sp>
        <p:nvSpPr>
          <p:cNvPr id="107527" name="Rectangle 7"/>
          <p:cNvSpPr>
            <a:spLocks noGrp="1" noChangeArrowheads="1"/>
          </p:cNvSpPr>
          <p:nvPr>
            <p:ph type="sldNum" sz="quarter" idx="5"/>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eaLnBrk="1" hangingPunct="1">
              <a:defRPr sz="1200"/>
            </a:lvl1pPr>
          </a:lstStyle>
          <a:p>
            <a:fld id="{D08DC3D2-09C0-4E63-B578-DD46AE2495D8}" type="slidenum">
              <a:rPr lang="en-US"/>
              <a:pPr/>
              <a:t>‹#›</a:t>
            </a:fld>
            <a:endParaRPr lang="en-US"/>
          </a:p>
        </p:txBody>
      </p:sp>
    </p:spTree>
    <p:extLst>
      <p:ext uri="{BB962C8B-B14F-4D97-AF65-F5344CB8AC3E}">
        <p14:creationId xmlns:p14="http://schemas.microsoft.com/office/powerpoint/2010/main" val="29188396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98920-7290-4A88-A96F-3B09D9F31344}" type="slidenum">
              <a:rPr lang="en-US"/>
              <a:pPr/>
              <a:t>1</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4823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switch to kernel mode and running OS handler code has to occur</a:t>
            </a:r>
            <a:r>
              <a:rPr lang="en-CA" baseline="0" dirty="0" smtClean="0"/>
              <a:t> atomically, i.e., no other instructions can run in between, or else user code may be able to run in kernel mode. Similarly for returning to user code, and switching to user mode.</a:t>
            </a:r>
          </a:p>
          <a:p>
            <a:endParaRPr lang="en-CA" baseline="0" dirty="0" smtClean="0"/>
          </a:p>
          <a:p>
            <a:pPr marL="0" marR="0" lvl="2" indent="0" algn="l" defTabSz="914400" rtl="0" eaLnBrk="1" fontAlgn="base" latinLnBrk="0" hangingPunct="1">
              <a:lnSpc>
                <a:spcPct val="100000"/>
              </a:lnSpc>
              <a:spcBef>
                <a:spcPct val="30000"/>
              </a:spcBef>
              <a:spcAft>
                <a:spcPct val="0"/>
              </a:spcAft>
              <a:buClrTx/>
              <a:buSzTx/>
              <a:buFontTx/>
              <a:buNone/>
              <a:tabLst/>
              <a:defRPr/>
            </a:pPr>
            <a:r>
              <a:rPr lang="en-CA" dirty="0" smtClean="0"/>
              <a:t>what</a:t>
            </a:r>
            <a:r>
              <a:rPr lang="en-CA" baseline="0" dirty="0" smtClean="0"/>
              <a:t> kind of k</a:t>
            </a:r>
            <a:r>
              <a:rPr lang="en-CA" dirty="0" smtClean="0"/>
              <a:t>ernel functions are run: these are the functions that implement system call functionality</a:t>
            </a:r>
          </a:p>
          <a:p>
            <a:endParaRPr lang="en-CA" dirty="0"/>
          </a:p>
        </p:txBody>
      </p:sp>
      <p:sp>
        <p:nvSpPr>
          <p:cNvPr id="4" name="Slide Number Placeholder 3"/>
          <p:cNvSpPr>
            <a:spLocks noGrp="1"/>
          </p:cNvSpPr>
          <p:nvPr>
            <p:ph type="sldNum" sz="quarter" idx="10"/>
          </p:nvPr>
        </p:nvSpPr>
        <p:spPr/>
        <p:txBody>
          <a:bodyPr/>
          <a:lstStyle/>
          <a:p>
            <a:fld id="{D08DC3D2-09C0-4E63-B578-DD46AE2495D8}" type="slidenum">
              <a:rPr lang="en-US" smtClean="0"/>
              <a:pPr/>
              <a:t>10</a:t>
            </a:fld>
            <a:endParaRPr lang="en-US"/>
          </a:p>
        </p:txBody>
      </p:sp>
    </p:spTree>
    <p:extLst>
      <p:ext uri="{BB962C8B-B14F-4D97-AF65-F5344CB8AC3E}">
        <p14:creationId xmlns:p14="http://schemas.microsoft.com/office/powerpoint/2010/main" val="1002342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lw</a:t>
            </a:r>
            <a:r>
              <a:rPr lang="en-CA" dirty="0" smtClean="0"/>
              <a:t> is load word</a:t>
            </a:r>
          </a:p>
          <a:p>
            <a:endParaRPr lang="en-CA" dirty="0" smtClean="0"/>
          </a:p>
          <a:p>
            <a:r>
              <a:rPr lang="en-CA" dirty="0" smtClean="0"/>
              <a:t>a0,</a:t>
            </a:r>
            <a:r>
              <a:rPr lang="en-CA" baseline="0" dirty="0" smtClean="0"/>
              <a:t> a1 and a2 are general purpose registers on MIPS architecture, they are used to load the arguments of read</a:t>
            </a:r>
          </a:p>
          <a:p>
            <a:endParaRPr lang="en-CA" baseline="0" dirty="0" smtClean="0"/>
          </a:p>
          <a:p>
            <a:r>
              <a:rPr lang="en-CA" baseline="0" dirty="0" smtClean="0"/>
              <a:t>You can use the debugger to see the assembly for a simple system call such as read. Do demo in </a:t>
            </a:r>
            <a:r>
              <a:rPr lang="en-CA" baseline="0" dirty="0" smtClean="0"/>
              <a:t>class using code-examples/intro/</a:t>
            </a:r>
            <a:r>
              <a:rPr lang="en-CA" baseline="0" dirty="0" err="1" smtClean="0"/>
              <a:t>read.c</a:t>
            </a:r>
            <a:endParaRPr lang="en-CA" dirty="0"/>
          </a:p>
        </p:txBody>
      </p:sp>
      <p:sp>
        <p:nvSpPr>
          <p:cNvPr id="4" name="Slide Number Placeholder 3"/>
          <p:cNvSpPr>
            <a:spLocks noGrp="1"/>
          </p:cNvSpPr>
          <p:nvPr>
            <p:ph type="sldNum" sz="quarter" idx="10"/>
          </p:nvPr>
        </p:nvSpPr>
        <p:spPr/>
        <p:txBody>
          <a:bodyPr/>
          <a:lstStyle/>
          <a:p>
            <a:fld id="{D08DC3D2-09C0-4E63-B578-DD46AE2495D8}" type="slidenum">
              <a:rPr lang="en-US" smtClean="0"/>
              <a:pPr/>
              <a:t>12</a:t>
            </a:fld>
            <a:endParaRPr lang="en-US"/>
          </a:p>
        </p:txBody>
      </p:sp>
    </p:spTree>
    <p:extLst>
      <p:ext uri="{BB962C8B-B14F-4D97-AF65-F5344CB8AC3E}">
        <p14:creationId xmlns:p14="http://schemas.microsoft.com/office/powerpoint/2010/main" val="2564606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BDD40D-3FE1-4887-B437-93F32BC9D644}" type="slidenum">
              <a:rPr lang="en-US"/>
              <a:pPr/>
              <a:t>14</a:t>
            </a:fld>
            <a:endParaRPr lang="en-US"/>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en-US" baseline="0" dirty="0" smtClean="0"/>
          </a:p>
          <a:p>
            <a:r>
              <a:rPr lang="en-US" baseline="0" dirty="0" smtClean="0"/>
              <a:t>Note that the trap instruction is a user mode instruction since programs running in user mode invoke it </a:t>
            </a:r>
            <a:r>
              <a:rPr lang="en-US" baseline="0" smtClean="0"/>
              <a:t>to run kernel code.</a:t>
            </a:r>
            <a:endParaRPr lang="en-US" dirty="0"/>
          </a:p>
        </p:txBody>
      </p:sp>
    </p:spTree>
    <p:extLst>
      <p:ext uri="{BB962C8B-B14F-4D97-AF65-F5344CB8AC3E}">
        <p14:creationId xmlns:p14="http://schemas.microsoft.com/office/powerpoint/2010/main" val="2789790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B9B6B2-6C17-448B-8183-F041E35DD0FB}" type="slidenum">
              <a:rPr lang="en-US"/>
              <a:pPr/>
              <a:t>15</a:t>
            </a:fld>
            <a:endParaRPr lang="en-US"/>
          </a:p>
        </p:txBody>
      </p:sp>
      <p:sp>
        <p:nvSpPr>
          <p:cNvPr id="829442" name="Rectangle 2"/>
          <p:cNvSpPr>
            <a:spLocks noGrp="1" noRot="1" noChangeAspect="1" noChangeArrowheads="1" noTextEdit="1"/>
          </p:cNvSpPr>
          <p:nvPr>
            <p:ph type="sldImg"/>
          </p:nvPr>
        </p:nvSpPr>
        <p:spPr>
          <a:ln/>
        </p:spPr>
      </p:sp>
      <p:sp>
        <p:nvSpPr>
          <p:cNvPr id="829443" name="Rectangle 3"/>
          <p:cNvSpPr>
            <a:spLocks noGrp="1" noChangeArrowheads="1"/>
          </p:cNvSpPr>
          <p:nvPr>
            <p:ph type="body" idx="1"/>
          </p:nvPr>
        </p:nvSpPr>
        <p:spPr/>
        <p:txBody>
          <a:bodyPr/>
          <a:lstStyle/>
          <a:p>
            <a:r>
              <a:rPr lang="en-US" dirty="0" smtClean="0"/>
              <a:t>How does OS manage h/w: virtualizes</a:t>
            </a:r>
            <a:r>
              <a:rPr lang="en-US" baseline="0" dirty="0" smtClean="0"/>
              <a:t> h/w, abstracts h/w</a:t>
            </a:r>
          </a:p>
          <a:p>
            <a:endParaRPr lang="en-US" baseline="0" dirty="0" smtClean="0"/>
          </a:p>
          <a:p>
            <a:r>
              <a:rPr lang="en-US" baseline="0" dirty="0" smtClean="0"/>
              <a:t>how can it do its work: uses h/w support, in the form of kernel mode, MMU and traps</a:t>
            </a:r>
          </a:p>
          <a:p>
            <a:endParaRPr lang="en-US" baseline="0" dirty="0" smtClean="0"/>
          </a:p>
          <a:p>
            <a:r>
              <a:rPr lang="en-US" baseline="0" dirty="0" smtClean="0"/>
              <a:t>can’t corrupt apps or OS: MMU</a:t>
            </a:r>
          </a:p>
          <a:p>
            <a:endParaRPr lang="en-US" baseline="0" dirty="0" smtClean="0"/>
          </a:p>
          <a:p>
            <a:r>
              <a:rPr lang="en-US" baseline="0" dirty="0" smtClean="0"/>
              <a:t>directly access h/w: </a:t>
            </a:r>
            <a:r>
              <a:rPr lang="en-CA" baseline="0" dirty="0" smtClean="0"/>
              <a:t>For memory-mapped devices, OS ensures that the device is mapped into kernel memory, and the OS ensures via the MMU that programs cannot access kernel memory. For devices that are programmed using IO instructions, these instructions are privileged.</a:t>
            </a:r>
            <a:endParaRPr lang="en-US" dirty="0"/>
          </a:p>
        </p:txBody>
      </p:sp>
    </p:spTree>
    <p:extLst>
      <p:ext uri="{BB962C8B-B14F-4D97-AF65-F5344CB8AC3E}">
        <p14:creationId xmlns:p14="http://schemas.microsoft.com/office/powerpoint/2010/main" val="11471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Efficiently: one could have an interpreter/simulator that interprets every instruction</a:t>
            </a:r>
            <a:r>
              <a:rPr lang="en-CA" baseline="0" dirty="0" smtClean="0"/>
              <a:t> and provides h/w virtualization and abstraction, but this would be very slow.</a:t>
            </a:r>
          </a:p>
          <a:p>
            <a:r>
              <a:rPr lang="en-CA" baseline="0" dirty="0" smtClean="0"/>
              <a:t>Securely: The h/w support is needed to ensure that programs do not corrupt the OS or other programs, think about how each of the three (CPU mode, MMU and trap) help with this.</a:t>
            </a:r>
            <a:endParaRPr lang="en-CA" dirty="0"/>
          </a:p>
        </p:txBody>
      </p:sp>
      <p:sp>
        <p:nvSpPr>
          <p:cNvPr id="4" name="Slide Number Placeholder 3"/>
          <p:cNvSpPr>
            <a:spLocks noGrp="1"/>
          </p:cNvSpPr>
          <p:nvPr>
            <p:ph type="sldNum" sz="quarter" idx="10"/>
          </p:nvPr>
        </p:nvSpPr>
        <p:spPr/>
        <p:txBody>
          <a:bodyPr/>
          <a:lstStyle/>
          <a:p>
            <a:fld id="{D08DC3D2-09C0-4E63-B578-DD46AE2495D8}" type="slidenum">
              <a:rPr lang="en-US" smtClean="0"/>
              <a:pPr/>
              <a:t>16</a:t>
            </a:fld>
            <a:endParaRPr lang="en-US"/>
          </a:p>
        </p:txBody>
      </p:sp>
    </p:spTree>
    <p:extLst>
      <p:ext uri="{BB962C8B-B14F-4D97-AF65-F5344CB8AC3E}">
        <p14:creationId xmlns:p14="http://schemas.microsoft.com/office/powerpoint/2010/main" val="2977188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OS not a normal program: various answers, including:</a:t>
            </a:r>
          </a:p>
          <a:p>
            <a:pPr marL="171450" indent="-171450">
              <a:buFont typeface="Arial" panose="020B0604020202020204" pitchFamily="34" charset="0"/>
              <a:buChar char="•"/>
            </a:pPr>
            <a:r>
              <a:rPr lang="en-CA" dirty="0" smtClean="0"/>
              <a:t>It is "entered" from different locations (system calls</a:t>
            </a:r>
            <a:r>
              <a:rPr lang="en-CA" baseline="0" dirty="0" smtClean="0"/>
              <a:t> and interrupts) </a:t>
            </a:r>
            <a:r>
              <a:rPr lang="en-CA" dirty="0" smtClean="0"/>
              <a:t>in response to external events</a:t>
            </a:r>
          </a:p>
          <a:p>
            <a:pPr marL="171450" indent="-171450">
              <a:buFont typeface="Arial" panose="020B0604020202020204" pitchFamily="34" charset="0"/>
              <a:buChar char="•"/>
            </a:pPr>
            <a:r>
              <a:rPr lang="en-CA" dirty="0" smtClean="0"/>
              <a:t>It does not have a single thread of control, it can be invoked</a:t>
            </a:r>
            <a:r>
              <a:rPr lang="en-CA" baseline="0" dirty="0" smtClean="0"/>
              <a:t> </a:t>
            </a:r>
            <a:r>
              <a:rPr lang="en-CA" dirty="0" smtClean="0"/>
              <a:t>simultaneously by two different events (e.g. system call &amp; an</a:t>
            </a:r>
            <a:r>
              <a:rPr lang="en-CA" baseline="0" dirty="0" smtClean="0"/>
              <a:t> </a:t>
            </a:r>
            <a:r>
              <a:rPr lang="en-CA" dirty="0" smtClean="0"/>
              <a:t>interrupt)</a:t>
            </a:r>
          </a:p>
          <a:p>
            <a:pPr marL="171450" indent="-171450">
              <a:buFont typeface="Arial" panose="020B0604020202020204" pitchFamily="34" charset="0"/>
              <a:buChar char="•"/>
            </a:pPr>
            <a:r>
              <a:rPr lang="en-CA" dirty="0" smtClean="0"/>
              <a:t>It is not supposed to terminate</a:t>
            </a:r>
          </a:p>
          <a:p>
            <a:pPr marL="171450" indent="-171450">
              <a:buFont typeface="Arial" panose="020B0604020202020204" pitchFamily="34" charset="0"/>
              <a:buChar char="•"/>
            </a:pPr>
            <a:r>
              <a:rPr lang="en-CA" dirty="0" smtClean="0"/>
              <a:t>It can execute any instruction in the machine</a:t>
            </a:r>
          </a:p>
          <a:p>
            <a:pPr marL="171450" indent="-171450">
              <a:buFont typeface="Arial" panose="020B0604020202020204" pitchFamily="34" charset="0"/>
              <a:buChar char="•"/>
            </a:pPr>
            <a:r>
              <a:rPr lang="en-CA" dirty="0" smtClean="0"/>
              <a:t>It has access to</a:t>
            </a:r>
            <a:r>
              <a:rPr lang="en-CA" baseline="0" dirty="0" smtClean="0"/>
              <a:t> the entire memory on the machine</a:t>
            </a:r>
            <a:endParaRPr lang="en-CA" dirty="0" smtClean="0"/>
          </a:p>
          <a:p>
            <a:pPr marL="0" indent="0">
              <a:buFontTx/>
              <a:buNone/>
            </a:pPr>
            <a:endParaRPr lang="en-CA"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solidFill>
                  <a:schemeClr val="folHlink"/>
                </a:solidFill>
              </a:rPr>
              <a:t>privileged instruction directly: Attempting</a:t>
            </a:r>
            <a:r>
              <a:rPr lang="en-US" baseline="0" dirty="0" smtClean="0">
                <a:solidFill>
                  <a:schemeClr val="folHlink"/>
                </a:solidFill>
              </a:rPr>
              <a:t> execution of privileged instruction in user mode causes trap, so kernel gets control. Normally, kernel will kill program.</a:t>
            </a:r>
            <a:endParaRPr lang="en-US" dirty="0" smtClean="0">
              <a:solidFill>
                <a:schemeClr val="folHlink"/>
              </a:solidFill>
            </a:endParaRPr>
          </a:p>
          <a:p>
            <a:pPr marL="0" indent="0">
              <a:buFontTx/>
              <a:buNone/>
            </a:pPr>
            <a:endParaRPr lang="en-CA" dirty="0" smtClean="0"/>
          </a:p>
          <a:p>
            <a:pPr marL="0" indent="0">
              <a:buFontTx/>
              <a:buNone/>
            </a:pPr>
            <a:r>
              <a:rPr lang="en-CA" dirty="0" smtClean="0"/>
              <a:t>thread doesn’t make</a:t>
            </a:r>
            <a:r>
              <a:rPr lang="en-CA" baseline="0" dirty="0" smtClean="0"/>
              <a:t> system call:</a:t>
            </a:r>
            <a:endParaRPr lang="en-CA" dirty="0" smtClean="0"/>
          </a:p>
          <a:p>
            <a:pPr marL="171450" indent="-171450">
              <a:buFontTx/>
              <a:buChar char="-"/>
            </a:pPr>
            <a:r>
              <a:rPr lang="en-US" dirty="0" smtClean="0"/>
              <a:t>OS needs </a:t>
            </a:r>
            <a:r>
              <a:rPr lang="en-US" dirty="0" smtClean="0">
                <a:solidFill>
                  <a:schemeClr val="folHlink"/>
                </a:solidFill>
              </a:rPr>
              <a:t>interrupts from a timer device</a:t>
            </a:r>
          </a:p>
          <a:p>
            <a:pPr marL="171450" indent="-171450">
              <a:buFontTx/>
              <a:buChar char="-"/>
            </a:pPr>
            <a:r>
              <a:rPr lang="en-US" dirty="0" smtClean="0"/>
              <a:t>OS must register a future timer interrupt before it hands control of the CPU over to a thread</a:t>
            </a:r>
          </a:p>
          <a:p>
            <a:pPr marL="171450" indent="-171450">
              <a:buFontTx/>
              <a:buChar char="-"/>
            </a:pPr>
            <a:r>
              <a:rPr lang="en-US" dirty="0" smtClean="0"/>
              <a:t>When the timer interrupt goes off, the OS gets control</a:t>
            </a:r>
          </a:p>
          <a:p>
            <a:pPr marL="171450" indent="-171450">
              <a:buFontTx/>
              <a:buChar char="-"/>
            </a:pPr>
            <a:endParaRPr lang="en-CA" dirty="0" smtClean="0"/>
          </a:p>
          <a:p>
            <a:r>
              <a:rPr lang="en-US" dirty="0" smtClean="0">
                <a:solidFill>
                  <a:schemeClr val="folHlink"/>
                </a:solidFill>
              </a:rPr>
              <a:t>Disabling interrupts is</a:t>
            </a:r>
            <a:r>
              <a:rPr lang="en-US" baseline="0" dirty="0" smtClean="0">
                <a:solidFill>
                  <a:schemeClr val="folHlink"/>
                </a:solidFill>
              </a:rPr>
              <a:t> a </a:t>
            </a:r>
            <a:r>
              <a:rPr lang="en-US" dirty="0" smtClean="0">
                <a:solidFill>
                  <a:schemeClr val="folHlink"/>
                </a:solidFill>
              </a:rPr>
              <a:t>privileged instruction</a:t>
            </a:r>
          </a:p>
          <a:p>
            <a:endParaRPr lang="en-US" dirty="0" smtClean="0">
              <a:solidFill>
                <a:schemeClr val="folHlink"/>
              </a:solidFill>
            </a:endParaRPr>
          </a:p>
          <a:p>
            <a:r>
              <a:rPr lang="en-US" dirty="0" smtClean="0">
                <a:solidFill>
                  <a:schemeClr val="folHlink"/>
                </a:solidFill>
              </a:rPr>
              <a:t>Modifying OS: MMU provides memory isolation, so program cannot see,</a:t>
            </a:r>
            <a:r>
              <a:rPr lang="en-US" baseline="0" dirty="0" smtClean="0">
                <a:solidFill>
                  <a:schemeClr val="folHlink"/>
                </a:solidFill>
              </a:rPr>
              <a:t> let alone modify OS code</a:t>
            </a:r>
          </a:p>
          <a:p>
            <a:endParaRPr lang="en-US" baseline="0" dirty="0" smtClean="0">
              <a:solidFill>
                <a:schemeClr val="folHlink"/>
              </a:solidFill>
            </a:endParaRPr>
          </a:p>
          <a:p>
            <a:r>
              <a:rPr lang="en-US" baseline="0" dirty="0" smtClean="0">
                <a:solidFill>
                  <a:schemeClr val="folHlink"/>
                </a:solidFill>
              </a:rPr>
              <a:t>Modifying MMU registers must be a privileged operation</a:t>
            </a:r>
          </a:p>
        </p:txBody>
      </p:sp>
      <p:sp>
        <p:nvSpPr>
          <p:cNvPr id="4" name="Slide Number Placeholder 3"/>
          <p:cNvSpPr>
            <a:spLocks noGrp="1"/>
          </p:cNvSpPr>
          <p:nvPr>
            <p:ph type="sldNum" sz="quarter" idx="10"/>
          </p:nvPr>
        </p:nvSpPr>
        <p:spPr/>
        <p:txBody>
          <a:bodyPr/>
          <a:lstStyle/>
          <a:p>
            <a:fld id="{D08DC3D2-09C0-4E63-B578-DD46AE2495D8}" type="slidenum">
              <a:rPr lang="en-US" smtClean="0"/>
              <a:pPr/>
              <a:t>17</a:t>
            </a:fld>
            <a:endParaRPr lang="en-US"/>
          </a:p>
        </p:txBody>
      </p:sp>
    </p:spTree>
    <p:extLst>
      <p:ext uri="{BB962C8B-B14F-4D97-AF65-F5344CB8AC3E}">
        <p14:creationId xmlns:p14="http://schemas.microsoft.com/office/powerpoint/2010/main" val="1916262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Time sharing - uses timer interrupts to ensure that all programs get to run</a:t>
            </a:r>
          </a:p>
          <a:p>
            <a:r>
              <a:rPr lang="en-CA" dirty="0" smtClean="0"/>
              <a:t> Space sharing - Uses MMU to setup memory for programs and to ensure that programs don't</a:t>
            </a:r>
            <a:r>
              <a:rPr lang="en-CA" baseline="0" dirty="0" smtClean="0"/>
              <a:t> </a:t>
            </a:r>
            <a:r>
              <a:rPr lang="en-CA" dirty="0" smtClean="0"/>
              <a:t>corrupt each other</a:t>
            </a:r>
          </a:p>
          <a:p>
            <a:r>
              <a:rPr lang="en-CA" dirty="0" smtClean="0"/>
              <a:t> Protection - The two things above</a:t>
            </a:r>
          </a:p>
          <a:p>
            <a:r>
              <a:rPr lang="en-CA" dirty="0" smtClean="0"/>
              <a:t> Protection of h/w –</a:t>
            </a:r>
            <a:r>
              <a:rPr lang="en-CA" baseline="0" dirty="0" smtClean="0"/>
              <a:t> For memory-mapped devices, OS ensures that the device is mapped into kernel memory, and the OS ensures via the MMU that programs cannot access kernel memory. Also, IO instructions are privileged.</a:t>
            </a:r>
          </a:p>
          <a:p>
            <a:r>
              <a:rPr lang="en-CA" dirty="0" smtClean="0"/>
              <a:t>Protection of OS - Uses MMU to ensure that OS memory cannot be accessed in user mode</a:t>
            </a:r>
          </a:p>
          <a:p>
            <a:r>
              <a:rPr lang="en-CA" dirty="0" smtClean="0"/>
              <a:t> </a:t>
            </a:r>
          </a:p>
          <a:p>
            <a:r>
              <a:rPr lang="en-CA" dirty="0" smtClean="0"/>
              <a:t>Library code can provide abstraction but it doesn’t provide isolation. Programs can jump to any instruction in library code, overwrite library</a:t>
            </a:r>
            <a:r>
              <a:rPr lang="en-CA" baseline="0" dirty="0" smtClean="0"/>
              <a:t> </a:t>
            </a:r>
            <a:r>
              <a:rPr lang="en-CA" dirty="0" smtClean="0"/>
              <a:t>code/data, thus bypassing any isolation that library code may try to</a:t>
            </a:r>
            <a:r>
              <a:rPr lang="en-CA" baseline="0" dirty="0" smtClean="0"/>
              <a:t> </a:t>
            </a:r>
            <a:r>
              <a:rPr lang="en-CA" dirty="0" smtClean="0"/>
              <a:t>provide.</a:t>
            </a:r>
          </a:p>
          <a:p>
            <a:endParaRPr lang="en-CA" dirty="0" smtClean="0"/>
          </a:p>
          <a:p>
            <a:r>
              <a:rPr lang="en-CA" dirty="0" smtClean="0"/>
              <a:t>a VMM is a system program, similar to an OS, that allows multiple</a:t>
            </a:r>
            <a:r>
              <a:rPr lang="en-CA" baseline="0" dirty="0" smtClean="0"/>
              <a:t> </a:t>
            </a:r>
            <a:r>
              <a:rPr lang="en-CA" dirty="0" smtClean="0"/>
              <a:t>operating systems to run simultaneously on a single physical machine. It</a:t>
            </a:r>
            <a:r>
              <a:rPr lang="en-CA" baseline="0" dirty="0" smtClean="0"/>
              <a:t> </a:t>
            </a:r>
            <a:r>
              <a:rPr lang="en-CA" dirty="0" smtClean="0"/>
              <a:t>provides isolation, but the same abstraction as a physical machine (each</a:t>
            </a:r>
            <a:r>
              <a:rPr lang="en-CA" baseline="0" dirty="0" smtClean="0"/>
              <a:t> </a:t>
            </a:r>
            <a:r>
              <a:rPr lang="en-CA" dirty="0" smtClean="0"/>
              <a:t>OS thinks it is running on physical hardware), thus providing no</a:t>
            </a:r>
            <a:r>
              <a:rPr lang="en-CA" baseline="0" dirty="0" smtClean="0"/>
              <a:t> </a:t>
            </a:r>
            <a:r>
              <a:rPr lang="en-CA" dirty="0" smtClean="0"/>
              <a:t>additional abstraction than the physical machine.</a:t>
            </a:r>
          </a:p>
        </p:txBody>
      </p:sp>
      <p:sp>
        <p:nvSpPr>
          <p:cNvPr id="4" name="Slide Number Placeholder 3"/>
          <p:cNvSpPr>
            <a:spLocks noGrp="1"/>
          </p:cNvSpPr>
          <p:nvPr>
            <p:ph type="sldNum" sz="quarter" idx="10"/>
          </p:nvPr>
        </p:nvSpPr>
        <p:spPr/>
        <p:txBody>
          <a:bodyPr/>
          <a:lstStyle/>
          <a:p>
            <a:fld id="{D08DC3D2-09C0-4E63-B578-DD46AE2495D8}" type="slidenum">
              <a:rPr lang="en-US" smtClean="0"/>
              <a:pPr/>
              <a:t>18</a:t>
            </a:fld>
            <a:endParaRPr lang="en-US"/>
          </a:p>
        </p:txBody>
      </p:sp>
    </p:spTree>
    <p:extLst>
      <p:ext uri="{BB962C8B-B14F-4D97-AF65-F5344CB8AC3E}">
        <p14:creationId xmlns:p14="http://schemas.microsoft.com/office/powerpoint/2010/main" val="1354262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a:t>
            </a:r>
            <a:r>
              <a:rPr lang="en-US" baseline="0" dirty="0" smtClean="0"/>
              <a:t> code wants to execute some code in kernel mode, so what can it do?</a:t>
            </a:r>
          </a:p>
          <a:p>
            <a:endParaRPr lang="en-US" baseline="0" dirty="0" smtClean="0"/>
          </a:p>
          <a:p>
            <a:pPr marL="228600" indent="-228600">
              <a:buAutoNum type="arabicPeriod"/>
            </a:pPr>
            <a:r>
              <a:rPr lang="en-US" baseline="0" dirty="0" smtClean="0"/>
              <a:t>Write instructions into kernel image - can’t do that due to memory protection.</a:t>
            </a:r>
          </a:p>
          <a:p>
            <a:pPr marL="228600" indent="-228600">
              <a:buAutoNum type="arabicPeriod"/>
            </a:pPr>
            <a:r>
              <a:rPr lang="en-US" baseline="0" dirty="0" smtClean="0"/>
              <a:t>Transfer control to arbitrary places in kernel image to skip checks - can’t do this due to memory protection, and control can only be transferred via TRAP to well known kernel entry locations.</a:t>
            </a:r>
          </a:p>
          <a:p>
            <a:pPr marL="228600" indent="-228600">
              <a:buAutoNum type="arabicPeriod"/>
            </a:pPr>
            <a:r>
              <a:rPr lang="en-US" baseline="0" dirty="0" smtClean="0"/>
              <a:t>Execute privileged instructions - can’t do this in user mode.</a:t>
            </a:r>
            <a:endParaRPr lang="en-US" dirty="0" smtClean="0"/>
          </a:p>
          <a:p>
            <a:endParaRPr lang="en-US" dirty="0" smtClean="0">
              <a:solidFill>
                <a:schemeClr val="folHlink"/>
              </a:solidFill>
            </a:endParaRPr>
          </a:p>
          <a:p>
            <a:r>
              <a:rPr lang="en-CA" dirty="0" smtClean="0"/>
              <a:t>Minimum</a:t>
            </a:r>
            <a:r>
              <a:rPr lang="en-CA" baseline="0" dirty="0" smtClean="0"/>
              <a:t> </a:t>
            </a:r>
            <a:r>
              <a:rPr lang="en-CA" baseline="0" dirty="0" err="1" smtClean="0"/>
              <a:t>nr</a:t>
            </a:r>
            <a:r>
              <a:rPr lang="en-CA" baseline="0" dirty="0" smtClean="0"/>
              <a:t>. of instructions: with memory mapped IO, you can hide all device accesses with memory protection. So programming the MMU (i.e., modify MMU registers) should be privileged. Also, returning from a trap (e.g., </a:t>
            </a:r>
            <a:r>
              <a:rPr lang="en-CA" baseline="0" dirty="0" err="1" smtClean="0"/>
              <a:t>iret</a:t>
            </a:r>
            <a:r>
              <a:rPr lang="en-CA" baseline="0" dirty="0" smtClean="0"/>
              <a:t> instruction) should ensure that we cannot switch from user to kernel mode and run arbitrary kernel code. For example, on x86, a return from trap is guaranteed to execute code with the same or lower privilege level.</a:t>
            </a:r>
            <a:endParaRPr lang="en-CA" dirty="0" smtClean="0"/>
          </a:p>
        </p:txBody>
      </p:sp>
      <p:sp>
        <p:nvSpPr>
          <p:cNvPr id="4" name="Slide Number Placeholder 3"/>
          <p:cNvSpPr>
            <a:spLocks noGrp="1"/>
          </p:cNvSpPr>
          <p:nvPr>
            <p:ph type="sldNum" sz="quarter" idx="10"/>
          </p:nvPr>
        </p:nvSpPr>
        <p:spPr/>
        <p:txBody>
          <a:bodyPr/>
          <a:lstStyle/>
          <a:p>
            <a:fld id="{D08DC3D2-09C0-4E63-B578-DD46AE2495D8}" type="slidenum">
              <a:rPr lang="en-US" smtClean="0"/>
              <a:pPr/>
              <a:t>19</a:t>
            </a:fld>
            <a:endParaRPr lang="en-US"/>
          </a:p>
        </p:txBody>
      </p:sp>
    </p:spTree>
    <p:extLst>
      <p:ext uri="{BB962C8B-B14F-4D97-AF65-F5344CB8AC3E}">
        <p14:creationId xmlns:p14="http://schemas.microsoft.com/office/powerpoint/2010/main" val="273890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B9B6B2-6C17-448B-8183-F041E35DD0FB}" type="slidenum">
              <a:rPr lang="en-US"/>
              <a:pPr/>
              <a:t>2</a:t>
            </a:fld>
            <a:endParaRPr lang="en-US"/>
          </a:p>
        </p:txBody>
      </p:sp>
      <p:sp>
        <p:nvSpPr>
          <p:cNvPr id="829442" name="Rectangle 2"/>
          <p:cNvSpPr>
            <a:spLocks noGrp="1" noRot="1" noChangeAspect="1" noChangeArrowheads="1" noTextEdit="1"/>
          </p:cNvSpPr>
          <p:nvPr>
            <p:ph type="sldImg"/>
          </p:nvPr>
        </p:nvSpPr>
        <p:spPr>
          <a:ln/>
        </p:spPr>
      </p:sp>
      <p:sp>
        <p:nvSpPr>
          <p:cNvPr id="82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70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42A55-8AAC-491E-A960-5EAED24CC9CA}" type="slidenum">
              <a:rPr lang="en-US"/>
              <a:pPr/>
              <a:t>3</a:t>
            </a:fld>
            <a:endParaRPr lang="en-US"/>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14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C733A-8D78-4634-99EC-D49C3A3F7D8F}" type="slidenum">
              <a:rPr lang="en-US"/>
              <a:pPr/>
              <a:t>4</a:t>
            </a:fld>
            <a:endParaRPr 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As we will see, when programs (running in use mode) call privileged instructions, the processor will not run the instruction. Instead it will trap, which causes the CPU to switch to kernel mode, and the OS will then regain control.</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3617470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60B1C2-81FD-4343-AE29-689221B20B05}" type="slidenum">
              <a:rPr lang="en-US"/>
              <a:pPr/>
              <a:t>5</a:t>
            </a:fld>
            <a:endParaRPr lang="en-US"/>
          </a:p>
        </p:txBody>
      </p:sp>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r>
              <a:rPr lang="en-US" dirty="0" smtClean="0"/>
              <a:t>Recall that devices</a:t>
            </a:r>
            <a:r>
              <a:rPr lang="en-US" baseline="0" dirty="0" smtClean="0"/>
              <a:t> are programmed using IO instructions. These instructions are privileged.</a:t>
            </a:r>
          </a:p>
          <a:p>
            <a:endParaRPr lang="en-US" baseline="0" dirty="0" smtClean="0"/>
          </a:p>
          <a:p>
            <a:r>
              <a:rPr lang="en-US" baseline="0" dirty="0" smtClean="0"/>
              <a:t>We will see later how memory management h/w limits memory access.</a:t>
            </a:r>
          </a:p>
          <a:p>
            <a:endParaRPr lang="en-US" baseline="0" dirty="0" smtClean="0"/>
          </a:p>
        </p:txBody>
      </p:sp>
    </p:spTree>
    <p:extLst>
      <p:ext uri="{BB962C8B-B14F-4D97-AF65-F5344CB8AC3E}">
        <p14:creationId xmlns:p14="http://schemas.microsoft.com/office/powerpoint/2010/main" val="3803535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F608A-47EA-4763-9417-A5229D9AD6C6}" type="slidenum">
              <a:rPr lang="en-US"/>
              <a:pPr/>
              <a:t>6</a:t>
            </a:fld>
            <a:endParaRPr lang="en-US"/>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7143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870533-2BEB-44A0-9BFE-DA89205FC255}" type="slidenum">
              <a:rPr lang="en-US"/>
              <a:pPr/>
              <a:t>7</a:t>
            </a:fld>
            <a:endParaRPr lang="en-US"/>
          </a:p>
        </p:txBody>
      </p:sp>
      <p:sp>
        <p:nvSpPr>
          <p:cNvPr id="837634" name="Rectangle 2"/>
          <p:cNvSpPr>
            <a:spLocks noGrp="1" noRot="1" noChangeAspect="1" noChangeArrowheads="1" noTextEdit="1"/>
          </p:cNvSpPr>
          <p:nvPr>
            <p:ph type="sldImg"/>
          </p:nvPr>
        </p:nvSpPr>
        <p:spPr>
          <a:ln/>
        </p:spPr>
      </p:sp>
      <p:sp>
        <p:nvSpPr>
          <p:cNvPr id="83763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46849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870533-2BEB-44A0-9BFE-DA89205FC255}" type="slidenum">
              <a:rPr lang="en-US"/>
              <a:pPr/>
              <a:t>8</a:t>
            </a:fld>
            <a:endParaRPr lang="en-US"/>
          </a:p>
        </p:txBody>
      </p:sp>
      <p:sp>
        <p:nvSpPr>
          <p:cNvPr id="837634" name="Rectangle 2"/>
          <p:cNvSpPr>
            <a:spLocks noGrp="1" noRot="1" noChangeAspect="1" noChangeArrowheads="1" noTextEdit="1"/>
          </p:cNvSpPr>
          <p:nvPr>
            <p:ph type="sldImg"/>
          </p:nvPr>
        </p:nvSpPr>
        <p:spPr>
          <a:ln/>
        </p:spPr>
      </p:sp>
      <p:sp>
        <p:nvSpPr>
          <p:cNvPr id="837635"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Memory virtualization: Recall that with memory virtualization</a:t>
            </a:r>
            <a:r>
              <a:rPr lang="en-US" baseline="0" dirty="0" smtClean="0"/>
              <a:t> e</a:t>
            </a:r>
            <a:r>
              <a:rPr lang="en-US" dirty="0" smtClean="0"/>
              <a:t>ach program has access to a large amount of contiguous, private memory, starting at address 0. The</a:t>
            </a:r>
            <a:r>
              <a:rPr lang="en-US" baseline="0" dirty="0" smtClean="0"/>
              <a:t> MMU enables exactly that.</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Memory isolation: The OS ensures that its own </a:t>
            </a:r>
            <a:r>
              <a:rPr lang="en-US" baseline="0" dirty="0" err="1" smtClean="0"/>
              <a:t>code+data</a:t>
            </a:r>
            <a:r>
              <a:rPr lang="en-US" baseline="0" dirty="0" smtClean="0"/>
              <a:t>, and the different programs are located in different (non-overlapping) physical memory registers. Using the MMU, the OS can limit memory accesses of regular programs (each program can access physical memory within its own base and limit values), and ensure that programs cannot step on each other’s memory or the OS memory.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Changing the MMU register values must be privileged operations, or else a program could change the MMU register values and access any physical memory.</a:t>
            </a:r>
            <a:endParaRPr lang="en-US" dirty="0" smtClean="0"/>
          </a:p>
        </p:txBody>
      </p:sp>
    </p:spTree>
    <p:extLst>
      <p:ext uri="{BB962C8B-B14F-4D97-AF65-F5344CB8AC3E}">
        <p14:creationId xmlns:p14="http://schemas.microsoft.com/office/powerpoint/2010/main" val="220928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954CD5-0CAA-40F3-B957-AB0E61FFAE95}" type="slidenum">
              <a:rPr lang="en-US"/>
              <a:pPr/>
              <a:t>9</a:t>
            </a:fld>
            <a:endParaRPr lang="en-US"/>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r>
              <a:rPr lang="en-US" dirty="0" smtClean="0"/>
              <a:t>Call OS</a:t>
            </a:r>
            <a:r>
              <a:rPr lang="en-US" baseline="0" dirty="0" smtClean="0"/>
              <a:t> code directly: no, OS code is isolated using MMU. Even if it was not isolated, OS code needs to run in kernel mode (because it accesses devices), and so we need some way to go to kernel mode.</a:t>
            </a:r>
          </a:p>
          <a:p>
            <a:endParaRPr lang="en-US" dirty="0"/>
          </a:p>
        </p:txBody>
      </p:sp>
    </p:spTree>
    <p:extLst>
      <p:ext uri="{BB962C8B-B14F-4D97-AF65-F5344CB8AC3E}">
        <p14:creationId xmlns:p14="http://schemas.microsoft.com/office/powerpoint/2010/main" val="393064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0" y="0"/>
            <a:ext cx="9144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3" name="Rectangle 3"/>
          <p:cNvSpPr>
            <a:spLocks noChangeArrowheads="1"/>
          </p:cNvSpPr>
          <p:nvPr/>
        </p:nvSpPr>
        <p:spPr bwMode="auto">
          <a:xfrm>
            <a:off x="0" y="1651000"/>
            <a:ext cx="9144000" cy="1908175"/>
          </a:xfrm>
          <a:prstGeom prst="rect">
            <a:avLst/>
          </a:prstGeom>
          <a:solidFill>
            <a:srgbClr val="99CC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4" name="Rectangle 4"/>
          <p:cNvSpPr>
            <a:spLocks noChangeArrowheads="1"/>
          </p:cNvSpPr>
          <p:nvPr/>
        </p:nvSpPr>
        <p:spPr bwMode="auto">
          <a:xfrm>
            <a:off x="685800" y="1701800"/>
            <a:ext cx="77724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000" b="1" smtClean="0">
                <a:solidFill>
                  <a:schemeClr val="bg1"/>
                </a:solidFill>
                <a:latin typeface="Arial" charset="0"/>
              </a:rPr>
              <a:t>Operating</a:t>
            </a:r>
            <a:r>
              <a:rPr lang="en-US" sz="3000" b="1" baseline="0" smtClean="0">
                <a:solidFill>
                  <a:schemeClr val="bg1"/>
                </a:solidFill>
                <a:latin typeface="Arial" charset="0"/>
              </a:rPr>
              <a:t> </a:t>
            </a:r>
            <a:r>
              <a:rPr lang="en-US" sz="3000" b="1" smtClean="0">
                <a:solidFill>
                  <a:schemeClr val="bg1"/>
                </a:solidFill>
                <a:latin typeface="Arial" charset="0"/>
              </a:rPr>
              <a:t>Systems</a:t>
            </a:r>
            <a:endParaRPr lang="en-US" sz="3000" b="1" dirty="0">
              <a:solidFill>
                <a:schemeClr val="bg1"/>
              </a:solidFill>
              <a:latin typeface="Arial" charset="0"/>
            </a:endParaRPr>
          </a:p>
          <a:p>
            <a:pPr eaLnBrk="1" hangingPunct="1"/>
            <a:r>
              <a:rPr lang="en-US" sz="3000" b="1" dirty="0" smtClean="0">
                <a:solidFill>
                  <a:schemeClr val="bg1"/>
                </a:solidFill>
                <a:latin typeface="Arial" charset="0"/>
              </a:rPr>
              <a:t>ECE344</a:t>
            </a:r>
            <a:endParaRPr lang="en-US" sz="3000" b="1" dirty="0">
              <a:solidFill>
                <a:schemeClr val="bg1"/>
              </a:solidFill>
              <a:latin typeface="Arial" charset="0"/>
            </a:endParaRPr>
          </a:p>
        </p:txBody>
      </p:sp>
      <p:sp>
        <p:nvSpPr>
          <p:cNvPr id="660485" name="Rectangle 5"/>
          <p:cNvSpPr>
            <a:spLocks noChangeArrowheads="1"/>
          </p:cNvSpPr>
          <p:nvPr/>
        </p:nvSpPr>
        <p:spPr bwMode="auto">
          <a:xfrm>
            <a:off x="1371600" y="4508500"/>
            <a:ext cx="64008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b="1">
                <a:solidFill>
                  <a:schemeClr val="bg1"/>
                </a:solidFill>
                <a:latin typeface="Arial" charset="0"/>
              </a:rPr>
              <a:t>Ashvin Goel</a:t>
            </a:r>
          </a:p>
          <a:p>
            <a:pPr eaLnBrk="1" hangingPunct="1"/>
            <a:r>
              <a:rPr lang="en-US" b="1">
                <a:solidFill>
                  <a:schemeClr val="bg1"/>
                </a:solidFill>
                <a:latin typeface="Arial" charset="0"/>
              </a:rPr>
              <a:t>ECE</a:t>
            </a:r>
          </a:p>
          <a:p>
            <a:pPr eaLnBrk="1" hangingPunct="1"/>
            <a:r>
              <a:rPr lang="en-US" b="1">
                <a:solidFill>
                  <a:schemeClr val="bg1"/>
                </a:solidFill>
                <a:latin typeface="Arial" charset="0"/>
              </a:rPr>
              <a:t>University of Toronto</a:t>
            </a:r>
            <a:endParaRPr lang="en-US">
              <a:solidFill>
                <a:schemeClr val="bg1"/>
              </a:solidFill>
              <a:latin typeface="Arial" charset="0"/>
            </a:endParaRPr>
          </a:p>
        </p:txBody>
      </p:sp>
      <p:sp>
        <p:nvSpPr>
          <p:cNvPr id="660486" name="Text Box 6"/>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7" name="Rectangle 7"/>
          <p:cNvSpPr>
            <a:spLocks noGrp="1" noChangeArrowheads="1"/>
          </p:cNvSpPr>
          <p:nvPr>
            <p:ph type="ctrTitle" sz="quarter"/>
          </p:nvPr>
        </p:nvSpPr>
        <p:spPr>
          <a:xfrm>
            <a:off x="685800" y="2852738"/>
            <a:ext cx="7772400" cy="647700"/>
          </a:xfrm>
          <a:extLst>
            <a:ext uri="{91240B29-F687-4F45-9708-019B960494DF}">
              <a14:hiddenLine xmlns:a14="http://schemas.microsoft.com/office/drawing/2010/main" w="9525">
                <a:solidFill>
                  <a:schemeClr val="tx1"/>
                </a:solidFill>
                <a:miter lim="800000"/>
                <a:headEnd/>
                <a:tailEnd/>
              </a14:hiddenLine>
            </a:ext>
          </a:extLst>
        </p:spPr>
        <p:txBody>
          <a:bodyPr/>
          <a:lstStyle>
            <a:lvl1pPr algn="ctr">
              <a:defRPr/>
            </a:lvl1pPr>
          </a:lstStyle>
          <a:p>
            <a:pPr lvl="0"/>
            <a:r>
              <a:rPr lang="en-US" noProof="0" smtClean="0"/>
              <a:t>Click to edit Master title style</a:t>
            </a:r>
          </a:p>
        </p:txBody>
      </p:sp>
      <p:sp>
        <p:nvSpPr>
          <p:cNvPr id="660488" name="Text Box 8"/>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9" name="Text Box 9"/>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1B76D8C-B59E-42D9-A62B-C1E8AADBD7BE}" type="slidenum">
              <a:rPr lang="en-US" smtClean="0"/>
              <a:pPr/>
              <a:t>‹#›</a:t>
            </a:fld>
            <a:endParaRPr lang="en-US"/>
          </a:p>
        </p:txBody>
      </p:sp>
    </p:spTree>
    <p:extLst>
      <p:ext uri="{BB962C8B-B14F-4D97-AF65-F5344CB8AC3E}">
        <p14:creationId xmlns:p14="http://schemas.microsoft.com/office/powerpoint/2010/main" val="36487158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4450"/>
            <a:ext cx="1981200" cy="6480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4450"/>
            <a:ext cx="5791200" cy="6480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CC2E18D-94DC-4CB5-8B75-7521F87FC4B8}" type="slidenum">
              <a:rPr lang="en-US" smtClean="0"/>
              <a:pPr/>
              <a:t>‹#›</a:t>
            </a:fld>
            <a:endParaRPr lang="en-US"/>
          </a:p>
        </p:txBody>
      </p:sp>
    </p:spTree>
    <p:extLst>
      <p:ext uri="{BB962C8B-B14F-4D97-AF65-F5344CB8AC3E}">
        <p14:creationId xmlns:p14="http://schemas.microsoft.com/office/powerpoint/2010/main" val="18597892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B20FD8F-29F9-4FD2-AE02-37C4FC95FC36}" type="slidenum">
              <a:rPr lang="en-US" smtClean="0"/>
              <a:pPr/>
              <a:t>‹#›</a:t>
            </a:fld>
            <a:endParaRPr lang="en-US"/>
          </a:p>
        </p:txBody>
      </p:sp>
    </p:spTree>
    <p:extLst>
      <p:ext uri="{BB962C8B-B14F-4D97-AF65-F5344CB8AC3E}">
        <p14:creationId xmlns:p14="http://schemas.microsoft.com/office/powerpoint/2010/main" val="1856941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30A1202-4B8A-46F4-9C76-CF5E6A78F18A}" type="slidenum">
              <a:rPr lang="en-US" smtClean="0"/>
              <a:pPr/>
              <a:t>‹#›</a:t>
            </a:fld>
            <a:endParaRPr lang="en-US"/>
          </a:p>
        </p:txBody>
      </p:sp>
    </p:spTree>
    <p:extLst>
      <p:ext uri="{BB962C8B-B14F-4D97-AF65-F5344CB8AC3E}">
        <p14:creationId xmlns:p14="http://schemas.microsoft.com/office/powerpoint/2010/main" val="29076037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35098F96-76B5-41A1-9F99-AEC6C3A0C775}" type="slidenum">
              <a:rPr lang="en-US" smtClean="0"/>
              <a:pPr/>
              <a:t>‹#›</a:t>
            </a:fld>
            <a:endParaRPr lang="en-US"/>
          </a:p>
        </p:txBody>
      </p:sp>
    </p:spTree>
    <p:extLst>
      <p:ext uri="{BB962C8B-B14F-4D97-AF65-F5344CB8AC3E}">
        <p14:creationId xmlns:p14="http://schemas.microsoft.com/office/powerpoint/2010/main" val="27605499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48B3E185-8711-4641-A57B-2CF64BEFB72C}" type="slidenum">
              <a:rPr lang="en-US" smtClean="0"/>
              <a:pPr/>
              <a:t>‹#›</a:t>
            </a:fld>
            <a:endParaRPr lang="en-US"/>
          </a:p>
        </p:txBody>
      </p:sp>
    </p:spTree>
    <p:extLst>
      <p:ext uri="{BB962C8B-B14F-4D97-AF65-F5344CB8AC3E}">
        <p14:creationId xmlns:p14="http://schemas.microsoft.com/office/powerpoint/2010/main" val="10440351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6514D9D2-4A54-4C11-817E-DB881DF7F851}" type="slidenum">
              <a:rPr lang="en-US" smtClean="0"/>
              <a:pPr/>
              <a:t>‹#›</a:t>
            </a:fld>
            <a:endParaRPr lang="en-US"/>
          </a:p>
        </p:txBody>
      </p:sp>
    </p:spTree>
    <p:extLst>
      <p:ext uri="{BB962C8B-B14F-4D97-AF65-F5344CB8AC3E}">
        <p14:creationId xmlns:p14="http://schemas.microsoft.com/office/powerpoint/2010/main" val="3512779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FFC12DD-18E0-4BDB-886F-D31F05314BE8}" type="slidenum">
              <a:rPr lang="en-US" smtClean="0"/>
              <a:pPr/>
              <a:t>‹#›</a:t>
            </a:fld>
            <a:endParaRPr lang="en-US"/>
          </a:p>
        </p:txBody>
      </p:sp>
    </p:spTree>
    <p:extLst>
      <p:ext uri="{BB962C8B-B14F-4D97-AF65-F5344CB8AC3E}">
        <p14:creationId xmlns:p14="http://schemas.microsoft.com/office/powerpoint/2010/main" val="40487862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CAD28FD-33BA-487D-B5D7-A4AE2A3D4C85}" type="slidenum">
              <a:rPr lang="en-US" smtClean="0"/>
              <a:pPr/>
              <a:t>‹#›</a:t>
            </a:fld>
            <a:endParaRPr lang="en-US"/>
          </a:p>
        </p:txBody>
      </p:sp>
    </p:spTree>
    <p:extLst>
      <p:ext uri="{BB962C8B-B14F-4D97-AF65-F5344CB8AC3E}">
        <p14:creationId xmlns:p14="http://schemas.microsoft.com/office/powerpoint/2010/main" val="39234031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71807EC-C62A-4CCF-9DF6-96C673DBE4CA}" type="slidenum">
              <a:rPr lang="en-US" smtClean="0"/>
              <a:pPr/>
              <a:t>‹#›</a:t>
            </a:fld>
            <a:endParaRPr lang="en-US"/>
          </a:p>
        </p:txBody>
      </p:sp>
    </p:spTree>
    <p:extLst>
      <p:ext uri="{BB962C8B-B14F-4D97-AF65-F5344CB8AC3E}">
        <p14:creationId xmlns:p14="http://schemas.microsoft.com/office/powerpoint/2010/main" val="26996472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0" y="0"/>
            <a:ext cx="9144000" cy="12684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59" name="Rectangle 3"/>
          <p:cNvSpPr>
            <a:spLocks noChangeArrowheads="1"/>
          </p:cNvSpPr>
          <p:nvPr/>
        </p:nvSpPr>
        <p:spPr bwMode="auto">
          <a:xfrm>
            <a:off x="0" y="1196975"/>
            <a:ext cx="9144000" cy="76200"/>
          </a:xfrm>
          <a:prstGeom prst="rect">
            <a:avLst/>
          </a:prstGeom>
          <a:solidFill>
            <a:srgbClr val="99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0" name="Rectangle 4"/>
          <p:cNvSpPr>
            <a:spLocks noGrp="1" noChangeArrowheads="1"/>
          </p:cNvSpPr>
          <p:nvPr>
            <p:ph type="title"/>
          </p:nvPr>
        </p:nvSpPr>
        <p:spPr bwMode="auto">
          <a:xfrm>
            <a:off x="609600" y="44450"/>
            <a:ext cx="7924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9461" name="Rectangle 5"/>
          <p:cNvSpPr>
            <a:spLocks noGrp="1" noChangeArrowheads="1"/>
          </p:cNvSpPr>
          <p:nvPr>
            <p:ph type="body" idx="1"/>
          </p:nvPr>
        </p:nvSpPr>
        <p:spPr bwMode="auto">
          <a:xfrm>
            <a:off x="609600" y="1341438"/>
            <a:ext cx="79248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9462" name="Rectangle 6"/>
          <p:cNvSpPr>
            <a:spLocks noChangeArrowheads="1"/>
          </p:cNvSpPr>
          <p:nvPr/>
        </p:nvSpPr>
        <p:spPr bwMode="auto">
          <a:xfrm>
            <a:off x="0" y="6553200"/>
            <a:ext cx="91440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3" name="Rectangle 7"/>
          <p:cNvSpPr>
            <a:spLocks noGrp="1" noChangeArrowheads="1"/>
          </p:cNvSpPr>
          <p:nvPr>
            <p:ph type="sldNum" sz="quarter" idx="4"/>
          </p:nvPr>
        </p:nvSpPr>
        <p:spPr bwMode="auto">
          <a:xfrm>
            <a:off x="7204075" y="6561138"/>
            <a:ext cx="1905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600">
                <a:solidFill>
                  <a:schemeClr val="bg1"/>
                </a:solidFill>
                <a:latin typeface="Comic Sans MS" pitchFamily="66" charset="0"/>
              </a:defRPr>
            </a:lvl1pPr>
          </a:lstStyle>
          <a:p>
            <a:fld id="{ADD2065F-8F3D-4ED1-BA91-A75B63BD70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3000" b="1">
          <a:solidFill>
            <a:schemeClr val="bg1"/>
          </a:solidFill>
          <a:latin typeface="+mj-lt"/>
          <a:ea typeface="+mj-ea"/>
          <a:cs typeface="+mj-cs"/>
        </a:defRPr>
      </a:lvl1pPr>
      <a:lvl2pPr algn="l" rtl="0" eaLnBrk="1" fontAlgn="base" hangingPunct="1">
        <a:spcBef>
          <a:spcPct val="0"/>
        </a:spcBef>
        <a:spcAft>
          <a:spcPct val="0"/>
        </a:spcAft>
        <a:defRPr sz="3000" b="1">
          <a:solidFill>
            <a:schemeClr val="bg1"/>
          </a:solidFill>
          <a:latin typeface="Arial" charset="0"/>
        </a:defRPr>
      </a:lvl2pPr>
      <a:lvl3pPr algn="l" rtl="0" eaLnBrk="1" fontAlgn="base" hangingPunct="1">
        <a:spcBef>
          <a:spcPct val="0"/>
        </a:spcBef>
        <a:spcAft>
          <a:spcPct val="0"/>
        </a:spcAft>
        <a:defRPr sz="3000" b="1">
          <a:solidFill>
            <a:schemeClr val="bg1"/>
          </a:solidFill>
          <a:latin typeface="Arial" charset="0"/>
        </a:defRPr>
      </a:lvl3pPr>
      <a:lvl4pPr algn="l" rtl="0" eaLnBrk="1" fontAlgn="base" hangingPunct="1">
        <a:spcBef>
          <a:spcPct val="0"/>
        </a:spcBef>
        <a:spcAft>
          <a:spcPct val="0"/>
        </a:spcAft>
        <a:defRPr sz="3000" b="1">
          <a:solidFill>
            <a:schemeClr val="bg1"/>
          </a:solidFill>
          <a:latin typeface="Arial" charset="0"/>
        </a:defRPr>
      </a:lvl4pPr>
      <a:lvl5pPr algn="l" rtl="0" eaLnBrk="1" fontAlgn="base" hangingPunct="1">
        <a:spcBef>
          <a:spcPct val="0"/>
        </a:spcBef>
        <a:spcAft>
          <a:spcPct val="0"/>
        </a:spcAft>
        <a:defRPr sz="3000" b="1">
          <a:solidFill>
            <a:schemeClr val="bg1"/>
          </a:solidFill>
          <a:latin typeface="Arial" charset="0"/>
        </a:defRPr>
      </a:lvl5pPr>
      <a:lvl6pPr marL="457200" algn="l" rtl="0" eaLnBrk="1" fontAlgn="base" hangingPunct="1">
        <a:spcBef>
          <a:spcPct val="0"/>
        </a:spcBef>
        <a:spcAft>
          <a:spcPct val="0"/>
        </a:spcAft>
        <a:defRPr sz="3000" b="1">
          <a:solidFill>
            <a:schemeClr val="bg1"/>
          </a:solidFill>
          <a:latin typeface="Arial" charset="0"/>
        </a:defRPr>
      </a:lvl6pPr>
      <a:lvl7pPr marL="914400" algn="l" rtl="0" eaLnBrk="1" fontAlgn="base" hangingPunct="1">
        <a:spcBef>
          <a:spcPct val="0"/>
        </a:spcBef>
        <a:spcAft>
          <a:spcPct val="0"/>
        </a:spcAft>
        <a:defRPr sz="3000" b="1">
          <a:solidFill>
            <a:schemeClr val="bg1"/>
          </a:solidFill>
          <a:latin typeface="Arial" charset="0"/>
        </a:defRPr>
      </a:lvl7pPr>
      <a:lvl8pPr marL="1371600" algn="l" rtl="0" eaLnBrk="1" fontAlgn="base" hangingPunct="1">
        <a:spcBef>
          <a:spcPct val="0"/>
        </a:spcBef>
        <a:spcAft>
          <a:spcPct val="0"/>
        </a:spcAft>
        <a:defRPr sz="3000" b="1">
          <a:solidFill>
            <a:schemeClr val="bg1"/>
          </a:solidFill>
          <a:latin typeface="Arial" charset="0"/>
        </a:defRPr>
      </a:lvl8pPr>
      <a:lvl9pPr marL="1828800" algn="l" rtl="0" eaLnBrk="1" fontAlgn="base" hangingPunct="1">
        <a:spcBef>
          <a:spcPct val="0"/>
        </a:spcBef>
        <a:spcAft>
          <a:spcPct val="0"/>
        </a:spcAft>
        <a:defRPr sz="3000" b="1">
          <a:solidFill>
            <a:schemeClr val="bg1"/>
          </a:solidFill>
          <a:latin typeface="Arial" charset="0"/>
        </a:defRPr>
      </a:lvl9pPr>
    </p:titleStyle>
    <p:bodyStyle>
      <a:lvl1pPr marL="342900" indent="-342900" algn="l" rtl="0" eaLnBrk="1" fontAlgn="base" hangingPunct="1">
        <a:spcBef>
          <a:spcPct val="40000"/>
        </a:spcBef>
        <a:spcAft>
          <a:spcPct val="10000"/>
        </a:spcAft>
        <a:buClr>
          <a:schemeClr val="tx1"/>
        </a:buClr>
        <a:buSzPct val="50000"/>
        <a:buFont typeface="Wingdings" pitchFamily="2" charset="2"/>
        <a:buChar char="q"/>
        <a:defRPr sz="2400">
          <a:solidFill>
            <a:schemeClr val="tx1"/>
          </a:solidFill>
          <a:latin typeface="+mn-lt"/>
          <a:ea typeface="+mn-ea"/>
          <a:cs typeface="+mn-cs"/>
        </a:defRPr>
      </a:lvl1pPr>
      <a:lvl2pPr marL="742950" indent="-285750" algn="l" rtl="0" eaLnBrk="1" fontAlgn="base" hangingPunct="1">
        <a:spcBef>
          <a:spcPct val="20000"/>
        </a:spcBef>
        <a:spcAft>
          <a:spcPct val="5000"/>
        </a:spcAft>
        <a:buSzPct val="80000"/>
        <a:buChar char="o"/>
        <a:defRPr sz="2000">
          <a:solidFill>
            <a:schemeClr val="tx1"/>
          </a:solidFill>
          <a:latin typeface="+mn-lt"/>
        </a:defRPr>
      </a:lvl2pPr>
      <a:lvl3pPr marL="1143000" indent="-228600" algn="l" rtl="0" eaLnBrk="1" fontAlgn="base" hangingPunct="1">
        <a:spcBef>
          <a:spcPct val="20000"/>
        </a:spcBef>
        <a:spcAft>
          <a:spcPct val="0"/>
        </a:spcAft>
        <a:buSzPct val="90000"/>
        <a:buFont typeface="Wingdings" pitchFamily="2" charset="2"/>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5.emf"/><Relationship Id="rId4" Type="http://schemas.openxmlformats.org/officeDocument/2006/relationships/customXml" Target="../ink/ink2.xml"/><Relationship Id="rId9"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ctrTitle" sz="quarter"/>
          </p:nvPr>
        </p:nvSpPr>
        <p:spPr/>
        <p:txBody>
          <a:bodyPr/>
          <a:lstStyle/>
          <a:p>
            <a:r>
              <a:rPr lang="en-US" dirty="0" smtClean="0"/>
              <a:t>OS-Related Hardware</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Trap</a:t>
            </a:r>
            <a:endParaRPr lang="en-CA" dirty="0"/>
          </a:p>
        </p:txBody>
      </p:sp>
      <p:sp>
        <p:nvSpPr>
          <p:cNvPr id="3" name="Content Placeholder 2"/>
          <p:cNvSpPr>
            <a:spLocks noGrp="1"/>
          </p:cNvSpPr>
          <p:nvPr>
            <p:ph idx="1"/>
          </p:nvPr>
        </p:nvSpPr>
        <p:spPr>
          <a:xfrm>
            <a:off x="637308" y="1341438"/>
            <a:ext cx="7924800" cy="5183187"/>
          </a:xfrm>
        </p:spPr>
        <p:txBody>
          <a:bodyPr/>
          <a:lstStyle/>
          <a:p>
            <a:r>
              <a:rPr lang="en-CA" dirty="0" smtClean="0"/>
              <a:t>CPU handles trap instruction similar to interrupts</a:t>
            </a:r>
          </a:p>
          <a:p>
            <a:r>
              <a:rPr lang="en-CA" dirty="0" smtClean="0"/>
              <a:t>Current instruction is trap instruction</a:t>
            </a:r>
          </a:p>
          <a:p>
            <a:r>
              <a:rPr lang="en-CA" dirty="0" smtClean="0"/>
              <a:t>On trap (hardware)</a:t>
            </a:r>
          </a:p>
          <a:p>
            <a:pPr lvl="1"/>
            <a:r>
              <a:rPr lang="en-CA" dirty="0" smtClean="0"/>
              <a:t>CPU switches to kernel mode</a:t>
            </a:r>
          </a:p>
          <a:p>
            <a:pPr lvl="1"/>
            <a:r>
              <a:rPr lang="en-CA" dirty="0"/>
              <a:t>R</a:t>
            </a:r>
            <a:r>
              <a:rPr lang="en-CA" dirty="0" smtClean="0"/>
              <a:t>uns OS handler code at well-defined location</a:t>
            </a:r>
          </a:p>
          <a:p>
            <a:r>
              <a:rPr lang="en-CA" dirty="0" smtClean="0"/>
              <a:t>OS handler code (software)</a:t>
            </a:r>
          </a:p>
          <a:p>
            <a:pPr lvl="1"/>
            <a:r>
              <a:rPr lang="en-CA" dirty="0" smtClean="0"/>
              <a:t>Saves processor state</a:t>
            </a:r>
          </a:p>
          <a:p>
            <a:pPr lvl="1"/>
            <a:r>
              <a:rPr lang="en-CA" dirty="0" smtClean="0"/>
              <a:t>Runs kernel functions to access h/w</a:t>
            </a:r>
          </a:p>
          <a:p>
            <a:pPr lvl="1"/>
            <a:r>
              <a:rPr lang="en-CA" dirty="0" smtClean="0"/>
              <a:t>Restores processor state</a:t>
            </a:r>
          </a:p>
          <a:p>
            <a:pPr lvl="1"/>
            <a:r>
              <a:rPr lang="en-CA" dirty="0" smtClean="0"/>
              <a:t>Returns to user code, switches to user mode</a:t>
            </a:r>
          </a:p>
          <a:p>
            <a:endParaRPr lang="en-CA" dirty="0"/>
          </a:p>
        </p:txBody>
      </p:sp>
      <p:sp>
        <p:nvSpPr>
          <p:cNvPr id="4" name="Slide Number Placeholder 3"/>
          <p:cNvSpPr>
            <a:spLocks noGrp="1"/>
          </p:cNvSpPr>
          <p:nvPr>
            <p:ph type="sldNum" sz="quarter" idx="10"/>
          </p:nvPr>
        </p:nvSpPr>
        <p:spPr/>
        <p:txBody>
          <a:bodyPr/>
          <a:lstStyle/>
          <a:p>
            <a:fld id="{DB20FD8F-29F9-4FD2-AE02-37C4FC95FC36}" type="slidenum">
              <a:rPr lang="en-US" smtClean="0"/>
              <a:pPr/>
              <a:t>10</a:t>
            </a:fld>
            <a:endParaRPr lang="en-US"/>
          </a:p>
        </p:txBody>
      </p:sp>
      <p:pic>
        <p:nvPicPr>
          <p:cNvPr id="5" name="Picture 5" descr="1-10"/>
          <p:cNvPicPr>
            <a:picLocks noChangeAspect="1" noChangeArrowheads="1"/>
          </p:cNvPicPr>
          <p:nvPr/>
        </p:nvPicPr>
        <p:blipFill>
          <a:blip r:embed="rId3">
            <a:extLst>
              <a:ext uri="{28A0092B-C50C-407E-A947-70E740481C1C}">
                <a14:useLocalDpi xmlns:a14="http://schemas.microsoft.com/office/drawing/2010/main" val="0"/>
              </a:ext>
            </a:extLst>
          </a:blip>
          <a:srcRect l="71698" b="3052"/>
          <a:stretch>
            <a:fillRect/>
          </a:stretch>
        </p:blipFill>
        <p:spPr bwMode="auto">
          <a:xfrm>
            <a:off x="6936527" y="2549074"/>
            <a:ext cx="1943868" cy="27679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7" name="Straight Arrow Connector 6"/>
          <p:cNvCxnSpPr/>
          <p:nvPr/>
        </p:nvCxnSpPr>
        <p:spPr bwMode="auto">
          <a:xfrm>
            <a:off x="6022109" y="2225964"/>
            <a:ext cx="914418" cy="1163781"/>
          </a:xfrm>
          <a:prstGeom prst="straightConnector1">
            <a:avLst/>
          </a:prstGeom>
          <a:noFill/>
          <a:ln w="254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1517086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Call</a:t>
            </a:r>
            <a:endParaRPr lang="en-CA" dirty="0"/>
          </a:p>
        </p:txBody>
      </p:sp>
      <p:sp>
        <p:nvSpPr>
          <p:cNvPr id="3" name="Content Placeholder 2"/>
          <p:cNvSpPr>
            <a:spLocks noGrp="1"/>
          </p:cNvSpPr>
          <p:nvPr>
            <p:ph idx="1"/>
          </p:nvPr>
        </p:nvSpPr>
        <p:spPr/>
        <p:txBody>
          <a:bodyPr/>
          <a:lstStyle/>
          <a:p>
            <a:r>
              <a:rPr lang="en-US" dirty="0"/>
              <a:t>Programs request h/w access via system </a:t>
            </a:r>
            <a:r>
              <a:rPr lang="en-US" dirty="0" smtClean="0"/>
              <a:t>calls</a:t>
            </a:r>
          </a:p>
          <a:p>
            <a:r>
              <a:rPr lang="en-CA" dirty="0"/>
              <a:t>Unix system calls</a:t>
            </a:r>
          </a:p>
          <a:p>
            <a:pPr lvl="1"/>
            <a:r>
              <a:rPr lang="en-CA" dirty="0"/>
              <a:t>Process related: fork, exec, wait, exit, kill, signal</a:t>
            </a:r>
          </a:p>
          <a:p>
            <a:pPr lvl="1"/>
            <a:r>
              <a:rPr lang="en-CA" dirty="0"/>
              <a:t>File related: open, read, write, close, link, unlink, </a:t>
            </a:r>
            <a:r>
              <a:rPr lang="en-CA" dirty="0" err="1"/>
              <a:t>chdir</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DB20FD8F-29F9-4FD2-AE02-37C4FC95FC36}" type="slidenum">
              <a:rPr lang="en-US" smtClean="0"/>
              <a:pPr/>
              <a:t>11</a:t>
            </a:fld>
            <a:endParaRPr lang="en-US"/>
          </a:p>
        </p:txBody>
      </p:sp>
      <p:grpSp>
        <p:nvGrpSpPr>
          <p:cNvPr id="17" name="Group 16"/>
          <p:cNvGrpSpPr/>
          <p:nvPr/>
        </p:nvGrpSpPr>
        <p:grpSpPr>
          <a:xfrm>
            <a:off x="1073497" y="3670099"/>
            <a:ext cx="6997005" cy="2318305"/>
            <a:chOff x="1239752" y="3103819"/>
            <a:chExt cx="6997005" cy="2318305"/>
          </a:xfrm>
        </p:grpSpPr>
        <p:grpSp>
          <p:nvGrpSpPr>
            <p:cNvPr id="5" name="Group 4"/>
            <p:cNvGrpSpPr/>
            <p:nvPr/>
          </p:nvGrpSpPr>
          <p:grpSpPr>
            <a:xfrm>
              <a:off x="1239752" y="3103819"/>
              <a:ext cx="6997005" cy="2318305"/>
              <a:chOff x="762000" y="1470345"/>
              <a:chExt cx="7696200" cy="3048000"/>
            </a:xfrm>
          </p:grpSpPr>
          <p:sp>
            <p:nvSpPr>
              <p:cNvPr id="6" name="Rounded Rectangle 5"/>
              <p:cNvSpPr/>
              <p:nvPr/>
            </p:nvSpPr>
            <p:spPr bwMode="auto">
              <a:xfrm>
                <a:off x="762000" y="3832545"/>
                <a:ext cx="7696200" cy="6858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charset="0"/>
                  </a:rPr>
                  <a:t>Hardware</a:t>
                </a:r>
              </a:p>
            </p:txBody>
          </p:sp>
          <p:sp>
            <p:nvSpPr>
              <p:cNvPr id="7" name="Rounded Rectangle 6"/>
              <p:cNvSpPr/>
              <p:nvPr/>
            </p:nvSpPr>
            <p:spPr bwMode="auto">
              <a:xfrm>
                <a:off x="762000" y="3070545"/>
                <a:ext cx="7696200" cy="685800"/>
              </a:xfrm>
              <a:prstGeom prst="round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charset="0"/>
                  </a:rPr>
                  <a:t>OS Kernel</a:t>
                </a:r>
              </a:p>
            </p:txBody>
          </p:sp>
          <p:sp>
            <p:nvSpPr>
              <p:cNvPr id="8" name="Rounded Rectangle 7"/>
              <p:cNvSpPr/>
              <p:nvPr/>
            </p:nvSpPr>
            <p:spPr bwMode="auto">
              <a:xfrm>
                <a:off x="762000" y="1470345"/>
                <a:ext cx="5059783" cy="1524001"/>
              </a:xfrm>
              <a:prstGeom prst="round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charset="0"/>
                  </a:rPr>
                  <a:t>Program1           Library</a:t>
                </a:r>
              </a:p>
            </p:txBody>
          </p:sp>
          <p:cxnSp>
            <p:nvCxnSpPr>
              <p:cNvPr id="9" name="Straight Connector 8"/>
              <p:cNvCxnSpPr>
                <a:stCxn id="8" idx="0"/>
                <a:endCxn id="8" idx="2"/>
              </p:cNvCxnSpPr>
              <p:nvPr/>
            </p:nvCxnSpPr>
            <p:spPr bwMode="auto">
              <a:xfrm>
                <a:off x="3291892" y="1470345"/>
                <a:ext cx="0" cy="1524001"/>
              </a:xfrm>
              <a:prstGeom prst="line">
                <a:avLst/>
              </a:prstGeom>
              <a:noFill/>
              <a:ln w="12700" cap="flat" cmpd="sng" algn="ctr">
                <a:solidFill>
                  <a:schemeClr val="tx1"/>
                </a:solidFill>
                <a:prstDash val="solid"/>
                <a:round/>
                <a:headEnd type="none" w="med" len="me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p14="http://schemas.microsoft.com/office/powerpoint/2010/main">
            <mc:Choice Requires="p14">
              <p:contentPart p14:bwMode="auto" r:id="rId2">
                <p14:nvContentPartPr>
                  <p14:cNvPr id="10" name="Ink 9"/>
                  <p14:cNvContentPartPr/>
                  <p14:nvPr/>
                </p14:nvContentPartPr>
                <p14:xfrm>
                  <a:off x="2479616" y="2612202"/>
                  <a:ext cx="735120" cy="167760"/>
                </p14:xfrm>
              </p:contentPart>
            </mc:Choice>
            <mc:Fallback xmlns="">
              <p:pic>
                <p:nvPicPr>
                  <p:cNvPr id="10" name="Ink 9"/>
                  <p:cNvPicPr/>
                  <p:nvPr/>
                </p:nvPicPr>
                <p:blipFill>
                  <a:blip r:embed="rId3"/>
                  <a:stretch>
                    <a:fillRect/>
                  </a:stretch>
                </p:blipFill>
                <p:spPr>
                  <a:xfrm>
                    <a:off x="2467734" y="2592827"/>
                    <a:ext cx="764430" cy="19705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3372056" y="2705082"/>
                  <a:ext cx="416520" cy="1310040"/>
                </p14:xfrm>
              </p:contentPart>
            </mc:Choice>
            <mc:Fallback xmlns="">
              <p:pic>
                <p:nvPicPr>
                  <p:cNvPr id="11" name="Ink 10"/>
                  <p:cNvPicPr/>
                  <p:nvPr/>
                </p:nvPicPr>
                <p:blipFill>
                  <a:blip r:embed="rId5"/>
                  <a:stretch>
                    <a:fillRect/>
                  </a:stretch>
                </p:blipFill>
                <p:spPr>
                  <a:xfrm>
                    <a:off x="3358198" y="2691830"/>
                    <a:ext cx="445819" cy="134127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p14:cNvContentPartPr/>
                  <p14:nvPr/>
                </p14:nvContentPartPr>
                <p14:xfrm>
                  <a:off x="3698216" y="3786162"/>
                  <a:ext cx="120960" cy="167760"/>
                </p14:xfrm>
              </p:contentPart>
            </mc:Choice>
            <mc:Fallback xmlns="">
              <p:pic>
                <p:nvPicPr>
                  <p:cNvPr id="12" name="Ink 11"/>
                  <p:cNvPicPr/>
                  <p:nvPr/>
                </p:nvPicPr>
                <p:blipFill>
                  <a:blip r:embed="rId7"/>
                  <a:stretch>
                    <a:fillRect/>
                  </a:stretch>
                </p:blipFill>
                <p:spPr>
                  <a:xfrm>
                    <a:off x="3680428" y="3765310"/>
                    <a:ext cx="156536" cy="20993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p14:cNvContentPartPr/>
                  <p14:nvPr/>
                </p14:nvContentPartPr>
                <p14:xfrm>
                  <a:off x="3554032" y="2657202"/>
                  <a:ext cx="192960" cy="809280"/>
                </p14:xfrm>
              </p:contentPart>
            </mc:Choice>
            <mc:Fallback xmlns="">
              <p:pic>
                <p:nvPicPr>
                  <p:cNvPr id="13" name="Ink 12"/>
                  <p:cNvPicPr/>
                  <p:nvPr/>
                </p:nvPicPr>
                <p:blipFill>
                  <a:blip r:embed="rId9"/>
                  <a:stretch>
                    <a:fillRect/>
                  </a:stretch>
                </p:blipFill>
                <p:spPr>
                  <a:xfrm>
                    <a:off x="3535013" y="2634012"/>
                    <a:ext cx="229412" cy="846668"/>
                  </a:xfrm>
                  <a:prstGeom prst="rect">
                    <a:avLst/>
                  </a:prstGeom>
                </p:spPr>
              </p:pic>
            </mc:Fallback>
          </mc:AlternateContent>
        </p:grpSp>
        <p:sp>
          <p:nvSpPr>
            <p:cNvPr id="14" name="TextBox 13"/>
            <p:cNvSpPr txBox="1"/>
            <p:nvPr/>
          </p:nvSpPr>
          <p:spPr>
            <a:xfrm>
              <a:off x="2988100" y="4371184"/>
              <a:ext cx="625492" cy="400110"/>
            </a:xfrm>
            <a:prstGeom prst="rect">
              <a:avLst/>
            </a:prstGeom>
            <a:noFill/>
          </p:spPr>
          <p:txBody>
            <a:bodyPr wrap="none" rtlCol="0">
              <a:spAutoFit/>
            </a:bodyPr>
            <a:lstStyle/>
            <a:p>
              <a:r>
                <a:rPr lang="en-CA" sz="2000" dirty="0" smtClean="0">
                  <a:latin typeface="+mj-lt"/>
                </a:rPr>
                <a:t>trap</a:t>
              </a:r>
              <a:endParaRPr lang="en-CA" sz="2000" dirty="0">
                <a:latin typeface="+mj-lt"/>
              </a:endParaRPr>
            </a:p>
          </p:txBody>
        </p:sp>
        <p:sp>
          <p:nvSpPr>
            <p:cNvPr id="15" name="TextBox 14"/>
            <p:cNvSpPr txBox="1"/>
            <p:nvPr/>
          </p:nvSpPr>
          <p:spPr>
            <a:xfrm>
              <a:off x="2117034" y="3894264"/>
              <a:ext cx="697627" cy="400110"/>
            </a:xfrm>
            <a:prstGeom prst="rect">
              <a:avLst/>
            </a:prstGeom>
            <a:noFill/>
          </p:spPr>
          <p:txBody>
            <a:bodyPr wrap="none" rtlCol="0">
              <a:spAutoFit/>
            </a:bodyPr>
            <a:lstStyle/>
            <a:p>
              <a:r>
                <a:rPr lang="en-CA" sz="2000" dirty="0" smtClean="0">
                  <a:latin typeface="+mn-lt"/>
                </a:rPr>
                <a:t>read</a:t>
              </a:r>
              <a:endParaRPr lang="en-CA" dirty="0">
                <a:latin typeface="+mn-lt"/>
              </a:endParaRPr>
            </a:p>
          </p:txBody>
        </p:sp>
        <p:sp>
          <p:nvSpPr>
            <p:cNvPr id="16" name="TextBox 15"/>
            <p:cNvSpPr txBox="1"/>
            <p:nvPr/>
          </p:nvSpPr>
          <p:spPr>
            <a:xfrm>
              <a:off x="3893345" y="3894264"/>
              <a:ext cx="1678665" cy="400110"/>
            </a:xfrm>
            <a:prstGeom prst="rect">
              <a:avLst/>
            </a:prstGeom>
            <a:noFill/>
          </p:spPr>
          <p:txBody>
            <a:bodyPr wrap="none" rtlCol="0">
              <a:spAutoFit/>
            </a:bodyPr>
            <a:lstStyle/>
            <a:p>
              <a:r>
                <a:rPr lang="en-CA" sz="2000" dirty="0">
                  <a:latin typeface="+mj-lt"/>
                </a:rPr>
                <a:t>r</a:t>
              </a:r>
              <a:r>
                <a:rPr lang="en-CA" sz="2000" dirty="0" smtClean="0">
                  <a:latin typeface="+mj-lt"/>
                </a:rPr>
                <a:t>eturn results</a:t>
              </a:r>
              <a:endParaRPr lang="en-CA" sz="2000" dirty="0">
                <a:latin typeface="+mj-lt"/>
              </a:endParaRPr>
            </a:p>
          </p:txBody>
        </p:sp>
      </p:grpSp>
      <p:sp>
        <p:nvSpPr>
          <p:cNvPr id="18" name="TextBox 17"/>
          <p:cNvSpPr txBox="1"/>
          <p:nvPr/>
        </p:nvSpPr>
        <p:spPr>
          <a:xfrm>
            <a:off x="5925927" y="3438396"/>
            <a:ext cx="2861681" cy="400110"/>
          </a:xfrm>
          <a:prstGeom prst="rect">
            <a:avLst/>
          </a:prstGeom>
          <a:noFill/>
        </p:spPr>
        <p:txBody>
          <a:bodyPr wrap="none" rtlCol="0">
            <a:spAutoFit/>
          </a:bodyPr>
          <a:lstStyle/>
          <a:p>
            <a:pPr marL="0"/>
            <a:r>
              <a:rPr lang="en-CA" sz="2000" dirty="0" smtClean="0">
                <a:latin typeface="+mj-lt"/>
              </a:rPr>
              <a:t>code runs in user mode</a:t>
            </a:r>
            <a:endParaRPr lang="en-CA" sz="2000" dirty="0">
              <a:latin typeface="+mj-lt"/>
            </a:endParaRPr>
          </a:p>
        </p:txBody>
      </p:sp>
      <p:sp>
        <p:nvSpPr>
          <p:cNvPr id="19" name="TextBox 18"/>
          <p:cNvSpPr txBox="1"/>
          <p:nvPr/>
        </p:nvSpPr>
        <p:spPr>
          <a:xfrm>
            <a:off x="5825742" y="4240154"/>
            <a:ext cx="3062057" cy="400110"/>
          </a:xfrm>
          <a:prstGeom prst="rect">
            <a:avLst/>
          </a:prstGeom>
          <a:noFill/>
        </p:spPr>
        <p:txBody>
          <a:bodyPr wrap="none" rtlCol="0">
            <a:spAutoFit/>
          </a:bodyPr>
          <a:lstStyle/>
          <a:p>
            <a:pPr marL="0"/>
            <a:r>
              <a:rPr lang="en-CA" sz="2000" dirty="0" smtClean="0">
                <a:latin typeface="+mj-lt"/>
              </a:rPr>
              <a:t>code runs in kernel mode</a:t>
            </a:r>
            <a:endParaRPr lang="en-CA" sz="2000" dirty="0">
              <a:latin typeface="+mj-lt"/>
            </a:endParaRPr>
          </a:p>
        </p:txBody>
      </p:sp>
      <p:cxnSp>
        <p:nvCxnSpPr>
          <p:cNvPr id="21" name="Straight Arrow Connector 20"/>
          <p:cNvCxnSpPr>
            <a:stCxn id="18" idx="2"/>
          </p:cNvCxnSpPr>
          <p:nvPr/>
        </p:nvCxnSpPr>
        <p:spPr bwMode="auto">
          <a:xfrm flipH="1">
            <a:off x="5754255" y="3838506"/>
            <a:ext cx="1602513" cy="299385"/>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19" idx="2"/>
          </p:cNvCxnSpPr>
          <p:nvPr/>
        </p:nvCxnSpPr>
        <p:spPr bwMode="auto">
          <a:xfrm flipH="1">
            <a:off x="6398746" y="4640264"/>
            <a:ext cx="958025" cy="356347"/>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776315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Invoking System Call</a:t>
            </a:r>
            <a:endParaRPr lang="en-CA" dirty="0"/>
          </a:p>
        </p:txBody>
      </p:sp>
      <p:sp>
        <p:nvSpPr>
          <p:cNvPr id="4" name="Slide Number Placeholder 3"/>
          <p:cNvSpPr>
            <a:spLocks noGrp="1"/>
          </p:cNvSpPr>
          <p:nvPr>
            <p:ph type="sldNum" sz="quarter" idx="10"/>
          </p:nvPr>
        </p:nvSpPr>
        <p:spPr/>
        <p:txBody>
          <a:bodyPr/>
          <a:lstStyle/>
          <a:p>
            <a:fld id="{DB20FD8F-29F9-4FD2-AE02-37C4FC95FC36}" type="slidenum">
              <a:rPr lang="en-US" smtClean="0"/>
              <a:pPr/>
              <a:t>12</a:t>
            </a:fld>
            <a:endParaRPr lang="en-US"/>
          </a:p>
        </p:txBody>
      </p:sp>
      <p:grpSp>
        <p:nvGrpSpPr>
          <p:cNvPr id="7" name="Group 6"/>
          <p:cNvGrpSpPr/>
          <p:nvPr/>
        </p:nvGrpSpPr>
        <p:grpSpPr>
          <a:xfrm>
            <a:off x="643731" y="1496291"/>
            <a:ext cx="7856538" cy="4541031"/>
            <a:chOff x="677862" y="1496291"/>
            <a:chExt cx="7856538" cy="4541031"/>
          </a:xfrm>
        </p:grpSpPr>
        <p:sp>
          <p:nvSpPr>
            <p:cNvPr id="5" name="Text Box 3"/>
            <p:cNvSpPr txBox="1">
              <a:spLocks noChangeArrowheads="1"/>
            </p:cNvSpPr>
            <p:nvPr/>
          </p:nvSpPr>
          <p:spPr bwMode="auto">
            <a:xfrm>
              <a:off x="677862" y="1496291"/>
              <a:ext cx="4147993" cy="1477328"/>
            </a:xfrm>
            <a:prstGeom prst="rect">
              <a:avLst/>
            </a:prstGeom>
            <a:noFill/>
            <a:ln w="12700" cap="sq" algn="ctr">
              <a:solidFill>
                <a:schemeClr val="tx1"/>
              </a:solidFill>
              <a:miter lim="800000"/>
              <a:headEnd type="none" w="sm" len="sm"/>
              <a:tailEnd type="none" w="sm" len="sm"/>
            </a:ln>
            <a:effectLst/>
            <a:extLst/>
          </p:spPr>
          <p:txBody>
            <a:bodyPr wrap="square">
              <a:spAutoFit/>
            </a:bodyPr>
            <a:lstStyle/>
            <a:p>
              <a:pPr algn="l" eaLnBrk="1" hangingPunct="1"/>
              <a:r>
                <a:rPr lang="en-US" sz="1800" b="1" dirty="0" err="1">
                  <a:latin typeface="Courier New" pitchFamily="49" charset="0"/>
                </a:rPr>
                <a:t>usercode</a:t>
              </a:r>
              <a:r>
                <a:rPr lang="en-US" sz="1800" b="1" dirty="0">
                  <a:latin typeface="Courier New" pitchFamily="49" charset="0"/>
                </a:rPr>
                <a:t>() </a:t>
              </a:r>
              <a:r>
                <a:rPr lang="en-US" sz="1800" b="1" dirty="0" smtClean="0">
                  <a:latin typeface="Courier New" pitchFamily="49" charset="0"/>
                </a:rPr>
                <a:t>{ // program code</a:t>
              </a:r>
              <a:endParaRPr lang="en-US" sz="1800" b="1" dirty="0">
                <a:latin typeface="Courier New" pitchFamily="49" charset="0"/>
              </a:endParaRPr>
            </a:p>
            <a:p>
              <a:pPr algn="l" eaLnBrk="1" hangingPunct="1"/>
              <a:r>
                <a:rPr lang="en-US" sz="1800" b="1" dirty="0">
                  <a:latin typeface="Courier New" pitchFamily="49" charset="0"/>
                </a:rPr>
                <a:t>  ...</a:t>
              </a:r>
            </a:p>
            <a:p>
              <a:pPr algn="l" eaLnBrk="1" hangingPunct="1"/>
              <a:r>
                <a:rPr lang="en-US" sz="1800" b="1" dirty="0">
                  <a:latin typeface="Courier New" pitchFamily="49" charset="0"/>
                </a:rPr>
                <a:t>  read(file, buffer, n);</a:t>
              </a:r>
            </a:p>
            <a:p>
              <a:pPr algn="l" eaLnBrk="1" hangingPunct="1"/>
              <a:r>
                <a:rPr lang="en-US" sz="1800" b="1" dirty="0">
                  <a:latin typeface="Courier New" pitchFamily="49" charset="0"/>
                </a:rPr>
                <a:t>  ...</a:t>
              </a:r>
            </a:p>
            <a:p>
              <a:pPr algn="l" eaLnBrk="1" hangingPunct="1"/>
              <a:r>
                <a:rPr lang="en-US" sz="1800" b="1" dirty="0">
                  <a:latin typeface="Courier New" pitchFamily="49" charset="0"/>
                </a:rPr>
                <a:t>}</a:t>
              </a:r>
              <a:endParaRPr lang="en-US" sz="1800" dirty="0">
                <a:latin typeface="Courier New" pitchFamily="49" charset="0"/>
              </a:endParaRPr>
            </a:p>
          </p:txBody>
        </p:sp>
        <p:sp>
          <p:nvSpPr>
            <p:cNvPr id="6" name="Text Box 4"/>
            <p:cNvSpPr txBox="1">
              <a:spLocks noChangeArrowheads="1"/>
            </p:cNvSpPr>
            <p:nvPr/>
          </p:nvSpPr>
          <p:spPr bwMode="auto">
            <a:xfrm>
              <a:off x="677862" y="3175000"/>
              <a:ext cx="7856538" cy="2862322"/>
            </a:xfrm>
            <a:prstGeom prst="rect">
              <a:avLst/>
            </a:prstGeom>
            <a:noFill/>
            <a:ln w="12700" cap="sq" algn="ctr">
              <a:solidFill>
                <a:schemeClr val="tx1"/>
              </a:solidFill>
              <a:miter lim="800000"/>
              <a:headEnd type="none" w="sm" len="sm"/>
              <a:tailEnd type="none" w="sm" len="sm"/>
            </a:ln>
            <a:effectLst/>
            <a:extLst/>
          </p:spPr>
          <p:txBody>
            <a:bodyPr wrap="square">
              <a:spAutoFit/>
            </a:bodyPr>
            <a:lstStyle/>
            <a:p>
              <a:pPr algn="l" eaLnBrk="1" hangingPunct="1"/>
              <a:r>
                <a:rPr lang="en-US" sz="1800" b="1" dirty="0">
                  <a:latin typeface="Courier New" pitchFamily="49" charset="0"/>
                </a:rPr>
                <a:t>read(file, buff, n) </a:t>
              </a:r>
              <a:r>
                <a:rPr lang="en-US" sz="1800" b="1" dirty="0" smtClean="0">
                  <a:latin typeface="Courier New" pitchFamily="49" charset="0"/>
                </a:rPr>
                <a:t>{ // library code</a:t>
              </a:r>
              <a:endParaRPr lang="en-US" sz="1800" b="1" dirty="0">
                <a:latin typeface="Courier New" pitchFamily="49" charset="0"/>
              </a:endParaRPr>
            </a:p>
            <a:p>
              <a:pPr algn="l" eaLnBrk="1" hangingPunct="1"/>
              <a:r>
                <a:rPr lang="en-US" sz="1800" b="1" dirty="0">
                  <a:latin typeface="Courier New" pitchFamily="49" charset="0"/>
                </a:rPr>
                <a:t>  </a:t>
              </a:r>
              <a:r>
                <a:rPr lang="en-CA" sz="1800" b="1" dirty="0" smtClean="0">
                  <a:latin typeface="Courier New" pitchFamily="49" charset="0"/>
                </a:rPr>
                <a:t>...</a:t>
              </a:r>
              <a:endParaRPr lang="en-CA" sz="1800" b="1" dirty="0">
                <a:latin typeface="Courier New" pitchFamily="49" charset="0"/>
              </a:endParaRPr>
            </a:p>
            <a:p>
              <a:pPr algn="l" eaLnBrk="1" hangingPunct="1"/>
              <a:r>
                <a:rPr lang="en-CA" sz="1800" b="1" dirty="0" smtClean="0">
                  <a:latin typeface="Courier New" pitchFamily="49" charset="0"/>
                </a:rPr>
                <a:t>  </a:t>
              </a:r>
              <a:r>
                <a:rPr lang="en-CA" sz="1800" b="1" dirty="0" err="1" smtClean="0">
                  <a:latin typeface="Courier New" pitchFamily="49" charset="0"/>
                </a:rPr>
                <a:t>lw</a:t>
              </a:r>
              <a:r>
                <a:rPr lang="en-CA" sz="1800" b="1" dirty="0" smtClean="0">
                  <a:latin typeface="Courier New" pitchFamily="49" charset="0"/>
                </a:rPr>
                <a:t> </a:t>
              </a:r>
              <a:r>
                <a:rPr lang="en-CA" sz="1800" b="1" dirty="0">
                  <a:latin typeface="Courier New" pitchFamily="49" charset="0"/>
                </a:rPr>
                <a:t>a2, 12(</a:t>
              </a:r>
              <a:r>
                <a:rPr lang="en-CA" sz="1800" b="1" dirty="0" err="1">
                  <a:latin typeface="Courier New" pitchFamily="49" charset="0"/>
                </a:rPr>
                <a:t>sp</a:t>
              </a:r>
              <a:r>
                <a:rPr lang="en-CA" sz="1800" b="1" dirty="0">
                  <a:latin typeface="Courier New" pitchFamily="49" charset="0"/>
                </a:rPr>
                <a:t>)    </a:t>
              </a:r>
              <a:r>
                <a:rPr lang="en-CA" sz="1800" b="1" dirty="0" smtClean="0">
                  <a:latin typeface="Courier New" pitchFamily="49" charset="0"/>
                </a:rPr>
                <a:t>/* </a:t>
              </a:r>
              <a:r>
                <a:rPr lang="en-CA" sz="1800" b="1" dirty="0">
                  <a:latin typeface="Courier New" pitchFamily="49" charset="0"/>
                </a:rPr>
                <a:t>load n */</a:t>
              </a:r>
            </a:p>
            <a:p>
              <a:pPr algn="l" eaLnBrk="1" hangingPunct="1"/>
              <a:r>
                <a:rPr lang="en-CA" sz="1800" b="1" dirty="0" smtClean="0">
                  <a:latin typeface="Courier New" pitchFamily="49" charset="0"/>
                </a:rPr>
                <a:t>  </a:t>
              </a:r>
              <a:r>
                <a:rPr lang="en-CA" sz="1800" b="1" dirty="0" err="1" smtClean="0">
                  <a:latin typeface="Courier New" pitchFamily="49" charset="0"/>
                </a:rPr>
                <a:t>lw</a:t>
              </a:r>
              <a:r>
                <a:rPr lang="en-CA" sz="1800" b="1" dirty="0" smtClean="0">
                  <a:latin typeface="Courier New" pitchFamily="49" charset="0"/>
                </a:rPr>
                <a:t> </a:t>
              </a:r>
              <a:r>
                <a:rPr lang="en-CA" sz="1800" b="1" dirty="0">
                  <a:latin typeface="Courier New" pitchFamily="49" charset="0"/>
                </a:rPr>
                <a:t>a1, 8(</a:t>
              </a:r>
              <a:r>
                <a:rPr lang="en-CA" sz="1800" b="1" dirty="0" err="1">
                  <a:latin typeface="Courier New" pitchFamily="49" charset="0"/>
                </a:rPr>
                <a:t>sp</a:t>
              </a:r>
              <a:r>
                <a:rPr lang="en-CA" sz="1800" b="1" dirty="0">
                  <a:latin typeface="Courier New" pitchFamily="49" charset="0"/>
                </a:rPr>
                <a:t>) </a:t>
              </a:r>
              <a:r>
                <a:rPr lang="en-CA" sz="1800" b="1" dirty="0" smtClean="0">
                  <a:latin typeface="Courier New" pitchFamily="49" charset="0"/>
                </a:rPr>
                <a:t>    /* </a:t>
              </a:r>
              <a:r>
                <a:rPr lang="en-CA" sz="1800" b="1" dirty="0">
                  <a:latin typeface="Courier New" pitchFamily="49" charset="0"/>
                </a:rPr>
                <a:t>load </a:t>
              </a:r>
              <a:r>
                <a:rPr lang="en-CA" sz="1800" b="1" dirty="0" smtClean="0">
                  <a:latin typeface="Courier New" pitchFamily="49" charset="0"/>
                </a:rPr>
                <a:t>buffer </a:t>
              </a:r>
              <a:r>
                <a:rPr lang="en-CA" sz="1800" b="1" dirty="0">
                  <a:latin typeface="Courier New" pitchFamily="49" charset="0"/>
                </a:rPr>
                <a:t>*/</a:t>
              </a:r>
            </a:p>
            <a:p>
              <a:pPr algn="l" eaLnBrk="1" hangingPunct="1"/>
              <a:r>
                <a:rPr lang="en-CA" sz="1800" b="1" dirty="0" smtClean="0">
                  <a:latin typeface="Courier New" pitchFamily="49" charset="0"/>
                </a:rPr>
                <a:t>  </a:t>
              </a:r>
              <a:r>
                <a:rPr lang="en-CA" sz="1800" b="1" dirty="0" err="1" smtClean="0">
                  <a:latin typeface="Courier New" pitchFamily="49" charset="0"/>
                </a:rPr>
                <a:t>lw</a:t>
              </a:r>
              <a:r>
                <a:rPr lang="en-CA" sz="1800" b="1" dirty="0" smtClean="0">
                  <a:latin typeface="Courier New" pitchFamily="49" charset="0"/>
                </a:rPr>
                <a:t> </a:t>
              </a:r>
              <a:r>
                <a:rPr lang="en-CA" sz="1800" b="1" dirty="0">
                  <a:latin typeface="Courier New" pitchFamily="49" charset="0"/>
                </a:rPr>
                <a:t>a0, 4(</a:t>
              </a:r>
              <a:r>
                <a:rPr lang="en-CA" sz="1800" b="1" dirty="0" err="1">
                  <a:latin typeface="Courier New" pitchFamily="49" charset="0"/>
                </a:rPr>
                <a:t>sp</a:t>
              </a:r>
              <a:r>
                <a:rPr lang="en-CA" sz="1800" b="1" dirty="0">
                  <a:latin typeface="Courier New" pitchFamily="49" charset="0"/>
                </a:rPr>
                <a:t>) </a:t>
              </a:r>
              <a:r>
                <a:rPr lang="en-CA" sz="1800" b="1" dirty="0" smtClean="0">
                  <a:latin typeface="Courier New" pitchFamily="49" charset="0"/>
                </a:rPr>
                <a:t>    /* </a:t>
              </a:r>
              <a:r>
                <a:rPr lang="en-CA" sz="1800" b="1" dirty="0">
                  <a:latin typeface="Courier New" pitchFamily="49" charset="0"/>
                </a:rPr>
                <a:t>load file */</a:t>
              </a:r>
            </a:p>
            <a:p>
              <a:pPr algn="l" eaLnBrk="1" hangingPunct="1"/>
              <a:r>
                <a:rPr lang="en-CA" sz="1800" b="1" dirty="0" smtClean="0">
                  <a:latin typeface="Courier New" pitchFamily="49" charset="0"/>
                </a:rPr>
                <a:t>  </a:t>
              </a:r>
              <a:r>
                <a:rPr lang="en-CA" sz="1800" b="1" dirty="0" err="1" smtClean="0">
                  <a:latin typeface="Courier New" pitchFamily="49" charset="0"/>
                </a:rPr>
                <a:t>lw</a:t>
              </a:r>
              <a:r>
                <a:rPr lang="en-CA" sz="1800" b="1" dirty="0" smtClean="0">
                  <a:latin typeface="Courier New" pitchFamily="49" charset="0"/>
                </a:rPr>
                <a:t> </a:t>
              </a:r>
              <a:r>
                <a:rPr lang="en-CA" sz="1800" b="1" dirty="0">
                  <a:latin typeface="Courier New" pitchFamily="49" charset="0"/>
                </a:rPr>
                <a:t>v0, </a:t>
              </a:r>
              <a:r>
                <a:rPr lang="en-CA" sz="1800" b="1" dirty="0" err="1">
                  <a:latin typeface="Courier New" pitchFamily="49" charset="0"/>
                </a:rPr>
                <a:t>SYS_read</a:t>
              </a:r>
              <a:r>
                <a:rPr lang="en-CA" sz="1800" b="1" dirty="0">
                  <a:latin typeface="Courier New" pitchFamily="49" charset="0"/>
                </a:rPr>
                <a:t>  </a:t>
              </a:r>
              <a:r>
                <a:rPr lang="en-CA" sz="1800" b="1" dirty="0" smtClean="0">
                  <a:latin typeface="Courier New" pitchFamily="49" charset="0"/>
                </a:rPr>
                <a:t>/* </a:t>
              </a:r>
              <a:r>
                <a:rPr lang="en-CA" sz="1800" b="1" dirty="0">
                  <a:latin typeface="Courier New" pitchFamily="49" charset="0"/>
                </a:rPr>
                <a:t>load </a:t>
              </a:r>
              <a:r>
                <a:rPr lang="en-CA" sz="1800" b="1" dirty="0" err="1" smtClean="0">
                  <a:latin typeface="Courier New" pitchFamily="49" charset="0"/>
                </a:rPr>
                <a:t>syscall</a:t>
              </a:r>
              <a:r>
                <a:rPr lang="en-CA" sz="1800" b="1" dirty="0" smtClean="0">
                  <a:latin typeface="Courier New" pitchFamily="49" charset="0"/>
                </a:rPr>
                <a:t> </a:t>
              </a:r>
              <a:r>
                <a:rPr lang="en-CA" sz="1800" b="1" dirty="0" err="1" smtClean="0">
                  <a:latin typeface="Courier New" pitchFamily="49" charset="0"/>
                </a:rPr>
                <a:t>nr</a:t>
              </a:r>
              <a:r>
                <a:rPr lang="en-CA" sz="1800" b="1" dirty="0" smtClean="0">
                  <a:latin typeface="Courier New" pitchFamily="49" charset="0"/>
                </a:rPr>
                <a:t>. into </a:t>
              </a:r>
              <a:r>
                <a:rPr lang="en-CA" sz="1800" b="1" dirty="0">
                  <a:latin typeface="Courier New" pitchFamily="49" charset="0"/>
                </a:rPr>
                <a:t>v0 </a:t>
              </a:r>
              <a:r>
                <a:rPr lang="en-CA" sz="1800" b="1" dirty="0" err="1">
                  <a:latin typeface="Courier New" pitchFamily="49" charset="0"/>
                </a:rPr>
                <a:t>reg</a:t>
              </a:r>
              <a:r>
                <a:rPr lang="en-CA" sz="1800" b="1" dirty="0">
                  <a:latin typeface="Courier New" pitchFamily="49" charset="0"/>
                </a:rPr>
                <a:t> */</a:t>
              </a:r>
            </a:p>
            <a:p>
              <a:pPr algn="l" eaLnBrk="1" hangingPunct="1"/>
              <a:r>
                <a:rPr lang="en-CA" sz="1800" b="1" dirty="0">
                  <a:latin typeface="Courier New" pitchFamily="49" charset="0"/>
                </a:rPr>
                <a:t>                  </a:t>
              </a:r>
              <a:r>
                <a:rPr lang="en-CA" sz="1800" b="1" dirty="0" smtClean="0">
                  <a:latin typeface="Courier New" pitchFamily="49" charset="0"/>
                </a:rPr>
                <a:t> /* </a:t>
              </a:r>
              <a:r>
                <a:rPr lang="en-CA" sz="1800" b="1" dirty="0" err="1" smtClean="0">
                  <a:latin typeface="Courier New" pitchFamily="49" charset="0"/>
                </a:rPr>
                <a:t>nr</a:t>
              </a:r>
              <a:r>
                <a:rPr lang="en-CA" sz="1800" b="1" dirty="0" smtClean="0">
                  <a:latin typeface="Courier New" pitchFamily="49" charset="0"/>
                </a:rPr>
                <a:t>. </a:t>
              </a:r>
              <a:r>
                <a:rPr lang="en-CA" sz="1800" b="1" dirty="0">
                  <a:latin typeface="Courier New" pitchFamily="49" charset="0"/>
                </a:rPr>
                <a:t>indexes into </a:t>
              </a:r>
              <a:r>
                <a:rPr lang="en-CA" sz="1800" b="1" dirty="0" err="1" smtClean="0">
                  <a:latin typeface="Courier New" pitchFamily="49" charset="0"/>
                </a:rPr>
                <a:t>syscall</a:t>
              </a:r>
              <a:r>
                <a:rPr lang="en-CA" sz="1800" b="1" dirty="0" smtClean="0">
                  <a:latin typeface="Courier New" pitchFamily="49" charset="0"/>
                </a:rPr>
                <a:t> table */</a:t>
              </a:r>
              <a:endParaRPr lang="en-CA" sz="1800" b="1" dirty="0">
                <a:latin typeface="Courier New" pitchFamily="49" charset="0"/>
              </a:endParaRPr>
            </a:p>
            <a:p>
              <a:pPr algn="l" eaLnBrk="1" hangingPunct="1"/>
              <a:r>
                <a:rPr lang="en-CA" sz="1800" b="1" dirty="0" smtClean="0">
                  <a:latin typeface="Courier New" pitchFamily="49" charset="0"/>
                </a:rPr>
                <a:t>  </a:t>
              </a:r>
              <a:r>
                <a:rPr lang="en-CA" sz="1800" b="1" dirty="0" err="1" smtClean="0">
                  <a:latin typeface="Courier New" pitchFamily="49" charset="0"/>
                </a:rPr>
                <a:t>syscall</a:t>
              </a:r>
              <a:r>
                <a:rPr lang="en-CA" sz="1800" b="1" dirty="0" smtClean="0">
                  <a:latin typeface="Courier New" pitchFamily="49" charset="0"/>
                </a:rPr>
                <a:t>          /* </a:t>
              </a:r>
              <a:r>
                <a:rPr lang="en-CA" sz="1800" b="1" dirty="0">
                  <a:latin typeface="Courier New" pitchFamily="49" charset="0"/>
                </a:rPr>
                <a:t>trap instruction */</a:t>
              </a:r>
            </a:p>
            <a:p>
              <a:pPr algn="l" eaLnBrk="1" hangingPunct="1"/>
              <a:r>
                <a:rPr lang="en-CA" sz="1800" b="1" dirty="0">
                  <a:latin typeface="Courier New" pitchFamily="49" charset="0"/>
                </a:rPr>
                <a:t>  </a:t>
              </a:r>
              <a:r>
                <a:rPr lang="en-CA" sz="1800" b="1" dirty="0" smtClean="0">
                  <a:latin typeface="Courier New" pitchFamily="49" charset="0"/>
                </a:rPr>
                <a:t>...              /* v0 </a:t>
              </a:r>
              <a:r>
                <a:rPr lang="en-CA" sz="1800" b="1" dirty="0" err="1" smtClean="0">
                  <a:latin typeface="Courier New" pitchFamily="49" charset="0"/>
                </a:rPr>
                <a:t>reg</a:t>
              </a:r>
              <a:r>
                <a:rPr lang="en-CA" sz="1800" b="1" dirty="0" smtClean="0">
                  <a:latin typeface="Courier New" pitchFamily="49" charset="0"/>
                </a:rPr>
                <a:t> has return value */</a:t>
              </a:r>
            </a:p>
            <a:p>
              <a:pPr algn="l" eaLnBrk="1" hangingPunct="1"/>
              <a:r>
                <a:rPr lang="en-US" sz="1800" b="1" dirty="0" smtClean="0">
                  <a:latin typeface="Courier New" pitchFamily="49" charset="0"/>
                </a:rPr>
                <a:t>}</a:t>
              </a:r>
              <a:endParaRPr lang="en-US" sz="1800" b="1" dirty="0">
                <a:latin typeface="Courier New" pitchFamily="49" charset="0"/>
              </a:endParaRPr>
            </a:p>
          </p:txBody>
        </p:sp>
      </p:grpSp>
    </p:spTree>
    <p:extLst>
      <p:ext uri="{BB962C8B-B14F-4D97-AF65-F5344CB8AC3E}">
        <p14:creationId xmlns:p14="http://schemas.microsoft.com/office/powerpoint/2010/main" val="36302651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Traps, Interrupts, Exceptions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36207450"/>
              </p:ext>
            </p:extLst>
          </p:nvPr>
        </p:nvGraphicFramePr>
        <p:xfrm>
          <a:off x="124692" y="1581580"/>
          <a:ext cx="8894617" cy="3388360"/>
        </p:xfrm>
        <a:graphic>
          <a:graphicData uri="http://schemas.openxmlformats.org/drawingml/2006/table">
            <a:tbl>
              <a:tblPr firstRow="1" bandRow="1">
                <a:tableStyleId>{073A0DAA-6AF3-43AB-8588-CEC1D06C72B9}</a:tableStyleId>
              </a:tblPr>
              <a:tblGrid>
                <a:gridCol w="1288472"/>
                <a:gridCol w="2576945"/>
                <a:gridCol w="2478996"/>
                <a:gridCol w="2550204"/>
              </a:tblGrid>
              <a:tr h="370840">
                <a:tc>
                  <a:txBody>
                    <a:bodyPr/>
                    <a:lstStyle/>
                    <a:p>
                      <a:endParaRPr lang="en-CA" dirty="0"/>
                    </a:p>
                  </a:txBody>
                  <a:tcPr/>
                </a:tc>
                <a:tc>
                  <a:txBody>
                    <a:bodyPr/>
                    <a:lstStyle/>
                    <a:p>
                      <a:pPr algn="ctr"/>
                      <a:r>
                        <a:rPr lang="en-CA" dirty="0" smtClean="0"/>
                        <a:t>Interrupt</a:t>
                      </a:r>
                      <a:endParaRPr lang="en-CA" dirty="0"/>
                    </a:p>
                  </a:txBody>
                  <a:tcPr/>
                </a:tc>
                <a:tc>
                  <a:txBody>
                    <a:bodyPr/>
                    <a:lstStyle/>
                    <a:p>
                      <a:pPr algn="ctr"/>
                      <a:r>
                        <a:rPr lang="en-CA" dirty="0" smtClean="0"/>
                        <a:t>Trap</a:t>
                      </a:r>
                      <a:endParaRPr lang="en-CA" dirty="0"/>
                    </a:p>
                  </a:txBody>
                  <a:tcPr/>
                </a:tc>
                <a:tc>
                  <a:txBody>
                    <a:bodyPr/>
                    <a:lstStyle/>
                    <a:p>
                      <a:pPr algn="ctr"/>
                      <a:r>
                        <a:rPr lang="en-CA" dirty="0" smtClean="0"/>
                        <a:t>Exception</a:t>
                      </a:r>
                      <a:endParaRPr lang="en-CA" dirty="0"/>
                    </a:p>
                  </a:txBody>
                  <a:tcPr/>
                </a:tc>
              </a:tr>
              <a:tr h="370840">
                <a:tc>
                  <a:txBody>
                    <a:bodyPr/>
                    <a:lstStyle/>
                    <a:p>
                      <a:r>
                        <a:rPr lang="en-CA" dirty="0" smtClean="0"/>
                        <a:t>Cause</a:t>
                      </a:r>
                      <a:endParaRPr lang="en-CA" dirty="0"/>
                    </a:p>
                  </a:txBody>
                  <a:tcPr/>
                </a:tc>
                <a:tc>
                  <a:txBody>
                    <a:bodyPr/>
                    <a:lstStyle/>
                    <a:p>
                      <a:r>
                        <a:rPr lang="en-CA" dirty="0" smtClean="0"/>
                        <a:t>H/W</a:t>
                      </a:r>
                      <a:r>
                        <a:rPr lang="en-CA" baseline="0" dirty="0" smtClean="0"/>
                        <a:t> external to CPU</a:t>
                      </a:r>
                      <a:endParaRPr lang="en-CA" dirty="0"/>
                    </a:p>
                  </a:txBody>
                  <a:tcPr/>
                </a:tc>
                <a:tc>
                  <a:txBody>
                    <a:bodyPr/>
                    <a:lstStyle/>
                    <a:p>
                      <a:r>
                        <a:rPr lang="en-CA" dirty="0" smtClean="0"/>
                        <a:t>Explicit instruction</a:t>
                      </a:r>
                      <a:endParaRPr lang="en-CA" dirty="0"/>
                    </a:p>
                  </a:txBody>
                  <a:tcPr/>
                </a:tc>
                <a:tc>
                  <a:txBody>
                    <a:bodyPr/>
                    <a:lstStyle/>
                    <a:p>
                      <a:r>
                        <a:rPr lang="en-CA" dirty="0" smtClean="0"/>
                        <a:t>Instruction failure, e.g., divide by</a:t>
                      </a:r>
                      <a:r>
                        <a:rPr lang="en-CA" baseline="0" dirty="0" smtClean="0"/>
                        <a:t> zero, bad memory access</a:t>
                      </a:r>
                      <a:endParaRPr lang="en-CA" dirty="0"/>
                    </a:p>
                  </a:txBody>
                  <a:tcPr/>
                </a:tc>
              </a:tr>
              <a:tr h="370840">
                <a:tc>
                  <a:txBody>
                    <a:bodyPr/>
                    <a:lstStyle/>
                    <a:p>
                      <a:r>
                        <a:rPr lang="en-CA" dirty="0" smtClean="0"/>
                        <a:t>Effect</a:t>
                      </a:r>
                      <a:endParaRPr lang="en-CA" dirty="0"/>
                    </a:p>
                  </a:txBody>
                  <a:tcPr/>
                </a:tc>
                <a:tc>
                  <a:txBody>
                    <a:bodyPr/>
                    <a:lstStyle/>
                    <a:p>
                      <a:r>
                        <a:rPr lang="en-CA" dirty="0" smtClean="0"/>
                        <a:t>None,</a:t>
                      </a:r>
                      <a:r>
                        <a:rPr lang="en-CA" baseline="0" dirty="0" smtClean="0"/>
                        <a:t> program is unaware that interrupt, or interrupt handling occurred</a:t>
                      </a:r>
                      <a:endParaRPr lang="en-CA" dirty="0"/>
                    </a:p>
                  </a:txBody>
                  <a:tcPr/>
                </a:tc>
                <a:tc>
                  <a:txBody>
                    <a:bodyPr/>
                    <a:lstStyle/>
                    <a:p>
                      <a:r>
                        <a:rPr lang="en-CA" dirty="0" smtClean="0"/>
                        <a:t>Appears</a:t>
                      </a:r>
                      <a:r>
                        <a:rPr lang="en-CA" baseline="0" dirty="0" smtClean="0"/>
                        <a:t> like program invoked (system call) function, and function returns data</a:t>
                      </a:r>
                      <a:endParaRPr lang="en-CA" dirty="0"/>
                    </a:p>
                  </a:txBody>
                  <a:tcPr/>
                </a:tc>
                <a:tc>
                  <a:txBody>
                    <a:bodyPr/>
                    <a:lstStyle/>
                    <a:p>
                      <a:r>
                        <a:rPr lang="en-CA" dirty="0" smtClean="0"/>
                        <a:t>Abnormal control flow</a:t>
                      </a:r>
                      <a:endParaRPr lang="en-CA" dirty="0"/>
                    </a:p>
                  </a:txBody>
                  <a:tcPr/>
                </a:tc>
              </a:tr>
              <a:tr h="370840">
                <a:tc>
                  <a:txBody>
                    <a:bodyPr/>
                    <a:lstStyle/>
                    <a:p>
                      <a:r>
                        <a:rPr lang="en-CA" dirty="0" smtClean="0"/>
                        <a:t>Timeliness</a:t>
                      </a:r>
                      <a:endParaRPr lang="en-CA" dirty="0"/>
                    </a:p>
                  </a:txBody>
                  <a:tcPr/>
                </a:tc>
                <a:tc>
                  <a:txBody>
                    <a:bodyPr/>
                    <a:lstStyle/>
                    <a:p>
                      <a:r>
                        <a:rPr lang="en-CA" dirty="0" smtClean="0"/>
                        <a:t>OS needs to respond</a:t>
                      </a:r>
                      <a:r>
                        <a:rPr lang="en-CA" baseline="0" dirty="0" smtClean="0"/>
                        <a:t> to external event quickly</a:t>
                      </a:r>
                      <a:endParaRPr lang="en-CA" dirty="0"/>
                    </a:p>
                  </a:txBody>
                  <a:tcPr/>
                </a:tc>
                <a:tc>
                  <a:txBody>
                    <a:bodyPr/>
                    <a:lstStyle/>
                    <a:p>
                      <a:r>
                        <a:rPr lang="en-CA" dirty="0" smtClean="0"/>
                        <a:t>OS can take time to respond</a:t>
                      </a:r>
                      <a:r>
                        <a:rPr lang="en-CA" baseline="0" dirty="0" smtClean="0"/>
                        <a:t>, since program is suspended</a:t>
                      </a:r>
                      <a:endParaRPr lang="en-CA" dirty="0"/>
                    </a:p>
                  </a:txBody>
                  <a:tcPr/>
                </a:tc>
                <a:tc>
                  <a:txBody>
                    <a:bodyPr/>
                    <a:lstStyle/>
                    <a:p>
                      <a:r>
                        <a:rPr lang="en-CA" dirty="0" smtClean="0"/>
                        <a:t>OS can take time to respond</a:t>
                      </a:r>
                      <a:endParaRPr lang="en-CA" dirty="0"/>
                    </a:p>
                  </a:txBody>
                  <a:tcPr/>
                </a:tc>
              </a:tr>
            </a:tbl>
          </a:graphicData>
        </a:graphic>
      </p:graphicFrame>
      <p:sp>
        <p:nvSpPr>
          <p:cNvPr id="4" name="Slide Number Placeholder 3"/>
          <p:cNvSpPr>
            <a:spLocks noGrp="1"/>
          </p:cNvSpPr>
          <p:nvPr>
            <p:ph type="sldNum" sz="quarter" idx="10"/>
          </p:nvPr>
        </p:nvSpPr>
        <p:spPr/>
        <p:txBody>
          <a:bodyPr/>
          <a:lstStyle/>
          <a:p>
            <a:fld id="{DB20FD8F-29F9-4FD2-AE02-37C4FC95FC36}" type="slidenum">
              <a:rPr lang="en-US" smtClean="0"/>
              <a:pPr/>
              <a:t>13</a:t>
            </a:fld>
            <a:endParaRPr lang="en-US"/>
          </a:p>
        </p:txBody>
      </p:sp>
    </p:spTree>
    <p:extLst>
      <p:ext uri="{BB962C8B-B14F-4D97-AF65-F5344CB8AC3E}">
        <p14:creationId xmlns:p14="http://schemas.microsoft.com/office/powerpoint/2010/main" val="35233732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title"/>
          </p:nvPr>
        </p:nvSpPr>
        <p:spPr/>
        <p:txBody>
          <a:bodyPr/>
          <a:lstStyle/>
          <a:p>
            <a:r>
              <a:rPr lang="en-US" dirty="0" smtClean="0"/>
              <a:t>Virtual Machine Interface</a:t>
            </a:r>
            <a:endParaRPr lang="en-US" dirty="0"/>
          </a:p>
        </p:txBody>
      </p:sp>
      <p:sp>
        <p:nvSpPr>
          <p:cNvPr id="34" name="Slide Number Placeholder 3"/>
          <p:cNvSpPr>
            <a:spLocks noGrp="1"/>
          </p:cNvSpPr>
          <p:nvPr>
            <p:ph type="sldNum" sz="quarter" idx="10"/>
          </p:nvPr>
        </p:nvSpPr>
        <p:spPr/>
        <p:txBody>
          <a:bodyPr/>
          <a:lstStyle/>
          <a:p>
            <a:fld id="{583FA1E0-C3CD-4429-8C56-0381A0B17F3A}" type="slidenum">
              <a:rPr lang="en-US"/>
              <a:pPr/>
              <a:t>14</a:t>
            </a:fld>
            <a:endParaRPr lang="en-US"/>
          </a:p>
        </p:txBody>
      </p:sp>
      <p:sp>
        <p:nvSpPr>
          <p:cNvPr id="145457" name="Line 49"/>
          <p:cNvSpPr>
            <a:spLocks noChangeShapeType="1"/>
          </p:cNvSpPr>
          <p:nvPr/>
        </p:nvSpPr>
        <p:spPr bwMode="auto">
          <a:xfrm>
            <a:off x="461963" y="4735513"/>
            <a:ext cx="7796212" cy="0"/>
          </a:xfrm>
          <a:prstGeom prst="line">
            <a:avLst/>
          </a:prstGeom>
          <a:noFill/>
          <a:ln w="571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14" name="Text Box 6"/>
          <p:cNvSpPr txBox="1">
            <a:spLocks noChangeArrowheads="1"/>
          </p:cNvSpPr>
          <p:nvPr/>
        </p:nvSpPr>
        <p:spPr bwMode="auto">
          <a:xfrm>
            <a:off x="573158" y="2968140"/>
            <a:ext cx="280828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dirty="0" smtClean="0">
                <a:latin typeface="Arial" charset="0"/>
              </a:rPr>
              <a:t>OS Kernel</a:t>
            </a:r>
            <a:endParaRPr lang="en-US" dirty="0">
              <a:latin typeface="Arial" charset="0"/>
            </a:endParaRPr>
          </a:p>
        </p:txBody>
      </p:sp>
      <p:sp>
        <p:nvSpPr>
          <p:cNvPr id="145422" name="Text Box 14"/>
          <p:cNvSpPr txBox="1">
            <a:spLocks noChangeArrowheads="1"/>
          </p:cNvSpPr>
          <p:nvPr/>
        </p:nvSpPr>
        <p:spPr bwMode="auto">
          <a:xfrm>
            <a:off x="573158" y="1431940"/>
            <a:ext cx="2424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dirty="0">
                <a:latin typeface="Arial" charset="0"/>
              </a:rPr>
              <a:t>Application layer</a:t>
            </a:r>
          </a:p>
        </p:txBody>
      </p:sp>
      <p:sp>
        <p:nvSpPr>
          <p:cNvPr id="145434" name="Rectangle 26"/>
          <p:cNvSpPr>
            <a:spLocks noChangeArrowheads="1"/>
          </p:cNvSpPr>
          <p:nvPr/>
        </p:nvSpPr>
        <p:spPr bwMode="auto">
          <a:xfrm>
            <a:off x="468313" y="4724400"/>
            <a:ext cx="7775575" cy="1547813"/>
          </a:xfrm>
          <a:prstGeom prst="rect">
            <a:avLst/>
          </a:prstGeom>
          <a:noFill/>
          <a:ln w="12700" algn="ctr">
            <a:solidFill>
              <a:schemeClr val="tx1"/>
            </a:solidFill>
            <a:miter lim="800000"/>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43" name="Text Box 35"/>
          <p:cNvSpPr txBox="1">
            <a:spLocks noChangeArrowheads="1"/>
          </p:cNvSpPr>
          <p:nvPr/>
        </p:nvSpPr>
        <p:spPr bwMode="auto">
          <a:xfrm>
            <a:off x="573158" y="4738430"/>
            <a:ext cx="225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dirty="0">
                <a:latin typeface="Arial" charset="0"/>
              </a:rPr>
              <a:t>Hardware layer</a:t>
            </a:r>
          </a:p>
        </p:txBody>
      </p:sp>
      <p:sp>
        <p:nvSpPr>
          <p:cNvPr id="145445" name="Rectangle 37"/>
          <p:cNvSpPr>
            <a:spLocks noChangeArrowheads="1"/>
          </p:cNvSpPr>
          <p:nvPr/>
        </p:nvSpPr>
        <p:spPr bwMode="auto">
          <a:xfrm>
            <a:off x="468313" y="1411047"/>
            <a:ext cx="7775575" cy="3321290"/>
          </a:xfrm>
          <a:prstGeom prst="rect">
            <a:avLst/>
          </a:prstGeom>
          <a:noFill/>
          <a:ln w="12700" algn="ctr">
            <a:solidFill>
              <a:schemeClr val="tx1"/>
            </a:solidFill>
            <a:miter lim="800000"/>
            <a:headEnd/>
            <a:tailEnd type="non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51" name="Line 43"/>
          <p:cNvSpPr>
            <a:spLocks noChangeShapeType="1"/>
          </p:cNvSpPr>
          <p:nvPr/>
        </p:nvSpPr>
        <p:spPr bwMode="auto">
          <a:xfrm>
            <a:off x="468313" y="2946158"/>
            <a:ext cx="4932362" cy="0"/>
          </a:xfrm>
          <a:prstGeom prst="line">
            <a:avLst/>
          </a:prstGeom>
          <a:noFill/>
          <a:ln w="57150">
            <a:solidFill>
              <a:schemeClr val="accent3"/>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52" name="Line 44"/>
          <p:cNvSpPr>
            <a:spLocks noChangeShapeType="1"/>
          </p:cNvSpPr>
          <p:nvPr/>
        </p:nvSpPr>
        <p:spPr bwMode="auto">
          <a:xfrm>
            <a:off x="5400675" y="2946159"/>
            <a:ext cx="0" cy="1790942"/>
          </a:xfrm>
          <a:prstGeom prst="line">
            <a:avLst/>
          </a:prstGeom>
          <a:noFill/>
          <a:ln w="57150">
            <a:solidFill>
              <a:schemeClr val="accent3"/>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53" name="Line 45"/>
          <p:cNvSpPr>
            <a:spLocks noChangeShapeType="1"/>
          </p:cNvSpPr>
          <p:nvPr/>
        </p:nvSpPr>
        <p:spPr bwMode="auto">
          <a:xfrm>
            <a:off x="5390865" y="4737100"/>
            <a:ext cx="2843213" cy="0"/>
          </a:xfrm>
          <a:prstGeom prst="line">
            <a:avLst/>
          </a:prstGeom>
          <a:noFill/>
          <a:ln w="57150">
            <a:solidFill>
              <a:schemeClr val="accent3"/>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49" name="AutoShape 41"/>
          <p:cNvSpPr>
            <a:spLocks noChangeArrowheads="1"/>
          </p:cNvSpPr>
          <p:nvPr/>
        </p:nvSpPr>
        <p:spPr bwMode="auto">
          <a:xfrm>
            <a:off x="3743325" y="2693745"/>
            <a:ext cx="288925" cy="504825"/>
          </a:xfrm>
          <a:prstGeom prst="upDownArrow">
            <a:avLst>
              <a:gd name="adj1" fmla="val 49778"/>
              <a:gd name="adj2" fmla="val 51649"/>
            </a:avLst>
          </a:prstGeom>
          <a:solidFill>
            <a:schemeClr val="folHlink"/>
          </a:solidFill>
          <a:ln w="12700" algn="ctr">
            <a:solidFill>
              <a:schemeClr val="accent3"/>
            </a:solidFill>
            <a:miter lim="800000"/>
            <a:headEn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55" name="Line 47"/>
          <p:cNvSpPr>
            <a:spLocks noChangeShapeType="1"/>
          </p:cNvSpPr>
          <p:nvPr/>
        </p:nvSpPr>
        <p:spPr bwMode="auto">
          <a:xfrm flipH="1">
            <a:off x="4760536" y="2681804"/>
            <a:ext cx="2546726" cy="216971"/>
          </a:xfrm>
          <a:prstGeom prst="line">
            <a:avLst/>
          </a:prstGeom>
          <a:noFill/>
          <a:ln w="12700">
            <a:solidFill>
              <a:schemeClr val="accent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56" name="Text Box 48"/>
          <p:cNvSpPr txBox="1">
            <a:spLocks noChangeArrowheads="1"/>
          </p:cNvSpPr>
          <p:nvPr/>
        </p:nvSpPr>
        <p:spPr bwMode="auto">
          <a:xfrm>
            <a:off x="5400675" y="1481476"/>
            <a:ext cx="3718210" cy="1200329"/>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folHlink"/>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solidFill>
                  <a:schemeClr val="accent3"/>
                </a:solidFill>
                <a:latin typeface="Arial" charset="0"/>
              </a:rPr>
              <a:t>virtual </a:t>
            </a:r>
            <a:r>
              <a:rPr lang="en-US" dirty="0">
                <a:solidFill>
                  <a:schemeClr val="accent3"/>
                </a:solidFill>
                <a:latin typeface="Arial" charset="0"/>
              </a:rPr>
              <a:t>machine </a:t>
            </a:r>
            <a:r>
              <a:rPr lang="en-US" dirty="0" smtClean="0">
                <a:solidFill>
                  <a:schemeClr val="accent3"/>
                </a:solidFill>
                <a:latin typeface="Arial" charset="0"/>
              </a:rPr>
              <a:t>interface</a:t>
            </a:r>
            <a:r>
              <a:rPr lang="en-US" dirty="0">
                <a:solidFill>
                  <a:schemeClr val="accent3"/>
                </a:solidFill>
                <a:latin typeface="Arial" charset="0"/>
              </a:rPr>
              <a:t> </a:t>
            </a:r>
            <a:r>
              <a:rPr lang="en-US" dirty="0" smtClean="0">
                <a:solidFill>
                  <a:schemeClr val="accent3"/>
                </a:solidFill>
                <a:latin typeface="Arial" charset="0"/>
              </a:rPr>
              <a:t>= user mode instructions + OS interface</a:t>
            </a:r>
          </a:p>
        </p:txBody>
      </p:sp>
      <p:sp>
        <p:nvSpPr>
          <p:cNvPr id="145458" name="Line 50"/>
          <p:cNvSpPr>
            <a:spLocks noChangeShapeType="1"/>
          </p:cNvSpPr>
          <p:nvPr/>
        </p:nvSpPr>
        <p:spPr bwMode="auto">
          <a:xfrm flipH="1">
            <a:off x="4918075" y="4389438"/>
            <a:ext cx="960438" cy="26828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459" name="Text Box 51"/>
          <p:cNvSpPr txBox="1">
            <a:spLocks noChangeArrowheads="1"/>
          </p:cNvSpPr>
          <p:nvPr/>
        </p:nvSpPr>
        <p:spPr bwMode="auto">
          <a:xfrm>
            <a:off x="5340350" y="3873500"/>
            <a:ext cx="2841625" cy="822325"/>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folHlink"/>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smtClean="0">
                <a:latin typeface="Arial" charset="0"/>
              </a:rPr>
              <a:t>physical </a:t>
            </a:r>
            <a:r>
              <a:rPr lang="en-US" dirty="0">
                <a:latin typeface="Arial" charset="0"/>
              </a:rPr>
              <a:t>machine interface</a:t>
            </a:r>
          </a:p>
        </p:txBody>
      </p:sp>
      <p:sp>
        <p:nvSpPr>
          <p:cNvPr id="41" name="Line 50"/>
          <p:cNvSpPr>
            <a:spLocks noChangeShapeType="1"/>
          </p:cNvSpPr>
          <p:nvPr/>
        </p:nvSpPr>
        <p:spPr bwMode="auto">
          <a:xfrm>
            <a:off x="5878513" y="4381482"/>
            <a:ext cx="6350" cy="31116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 Box 51"/>
          <p:cNvSpPr txBox="1">
            <a:spLocks noChangeArrowheads="1"/>
          </p:cNvSpPr>
          <p:nvPr/>
        </p:nvSpPr>
        <p:spPr bwMode="auto">
          <a:xfrm>
            <a:off x="85022" y="2199235"/>
            <a:ext cx="5882145" cy="461665"/>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folHlink"/>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latin typeface="Arial" charset="0"/>
              </a:rPr>
              <a:t>OS interface = set of system calls</a:t>
            </a:r>
            <a:endParaRPr lang="en-US" dirty="0">
              <a:latin typeface="Arial" charset="0"/>
            </a:endParaRPr>
          </a:p>
        </p:txBody>
      </p:sp>
      <p:sp>
        <p:nvSpPr>
          <p:cNvPr id="44" name="Line 47"/>
          <p:cNvSpPr>
            <a:spLocks noChangeShapeType="1"/>
          </p:cNvSpPr>
          <p:nvPr/>
        </p:nvSpPr>
        <p:spPr bwMode="auto">
          <a:xfrm flipH="1">
            <a:off x="8123166" y="2328422"/>
            <a:ext cx="411234" cy="2392802"/>
          </a:xfrm>
          <a:prstGeom prst="line">
            <a:avLst/>
          </a:prstGeom>
          <a:noFill/>
          <a:ln w="12700">
            <a:solidFill>
              <a:schemeClr val="accent3"/>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51"/>
          <p:cNvSpPr txBox="1">
            <a:spLocks noChangeArrowheads="1"/>
          </p:cNvSpPr>
          <p:nvPr/>
        </p:nvSpPr>
        <p:spPr bwMode="auto">
          <a:xfrm>
            <a:off x="2463661" y="5376124"/>
            <a:ext cx="1835567" cy="830997"/>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folHlink"/>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latin typeface="Arial" charset="0"/>
              </a:rPr>
              <a:t>privileged </a:t>
            </a:r>
          </a:p>
          <a:p>
            <a:r>
              <a:rPr lang="en-US" dirty="0" smtClean="0">
                <a:latin typeface="Arial" charset="0"/>
              </a:rPr>
              <a:t>instructions</a:t>
            </a:r>
            <a:endParaRPr lang="en-US" dirty="0">
              <a:latin typeface="Arial" charset="0"/>
            </a:endParaRPr>
          </a:p>
        </p:txBody>
      </p:sp>
      <p:sp>
        <p:nvSpPr>
          <p:cNvPr id="47" name="Line 50"/>
          <p:cNvSpPr>
            <a:spLocks noChangeShapeType="1"/>
          </p:cNvSpPr>
          <p:nvPr/>
        </p:nvSpPr>
        <p:spPr bwMode="auto">
          <a:xfrm flipV="1">
            <a:off x="3381445" y="4754318"/>
            <a:ext cx="888897" cy="64412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51"/>
          <p:cNvSpPr txBox="1">
            <a:spLocks noChangeArrowheads="1"/>
          </p:cNvSpPr>
          <p:nvPr/>
        </p:nvSpPr>
        <p:spPr bwMode="auto">
          <a:xfrm>
            <a:off x="5398294" y="5272486"/>
            <a:ext cx="1835567" cy="830997"/>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2700" algn="ctr">
                <a:solidFill>
                  <a:schemeClr val="folHlink"/>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latin typeface="Arial" charset="0"/>
              </a:rPr>
              <a:t>user-mode</a:t>
            </a:r>
          </a:p>
          <a:p>
            <a:r>
              <a:rPr lang="en-US" dirty="0" smtClean="0">
                <a:latin typeface="Arial" charset="0"/>
              </a:rPr>
              <a:t>instructions</a:t>
            </a:r>
            <a:endParaRPr lang="en-US" dirty="0">
              <a:latin typeface="Arial" charset="0"/>
            </a:endParaRPr>
          </a:p>
        </p:txBody>
      </p:sp>
      <p:sp>
        <p:nvSpPr>
          <p:cNvPr id="49" name="Line 50"/>
          <p:cNvSpPr>
            <a:spLocks noChangeShapeType="1"/>
          </p:cNvSpPr>
          <p:nvPr/>
        </p:nvSpPr>
        <p:spPr bwMode="auto">
          <a:xfrm flipV="1">
            <a:off x="6183984" y="4780158"/>
            <a:ext cx="178715" cy="5994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8273926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dirty="0" smtClean="0"/>
              <a:t>Quick Review</a:t>
            </a:r>
            <a:endParaRPr lang="en-US" dirty="0"/>
          </a:p>
        </p:txBody>
      </p:sp>
      <p:sp>
        <p:nvSpPr>
          <p:cNvPr id="828419" name="Rectangle 3"/>
          <p:cNvSpPr>
            <a:spLocks noGrp="1" noChangeArrowheads="1"/>
          </p:cNvSpPr>
          <p:nvPr>
            <p:ph idx="1"/>
          </p:nvPr>
        </p:nvSpPr>
        <p:spPr/>
        <p:txBody>
          <a:bodyPr/>
          <a:lstStyle/>
          <a:p>
            <a:r>
              <a:rPr lang="en-US" dirty="0" smtClean="0"/>
              <a:t>How does OS manage h/w?</a:t>
            </a:r>
          </a:p>
          <a:p>
            <a:r>
              <a:rPr lang="en-US" dirty="0" smtClean="0"/>
              <a:t>OS </a:t>
            </a:r>
            <a:r>
              <a:rPr lang="en-US" dirty="0"/>
              <a:t>is </a:t>
            </a:r>
            <a:r>
              <a:rPr lang="en-US" dirty="0" smtClean="0"/>
              <a:t>software, w</a:t>
            </a:r>
            <a:r>
              <a:rPr lang="en-CA" dirty="0" smtClean="0"/>
              <a:t>hen </a:t>
            </a:r>
            <a:r>
              <a:rPr lang="en-CA" dirty="0"/>
              <a:t>other applications are running, it is not running, so </a:t>
            </a:r>
            <a:r>
              <a:rPr lang="en-CA" dirty="0" smtClean="0"/>
              <a:t>how can it do its work?</a:t>
            </a:r>
            <a:endParaRPr lang="en-US" dirty="0"/>
          </a:p>
          <a:p>
            <a:r>
              <a:rPr lang="en-US" dirty="0" smtClean="0"/>
              <a:t>Why </a:t>
            </a:r>
            <a:r>
              <a:rPr lang="en-US" dirty="0"/>
              <a:t>can’t applications corrupt other applications or the </a:t>
            </a:r>
            <a:r>
              <a:rPr lang="en-US" dirty="0" smtClean="0"/>
              <a:t>OS?</a:t>
            </a:r>
            <a:endParaRPr lang="en-US" dirty="0"/>
          </a:p>
          <a:p>
            <a:r>
              <a:rPr lang="en-US" dirty="0" smtClean="0"/>
              <a:t>Why can’t applications directly access h/w?</a:t>
            </a:r>
          </a:p>
        </p:txBody>
      </p:sp>
      <p:sp>
        <p:nvSpPr>
          <p:cNvPr id="4" name="Slide Number Placeholder 3"/>
          <p:cNvSpPr>
            <a:spLocks noGrp="1"/>
          </p:cNvSpPr>
          <p:nvPr>
            <p:ph type="sldNum" sz="quarter" idx="10"/>
          </p:nvPr>
        </p:nvSpPr>
        <p:spPr/>
        <p:txBody>
          <a:bodyPr/>
          <a:lstStyle/>
          <a:p>
            <a:fld id="{53EA445A-33BD-4F46-8D55-BC3F3C6B65E4}" type="slidenum">
              <a:rPr lang="en-US"/>
              <a:pPr/>
              <a:t>15</a:t>
            </a:fld>
            <a:endParaRPr lang="en-US"/>
          </a:p>
        </p:txBody>
      </p:sp>
    </p:spTree>
    <p:extLst>
      <p:ext uri="{BB962C8B-B14F-4D97-AF65-F5344CB8AC3E}">
        <p14:creationId xmlns:p14="http://schemas.microsoft.com/office/powerpoint/2010/main" val="161535799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a:t>
            </a:r>
            <a:endParaRPr lang="en-CA" dirty="0"/>
          </a:p>
        </p:txBody>
      </p:sp>
      <p:sp>
        <p:nvSpPr>
          <p:cNvPr id="3" name="Content Placeholder 2"/>
          <p:cNvSpPr>
            <a:spLocks noGrp="1"/>
          </p:cNvSpPr>
          <p:nvPr>
            <p:ph idx="1"/>
          </p:nvPr>
        </p:nvSpPr>
        <p:spPr/>
        <p:txBody>
          <a:bodyPr/>
          <a:lstStyle/>
          <a:p>
            <a:r>
              <a:rPr lang="en-CA" dirty="0" smtClean="0"/>
              <a:t>OS manages h/w</a:t>
            </a:r>
          </a:p>
          <a:p>
            <a:pPr lvl="1"/>
            <a:r>
              <a:rPr lang="en-CA" dirty="0" smtClean="0"/>
              <a:t>Virtualizes h/w</a:t>
            </a:r>
          </a:p>
          <a:p>
            <a:pPr lvl="1"/>
            <a:r>
              <a:rPr lang="en-CA" dirty="0" smtClean="0"/>
              <a:t>Abstracts h/w</a:t>
            </a:r>
          </a:p>
          <a:p>
            <a:r>
              <a:rPr lang="en-CA" dirty="0" smtClean="0"/>
              <a:t>Implementing this functionality efficiently and securely requires h/w support</a:t>
            </a:r>
          </a:p>
          <a:p>
            <a:pPr lvl="1"/>
            <a:r>
              <a:rPr lang="en-CA" dirty="0" smtClean="0"/>
              <a:t>CPU modes: enable running programs with limited privileges, so that they do not have full access to h/w</a:t>
            </a:r>
          </a:p>
          <a:p>
            <a:pPr lvl="1"/>
            <a:r>
              <a:rPr lang="en-CA" dirty="0" smtClean="0"/>
              <a:t>MMU: helps provide memory isolation</a:t>
            </a:r>
          </a:p>
          <a:p>
            <a:pPr lvl="1"/>
            <a:r>
              <a:rPr lang="en-CA" dirty="0" smtClean="0"/>
              <a:t>Trap: provides a secure way to enter the kernel, enables programs to access devices and OS services via system calls (OS API)</a:t>
            </a:r>
          </a:p>
          <a:p>
            <a:pPr marL="0" indent="0">
              <a:buNone/>
            </a:pPr>
            <a:endParaRPr lang="en-CA" dirty="0"/>
          </a:p>
        </p:txBody>
      </p:sp>
      <p:sp>
        <p:nvSpPr>
          <p:cNvPr id="4" name="Slide Number Placeholder 3"/>
          <p:cNvSpPr>
            <a:spLocks noGrp="1"/>
          </p:cNvSpPr>
          <p:nvPr>
            <p:ph type="sldNum" sz="quarter" idx="10"/>
          </p:nvPr>
        </p:nvSpPr>
        <p:spPr/>
        <p:txBody>
          <a:bodyPr/>
          <a:lstStyle/>
          <a:p>
            <a:fld id="{DB20FD8F-29F9-4FD2-AE02-37C4FC95FC36}" type="slidenum">
              <a:rPr lang="en-US" smtClean="0"/>
              <a:pPr/>
              <a:t>16</a:t>
            </a:fld>
            <a:endParaRPr lang="en-US"/>
          </a:p>
        </p:txBody>
      </p:sp>
    </p:spTree>
    <p:extLst>
      <p:ext uri="{BB962C8B-B14F-4D97-AF65-F5344CB8AC3E}">
        <p14:creationId xmlns:p14="http://schemas.microsoft.com/office/powerpoint/2010/main" val="23523310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a:t>Why is the OS not </a:t>
            </a:r>
            <a:r>
              <a:rPr lang="en-CA" dirty="0" smtClean="0"/>
              <a:t>a </a:t>
            </a:r>
            <a:r>
              <a:rPr lang="en-CA" dirty="0"/>
              <a:t>normal </a:t>
            </a:r>
            <a:r>
              <a:rPr lang="en-CA" dirty="0" smtClean="0"/>
              <a:t>program?</a:t>
            </a:r>
          </a:p>
          <a:p>
            <a:r>
              <a:rPr lang="en-US" dirty="0"/>
              <a:t>What if a program tries to cheat?</a:t>
            </a:r>
          </a:p>
          <a:p>
            <a:pPr lvl="1"/>
            <a:r>
              <a:rPr lang="en-US" dirty="0"/>
              <a:t>What </a:t>
            </a:r>
            <a:r>
              <a:rPr lang="en-US" dirty="0" smtClean="0"/>
              <a:t>happens if it issues a privileged instruction directly? </a:t>
            </a:r>
          </a:p>
          <a:p>
            <a:pPr lvl="1"/>
            <a:r>
              <a:rPr lang="en-CA" dirty="0" smtClean="0"/>
              <a:t>W</a:t>
            </a:r>
            <a:r>
              <a:rPr lang="en-US" dirty="0" smtClean="0"/>
              <a:t>hat </a:t>
            </a:r>
            <a:r>
              <a:rPr lang="en-US" dirty="0"/>
              <a:t>if a running thread doesn’t make a system call to the OS and hence hogs the CPU</a:t>
            </a:r>
            <a:r>
              <a:rPr lang="en-US" dirty="0" smtClean="0"/>
              <a:t>?</a:t>
            </a:r>
          </a:p>
          <a:p>
            <a:pPr lvl="1"/>
            <a:r>
              <a:rPr lang="en-US" dirty="0" smtClean="0"/>
              <a:t>What </a:t>
            </a:r>
            <a:r>
              <a:rPr lang="en-US" dirty="0"/>
              <a:t>stops the running program from disabling </a:t>
            </a:r>
            <a:r>
              <a:rPr lang="en-US" dirty="0" smtClean="0"/>
              <a:t>an interrupt?</a:t>
            </a:r>
          </a:p>
          <a:p>
            <a:pPr lvl="1"/>
            <a:r>
              <a:rPr lang="en-US" dirty="0" smtClean="0"/>
              <a:t>What </a:t>
            </a:r>
            <a:r>
              <a:rPr lang="en-US" dirty="0"/>
              <a:t>stops </a:t>
            </a:r>
            <a:r>
              <a:rPr lang="en-US" dirty="0" smtClean="0"/>
              <a:t>a program </a:t>
            </a:r>
            <a:r>
              <a:rPr lang="en-US" dirty="0"/>
              <a:t>from modifying the </a:t>
            </a:r>
            <a:r>
              <a:rPr lang="en-US" dirty="0" smtClean="0"/>
              <a:t>OS so that the OS runs user code?</a:t>
            </a:r>
          </a:p>
          <a:p>
            <a:pPr lvl="1"/>
            <a:r>
              <a:rPr lang="en-US" dirty="0" smtClean="0"/>
              <a:t>What stops a program from changing the MMU registers?</a:t>
            </a:r>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DB20FD8F-29F9-4FD2-AE02-37C4FC95FC36}" type="slidenum">
              <a:rPr lang="en-US" smtClean="0"/>
              <a:pPr/>
              <a:t>17</a:t>
            </a:fld>
            <a:endParaRPr lang="en-US"/>
          </a:p>
        </p:txBody>
      </p:sp>
    </p:spTree>
    <p:extLst>
      <p:ext uri="{BB962C8B-B14F-4D97-AF65-F5344CB8AC3E}">
        <p14:creationId xmlns:p14="http://schemas.microsoft.com/office/powerpoint/2010/main" val="19885964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smtClean="0"/>
              <a:t>How </a:t>
            </a:r>
            <a:r>
              <a:rPr lang="en-CA" dirty="0"/>
              <a:t>does the OS solve these </a:t>
            </a:r>
            <a:r>
              <a:rPr lang="en-CA" dirty="0" smtClean="0"/>
              <a:t>problems:</a:t>
            </a:r>
          </a:p>
          <a:p>
            <a:pPr lvl="1"/>
            <a:r>
              <a:rPr lang="en-CA" dirty="0" smtClean="0"/>
              <a:t>Time </a:t>
            </a:r>
            <a:r>
              <a:rPr lang="en-CA" dirty="0"/>
              <a:t>sharing the CPU among </a:t>
            </a:r>
            <a:r>
              <a:rPr lang="en-CA" dirty="0" smtClean="0"/>
              <a:t>programs?</a:t>
            </a:r>
          </a:p>
          <a:p>
            <a:pPr lvl="1"/>
            <a:r>
              <a:rPr lang="en-CA" dirty="0" smtClean="0"/>
              <a:t>Space </a:t>
            </a:r>
            <a:r>
              <a:rPr lang="en-CA" dirty="0"/>
              <a:t>sharing memory among </a:t>
            </a:r>
            <a:r>
              <a:rPr lang="en-CA" dirty="0" smtClean="0"/>
              <a:t>programs?</a:t>
            </a:r>
          </a:p>
          <a:p>
            <a:pPr lvl="1"/>
            <a:r>
              <a:rPr lang="en-CA" dirty="0" smtClean="0"/>
              <a:t>Protection </a:t>
            </a:r>
            <a:r>
              <a:rPr lang="en-CA" dirty="0"/>
              <a:t>of programs from each </a:t>
            </a:r>
            <a:r>
              <a:rPr lang="en-CA" dirty="0" smtClean="0"/>
              <a:t>other?</a:t>
            </a:r>
          </a:p>
          <a:p>
            <a:pPr lvl="1"/>
            <a:r>
              <a:rPr lang="en-CA" dirty="0" smtClean="0"/>
              <a:t>Protection </a:t>
            </a:r>
            <a:r>
              <a:rPr lang="en-CA" dirty="0"/>
              <a:t>of </a:t>
            </a:r>
            <a:r>
              <a:rPr lang="en-CA" dirty="0" smtClean="0"/>
              <a:t>hardware/devices?</a:t>
            </a:r>
          </a:p>
          <a:p>
            <a:pPr lvl="1"/>
            <a:r>
              <a:rPr lang="en-CA" dirty="0" smtClean="0"/>
              <a:t>Protection </a:t>
            </a:r>
            <a:r>
              <a:rPr lang="en-CA" dirty="0"/>
              <a:t>of the OS itself</a:t>
            </a:r>
            <a:r>
              <a:rPr lang="en-CA" dirty="0" smtClean="0"/>
              <a:t>?</a:t>
            </a:r>
          </a:p>
          <a:p>
            <a:r>
              <a:rPr lang="en-CA" dirty="0" smtClean="0"/>
              <a:t>Does </a:t>
            </a:r>
            <a:r>
              <a:rPr lang="en-CA" dirty="0"/>
              <a:t>library code (executing in user mode) provide isolation </a:t>
            </a:r>
            <a:r>
              <a:rPr lang="en-CA" dirty="0" smtClean="0"/>
              <a:t>and abstraction?</a:t>
            </a:r>
          </a:p>
          <a:p>
            <a:r>
              <a:rPr lang="en-CA" dirty="0" smtClean="0"/>
              <a:t>Does </a:t>
            </a:r>
            <a:r>
              <a:rPr lang="en-CA" dirty="0"/>
              <a:t>a virtual machine monitor </a:t>
            </a:r>
            <a:r>
              <a:rPr lang="en-CA" dirty="0" smtClean="0"/>
              <a:t>(VMM) such </a:t>
            </a:r>
            <a:r>
              <a:rPr lang="en-CA" dirty="0"/>
              <a:t>as VMware provide isolation </a:t>
            </a:r>
            <a:r>
              <a:rPr lang="en-CA" dirty="0" smtClean="0"/>
              <a:t>and abstraction?</a:t>
            </a:r>
            <a:endParaRPr lang="en-CA" dirty="0"/>
          </a:p>
        </p:txBody>
      </p:sp>
      <p:sp>
        <p:nvSpPr>
          <p:cNvPr id="4" name="Slide Number Placeholder 3"/>
          <p:cNvSpPr>
            <a:spLocks noGrp="1"/>
          </p:cNvSpPr>
          <p:nvPr>
            <p:ph type="sldNum" sz="quarter" idx="10"/>
          </p:nvPr>
        </p:nvSpPr>
        <p:spPr/>
        <p:txBody>
          <a:bodyPr/>
          <a:lstStyle/>
          <a:p>
            <a:fld id="{DB20FD8F-29F9-4FD2-AE02-37C4FC95FC36}" type="slidenum">
              <a:rPr lang="en-US" smtClean="0"/>
              <a:pPr/>
              <a:t>18</a:t>
            </a:fld>
            <a:endParaRPr lang="en-US"/>
          </a:p>
        </p:txBody>
      </p:sp>
    </p:spTree>
    <p:extLst>
      <p:ext uri="{BB962C8B-B14F-4D97-AF65-F5344CB8AC3E}">
        <p14:creationId xmlns:p14="http://schemas.microsoft.com/office/powerpoint/2010/main" val="34562974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Think Time</a:t>
            </a:r>
            <a:endParaRPr lang="en-CA" dirty="0"/>
          </a:p>
        </p:txBody>
      </p:sp>
      <p:sp>
        <p:nvSpPr>
          <p:cNvPr id="3" name="Content Placeholder 2"/>
          <p:cNvSpPr>
            <a:spLocks noGrp="1"/>
          </p:cNvSpPr>
          <p:nvPr>
            <p:ph idx="1"/>
          </p:nvPr>
        </p:nvSpPr>
        <p:spPr/>
        <p:txBody>
          <a:bodyPr/>
          <a:lstStyle/>
          <a:p>
            <a:r>
              <a:rPr lang="en-CA" dirty="0" smtClean="0"/>
              <a:t>Why can’t user </a:t>
            </a:r>
            <a:r>
              <a:rPr lang="en-CA" dirty="0"/>
              <a:t>code </a:t>
            </a:r>
            <a:r>
              <a:rPr lang="en-CA" dirty="0" smtClean="0"/>
              <a:t>execute </a:t>
            </a:r>
            <a:r>
              <a:rPr lang="en-CA" dirty="0"/>
              <a:t>some </a:t>
            </a:r>
            <a:r>
              <a:rPr lang="en-CA" dirty="0" smtClean="0"/>
              <a:t>arbitrary code </a:t>
            </a:r>
            <a:r>
              <a:rPr lang="en-CA" dirty="0"/>
              <a:t>of its choosing in kernel </a:t>
            </a:r>
            <a:r>
              <a:rPr lang="en-CA" dirty="0" smtClean="0"/>
              <a:t>mode</a:t>
            </a:r>
            <a:r>
              <a:rPr lang="en-CA" dirty="0"/>
              <a:t>?</a:t>
            </a:r>
          </a:p>
          <a:p>
            <a:r>
              <a:rPr lang="en-US" dirty="0" smtClean="0"/>
              <a:t>What is </a:t>
            </a:r>
            <a:r>
              <a:rPr lang="en-US" dirty="0"/>
              <a:t>the </a:t>
            </a:r>
            <a:r>
              <a:rPr lang="en-US" dirty="0" smtClean="0"/>
              <a:t>minimum </a:t>
            </a:r>
            <a:r>
              <a:rPr lang="en-US" dirty="0"/>
              <a:t>number of privileged </a:t>
            </a:r>
            <a:r>
              <a:rPr lang="en-US" dirty="0" smtClean="0"/>
              <a:t>instructions that h/w must implement so that the OS can work correctly?</a:t>
            </a:r>
            <a:endParaRPr lang="en-US" dirty="0"/>
          </a:p>
          <a:p>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fld id="{DB20FD8F-29F9-4FD2-AE02-37C4FC95FC36}" type="slidenum">
              <a:rPr lang="en-US" smtClean="0"/>
              <a:pPr/>
              <a:t>19</a:t>
            </a:fld>
            <a:endParaRPr lang="en-US"/>
          </a:p>
        </p:txBody>
      </p:sp>
    </p:spTree>
    <p:extLst>
      <p:ext uri="{BB962C8B-B14F-4D97-AF65-F5344CB8AC3E}">
        <p14:creationId xmlns:p14="http://schemas.microsoft.com/office/powerpoint/2010/main" val="304492753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r>
              <a:rPr lang="en-US" dirty="0"/>
              <a:t>Overview</a:t>
            </a:r>
          </a:p>
        </p:txBody>
      </p:sp>
      <p:sp>
        <p:nvSpPr>
          <p:cNvPr id="828419" name="Rectangle 3"/>
          <p:cNvSpPr>
            <a:spLocks noGrp="1" noChangeArrowheads="1"/>
          </p:cNvSpPr>
          <p:nvPr>
            <p:ph idx="1"/>
          </p:nvPr>
        </p:nvSpPr>
        <p:spPr/>
        <p:txBody>
          <a:bodyPr/>
          <a:lstStyle/>
          <a:p>
            <a:r>
              <a:rPr lang="en-US" dirty="0" smtClean="0"/>
              <a:t>Recall that OS manages h/w resources</a:t>
            </a:r>
          </a:p>
          <a:p>
            <a:pPr lvl="1"/>
            <a:r>
              <a:rPr lang="en-US" dirty="0" smtClean="0"/>
              <a:t>Provides </a:t>
            </a:r>
            <a:r>
              <a:rPr lang="en-US" dirty="0"/>
              <a:t>virtualization mechanism </a:t>
            </a:r>
            <a:r>
              <a:rPr lang="en-US" dirty="0" smtClean="0"/>
              <a:t>for sharing resources</a:t>
            </a:r>
          </a:p>
          <a:p>
            <a:pPr lvl="1"/>
            <a:r>
              <a:rPr lang="en-US" dirty="0" smtClean="0"/>
              <a:t>Provides systems calls for abstracting h/w</a:t>
            </a:r>
          </a:p>
          <a:p>
            <a:pPr lvl="2"/>
            <a:endParaRPr lang="en-US" dirty="0" smtClean="0"/>
          </a:p>
          <a:p>
            <a:r>
              <a:rPr lang="en-US" dirty="0"/>
              <a:t>OS is </a:t>
            </a:r>
            <a:r>
              <a:rPr lang="en-US" dirty="0" smtClean="0"/>
              <a:t>software, w</a:t>
            </a:r>
            <a:r>
              <a:rPr lang="en-CA" dirty="0" smtClean="0"/>
              <a:t>hen </a:t>
            </a:r>
            <a:r>
              <a:rPr lang="en-CA" dirty="0"/>
              <a:t>other applications are running, it is not running, so how does it </a:t>
            </a:r>
            <a:r>
              <a:rPr lang="en-CA" dirty="0" smtClean="0"/>
              <a:t>manage </a:t>
            </a:r>
            <a:r>
              <a:rPr lang="en-CA" dirty="0"/>
              <a:t>resources?</a:t>
            </a:r>
            <a:endParaRPr lang="en-US" dirty="0"/>
          </a:p>
          <a:p>
            <a:pPr lvl="1"/>
            <a:r>
              <a:rPr lang="en-US" dirty="0" smtClean="0"/>
              <a:t>Why </a:t>
            </a:r>
            <a:r>
              <a:rPr lang="en-US" dirty="0"/>
              <a:t>can’t applications corrupt other applications or the </a:t>
            </a:r>
            <a:r>
              <a:rPr lang="en-US" dirty="0" smtClean="0"/>
              <a:t>OS?</a:t>
            </a:r>
            <a:endParaRPr lang="en-US" dirty="0"/>
          </a:p>
          <a:p>
            <a:pPr lvl="2"/>
            <a:r>
              <a:rPr lang="en-US" dirty="0" smtClean="0"/>
              <a:t>Virtualization is broken</a:t>
            </a:r>
          </a:p>
          <a:p>
            <a:pPr lvl="1"/>
            <a:r>
              <a:rPr lang="en-US" dirty="0" smtClean="0"/>
              <a:t>Why can’t applications directly access h/w?</a:t>
            </a:r>
          </a:p>
          <a:p>
            <a:pPr lvl="2"/>
            <a:r>
              <a:rPr lang="en-US" dirty="0" smtClean="0"/>
              <a:t>Hardware abstraction is broken</a:t>
            </a:r>
          </a:p>
          <a:p>
            <a:pPr lvl="2"/>
            <a:endParaRPr lang="en-US" dirty="0" smtClean="0"/>
          </a:p>
          <a:p>
            <a:r>
              <a:rPr lang="en-US" dirty="0" smtClean="0"/>
              <a:t>OS needs help from hardware</a:t>
            </a:r>
          </a:p>
        </p:txBody>
      </p:sp>
      <p:sp>
        <p:nvSpPr>
          <p:cNvPr id="4" name="Slide Number Placeholder 3"/>
          <p:cNvSpPr>
            <a:spLocks noGrp="1"/>
          </p:cNvSpPr>
          <p:nvPr>
            <p:ph type="sldNum" sz="quarter" idx="10"/>
          </p:nvPr>
        </p:nvSpPr>
        <p:spPr/>
        <p:txBody>
          <a:bodyPr/>
          <a:lstStyle/>
          <a:p>
            <a:fld id="{53EA445A-33BD-4F46-8D55-BC3F3C6B65E4}" type="slidenum">
              <a:rPr lang="en-US"/>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r>
              <a:rPr lang="en-US" smtClean="0"/>
              <a:t>Hardware Support for OS</a:t>
            </a:r>
            <a:endParaRPr lang="en-US"/>
          </a:p>
        </p:txBody>
      </p:sp>
      <p:sp>
        <p:nvSpPr>
          <p:cNvPr id="773123" name="Rectangle 3"/>
          <p:cNvSpPr>
            <a:spLocks noGrp="1" noChangeArrowheads="1"/>
          </p:cNvSpPr>
          <p:nvPr>
            <p:ph idx="1"/>
          </p:nvPr>
        </p:nvSpPr>
        <p:spPr/>
        <p:txBody>
          <a:bodyPr/>
          <a:lstStyle/>
          <a:p>
            <a:r>
              <a:rPr lang="en-US" dirty="0" smtClean="0"/>
              <a:t>OS uses three hardware features </a:t>
            </a:r>
          </a:p>
          <a:p>
            <a:pPr lvl="1"/>
            <a:r>
              <a:rPr lang="en-US" dirty="0" smtClean="0"/>
              <a:t>CPU modes</a:t>
            </a:r>
          </a:p>
          <a:p>
            <a:pPr lvl="1"/>
            <a:r>
              <a:rPr lang="en-US" dirty="0" smtClean="0"/>
              <a:t>Memory management</a:t>
            </a:r>
          </a:p>
          <a:p>
            <a:pPr lvl="1"/>
            <a:r>
              <a:rPr lang="en-US" dirty="0" smtClean="0"/>
              <a:t>Trap</a:t>
            </a:r>
          </a:p>
          <a:p>
            <a:endParaRPr lang="en-US" dirty="0"/>
          </a:p>
        </p:txBody>
      </p:sp>
      <p:sp>
        <p:nvSpPr>
          <p:cNvPr id="4" name="Slide Number Placeholder 3"/>
          <p:cNvSpPr>
            <a:spLocks noGrp="1"/>
          </p:cNvSpPr>
          <p:nvPr>
            <p:ph type="sldNum" sz="quarter" idx="10"/>
          </p:nvPr>
        </p:nvSpPr>
        <p:spPr/>
        <p:txBody>
          <a:bodyPr/>
          <a:lstStyle/>
          <a:p>
            <a:fld id="{FED83501-67C9-4CAC-B15B-CFC68B7AE9E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smtClean="0"/>
              <a:t>CPU Modes</a:t>
            </a:r>
            <a:endParaRPr lang="en-US" dirty="0"/>
          </a:p>
        </p:txBody>
      </p:sp>
      <p:sp>
        <p:nvSpPr>
          <p:cNvPr id="606211" name="Rectangle 3"/>
          <p:cNvSpPr>
            <a:spLocks noGrp="1" noChangeArrowheads="1"/>
          </p:cNvSpPr>
          <p:nvPr>
            <p:ph idx="1"/>
          </p:nvPr>
        </p:nvSpPr>
        <p:spPr/>
        <p:txBody>
          <a:bodyPr/>
          <a:lstStyle/>
          <a:p>
            <a:r>
              <a:rPr lang="en-US" dirty="0" smtClean="0"/>
              <a:t>CPUs have two modes: kernel, user</a:t>
            </a:r>
          </a:p>
          <a:p>
            <a:pPr lvl="1"/>
            <a:r>
              <a:rPr lang="en-US" dirty="0" smtClean="0"/>
              <a:t>When CPU is in </a:t>
            </a:r>
            <a:r>
              <a:rPr lang="en-US" dirty="0">
                <a:solidFill>
                  <a:schemeClr val="accent3"/>
                </a:solidFill>
              </a:rPr>
              <a:t>k</a:t>
            </a:r>
            <a:r>
              <a:rPr lang="en-US" dirty="0" smtClean="0">
                <a:solidFill>
                  <a:schemeClr val="accent3"/>
                </a:solidFill>
              </a:rPr>
              <a:t>ernel mode, </a:t>
            </a:r>
            <a:r>
              <a:rPr lang="en-US" dirty="0" smtClean="0"/>
              <a:t>every instruction can be executed</a:t>
            </a:r>
          </a:p>
          <a:p>
            <a:pPr lvl="1"/>
            <a:r>
              <a:rPr lang="en-US" dirty="0" smtClean="0"/>
              <a:t>When CPU is in</a:t>
            </a:r>
            <a:r>
              <a:rPr lang="en-US" dirty="0"/>
              <a:t> </a:t>
            </a:r>
            <a:r>
              <a:rPr lang="en-US" dirty="0">
                <a:solidFill>
                  <a:schemeClr val="accent3"/>
                </a:solidFill>
              </a:rPr>
              <a:t>u</a:t>
            </a:r>
            <a:r>
              <a:rPr lang="en-US" dirty="0" smtClean="0">
                <a:solidFill>
                  <a:schemeClr val="accent3"/>
                </a:solidFill>
              </a:rPr>
              <a:t>ser mode, </a:t>
            </a:r>
            <a:r>
              <a:rPr lang="en-US" dirty="0" smtClean="0"/>
              <a:t>only a subset of instructions can be executed</a:t>
            </a:r>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r>
              <a:rPr lang="en-US" dirty="0" smtClean="0"/>
              <a:t>CPU maintains current mode in its status register</a:t>
            </a:r>
          </a:p>
        </p:txBody>
      </p:sp>
      <p:sp>
        <p:nvSpPr>
          <p:cNvPr id="4" name="Slide Number Placeholder 3"/>
          <p:cNvSpPr>
            <a:spLocks noGrp="1"/>
          </p:cNvSpPr>
          <p:nvPr>
            <p:ph type="sldNum" sz="quarter" idx="10"/>
          </p:nvPr>
        </p:nvSpPr>
        <p:spPr/>
        <p:txBody>
          <a:bodyPr/>
          <a:lstStyle/>
          <a:p>
            <a:fld id="{518C98FE-CB51-4156-995E-B0E344933666}" type="slidenum">
              <a:rPr lang="en-US" smtClean="0"/>
              <a:pPr/>
              <a:t>4</a:t>
            </a:fld>
            <a:endParaRPr lang="en-US" dirty="0"/>
          </a:p>
        </p:txBody>
      </p:sp>
      <p:sp>
        <p:nvSpPr>
          <p:cNvPr id="6" name="TextBox 5"/>
          <p:cNvSpPr txBox="1"/>
          <p:nvPr/>
        </p:nvSpPr>
        <p:spPr>
          <a:xfrm>
            <a:off x="5097999" y="4354919"/>
            <a:ext cx="3769041" cy="1323439"/>
          </a:xfrm>
          <a:prstGeom prst="rect">
            <a:avLst/>
          </a:prstGeom>
          <a:noFill/>
        </p:spPr>
        <p:txBody>
          <a:bodyPr wrap="square" rtlCol="0">
            <a:spAutoFit/>
          </a:bodyPr>
          <a:lstStyle/>
          <a:p>
            <a:r>
              <a:rPr lang="en-CA" sz="2000" dirty="0" smtClean="0">
                <a:latin typeface="+mn-lt"/>
              </a:rPr>
              <a:t>Allow accessing devices such as disk and timer (</a:t>
            </a:r>
            <a:r>
              <a:rPr lang="en-CA" sz="2000" dirty="0" err="1" smtClean="0">
                <a:latin typeface="+mn-lt"/>
              </a:rPr>
              <a:t>io</a:t>
            </a:r>
            <a:r>
              <a:rPr lang="en-CA" sz="2000" dirty="0" smtClean="0">
                <a:latin typeface="+mn-lt"/>
              </a:rPr>
              <a:t> instructions), controlling interrupts, setting CPU mode</a:t>
            </a:r>
            <a:endParaRPr lang="en-CA" sz="2000" dirty="0">
              <a:latin typeface="+mn-lt"/>
            </a:endParaRPr>
          </a:p>
        </p:txBody>
      </p:sp>
      <p:cxnSp>
        <p:nvCxnSpPr>
          <p:cNvPr id="8" name="Straight Arrow Connector 7"/>
          <p:cNvCxnSpPr/>
          <p:nvPr/>
        </p:nvCxnSpPr>
        <p:spPr bwMode="auto">
          <a:xfrm flipH="1">
            <a:off x="3801435" y="3647952"/>
            <a:ext cx="1995673" cy="179142"/>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5097999" y="3112520"/>
            <a:ext cx="3571309" cy="707886"/>
          </a:xfrm>
          <a:prstGeom prst="rect">
            <a:avLst/>
          </a:prstGeom>
          <a:noFill/>
        </p:spPr>
        <p:txBody>
          <a:bodyPr wrap="square" rtlCol="0">
            <a:spAutoFit/>
          </a:bodyPr>
          <a:lstStyle/>
          <a:p>
            <a:r>
              <a:rPr lang="en-CA" sz="2000" dirty="0" smtClean="0">
                <a:latin typeface="+mn-lt"/>
              </a:rPr>
              <a:t>Typical instructions: add, sub, push, pop, etc.</a:t>
            </a:r>
            <a:endParaRPr lang="en-CA" sz="2000" dirty="0">
              <a:latin typeface="+mn-lt"/>
            </a:endParaRPr>
          </a:p>
        </p:txBody>
      </p:sp>
      <p:grpSp>
        <p:nvGrpSpPr>
          <p:cNvPr id="7" name="Group 6"/>
          <p:cNvGrpSpPr/>
          <p:nvPr/>
        </p:nvGrpSpPr>
        <p:grpSpPr>
          <a:xfrm>
            <a:off x="1150069" y="3365368"/>
            <a:ext cx="3947930" cy="2233719"/>
            <a:chOff x="780835" y="2992748"/>
            <a:chExt cx="4317165" cy="2606340"/>
          </a:xfrm>
        </p:grpSpPr>
        <p:sp>
          <p:nvSpPr>
            <p:cNvPr id="2" name="Oval 1"/>
            <p:cNvSpPr/>
            <p:nvPr/>
          </p:nvSpPr>
          <p:spPr bwMode="auto">
            <a:xfrm>
              <a:off x="780835" y="2992748"/>
              <a:ext cx="4137285" cy="2136096"/>
            </a:xfrm>
            <a:prstGeom prst="ellips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3" name="Oval 2"/>
            <p:cNvSpPr/>
            <p:nvPr/>
          </p:nvSpPr>
          <p:spPr bwMode="auto">
            <a:xfrm>
              <a:off x="1537838" y="3191493"/>
              <a:ext cx="2623278" cy="1026826"/>
            </a:xfrm>
            <a:prstGeom prst="ellipse">
              <a:avLst/>
            </a:pr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j-lt"/>
                </a:rPr>
                <a:t>User mode</a:t>
              </a:r>
            </a:p>
            <a:p>
              <a:pPr marL="0" marR="0" indent="0" algn="ctr" defTabSz="914400" rtl="0" eaLnBrk="0" fontAlgn="base" latinLnBrk="0" hangingPunct="0">
                <a:lnSpc>
                  <a:spcPct val="100000"/>
                </a:lnSpc>
                <a:spcBef>
                  <a:spcPct val="0"/>
                </a:spcBef>
                <a:spcAft>
                  <a:spcPct val="0"/>
                </a:spcAft>
                <a:buClrTx/>
                <a:buSzTx/>
                <a:buFontTx/>
                <a:buNone/>
                <a:tabLst/>
              </a:pPr>
              <a:r>
                <a:rPr kumimoji="0" lang="en-CA" sz="2000" b="0" i="0" u="none" strike="noStrike" cap="none" normalizeH="0" baseline="0" dirty="0" smtClean="0">
                  <a:ln>
                    <a:noFill/>
                  </a:ln>
                  <a:solidFill>
                    <a:schemeClr val="tx1"/>
                  </a:solidFill>
                  <a:effectLst/>
                  <a:latin typeface="+mj-lt"/>
                </a:rPr>
                <a:t>instructions</a:t>
              </a:r>
            </a:p>
          </p:txBody>
        </p:sp>
        <p:sp>
          <p:nvSpPr>
            <p:cNvPr id="5" name="TextBox 4"/>
            <p:cNvSpPr txBox="1"/>
            <p:nvPr/>
          </p:nvSpPr>
          <p:spPr>
            <a:xfrm>
              <a:off x="2204380" y="4287085"/>
              <a:ext cx="1481496" cy="707887"/>
            </a:xfrm>
            <a:prstGeom prst="rect">
              <a:avLst/>
            </a:prstGeom>
            <a:noFill/>
          </p:spPr>
          <p:txBody>
            <a:bodyPr wrap="none" rtlCol="0">
              <a:spAutoFit/>
            </a:bodyPr>
            <a:lstStyle/>
            <a:p>
              <a:r>
                <a:rPr lang="en-CA" sz="2000" dirty="0">
                  <a:latin typeface="+mn-lt"/>
                </a:rPr>
                <a:t>Privileged</a:t>
              </a:r>
            </a:p>
            <a:p>
              <a:r>
                <a:rPr lang="en-CA" sz="2000" dirty="0" smtClean="0">
                  <a:latin typeface="+mn-lt"/>
                </a:rPr>
                <a:t>instructions</a:t>
              </a:r>
              <a:endParaRPr lang="en-CA" sz="2000" dirty="0">
                <a:latin typeface="+mn-lt"/>
              </a:endParaRPr>
            </a:p>
          </p:txBody>
        </p:sp>
        <p:cxnSp>
          <p:nvCxnSpPr>
            <p:cNvPr id="12" name="Straight Arrow Connector 11"/>
            <p:cNvCxnSpPr>
              <a:stCxn id="6" idx="1"/>
            </p:cNvCxnSpPr>
            <p:nvPr/>
          </p:nvCxnSpPr>
          <p:spPr bwMode="auto">
            <a:xfrm flipH="1" flipV="1">
              <a:off x="4034934" y="4612219"/>
              <a:ext cx="1063066" cy="307259"/>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659890" y="5198978"/>
              <a:ext cx="2379176" cy="400110"/>
            </a:xfrm>
            <a:prstGeom prst="rect">
              <a:avLst/>
            </a:prstGeom>
            <a:noFill/>
          </p:spPr>
          <p:txBody>
            <a:bodyPr wrap="none" rtlCol="0">
              <a:spAutoFit/>
            </a:bodyPr>
            <a:lstStyle/>
            <a:p>
              <a:r>
                <a:rPr lang="en-CA" sz="2000" dirty="0" smtClean="0">
                  <a:latin typeface="+mn-lt"/>
                </a:rPr>
                <a:t>CPU instruction set</a:t>
              </a:r>
              <a:endParaRPr lang="en-CA" sz="2000" dirty="0">
                <a:latin typeface="+mn-lt"/>
              </a:endParaRP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dirty="0"/>
              <a:t>OS Runs in </a:t>
            </a:r>
            <a:r>
              <a:rPr lang="en-US" dirty="0" smtClean="0"/>
              <a:t>Kernel Mode</a:t>
            </a:r>
            <a:endParaRPr lang="en-US" dirty="0"/>
          </a:p>
        </p:txBody>
      </p:sp>
      <p:sp>
        <p:nvSpPr>
          <p:cNvPr id="654339" name="Rectangle 3"/>
          <p:cNvSpPr>
            <a:spLocks noGrp="1" noChangeArrowheads="1"/>
          </p:cNvSpPr>
          <p:nvPr>
            <p:ph idx="1"/>
          </p:nvPr>
        </p:nvSpPr>
        <p:spPr/>
        <p:txBody>
          <a:bodyPr/>
          <a:lstStyle/>
          <a:p>
            <a:r>
              <a:rPr lang="en-CA" dirty="0" smtClean="0"/>
              <a:t>OS runs in kernel mode</a:t>
            </a:r>
          </a:p>
          <a:p>
            <a:pPr lvl="1"/>
            <a:r>
              <a:rPr lang="en-CA" dirty="0" smtClean="0"/>
              <a:t>Has </a:t>
            </a:r>
            <a:r>
              <a:rPr lang="en-CA" dirty="0"/>
              <a:t>all privileges, access to all memory, devices, etc.</a:t>
            </a:r>
          </a:p>
          <a:p>
            <a:r>
              <a:rPr lang="en-CA" dirty="0" smtClean="0"/>
              <a:t>When h/w boots, it runs in kernel mode</a:t>
            </a:r>
          </a:p>
          <a:p>
            <a:pPr lvl="1"/>
            <a:r>
              <a:rPr lang="en-CA" dirty="0" smtClean="0"/>
              <a:t>OS code starts running</a:t>
            </a:r>
          </a:p>
          <a:p>
            <a:r>
              <a:rPr lang="en-CA" dirty="0" smtClean="0"/>
              <a:t>OS ensures that programs run in user mode only</a:t>
            </a:r>
          </a:p>
          <a:p>
            <a:pPr lvl="1"/>
            <a:r>
              <a:rPr lang="en-CA" dirty="0" smtClean="0"/>
              <a:t>So programs have </a:t>
            </a:r>
            <a:r>
              <a:rPr lang="en-CA" dirty="0"/>
              <a:t>limited </a:t>
            </a:r>
            <a:r>
              <a:rPr lang="en-CA" dirty="0" smtClean="0"/>
              <a:t>privileges</a:t>
            </a:r>
          </a:p>
          <a:p>
            <a:pPr lvl="2"/>
            <a:r>
              <a:rPr lang="en-CA" dirty="0" smtClean="0"/>
              <a:t>No </a:t>
            </a:r>
            <a:r>
              <a:rPr lang="en-CA" dirty="0"/>
              <a:t>direct access to </a:t>
            </a:r>
            <a:r>
              <a:rPr lang="en-CA" dirty="0" smtClean="0"/>
              <a:t>devices, limited </a:t>
            </a:r>
            <a:r>
              <a:rPr lang="en-CA" dirty="0"/>
              <a:t>memory </a:t>
            </a:r>
            <a:r>
              <a:rPr lang="en-CA" dirty="0" smtClean="0"/>
              <a:t>access</a:t>
            </a:r>
          </a:p>
          <a:p>
            <a:pPr lvl="2"/>
            <a:r>
              <a:rPr lang="en-CA" dirty="0" smtClean="0"/>
              <a:t>When programs need access to device, </a:t>
            </a:r>
            <a:r>
              <a:rPr lang="en-CA" dirty="0"/>
              <a:t>they MUST call OS</a:t>
            </a:r>
            <a:endParaRPr lang="en-US" dirty="0"/>
          </a:p>
          <a:p>
            <a:r>
              <a:rPr lang="en-CA" dirty="0" smtClean="0"/>
              <a:t>OS is a privileged, trusted program</a:t>
            </a:r>
          </a:p>
          <a:p>
            <a:pPr lvl="1"/>
            <a:r>
              <a:rPr lang="en-US" dirty="0" smtClean="0"/>
              <a:t>Correct </a:t>
            </a:r>
            <a:r>
              <a:rPr lang="en-US" dirty="0"/>
              <a:t>system operation depends on </a:t>
            </a:r>
            <a:r>
              <a:rPr lang="en-US" dirty="0" smtClean="0"/>
              <a:t>correct OS design and implementation, </a:t>
            </a:r>
            <a:r>
              <a:rPr lang="en-US" dirty="0"/>
              <a:t>but </a:t>
            </a:r>
            <a:r>
              <a:rPr lang="en-US" dirty="0">
                <a:solidFill>
                  <a:schemeClr val="folHlink"/>
                </a:solidFill>
              </a:rPr>
              <a:t>not</a:t>
            </a:r>
            <a:r>
              <a:rPr lang="en-US" dirty="0"/>
              <a:t> on correct </a:t>
            </a:r>
            <a:r>
              <a:rPr lang="en-US" dirty="0" smtClean="0"/>
              <a:t>user </a:t>
            </a:r>
            <a:r>
              <a:rPr lang="en-US" dirty="0"/>
              <a:t>programs</a:t>
            </a:r>
          </a:p>
          <a:p>
            <a:pPr lvl="1"/>
            <a:endParaRPr lang="en-US" dirty="0" smtClean="0"/>
          </a:p>
        </p:txBody>
      </p:sp>
      <p:sp>
        <p:nvSpPr>
          <p:cNvPr id="4" name="Slide Number Placeholder 3"/>
          <p:cNvSpPr>
            <a:spLocks noGrp="1"/>
          </p:cNvSpPr>
          <p:nvPr>
            <p:ph type="sldNum" sz="quarter" idx="10"/>
          </p:nvPr>
        </p:nvSpPr>
        <p:spPr/>
        <p:txBody>
          <a:bodyPr/>
          <a:lstStyle/>
          <a:p>
            <a:fld id="{3CAC28C7-F67E-4D9B-B6DD-B528BF8E8C58}"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dirty="0"/>
              <a:t>Memory </a:t>
            </a:r>
            <a:r>
              <a:rPr lang="en-US" dirty="0" smtClean="0"/>
              <a:t>Management Unit</a:t>
            </a:r>
            <a:endParaRPr lang="en-US" dirty="0"/>
          </a:p>
        </p:txBody>
      </p:sp>
      <p:sp>
        <p:nvSpPr>
          <p:cNvPr id="834563" name="Rectangle 3"/>
          <p:cNvSpPr>
            <a:spLocks noGrp="1" noChangeArrowheads="1"/>
          </p:cNvSpPr>
          <p:nvPr>
            <p:ph idx="1"/>
          </p:nvPr>
        </p:nvSpPr>
        <p:spPr/>
        <p:txBody>
          <a:bodyPr/>
          <a:lstStyle/>
          <a:p>
            <a:r>
              <a:rPr lang="en-US" sz="2000" dirty="0" smtClean="0"/>
              <a:t>How does the CPU run multiple programs using the same memory addresses simultaneously? Recall </a:t>
            </a:r>
            <a:r>
              <a:rPr lang="en-US" sz="2000" dirty="0" err="1" smtClean="0"/>
              <a:t>mem.c</a:t>
            </a:r>
            <a:endParaRPr lang="en-US" sz="2000" dirty="0" smtClean="0"/>
          </a:p>
          <a:p>
            <a:r>
              <a:rPr lang="en-US" sz="2000" dirty="0"/>
              <a:t>CPU has a Memory Management Unit (MMU</a:t>
            </a:r>
            <a:r>
              <a:rPr lang="en-US" sz="2000" dirty="0" smtClean="0"/>
              <a:t>)</a:t>
            </a:r>
            <a:endParaRPr lang="en-US" sz="2000" dirty="0"/>
          </a:p>
          <a:p>
            <a:pPr lvl="1"/>
            <a:endParaRPr lang="en-US" sz="1800" dirty="0"/>
          </a:p>
          <a:p>
            <a:endParaRPr lang="en-US" sz="1800" dirty="0" smtClean="0"/>
          </a:p>
        </p:txBody>
      </p:sp>
      <p:sp>
        <p:nvSpPr>
          <p:cNvPr id="4" name="Slide Number Placeholder 3"/>
          <p:cNvSpPr>
            <a:spLocks noGrp="1"/>
          </p:cNvSpPr>
          <p:nvPr>
            <p:ph type="sldNum" sz="quarter" idx="10"/>
          </p:nvPr>
        </p:nvSpPr>
        <p:spPr/>
        <p:txBody>
          <a:bodyPr/>
          <a:lstStyle/>
          <a:p>
            <a:fld id="{25327EAC-30E0-415D-9944-7452813D5989}" type="slidenum">
              <a:rPr lang="en-US"/>
              <a:pPr/>
              <a:t>6</a:t>
            </a:fld>
            <a:endParaRPr lang="en-US"/>
          </a:p>
        </p:txBody>
      </p:sp>
      <p:pic>
        <p:nvPicPr>
          <p:cNvPr id="19" name="Picture 3" descr="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295" y="2689121"/>
            <a:ext cx="5990624" cy="3866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9718" y="3749971"/>
            <a:ext cx="2448107" cy="646331"/>
          </a:xfrm>
          <a:prstGeom prst="rect">
            <a:avLst/>
          </a:prstGeom>
          <a:noFill/>
        </p:spPr>
        <p:txBody>
          <a:bodyPr wrap="none" rtlCol="0">
            <a:spAutoFit/>
          </a:bodyPr>
          <a:lstStyle/>
          <a:p>
            <a:pPr marL="0" lvl="1"/>
            <a:r>
              <a:rPr lang="en-US" sz="1800" dirty="0" smtClean="0"/>
              <a:t>1. Programs </a:t>
            </a:r>
            <a:r>
              <a:rPr lang="en-US" sz="1800" dirty="0"/>
              <a:t>use </a:t>
            </a:r>
            <a:r>
              <a:rPr lang="en-US" sz="1800" b="1" dirty="0">
                <a:solidFill>
                  <a:srgbClr val="C00000"/>
                </a:solidFill>
              </a:rPr>
              <a:t>virtual </a:t>
            </a:r>
            <a:endParaRPr lang="en-US" sz="1800" b="1" dirty="0" smtClean="0">
              <a:solidFill>
                <a:srgbClr val="C00000"/>
              </a:solidFill>
            </a:endParaRPr>
          </a:p>
          <a:p>
            <a:pPr marL="0" lvl="1"/>
            <a:r>
              <a:rPr lang="en-US" sz="1800" dirty="0" smtClean="0"/>
              <a:t>memory addresses</a:t>
            </a:r>
            <a:endParaRPr lang="en-US" sz="1800" dirty="0"/>
          </a:p>
        </p:txBody>
      </p:sp>
      <p:sp>
        <p:nvSpPr>
          <p:cNvPr id="21" name="TextBox 20"/>
          <p:cNvSpPr txBox="1"/>
          <p:nvPr/>
        </p:nvSpPr>
        <p:spPr>
          <a:xfrm>
            <a:off x="4572000" y="2809691"/>
            <a:ext cx="2743059" cy="646331"/>
          </a:xfrm>
          <a:prstGeom prst="rect">
            <a:avLst/>
          </a:prstGeom>
          <a:solidFill>
            <a:schemeClr val="bg1"/>
          </a:solidFill>
        </p:spPr>
        <p:txBody>
          <a:bodyPr wrap="none" rtlCol="0">
            <a:spAutoFit/>
          </a:bodyPr>
          <a:lstStyle/>
          <a:p>
            <a:pPr marL="0" lvl="1"/>
            <a:r>
              <a:rPr lang="en-US" sz="1800" dirty="0" smtClean="0"/>
              <a:t>2. CPU </a:t>
            </a:r>
            <a:r>
              <a:rPr lang="en-US" sz="1800" dirty="0"/>
              <a:t>sends these </a:t>
            </a:r>
            <a:r>
              <a:rPr lang="en-US" sz="1800" dirty="0" smtClean="0"/>
              <a:t>virtual </a:t>
            </a:r>
          </a:p>
          <a:p>
            <a:pPr marL="0" lvl="1"/>
            <a:r>
              <a:rPr lang="en-US" sz="1800" dirty="0" smtClean="0"/>
              <a:t>addresses </a:t>
            </a:r>
            <a:r>
              <a:rPr lang="en-US" sz="1800" dirty="0"/>
              <a:t>to MMU</a:t>
            </a:r>
          </a:p>
        </p:txBody>
      </p:sp>
      <p:cxnSp>
        <p:nvCxnSpPr>
          <p:cNvPr id="17" name="Straight Arrow Connector 16"/>
          <p:cNvCxnSpPr/>
          <p:nvPr/>
        </p:nvCxnSpPr>
        <p:spPr bwMode="auto">
          <a:xfrm flipV="1">
            <a:off x="2880105" y="4675235"/>
            <a:ext cx="1065089" cy="466979"/>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370906" y="4680549"/>
            <a:ext cx="2691389" cy="923330"/>
          </a:xfrm>
          <a:prstGeom prst="rect">
            <a:avLst/>
          </a:prstGeom>
          <a:noFill/>
        </p:spPr>
        <p:txBody>
          <a:bodyPr wrap="square" rtlCol="0">
            <a:spAutoFit/>
          </a:bodyPr>
          <a:lstStyle/>
          <a:p>
            <a:pPr marL="0" lvl="1"/>
            <a:r>
              <a:rPr lang="en-US" sz="1800" dirty="0" smtClean="0"/>
              <a:t>3. </a:t>
            </a:r>
            <a:r>
              <a:rPr lang="en-US" sz="1800" dirty="0"/>
              <a:t>MMU translates virtual address to </a:t>
            </a:r>
            <a:r>
              <a:rPr lang="en-US" sz="1800" b="1" dirty="0">
                <a:solidFill>
                  <a:srgbClr val="C00000"/>
                </a:solidFill>
              </a:rPr>
              <a:t>physical</a:t>
            </a:r>
            <a:r>
              <a:rPr lang="en-US" sz="1800" dirty="0"/>
              <a:t> memory address</a:t>
            </a:r>
            <a:r>
              <a:rPr lang="en-US" sz="1800" dirty="0" smtClean="0"/>
              <a:t> </a:t>
            </a:r>
            <a:endParaRPr lang="en-US" sz="1800" dirty="0"/>
          </a:p>
        </p:txBody>
      </p:sp>
      <p:sp>
        <p:nvSpPr>
          <p:cNvPr id="32" name="TextBox 31"/>
          <p:cNvSpPr txBox="1"/>
          <p:nvPr/>
        </p:nvSpPr>
        <p:spPr>
          <a:xfrm>
            <a:off x="3266767" y="5803625"/>
            <a:ext cx="3092053" cy="646331"/>
          </a:xfrm>
          <a:prstGeom prst="rect">
            <a:avLst/>
          </a:prstGeom>
          <a:solidFill>
            <a:schemeClr val="bg1"/>
          </a:solidFill>
        </p:spPr>
        <p:txBody>
          <a:bodyPr wrap="square" rtlCol="0">
            <a:spAutoFit/>
          </a:bodyPr>
          <a:lstStyle/>
          <a:p>
            <a:pPr marL="0" lvl="1"/>
            <a:r>
              <a:rPr lang="en-US" sz="1800" dirty="0" smtClean="0"/>
              <a:t>4. </a:t>
            </a:r>
            <a:r>
              <a:rPr lang="en-US" sz="1800" dirty="0"/>
              <a:t>MMU accesses memory using physical </a:t>
            </a:r>
            <a:r>
              <a:rPr lang="en-US" sz="1800" dirty="0" smtClean="0"/>
              <a:t>addresses</a:t>
            </a:r>
            <a:endParaRPr lang="en-US" sz="18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US" dirty="0"/>
              <a:t>A Simple MMU</a:t>
            </a:r>
          </a:p>
        </p:txBody>
      </p:sp>
      <p:sp>
        <p:nvSpPr>
          <p:cNvPr id="836612" name="Rectangle 4"/>
          <p:cNvSpPr>
            <a:spLocks noGrp="1" noChangeArrowheads="1"/>
          </p:cNvSpPr>
          <p:nvPr>
            <p:ph idx="1"/>
          </p:nvPr>
        </p:nvSpPr>
        <p:spPr>
          <a:xfrm>
            <a:off x="609600" y="1341438"/>
            <a:ext cx="5715000" cy="5183187"/>
          </a:xfrm>
        </p:spPr>
        <p:txBody>
          <a:bodyPr/>
          <a:lstStyle/>
          <a:p>
            <a:r>
              <a:rPr lang="en-US" dirty="0" smtClean="0"/>
              <a:t>A </a:t>
            </a:r>
            <a:r>
              <a:rPr lang="en-US" dirty="0"/>
              <a:t>simple MMU has one </a:t>
            </a:r>
            <a:r>
              <a:rPr lang="en-US" dirty="0">
                <a:solidFill>
                  <a:schemeClr val="folHlink"/>
                </a:solidFill>
              </a:rPr>
              <a:t>base </a:t>
            </a:r>
            <a:r>
              <a:rPr lang="en-US" dirty="0"/>
              <a:t>register and one </a:t>
            </a:r>
            <a:r>
              <a:rPr lang="en-US" dirty="0">
                <a:solidFill>
                  <a:schemeClr val="folHlink"/>
                </a:solidFill>
              </a:rPr>
              <a:t>limit</a:t>
            </a:r>
            <a:r>
              <a:rPr lang="en-US" dirty="0"/>
              <a:t> </a:t>
            </a:r>
            <a:r>
              <a:rPr lang="en-US" dirty="0" smtClean="0"/>
              <a:t>register</a:t>
            </a:r>
          </a:p>
          <a:p>
            <a:pPr lvl="1"/>
            <a:r>
              <a:rPr lang="en-US" dirty="0" smtClean="0"/>
              <a:t>MMU converts </a:t>
            </a:r>
            <a:r>
              <a:rPr lang="en-US" dirty="0" err="1" smtClean="0"/>
              <a:t>virt</a:t>
            </a:r>
            <a:r>
              <a:rPr lang="en-US" dirty="0" smtClean="0"/>
              <a:t> to </a:t>
            </a:r>
            <a:r>
              <a:rPr lang="en-US" dirty="0" err="1" smtClean="0"/>
              <a:t>phys</a:t>
            </a:r>
            <a:r>
              <a:rPr lang="en-US" dirty="0" smtClean="0"/>
              <a:t> address:</a:t>
            </a:r>
          </a:p>
          <a:p>
            <a:pPr lvl="2"/>
            <a:r>
              <a:rPr lang="en-US" dirty="0" err="1"/>
              <a:t>Phys</a:t>
            </a:r>
            <a:r>
              <a:rPr lang="en-US" dirty="0"/>
              <a:t> </a:t>
            </a:r>
            <a:r>
              <a:rPr lang="en-US" dirty="0" err="1"/>
              <a:t>Addr</a:t>
            </a:r>
            <a:r>
              <a:rPr lang="en-US" dirty="0"/>
              <a:t> = </a:t>
            </a:r>
            <a:r>
              <a:rPr lang="en-US" dirty="0" err="1"/>
              <a:t>Virt</a:t>
            </a:r>
            <a:r>
              <a:rPr lang="en-US" dirty="0"/>
              <a:t> </a:t>
            </a:r>
            <a:r>
              <a:rPr lang="en-US" dirty="0" err="1"/>
              <a:t>Addr</a:t>
            </a:r>
            <a:r>
              <a:rPr lang="en-US" dirty="0"/>
              <a:t> + Base </a:t>
            </a:r>
            <a:r>
              <a:rPr lang="en-US" dirty="0" smtClean="0"/>
              <a:t>register</a:t>
            </a:r>
          </a:p>
          <a:p>
            <a:pPr lvl="1"/>
            <a:r>
              <a:rPr lang="en-US" dirty="0" smtClean="0"/>
              <a:t>Limit </a:t>
            </a:r>
            <a:r>
              <a:rPr lang="en-US" dirty="0"/>
              <a:t>register </a:t>
            </a:r>
            <a:r>
              <a:rPr lang="en-US" dirty="0" smtClean="0"/>
              <a:t>bounds memory references</a:t>
            </a:r>
            <a:endParaRPr lang="en-US" dirty="0"/>
          </a:p>
          <a:p>
            <a:pPr lvl="2"/>
            <a:r>
              <a:rPr lang="en-US" dirty="0" err="1" smtClean="0"/>
              <a:t>Virt</a:t>
            </a:r>
            <a:r>
              <a:rPr lang="en-US" dirty="0" smtClean="0"/>
              <a:t> </a:t>
            </a:r>
            <a:r>
              <a:rPr lang="en-US" dirty="0" err="1" smtClean="0"/>
              <a:t>Addr</a:t>
            </a:r>
            <a:r>
              <a:rPr lang="en-US" dirty="0" smtClean="0"/>
              <a:t> </a:t>
            </a:r>
            <a:r>
              <a:rPr lang="en-US" dirty="0"/>
              <a:t>&lt; </a:t>
            </a:r>
            <a:r>
              <a:rPr lang="en-US" dirty="0" smtClean="0"/>
              <a:t>Limit register</a:t>
            </a:r>
            <a:endParaRPr lang="en-US" dirty="0"/>
          </a:p>
          <a:p>
            <a:r>
              <a:rPr lang="en-US" dirty="0" smtClean="0"/>
              <a:t>Say program P1 is running</a:t>
            </a:r>
          </a:p>
          <a:p>
            <a:pPr lvl="1"/>
            <a:r>
              <a:rPr lang="en-US" dirty="0" smtClean="0"/>
              <a:t>Base </a:t>
            </a:r>
            <a:r>
              <a:rPr lang="en-US" dirty="0" err="1" smtClean="0"/>
              <a:t>reg</a:t>
            </a:r>
            <a:r>
              <a:rPr lang="en-US" dirty="0" smtClean="0"/>
              <a:t> = Base 1</a:t>
            </a:r>
          </a:p>
          <a:p>
            <a:pPr lvl="1"/>
            <a:r>
              <a:rPr lang="en-US" dirty="0" smtClean="0"/>
              <a:t>Limit </a:t>
            </a:r>
            <a:r>
              <a:rPr lang="en-US" dirty="0" err="1" smtClean="0"/>
              <a:t>reg</a:t>
            </a:r>
            <a:r>
              <a:rPr lang="en-US" dirty="0" smtClean="0"/>
              <a:t> = Limit 1 (relative to Base 1)</a:t>
            </a:r>
          </a:p>
          <a:p>
            <a:r>
              <a:rPr lang="en-US" dirty="0" smtClean="0"/>
              <a:t>When P1 reads data at </a:t>
            </a:r>
            <a:r>
              <a:rPr lang="en-US" dirty="0" err="1" smtClean="0"/>
              <a:t>virt</a:t>
            </a:r>
            <a:r>
              <a:rPr lang="en-US" dirty="0" smtClean="0"/>
              <a:t> </a:t>
            </a:r>
            <a:r>
              <a:rPr lang="en-US" dirty="0" err="1" smtClean="0"/>
              <a:t>addr</a:t>
            </a:r>
            <a:r>
              <a:rPr lang="en-US" dirty="0" smtClean="0"/>
              <a:t> 0, data at </a:t>
            </a:r>
            <a:r>
              <a:rPr lang="en-US" dirty="0" err="1" smtClean="0"/>
              <a:t>phys</a:t>
            </a:r>
            <a:r>
              <a:rPr lang="en-US" dirty="0" smtClean="0"/>
              <a:t> </a:t>
            </a:r>
            <a:r>
              <a:rPr lang="en-US" dirty="0" err="1" smtClean="0"/>
              <a:t>addr</a:t>
            </a:r>
            <a:r>
              <a:rPr lang="en-US" dirty="0" smtClean="0"/>
              <a:t> Base 1 is returned</a:t>
            </a:r>
          </a:p>
        </p:txBody>
      </p:sp>
      <p:sp>
        <p:nvSpPr>
          <p:cNvPr id="5" name="Slide Number Placeholder 3"/>
          <p:cNvSpPr>
            <a:spLocks noGrp="1"/>
          </p:cNvSpPr>
          <p:nvPr>
            <p:ph type="sldNum" sz="quarter" idx="10"/>
          </p:nvPr>
        </p:nvSpPr>
        <p:spPr/>
        <p:txBody>
          <a:bodyPr/>
          <a:lstStyle/>
          <a:p>
            <a:fld id="{32A03DA3-A3FC-499D-9E28-C95396E4FBA5}" type="slidenum">
              <a:rPr lang="en-US"/>
              <a:pPr/>
              <a:t>7</a:t>
            </a:fld>
            <a:endParaRPr lang="en-US"/>
          </a:p>
        </p:txBody>
      </p:sp>
      <p:pic>
        <p:nvPicPr>
          <p:cNvPr id="836611" name="Picture 3"/>
          <p:cNvPicPr>
            <a:picLocks noChangeAspect="1" noChangeArrowheads="1"/>
          </p:cNvPicPr>
          <p:nvPr/>
        </p:nvPicPr>
        <p:blipFill>
          <a:blip r:embed="rId3">
            <a:extLst>
              <a:ext uri="{28A0092B-C50C-407E-A947-70E740481C1C}">
                <a14:useLocalDpi xmlns:a14="http://schemas.microsoft.com/office/drawing/2010/main" val="0"/>
              </a:ext>
            </a:extLst>
          </a:blip>
          <a:srcRect r="63838"/>
          <a:stretch>
            <a:fillRect/>
          </a:stretch>
        </p:blipFill>
        <p:spPr bwMode="auto">
          <a:xfrm>
            <a:off x="6226628" y="1376363"/>
            <a:ext cx="2565400" cy="508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7728155" y="6238568"/>
            <a:ext cx="626806" cy="225732"/>
          </a:xfrm>
          <a:prstGeom prst="rect">
            <a:avLst/>
          </a:prstGeom>
          <a:solidFill>
            <a:schemeClr val="bg1"/>
          </a:solidFill>
          <a:ln w="12700" cap="flat" cmpd="sng" algn="ctr">
            <a:noFill/>
            <a:prstDash val="solid"/>
            <a:round/>
            <a:headEnd type="none" w="med" len="med"/>
            <a:tailEnd type="triangle" w="med" len="lg"/>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2" name="TextBox 11"/>
          <p:cNvSpPr txBox="1"/>
          <p:nvPr/>
        </p:nvSpPr>
        <p:spPr>
          <a:xfrm>
            <a:off x="6242422" y="3371364"/>
            <a:ext cx="797013" cy="338554"/>
          </a:xfrm>
          <a:prstGeom prst="rect">
            <a:avLst/>
          </a:prstGeom>
          <a:solidFill>
            <a:schemeClr val="bg1"/>
          </a:solidFill>
        </p:spPr>
        <p:txBody>
          <a:bodyPr wrap="none" rtlCol="0">
            <a:spAutoFit/>
          </a:bodyPr>
          <a:lstStyle/>
          <a:p>
            <a:pPr marL="0" lvl="1"/>
            <a:r>
              <a:rPr lang="en-US" sz="1600" dirty="0" smtClean="0"/>
              <a:t>Limit 1</a:t>
            </a:r>
            <a:endParaRPr lang="en-US" sz="1600" dirty="0"/>
          </a:p>
        </p:txBody>
      </p:sp>
      <p:sp>
        <p:nvSpPr>
          <p:cNvPr id="13" name="TextBox 12"/>
          <p:cNvSpPr txBox="1"/>
          <p:nvPr/>
        </p:nvSpPr>
        <p:spPr>
          <a:xfrm>
            <a:off x="6301733" y="4069455"/>
            <a:ext cx="737702" cy="338554"/>
          </a:xfrm>
          <a:prstGeom prst="rect">
            <a:avLst/>
          </a:prstGeom>
          <a:solidFill>
            <a:schemeClr val="bg1"/>
          </a:solidFill>
        </p:spPr>
        <p:txBody>
          <a:bodyPr wrap="none" rtlCol="0">
            <a:spAutoFit/>
          </a:bodyPr>
          <a:lstStyle/>
          <a:p>
            <a:pPr marL="0" lvl="1"/>
            <a:r>
              <a:rPr lang="en-US" sz="1600" dirty="0" smtClean="0"/>
              <a:t>Base 1</a:t>
            </a:r>
            <a:endParaRPr lang="en-US" sz="1600" dirty="0"/>
          </a:p>
        </p:txBody>
      </p:sp>
      <p:sp>
        <p:nvSpPr>
          <p:cNvPr id="14" name="TextBox 13"/>
          <p:cNvSpPr txBox="1"/>
          <p:nvPr/>
        </p:nvSpPr>
        <p:spPr>
          <a:xfrm>
            <a:off x="6242422" y="2143214"/>
            <a:ext cx="797013" cy="338554"/>
          </a:xfrm>
          <a:prstGeom prst="rect">
            <a:avLst/>
          </a:prstGeom>
          <a:solidFill>
            <a:schemeClr val="bg1"/>
          </a:solidFill>
        </p:spPr>
        <p:txBody>
          <a:bodyPr wrap="none" rtlCol="0">
            <a:spAutoFit/>
          </a:bodyPr>
          <a:lstStyle/>
          <a:p>
            <a:pPr marL="0" lvl="1"/>
            <a:r>
              <a:rPr lang="en-US" sz="1600" dirty="0" smtClean="0"/>
              <a:t>Limit 2</a:t>
            </a:r>
            <a:endParaRPr lang="en-US" sz="1600" dirty="0"/>
          </a:p>
        </p:txBody>
      </p:sp>
      <p:sp>
        <p:nvSpPr>
          <p:cNvPr id="15" name="TextBox 14"/>
          <p:cNvSpPr txBox="1"/>
          <p:nvPr/>
        </p:nvSpPr>
        <p:spPr>
          <a:xfrm>
            <a:off x="6301733" y="2845565"/>
            <a:ext cx="737702" cy="338554"/>
          </a:xfrm>
          <a:prstGeom prst="rect">
            <a:avLst/>
          </a:prstGeom>
          <a:solidFill>
            <a:schemeClr val="bg1"/>
          </a:solidFill>
        </p:spPr>
        <p:txBody>
          <a:bodyPr wrap="none" rtlCol="0">
            <a:spAutoFit/>
          </a:bodyPr>
          <a:lstStyle/>
          <a:p>
            <a:pPr marL="0" lvl="1"/>
            <a:r>
              <a:rPr lang="en-US" sz="1600" dirty="0" smtClean="0"/>
              <a:t>Base 2</a:t>
            </a:r>
            <a:endParaRPr lang="en-US" sz="1600" dirty="0"/>
          </a:p>
        </p:txBody>
      </p:sp>
      <p:cxnSp>
        <p:nvCxnSpPr>
          <p:cNvPr id="16" name="Straight Arrow Connector 15"/>
          <p:cNvCxnSpPr>
            <a:stCxn id="15" idx="3"/>
          </p:cNvCxnSpPr>
          <p:nvPr/>
        </p:nvCxnSpPr>
        <p:spPr bwMode="auto">
          <a:xfrm flipV="1">
            <a:off x="7039435" y="3011827"/>
            <a:ext cx="271228" cy="3015"/>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flipV="1">
            <a:off x="7024919" y="2306816"/>
            <a:ext cx="271228" cy="3015"/>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8744288" y="3709918"/>
            <a:ext cx="401072" cy="338554"/>
          </a:xfrm>
          <a:prstGeom prst="rect">
            <a:avLst/>
          </a:prstGeom>
          <a:solidFill>
            <a:schemeClr val="bg1"/>
          </a:solidFill>
        </p:spPr>
        <p:txBody>
          <a:bodyPr wrap="none" rtlCol="0">
            <a:spAutoFit/>
          </a:bodyPr>
          <a:lstStyle/>
          <a:p>
            <a:pPr marL="0" lvl="1"/>
            <a:r>
              <a:rPr lang="en-US" sz="1600" dirty="0" smtClean="0"/>
              <a:t>P1</a:t>
            </a:r>
            <a:endParaRPr lang="en-US" sz="1600" dirty="0"/>
          </a:p>
        </p:txBody>
      </p:sp>
      <p:sp>
        <p:nvSpPr>
          <p:cNvPr id="24" name="TextBox 23"/>
          <p:cNvSpPr txBox="1"/>
          <p:nvPr/>
        </p:nvSpPr>
        <p:spPr>
          <a:xfrm>
            <a:off x="8744288" y="2507011"/>
            <a:ext cx="401072" cy="338554"/>
          </a:xfrm>
          <a:prstGeom prst="rect">
            <a:avLst/>
          </a:prstGeom>
          <a:solidFill>
            <a:schemeClr val="bg1"/>
          </a:solidFill>
        </p:spPr>
        <p:txBody>
          <a:bodyPr wrap="none" rtlCol="0">
            <a:spAutoFit/>
          </a:bodyPr>
          <a:lstStyle/>
          <a:p>
            <a:pPr marL="0" lvl="1"/>
            <a:r>
              <a:rPr lang="en-US" sz="1600" dirty="0" smtClean="0"/>
              <a:t>P2</a:t>
            </a:r>
            <a:endParaRPr lang="en-US" sz="1600" dirty="0"/>
          </a:p>
        </p:txBody>
      </p:sp>
    </p:spTree>
    <p:extLst>
      <p:ext uri="{BB962C8B-B14F-4D97-AF65-F5344CB8AC3E}">
        <p14:creationId xmlns:p14="http://schemas.microsoft.com/office/powerpoint/2010/main" val="11090179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US" dirty="0" smtClean="0"/>
              <a:t>OS and MMU</a:t>
            </a:r>
            <a:endParaRPr lang="en-US" dirty="0"/>
          </a:p>
        </p:txBody>
      </p:sp>
      <p:sp>
        <p:nvSpPr>
          <p:cNvPr id="836612" name="Rectangle 4"/>
          <p:cNvSpPr>
            <a:spLocks noGrp="1" noChangeArrowheads="1"/>
          </p:cNvSpPr>
          <p:nvPr>
            <p:ph idx="1"/>
          </p:nvPr>
        </p:nvSpPr>
        <p:spPr>
          <a:xfrm>
            <a:off x="609600" y="1341438"/>
            <a:ext cx="5715000" cy="5183187"/>
          </a:xfrm>
        </p:spPr>
        <p:txBody>
          <a:bodyPr/>
          <a:lstStyle/>
          <a:p>
            <a:r>
              <a:rPr lang="en-US" dirty="0" smtClean="0"/>
              <a:t>Let’s see how an MMU allows two programs to use the same memory address simultaneously</a:t>
            </a:r>
          </a:p>
          <a:p>
            <a:r>
              <a:rPr lang="en-US" dirty="0" smtClean="0"/>
              <a:t>OS sets base, limit register to different values when a different program starts running</a:t>
            </a:r>
          </a:p>
          <a:p>
            <a:pPr lvl="1"/>
            <a:r>
              <a:rPr lang="en-US" dirty="0" smtClean="0"/>
              <a:t>When P2 starts running, OS sets</a:t>
            </a:r>
          </a:p>
          <a:p>
            <a:pPr lvl="1"/>
            <a:r>
              <a:rPr lang="en-US" dirty="0" smtClean="0"/>
              <a:t>base = Base 2, limit = Limit 2</a:t>
            </a:r>
          </a:p>
          <a:p>
            <a:r>
              <a:rPr lang="en-US" dirty="0" smtClean="0"/>
              <a:t>Questions:</a:t>
            </a:r>
          </a:p>
          <a:p>
            <a:pPr lvl="1"/>
            <a:r>
              <a:rPr lang="en-US" dirty="0" smtClean="0"/>
              <a:t>How does MMU enable memory virtualization?</a:t>
            </a:r>
          </a:p>
          <a:p>
            <a:pPr lvl="1"/>
            <a:r>
              <a:rPr lang="en-US" dirty="0" smtClean="0"/>
              <a:t>How does OS enable memory isolation?</a:t>
            </a:r>
          </a:p>
          <a:p>
            <a:pPr lvl="1"/>
            <a:r>
              <a:rPr lang="en-US" dirty="0" smtClean="0"/>
              <a:t>Can programs change MMU registers?</a:t>
            </a:r>
            <a:endParaRPr lang="en-US" dirty="0"/>
          </a:p>
        </p:txBody>
      </p:sp>
      <p:sp>
        <p:nvSpPr>
          <p:cNvPr id="5" name="Slide Number Placeholder 3"/>
          <p:cNvSpPr>
            <a:spLocks noGrp="1"/>
          </p:cNvSpPr>
          <p:nvPr>
            <p:ph type="sldNum" sz="quarter" idx="10"/>
          </p:nvPr>
        </p:nvSpPr>
        <p:spPr/>
        <p:txBody>
          <a:bodyPr/>
          <a:lstStyle/>
          <a:p>
            <a:fld id="{32A03DA3-A3FC-499D-9E28-C95396E4FBA5}" type="slidenum">
              <a:rPr lang="en-US"/>
              <a:pPr/>
              <a:t>8</a:t>
            </a:fld>
            <a:endParaRPr lang="en-US"/>
          </a:p>
        </p:txBody>
      </p:sp>
      <p:pic>
        <p:nvPicPr>
          <p:cNvPr id="836611" name="Picture 3"/>
          <p:cNvPicPr>
            <a:picLocks noChangeAspect="1" noChangeArrowheads="1"/>
          </p:cNvPicPr>
          <p:nvPr/>
        </p:nvPicPr>
        <p:blipFill>
          <a:blip r:embed="rId3">
            <a:extLst>
              <a:ext uri="{28A0092B-C50C-407E-A947-70E740481C1C}">
                <a14:useLocalDpi xmlns:a14="http://schemas.microsoft.com/office/drawing/2010/main" val="0"/>
              </a:ext>
            </a:extLst>
          </a:blip>
          <a:srcRect r="63838"/>
          <a:stretch>
            <a:fillRect/>
          </a:stretch>
        </p:blipFill>
        <p:spPr bwMode="auto">
          <a:xfrm>
            <a:off x="6226628" y="1376363"/>
            <a:ext cx="2565400" cy="508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7728155" y="6238568"/>
            <a:ext cx="626806" cy="225732"/>
          </a:xfrm>
          <a:prstGeom prst="rect">
            <a:avLst/>
          </a:prstGeom>
          <a:solidFill>
            <a:schemeClr val="bg1"/>
          </a:solidFill>
          <a:ln w="12700" cap="flat" cmpd="sng" algn="ctr">
            <a:noFill/>
            <a:prstDash val="solid"/>
            <a:round/>
            <a:headEnd type="none" w="med" len="med"/>
            <a:tailEnd type="triangle" w="med" len="lg"/>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smtClean="0">
              <a:ln>
                <a:noFill/>
              </a:ln>
              <a:solidFill>
                <a:schemeClr val="tx1"/>
              </a:solidFill>
              <a:effectLst/>
              <a:latin typeface="Times New Roman" pitchFamily="18" charset="0"/>
            </a:endParaRPr>
          </a:p>
        </p:txBody>
      </p:sp>
      <p:sp>
        <p:nvSpPr>
          <p:cNvPr id="12" name="TextBox 11"/>
          <p:cNvSpPr txBox="1"/>
          <p:nvPr/>
        </p:nvSpPr>
        <p:spPr>
          <a:xfrm>
            <a:off x="6242422" y="3371364"/>
            <a:ext cx="797013" cy="338554"/>
          </a:xfrm>
          <a:prstGeom prst="rect">
            <a:avLst/>
          </a:prstGeom>
          <a:solidFill>
            <a:schemeClr val="bg1"/>
          </a:solidFill>
        </p:spPr>
        <p:txBody>
          <a:bodyPr wrap="none" rtlCol="0">
            <a:spAutoFit/>
          </a:bodyPr>
          <a:lstStyle/>
          <a:p>
            <a:pPr marL="0" lvl="1"/>
            <a:r>
              <a:rPr lang="en-US" sz="1600" dirty="0" smtClean="0"/>
              <a:t>Limit 1</a:t>
            </a:r>
            <a:endParaRPr lang="en-US" sz="1600" dirty="0"/>
          </a:p>
        </p:txBody>
      </p:sp>
      <p:sp>
        <p:nvSpPr>
          <p:cNvPr id="13" name="TextBox 12"/>
          <p:cNvSpPr txBox="1"/>
          <p:nvPr/>
        </p:nvSpPr>
        <p:spPr>
          <a:xfrm>
            <a:off x="6301733" y="4069455"/>
            <a:ext cx="737702" cy="338554"/>
          </a:xfrm>
          <a:prstGeom prst="rect">
            <a:avLst/>
          </a:prstGeom>
          <a:solidFill>
            <a:schemeClr val="bg1"/>
          </a:solidFill>
        </p:spPr>
        <p:txBody>
          <a:bodyPr wrap="none" rtlCol="0">
            <a:spAutoFit/>
          </a:bodyPr>
          <a:lstStyle/>
          <a:p>
            <a:pPr marL="0" lvl="1"/>
            <a:r>
              <a:rPr lang="en-US" sz="1600" dirty="0" smtClean="0"/>
              <a:t>Base 1</a:t>
            </a:r>
            <a:endParaRPr lang="en-US" sz="1600" dirty="0"/>
          </a:p>
        </p:txBody>
      </p:sp>
      <p:sp>
        <p:nvSpPr>
          <p:cNvPr id="14" name="TextBox 13"/>
          <p:cNvSpPr txBox="1"/>
          <p:nvPr/>
        </p:nvSpPr>
        <p:spPr>
          <a:xfrm>
            <a:off x="6242422" y="2143214"/>
            <a:ext cx="797013" cy="338554"/>
          </a:xfrm>
          <a:prstGeom prst="rect">
            <a:avLst/>
          </a:prstGeom>
          <a:solidFill>
            <a:schemeClr val="bg1"/>
          </a:solidFill>
        </p:spPr>
        <p:txBody>
          <a:bodyPr wrap="none" rtlCol="0">
            <a:spAutoFit/>
          </a:bodyPr>
          <a:lstStyle/>
          <a:p>
            <a:pPr marL="0" lvl="1"/>
            <a:r>
              <a:rPr lang="en-US" sz="1600" dirty="0" smtClean="0"/>
              <a:t>Limit 2</a:t>
            </a:r>
            <a:endParaRPr lang="en-US" sz="1600" dirty="0"/>
          </a:p>
        </p:txBody>
      </p:sp>
      <p:sp>
        <p:nvSpPr>
          <p:cNvPr id="15" name="TextBox 14"/>
          <p:cNvSpPr txBox="1"/>
          <p:nvPr/>
        </p:nvSpPr>
        <p:spPr>
          <a:xfrm>
            <a:off x="6301733" y="2845565"/>
            <a:ext cx="737702" cy="338554"/>
          </a:xfrm>
          <a:prstGeom prst="rect">
            <a:avLst/>
          </a:prstGeom>
          <a:solidFill>
            <a:schemeClr val="bg1"/>
          </a:solidFill>
        </p:spPr>
        <p:txBody>
          <a:bodyPr wrap="none" rtlCol="0">
            <a:spAutoFit/>
          </a:bodyPr>
          <a:lstStyle/>
          <a:p>
            <a:pPr marL="0" lvl="1"/>
            <a:r>
              <a:rPr lang="en-US" sz="1600" dirty="0" smtClean="0"/>
              <a:t>Base 2</a:t>
            </a:r>
            <a:endParaRPr lang="en-US" sz="1600" dirty="0"/>
          </a:p>
        </p:txBody>
      </p:sp>
      <p:cxnSp>
        <p:nvCxnSpPr>
          <p:cNvPr id="16" name="Straight Arrow Connector 15"/>
          <p:cNvCxnSpPr>
            <a:stCxn id="15" idx="3"/>
          </p:cNvCxnSpPr>
          <p:nvPr/>
        </p:nvCxnSpPr>
        <p:spPr bwMode="auto">
          <a:xfrm flipV="1">
            <a:off x="7039435" y="3011827"/>
            <a:ext cx="271228" cy="3015"/>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flipV="1">
            <a:off x="7024919" y="2306816"/>
            <a:ext cx="271228" cy="3015"/>
          </a:xfrm>
          <a:prstGeom prst="straightConnector1">
            <a:avLst/>
          </a:prstGeom>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8744288" y="3709918"/>
            <a:ext cx="401072" cy="338554"/>
          </a:xfrm>
          <a:prstGeom prst="rect">
            <a:avLst/>
          </a:prstGeom>
          <a:solidFill>
            <a:schemeClr val="bg1"/>
          </a:solidFill>
        </p:spPr>
        <p:txBody>
          <a:bodyPr wrap="none" rtlCol="0">
            <a:spAutoFit/>
          </a:bodyPr>
          <a:lstStyle/>
          <a:p>
            <a:pPr marL="0" lvl="1"/>
            <a:r>
              <a:rPr lang="en-US" sz="1600" dirty="0" smtClean="0"/>
              <a:t>P1</a:t>
            </a:r>
            <a:endParaRPr lang="en-US" sz="1600" dirty="0"/>
          </a:p>
        </p:txBody>
      </p:sp>
      <p:sp>
        <p:nvSpPr>
          <p:cNvPr id="24" name="TextBox 23"/>
          <p:cNvSpPr txBox="1"/>
          <p:nvPr/>
        </p:nvSpPr>
        <p:spPr>
          <a:xfrm>
            <a:off x="8744288" y="2507011"/>
            <a:ext cx="401072" cy="338554"/>
          </a:xfrm>
          <a:prstGeom prst="rect">
            <a:avLst/>
          </a:prstGeom>
          <a:solidFill>
            <a:schemeClr val="bg1"/>
          </a:solidFill>
        </p:spPr>
        <p:txBody>
          <a:bodyPr wrap="none" rtlCol="0">
            <a:spAutoFit/>
          </a:bodyPr>
          <a:lstStyle/>
          <a:p>
            <a:pPr marL="0" lvl="1"/>
            <a:r>
              <a:rPr lang="en-US" sz="1600" dirty="0" smtClean="0"/>
              <a:t>P2</a:t>
            </a:r>
            <a:endParaRPr lang="en-US" sz="16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t>Trap</a:t>
            </a:r>
          </a:p>
        </p:txBody>
      </p:sp>
      <p:sp>
        <p:nvSpPr>
          <p:cNvPr id="669699" name="Rectangle 3"/>
          <p:cNvSpPr>
            <a:spLocks noGrp="1" noChangeArrowheads="1"/>
          </p:cNvSpPr>
          <p:nvPr>
            <p:ph idx="1"/>
          </p:nvPr>
        </p:nvSpPr>
        <p:spPr/>
        <p:txBody>
          <a:bodyPr/>
          <a:lstStyle/>
          <a:p>
            <a:r>
              <a:rPr lang="en-US" dirty="0"/>
              <a:t>Programs run in user mode, so they can’t access devices </a:t>
            </a:r>
            <a:r>
              <a:rPr lang="en-US" dirty="0" smtClean="0"/>
              <a:t>directly, e.g., read disk</a:t>
            </a:r>
            <a:endParaRPr lang="en-US" dirty="0"/>
          </a:p>
          <a:p>
            <a:pPr lvl="1"/>
            <a:r>
              <a:rPr lang="en-US" dirty="0" smtClean="0"/>
              <a:t>IO instructions are privileged</a:t>
            </a:r>
          </a:p>
          <a:p>
            <a:pPr lvl="1"/>
            <a:r>
              <a:rPr lang="en-US" dirty="0" smtClean="0"/>
              <a:t>OS ensures that devices are mapped to kernel memory, which cannot be accessed by programs</a:t>
            </a:r>
          </a:p>
          <a:p>
            <a:r>
              <a:rPr lang="en-US" dirty="0" smtClean="0"/>
              <a:t>So how can a program access a device</a:t>
            </a:r>
            <a:r>
              <a:rPr lang="en-US" dirty="0"/>
              <a:t>?</a:t>
            </a:r>
            <a:endParaRPr lang="en-US" dirty="0" smtClean="0"/>
          </a:p>
          <a:p>
            <a:pPr lvl="1"/>
            <a:r>
              <a:rPr lang="en-US" dirty="0" smtClean="0"/>
              <a:t>It needs to run OS code</a:t>
            </a:r>
          </a:p>
          <a:p>
            <a:r>
              <a:rPr lang="en-US" dirty="0" smtClean="0"/>
              <a:t>Can a program call OS code directly?</a:t>
            </a:r>
          </a:p>
          <a:p>
            <a:endParaRPr lang="en-US" dirty="0" smtClean="0"/>
          </a:p>
          <a:p>
            <a:r>
              <a:rPr lang="en-US" dirty="0" smtClean="0"/>
              <a:t>H/W provides </a:t>
            </a:r>
            <a:r>
              <a:rPr lang="en-US" dirty="0" smtClean="0">
                <a:solidFill>
                  <a:srgbClr val="C00000"/>
                </a:solidFill>
              </a:rPr>
              <a:t>trap instruction </a:t>
            </a:r>
            <a:r>
              <a:rPr lang="en-US" dirty="0" smtClean="0"/>
              <a:t>to switch to kernel mode and run OS code</a:t>
            </a:r>
          </a:p>
        </p:txBody>
      </p:sp>
      <p:sp>
        <p:nvSpPr>
          <p:cNvPr id="4" name="Slide Number Placeholder 3"/>
          <p:cNvSpPr>
            <a:spLocks noGrp="1"/>
          </p:cNvSpPr>
          <p:nvPr>
            <p:ph type="sldNum" sz="quarter" idx="10"/>
          </p:nvPr>
        </p:nvSpPr>
        <p:spPr/>
        <p:txBody>
          <a:bodyPr/>
          <a:lstStyle/>
          <a:p>
            <a:fld id="{E7FEEF79-D42D-4234-B591-010E8B81895C}" type="slidenum">
              <a:rPr lang="en-US"/>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ce344_lectures">
  <a:themeElements>
    <a:clrScheme name="Custom 3">
      <a:dk1>
        <a:srgbClr val="000000"/>
      </a:dk1>
      <a:lt1>
        <a:srgbClr val="FFFFFF"/>
      </a:lt1>
      <a:dk2>
        <a:srgbClr val="99CC99"/>
      </a:dk2>
      <a:lt2>
        <a:srgbClr val="E0E0E0"/>
      </a:lt2>
      <a:accent1>
        <a:srgbClr val="5DAE5D"/>
      </a:accent1>
      <a:accent2>
        <a:srgbClr val="003366"/>
      </a:accent2>
      <a:accent3>
        <a:srgbClr val="CC3300"/>
      </a:accent3>
      <a:accent4>
        <a:srgbClr val="AAB8B1"/>
      </a:accent4>
      <a:accent5>
        <a:srgbClr val="FFA655"/>
      </a:accent5>
      <a:accent6>
        <a:srgbClr val="FFFF00"/>
      </a:accent6>
      <a:hlink>
        <a:srgbClr val="CC3300"/>
      </a:hlink>
      <a:folHlink>
        <a:srgbClr val="CC3300"/>
      </a:folHlink>
    </a:clrScheme>
    <a:fontScheme name="1_ece568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noFill/>
        <a:ln w="1905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marL="0">
          <a:defRPr sz="2000" dirty="0">
            <a:latin typeface="+mj-lt"/>
          </a:defRPr>
        </a:defPPr>
      </a:lstStyle>
    </a:txDef>
  </a:objectDefaults>
  <a:extraClrSchemeLst>
    <a:extraClrScheme>
      <a:clrScheme name="1_ece568_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ece568_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ece568_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ece568_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ece568_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ece568_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1_ece568_template 7">
        <a:dk1>
          <a:srgbClr val="000000"/>
        </a:dk1>
        <a:lt1>
          <a:srgbClr val="FFFFFF"/>
        </a:lt1>
        <a:dk2>
          <a:srgbClr val="FFFFFF"/>
        </a:dk2>
        <a:lt2>
          <a:srgbClr val="99CC99"/>
        </a:lt2>
        <a:accent1>
          <a:srgbClr val="E0E0E0"/>
        </a:accent1>
        <a:accent2>
          <a:srgbClr val="003366"/>
        </a:accent2>
        <a:accent3>
          <a:srgbClr val="FFFFFF"/>
        </a:accent3>
        <a:accent4>
          <a:srgbClr val="000000"/>
        </a:accent4>
        <a:accent5>
          <a:srgbClr val="EDEDED"/>
        </a:accent5>
        <a:accent6>
          <a:srgbClr val="002D5C"/>
        </a:accent6>
        <a:hlink>
          <a:srgbClr val="0063C6"/>
        </a:hlink>
        <a:folHlink>
          <a:srgbClr val="CC3300"/>
        </a:folHlink>
      </a:clrScheme>
      <a:clrMap bg1="lt1" tx1="dk1" bg2="lt2" tx2="dk2" accent1="accent1" accent2="accent2" accent3="accent3" accent4="accent4" accent5="accent5" accent6="accent6" hlink="hlink" folHlink="folHlink"/>
    </a:extraClrScheme>
    <a:extraClrScheme>
      <a:clrScheme name="1_ece568_template 8">
        <a:dk1>
          <a:srgbClr val="000000"/>
        </a:dk1>
        <a:lt1>
          <a:srgbClr val="FFFFFF"/>
        </a:lt1>
        <a:dk2>
          <a:srgbClr val="E0E0E0"/>
        </a:dk2>
        <a:lt2>
          <a:srgbClr val="99CC99"/>
        </a:lt2>
        <a:accent1>
          <a:srgbClr val="006447"/>
        </a:accent1>
        <a:accent2>
          <a:srgbClr val="003366"/>
        </a:accent2>
        <a:accent3>
          <a:srgbClr val="FFFFFF"/>
        </a:accent3>
        <a:accent4>
          <a:srgbClr val="000000"/>
        </a:accent4>
        <a:accent5>
          <a:srgbClr val="AAB8B1"/>
        </a:accent5>
        <a:accent6>
          <a:srgbClr val="002D5C"/>
        </a:accent6>
        <a:hlink>
          <a:srgbClr val="FFA655"/>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ece344_lectures</Template>
  <TotalTime>11149</TotalTime>
  <Words>2335</Words>
  <Application>Microsoft Office PowerPoint</Application>
  <PresentationFormat>On-screen Show (4:3)</PresentationFormat>
  <Paragraphs>300</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Comic Sans MS</vt:lpstr>
      <vt:lpstr>Courier New</vt:lpstr>
      <vt:lpstr>Times New Roman</vt:lpstr>
      <vt:lpstr>Wingdings</vt:lpstr>
      <vt:lpstr>ece344_lectures</vt:lpstr>
      <vt:lpstr>OS-Related Hardware</vt:lpstr>
      <vt:lpstr>Overview</vt:lpstr>
      <vt:lpstr>Hardware Support for OS</vt:lpstr>
      <vt:lpstr>CPU Modes</vt:lpstr>
      <vt:lpstr>OS Runs in Kernel Mode</vt:lpstr>
      <vt:lpstr>Memory Management Unit</vt:lpstr>
      <vt:lpstr>A Simple MMU</vt:lpstr>
      <vt:lpstr>OS and MMU</vt:lpstr>
      <vt:lpstr>Trap</vt:lpstr>
      <vt:lpstr>Trap</vt:lpstr>
      <vt:lpstr>System Call</vt:lpstr>
      <vt:lpstr>Invoking System Call</vt:lpstr>
      <vt:lpstr>Traps, Interrupts, Exceptions</vt:lpstr>
      <vt:lpstr>Virtual Machine Interface</vt:lpstr>
      <vt:lpstr>Quick Review</vt:lpstr>
      <vt:lpstr>Summary</vt:lpstr>
      <vt:lpstr>Think Time</vt:lpstr>
      <vt:lpstr>Think Time</vt:lpstr>
      <vt:lpstr>Think Time</vt:lpstr>
    </vt:vector>
  </TitlesOfParts>
  <Company>University of Toronto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OS-Related Hardware and Software</dc:title>
  <dc:creator>Ashvin Goel</dc:creator>
  <cp:lastModifiedBy>ashvin</cp:lastModifiedBy>
  <cp:revision>492</cp:revision>
  <cp:lastPrinted>2003-03-31T23:05:13Z</cp:lastPrinted>
  <dcterms:created xsi:type="dcterms:W3CDTF">2007-09-13T11:53:42Z</dcterms:created>
  <dcterms:modified xsi:type="dcterms:W3CDTF">2016-09-19T16:31:35Z</dcterms:modified>
</cp:coreProperties>
</file>