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19"/>
  </p:notesMasterIdLst>
  <p:handoutMasterIdLst>
    <p:handoutMasterId r:id="rId20"/>
  </p:handoutMasterIdLst>
  <p:sldIdLst>
    <p:sldId id="818" r:id="rId2"/>
    <p:sldId id="817" r:id="rId3"/>
    <p:sldId id="945" r:id="rId4"/>
    <p:sldId id="956" r:id="rId5"/>
    <p:sldId id="962" r:id="rId6"/>
    <p:sldId id="915" r:id="rId7"/>
    <p:sldId id="942" r:id="rId8"/>
    <p:sldId id="943" r:id="rId9"/>
    <p:sldId id="963" r:id="rId10"/>
    <p:sldId id="944" r:id="rId11"/>
    <p:sldId id="954" r:id="rId12"/>
    <p:sldId id="919" r:id="rId13"/>
    <p:sldId id="957" r:id="rId14"/>
    <p:sldId id="961" r:id="rId15"/>
    <p:sldId id="660" r:id="rId16"/>
    <p:sldId id="959" r:id="rId17"/>
    <p:sldId id="960" r:id="rId18"/>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00CC00"/>
    <a:srgbClr val="969696"/>
    <a:srgbClr val="000000"/>
    <a:srgbClr val="000066"/>
    <a:srgbClr val="FFFE02"/>
    <a:srgbClr val="808080"/>
    <a:srgbClr val="B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67446" autoAdjust="0"/>
  </p:normalViewPr>
  <p:slideViewPr>
    <p:cSldViewPr snapToGrid="0">
      <p:cViewPr varScale="1">
        <p:scale>
          <a:sx n="49" d="100"/>
          <a:sy n="49" d="100"/>
        </p:scale>
        <p:origin x="1605"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672"/>
    </p:cViewPr>
  </p:notesTextViewPr>
  <p:sorterViewPr>
    <p:cViewPr>
      <p:scale>
        <a:sx n="100" d="100"/>
        <a:sy n="100" d="100"/>
      </p:scale>
      <p:origin x="0" y="0"/>
    </p:cViewPr>
  </p:sorterViewPr>
  <p:notesViewPr>
    <p:cSldViewPr snapToGrid="0">
      <p:cViewPr>
        <p:scale>
          <a:sx n="66" d="100"/>
          <a:sy n="66" d="100"/>
        </p:scale>
        <p:origin x="-2784" y="-52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l" defTabSz="917575" eaLnBrk="1" hangingPunct="1">
              <a:defRPr sz="1200"/>
            </a:lvl1pPr>
          </a:lstStyle>
          <a:p>
            <a:endParaRPr lang="en-US"/>
          </a:p>
        </p:txBody>
      </p:sp>
      <p:sp>
        <p:nvSpPr>
          <p:cNvPr id="9830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r" defTabSz="917575" eaLnBrk="1" hangingPunct="1">
              <a:defRPr sz="1200"/>
            </a:lvl1pPr>
          </a:lstStyle>
          <a:p>
            <a:endParaRPr lang="en-US"/>
          </a:p>
        </p:txBody>
      </p:sp>
      <p:sp>
        <p:nvSpPr>
          <p:cNvPr id="9830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l" defTabSz="917575" eaLnBrk="1" hangingPunct="1">
              <a:defRPr sz="1200"/>
            </a:lvl1pPr>
          </a:lstStyle>
          <a:p>
            <a:endParaRPr lang="en-US"/>
          </a:p>
        </p:txBody>
      </p:sp>
      <p:sp>
        <p:nvSpPr>
          <p:cNvPr id="9830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r" defTabSz="917575" eaLnBrk="1" hangingPunct="1">
              <a:defRPr sz="1200"/>
            </a:lvl1pPr>
          </a:lstStyle>
          <a:p>
            <a:fld id="{B740410F-B991-4A76-9C2D-C14F9E917774}" type="slidenum">
              <a:rPr lang="en-US"/>
              <a:pPr/>
              <a:t>‹#›</a:t>
            </a:fld>
            <a:endParaRPr lang="en-US"/>
          </a:p>
        </p:txBody>
      </p:sp>
    </p:spTree>
    <p:extLst>
      <p:ext uri="{BB962C8B-B14F-4D97-AF65-F5344CB8AC3E}">
        <p14:creationId xmlns:p14="http://schemas.microsoft.com/office/powerpoint/2010/main" val="1538595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l" defTabSz="917575" eaLnBrk="1" hangingPunct="1">
              <a:defRPr sz="1200"/>
            </a:lvl1pPr>
          </a:lstStyle>
          <a:p>
            <a:endParaRPr lang="en-US"/>
          </a:p>
        </p:txBody>
      </p:sp>
      <p:sp>
        <p:nvSpPr>
          <p:cNvPr id="1075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r" defTabSz="917575" eaLnBrk="1" hangingPunct="1">
              <a:defRPr sz="1200"/>
            </a:lvl1pPr>
          </a:lstStyle>
          <a:p>
            <a:endParaRPr lang="en-US"/>
          </a:p>
        </p:txBody>
      </p:sp>
      <p:sp>
        <p:nvSpPr>
          <p:cNvPr id="107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915988" y="4343400"/>
            <a:ext cx="50260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5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l" defTabSz="917575" eaLnBrk="1" hangingPunct="1">
              <a:defRPr sz="1200"/>
            </a:lvl1pPr>
          </a:lstStyle>
          <a:p>
            <a:endParaRPr lang="en-US"/>
          </a:p>
        </p:txBody>
      </p:sp>
      <p:sp>
        <p:nvSpPr>
          <p:cNvPr id="1075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r" defTabSz="917575" eaLnBrk="1" hangingPunct="1">
              <a:defRPr sz="1200"/>
            </a:lvl1pPr>
          </a:lstStyle>
          <a:p>
            <a:fld id="{42C4928A-D006-44C5-B9E4-900AB71F28A5}" type="slidenum">
              <a:rPr lang="en-US"/>
              <a:pPr/>
              <a:t>‹#›</a:t>
            </a:fld>
            <a:endParaRPr lang="en-US"/>
          </a:p>
        </p:txBody>
      </p:sp>
    </p:spTree>
    <p:extLst>
      <p:ext uri="{BB962C8B-B14F-4D97-AF65-F5344CB8AC3E}">
        <p14:creationId xmlns:p14="http://schemas.microsoft.com/office/powerpoint/2010/main" val="314143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E6FB3-EAA5-4B99-82F0-E11D1EEDE9DF}" type="slidenum">
              <a:rPr lang="en-US"/>
              <a:pPr/>
              <a:t>1</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590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say</a:t>
            </a:r>
            <a:r>
              <a:rPr lang="en-US" baseline="0" dirty="0" smtClean="0"/>
              <a:t> 2 processes: we could have one process contain the b and c array, and the other process contain the d and e. These two processes could run in parallel, and calculate b*c and d*e. However, then we need to add b*c with d*e, and assign to a. All of this communication would have to happen via system calls, since the two processes do not share any memory.</a:t>
            </a:r>
          </a:p>
          <a:p>
            <a:endParaRPr lang="en-US" baseline="0" dirty="0" smtClean="0"/>
          </a:p>
          <a:p>
            <a:r>
              <a:rPr lang="en-US" baseline="0" dirty="0" smtClean="0"/>
              <a:t>With 2 threads in a single process, the adding of b*c and d*e, and assigning to a would be memory operations, because threads share memory.</a:t>
            </a:r>
          </a:p>
          <a:p>
            <a:endParaRPr lang="en-US" baseline="0" dirty="0" smtClean="0"/>
          </a:p>
          <a:p>
            <a:r>
              <a:rPr lang="en-US" baseline="0" dirty="0" smtClean="0"/>
              <a:t>Speedup on single processor: no, because the speedup depends on true parallelism, which doesn’t exist on a single processor. In fact, there would be a slight slowdown, because as we will see later, the OS will be switching between processes, which takes some time.</a:t>
            </a:r>
          </a:p>
          <a:p>
            <a:endParaRPr lang="en-US" baseline="0" dirty="0" smtClean="0"/>
          </a:p>
          <a:p>
            <a:r>
              <a:rPr lang="en-US" baseline="0" dirty="0" smtClean="0"/>
              <a:t>Speedup on multi-processor: yes, the two CPUs will run the two threads in parallel.</a:t>
            </a:r>
            <a:endParaRPr lang="en-US" dirty="0"/>
          </a:p>
        </p:txBody>
      </p:sp>
      <p:sp>
        <p:nvSpPr>
          <p:cNvPr id="4" name="Slide Number Placeholder 3"/>
          <p:cNvSpPr>
            <a:spLocks noGrp="1"/>
          </p:cNvSpPr>
          <p:nvPr>
            <p:ph type="sldNum" sz="quarter" idx="10"/>
          </p:nvPr>
        </p:nvSpPr>
        <p:spPr/>
        <p:txBody>
          <a:bodyPr/>
          <a:lstStyle/>
          <a:p>
            <a:fld id="{42C4928A-D006-44C5-B9E4-900AB71F28A5}" type="slidenum">
              <a:rPr lang="en-US" smtClean="0"/>
              <a:pPr/>
              <a:t>12</a:t>
            </a:fld>
            <a:endParaRPr lang="en-US"/>
          </a:p>
        </p:txBody>
      </p:sp>
    </p:spTree>
    <p:extLst>
      <p:ext uri="{BB962C8B-B14F-4D97-AF65-F5344CB8AC3E}">
        <p14:creationId xmlns:p14="http://schemas.microsoft.com/office/powerpoint/2010/main" val="395608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in the previous example, here steps 1 and 4 access the network, and step 2 accesses the disk. These are IO intensive operations, during which time the CPU will remain idle.</a:t>
            </a:r>
            <a:endParaRPr lang="en-US" dirty="0" smtClean="0"/>
          </a:p>
          <a:p>
            <a:endParaRPr lang="en-US" dirty="0" smtClean="0"/>
          </a:p>
          <a:p>
            <a:r>
              <a:rPr lang="en-US" dirty="0" smtClean="0"/>
              <a:t>Using say</a:t>
            </a:r>
            <a:r>
              <a:rPr lang="en-US" baseline="0" dirty="0" smtClean="0"/>
              <a:t> 2 processes: We can run two loops, one in each process. The main problem is that if there is a request for the same file again, and the file is cached in process 1, but process 2 serves the second request, then the file in process 1’s cache cannot be used, because process 2 cannot access process 1’s memory.</a:t>
            </a:r>
          </a:p>
          <a:p>
            <a:endParaRPr lang="en-US" baseline="0" dirty="0" smtClean="0"/>
          </a:p>
          <a:p>
            <a:r>
              <a:rPr lang="en-US" baseline="0" dirty="0" smtClean="0"/>
              <a:t>With 2 threads in a single process: The two threads can access the shared file cache.</a:t>
            </a:r>
          </a:p>
          <a:p>
            <a:endParaRPr lang="en-US" baseline="0" dirty="0" smtClean="0"/>
          </a:p>
          <a:p>
            <a:r>
              <a:rPr lang="en-US" baseline="0" dirty="0" smtClean="0"/>
              <a:t>Speedup on single processor: yes possible, with process or threads, because while one loop is waiting for IO, the other can use the processor. So, unlike in the previous example, speedup is possible here with one processor because threads allow exploiting concurrency between the processor and IO devices. (In the previous example, the process was only using the CPU, so more than one CPU was needed to get speedup).</a:t>
            </a:r>
          </a:p>
          <a:p>
            <a:endParaRPr lang="en-US" baseline="0" dirty="0" smtClean="0"/>
          </a:p>
          <a:p>
            <a:r>
              <a:rPr lang="en-US" baseline="0" dirty="0" smtClean="0"/>
              <a:t>Speedup on multi-processor: yes, the two CPUs will run the two threads/processes in parallel.</a:t>
            </a:r>
            <a:endParaRPr lang="en-US" dirty="0"/>
          </a:p>
        </p:txBody>
      </p:sp>
      <p:sp>
        <p:nvSpPr>
          <p:cNvPr id="4" name="Slide Number Placeholder 3"/>
          <p:cNvSpPr>
            <a:spLocks noGrp="1"/>
          </p:cNvSpPr>
          <p:nvPr>
            <p:ph type="sldNum" sz="quarter" idx="10"/>
          </p:nvPr>
        </p:nvSpPr>
        <p:spPr/>
        <p:txBody>
          <a:bodyPr/>
          <a:lstStyle/>
          <a:p>
            <a:fld id="{42C4928A-D006-44C5-B9E4-900AB71F28A5}" type="slidenum">
              <a:rPr lang="en-US" smtClean="0"/>
              <a:pPr/>
              <a:t>13</a:t>
            </a:fld>
            <a:endParaRPr lang="en-US"/>
          </a:p>
        </p:txBody>
      </p:sp>
    </p:spTree>
    <p:extLst>
      <p:ext uri="{BB962C8B-B14F-4D97-AF65-F5344CB8AC3E}">
        <p14:creationId xmlns:p14="http://schemas.microsoft.com/office/powerpoint/2010/main" val="403860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Communication</a:t>
            </a:r>
            <a:r>
              <a:rPr lang="en-CA" baseline="0" dirty="0" smtClean="0"/>
              <a:t> and synchronization:</a:t>
            </a:r>
            <a:r>
              <a:rPr lang="en-CA" dirty="0" smtClean="0"/>
              <a:t> threads communicate</a:t>
            </a:r>
            <a:r>
              <a:rPr lang="en-CA" baseline="0" dirty="0" smtClean="0"/>
              <a:t> and synchronize with each other by reading/writing memory locations, which is very efficient. Processes can only communicate by using system calls (via calls to OS), because they do not share memory, so communication is slower.</a:t>
            </a:r>
            <a:endParaRPr lang="en-CA" dirty="0" smtClean="0"/>
          </a:p>
          <a:p>
            <a:endParaRPr lang="en-CA" dirty="0" smtClean="0"/>
          </a:p>
          <a:p>
            <a:r>
              <a:rPr lang="en-CA" dirty="0" smtClean="0"/>
              <a:t>Switching: As</a:t>
            </a:r>
            <a:r>
              <a:rPr lang="en-CA" baseline="0" dirty="0" smtClean="0"/>
              <a:t> we will see later, switching an address space (for a process) requires updating the MMU registers (e.g., base and limit). Today, MMUs are more complicated than the simple MMU we have discussed, and updating their registers has a significant impact on performance.</a:t>
            </a:r>
          </a:p>
        </p:txBody>
      </p:sp>
      <p:sp>
        <p:nvSpPr>
          <p:cNvPr id="4" name="Slide Number Placeholder 3"/>
          <p:cNvSpPr>
            <a:spLocks noGrp="1"/>
          </p:cNvSpPr>
          <p:nvPr>
            <p:ph type="sldNum" sz="quarter" idx="10"/>
          </p:nvPr>
        </p:nvSpPr>
        <p:spPr/>
        <p:txBody>
          <a:bodyPr/>
          <a:lstStyle/>
          <a:p>
            <a:fld id="{42C4928A-D006-44C5-B9E4-900AB71F28A5}" type="slidenum">
              <a:rPr lang="en-US" smtClean="0"/>
              <a:pPr/>
              <a:t>14</a:t>
            </a:fld>
            <a:endParaRPr lang="en-US"/>
          </a:p>
        </p:txBody>
      </p:sp>
    </p:spTree>
    <p:extLst>
      <p:ext uri="{BB962C8B-B14F-4D97-AF65-F5344CB8AC3E}">
        <p14:creationId xmlns:p14="http://schemas.microsoft.com/office/powerpoint/2010/main" val="1080842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A65A1-5DC6-4B58-BE32-1517C387D83F}" type="slidenum">
              <a:rPr lang="en-US"/>
              <a:pPr/>
              <a:t>15</a:t>
            </a:fld>
            <a:endParaRPr lang="en-US"/>
          </a:p>
        </p:txBody>
      </p:sp>
      <p:sp>
        <p:nvSpPr>
          <p:cNvPr id="1131522" name="Rectangle 2"/>
          <p:cNvSpPr>
            <a:spLocks noGrp="1" noRot="1" noChangeAspect="1" noChangeArrowheads="1" noTextEdit="1"/>
          </p:cNvSpPr>
          <p:nvPr>
            <p:ph type="sldImg"/>
          </p:nvPr>
        </p:nvSpPr>
        <p:spPr>
          <a:ln/>
        </p:spPr>
      </p:sp>
      <p:sp>
        <p:nvSpPr>
          <p:cNvPr id="1131523" name="Rectangle 3"/>
          <p:cNvSpPr>
            <a:spLocks noGrp="1" noChangeArrowheads="1"/>
          </p:cNvSpPr>
          <p:nvPr>
            <p:ph type="body" idx="1"/>
          </p:nvPr>
        </p:nvSpPr>
        <p:spPr/>
        <p:txBody>
          <a:bodyPr/>
          <a:lstStyle/>
          <a:p>
            <a:r>
              <a:rPr lang="en-US" dirty="0" smtClean="0"/>
              <a:t>device</a:t>
            </a:r>
            <a:r>
              <a:rPr lang="en-US" baseline="0" dirty="0" smtClean="0"/>
              <a:t> state such as </a:t>
            </a:r>
            <a:r>
              <a:rPr lang="en-US" dirty="0" smtClean="0"/>
              <a:t>terminal state,</a:t>
            </a:r>
            <a:r>
              <a:rPr lang="en-US" baseline="0" dirty="0" smtClean="0"/>
              <a:t> pending signals, timers, swap, essentially state for all per-process OS abstractions</a:t>
            </a:r>
          </a:p>
          <a:p>
            <a:endParaRPr lang="en-US" baseline="0" dirty="0" smtClean="0"/>
          </a:p>
          <a:p>
            <a:r>
              <a:rPr lang="en-US" dirty="0" smtClean="0"/>
              <a:t>The</a:t>
            </a:r>
            <a:r>
              <a:rPr lang="en-US" baseline="0" dirty="0" smtClean="0"/>
              <a:t> process state is kept by the OS and is not visible or modifiable by programs. If this state could be modified by programs, then the OS would not be able to maintain isolation. Think why.</a:t>
            </a:r>
            <a:endParaRPr lang="en-US" dirty="0"/>
          </a:p>
        </p:txBody>
      </p:sp>
    </p:spTree>
    <p:extLst>
      <p:ext uri="{BB962C8B-B14F-4D97-AF65-F5344CB8AC3E}">
        <p14:creationId xmlns:p14="http://schemas.microsoft.com/office/powerpoint/2010/main" val="3014260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Diff</a:t>
            </a:r>
            <a:r>
              <a:rPr lang="en-CA" baseline="0" dirty="0" smtClean="0"/>
              <a:t> between program and process: </a:t>
            </a:r>
            <a:r>
              <a:rPr lang="en-CA" dirty="0" smtClean="0"/>
              <a:t>program is a set of instructions and data, contained in a file,</a:t>
            </a:r>
            <a:r>
              <a:rPr lang="en-CA" baseline="0" dirty="0" smtClean="0"/>
              <a:t> </a:t>
            </a:r>
            <a:r>
              <a:rPr lang="en-CA" dirty="0" smtClean="0"/>
              <a:t>process is a program loaded in memory, that is executing.</a:t>
            </a:r>
          </a:p>
          <a:p>
            <a:endParaRPr lang="en-CA" dirty="0" smtClean="0"/>
          </a:p>
          <a:p>
            <a:r>
              <a:rPr lang="en-CA" dirty="0" smtClean="0"/>
              <a:t>Diff between thread and process:  process = address space + one or more threads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smtClean="0"/>
              <a:t>Diff between an address space and a process? Same</a:t>
            </a:r>
            <a:r>
              <a:rPr lang="en-CA" baseline="0" dirty="0" smtClean="0"/>
              <a:t> as above.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t>OS a process: </a:t>
            </a:r>
            <a:r>
              <a:rPr lang="en-CA" dirty="0" smtClean="0"/>
              <a:t>OS code</a:t>
            </a:r>
            <a:r>
              <a:rPr lang="en-CA" baseline="0" dirty="0" smtClean="0"/>
              <a:t> runs when a process makes a system call or when an interrupt occurs. In either case, the OS generally runs in the thread and address space context of the user process, and hence it does not require its own process or thread state.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smtClean="0"/>
              <a:t>Address</a:t>
            </a:r>
            <a:r>
              <a:rPr lang="en-CA" baseline="0" dirty="0" smtClean="0"/>
              <a:t> space of OS: </a:t>
            </a:r>
            <a:r>
              <a:rPr lang="en-CA" dirty="0" smtClean="0"/>
              <a:t>The entire physical memory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42C4928A-D006-44C5-B9E4-900AB71F28A5}" type="slidenum">
              <a:rPr lang="en-US" smtClean="0"/>
              <a:pPr/>
              <a:t>17</a:t>
            </a:fld>
            <a:endParaRPr lang="en-US"/>
          </a:p>
        </p:txBody>
      </p:sp>
    </p:spTree>
    <p:extLst>
      <p:ext uri="{BB962C8B-B14F-4D97-AF65-F5344CB8AC3E}">
        <p14:creationId xmlns:p14="http://schemas.microsoft.com/office/powerpoint/2010/main" val="4160529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40E697-3DB1-43C4-9936-1C29A870280F}" type="slidenum">
              <a:rPr lang="en-US"/>
              <a:pPr/>
              <a:t>4</a:t>
            </a:fld>
            <a:endParaRPr 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dirty="0" smtClean="0"/>
              <a:t>Implemented: multiplexing == interleaving the</a:t>
            </a:r>
            <a:r>
              <a:rPr lang="en-CA" baseline="0" dirty="0" smtClean="0"/>
              <a:t> </a:t>
            </a:r>
            <a:r>
              <a:rPr lang="en-CA" dirty="0" smtClean="0"/>
              <a:t>thread instruction streams on one</a:t>
            </a:r>
            <a:r>
              <a:rPr lang="en-CA" baseline="0" dirty="0" smtClean="0"/>
              <a:t> or more CPUs. </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t>Note that on a dual CPU, threads execute truly in parallel.</a:t>
            </a:r>
            <a:endParaRPr lang="en-CA" dirty="0" smtClean="0"/>
          </a:p>
          <a:p>
            <a:endParaRPr lang="en-US" dirty="0"/>
          </a:p>
        </p:txBody>
      </p:sp>
    </p:spTree>
    <p:extLst>
      <p:ext uri="{BB962C8B-B14F-4D97-AF65-F5344CB8AC3E}">
        <p14:creationId xmlns:p14="http://schemas.microsoft.com/office/powerpoint/2010/main" val="200656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Functions:</a:t>
            </a:r>
          </a:p>
          <a:p>
            <a:r>
              <a:rPr lang="en-CA" dirty="0" smtClean="0"/>
              <a:t>1.</a:t>
            </a:r>
            <a:r>
              <a:rPr lang="en-CA" baseline="0" dirty="0" smtClean="0"/>
              <a:t> </a:t>
            </a:r>
            <a:r>
              <a:rPr lang="en-CA" dirty="0" smtClean="0"/>
              <a:t>have a stack (LIFO) discipline.</a:t>
            </a:r>
            <a:r>
              <a:rPr lang="en-CA" baseline="0" dirty="0" smtClean="0"/>
              <a:t>  F1 calls F2. Until F2 completes, F1 will not run. As a result, they run on a single stack.</a:t>
            </a:r>
          </a:p>
          <a:p>
            <a:r>
              <a:rPr lang="en-CA" baseline="0" dirty="0" smtClean="0"/>
              <a:t>2. Notice that F1 explicitly calls F2.</a:t>
            </a:r>
          </a:p>
          <a:p>
            <a:r>
              <a:rPr lang="en-CA" baseline="0" dirty="0" smtClean="0"/>
              <a:t>3. Multiprocessor: Even if F2 ran on a different processor, we could not run F1 and F2 in parallel because of the stacked calls.</a:t>
            </a:r>
          </a:p>
          <a:p>
            <a:endParaRPr lang="en-CA" baseline="0" dirty="0" smtClean="0"/>
          </a:p>
          <a:p>
            <a:r>
              <a:rPr lang="en-CA" baseline="0" dirty="0" smtClean="0"/>
              <a:t>Threads:</a:t>
            </a:r>
          </a:p>
          <a:p>
            <a:pPr marL="228600" indent="-228600">
              <a:buAutoNum type="arabicPeriod"/>
            </a:pPr>
            <a:r>
              <a:rPr lang="en-CA" baseline="0" dirty="0" smtClean="0"/>
              <a:t>Threads are independent streams of execution. They are unaware of each other and run independently of each other. Notice that T2 doesn’t have to finish before T1 can resume. Each thread calls its own set of functions. As a result, each thread needs its own stack.</a:t>
            </a:r>
          </a:p>
          <a:p>
            <a:pPr marL="228600" indent="-228600">
              <a:buAutoNum type="arabicPeriod"/>
            </a:pPr>
            <a:r>
              <a:rPr lang="en-CA" baseline="0" dirty="0" smtClean="0"/>
              <a:t>Notice that T1 doesn’t call T2 or the other way around. Instead, a thread scheduler multiplexes the threads on the CPU by switching between them.</a:t>
            </a:r>
          </a:p>
          <a:p>
            <a:pPr marL="228600" indent="-228600">
              <a:buAutoNum type="arabicPeriod"/>
            </a:pPr>
            <a:r>
              <a:rPr lang="en-CA" baseline="0" dirty="0" smtClean="0"/>
              <a:t>Multiprocessor: The picture shown for T1 and T2 would apply to each CPU. E.g., T3 and T4 would be switching on CPU 2.</a:t>
            </a:r>
          </a:p>
        </p:txBody>
      </p:sp>
      <p:sp>
        <p:nvSpPr>
          <p:cNvPr id="4" name="Slide Number Placeholder 3"/>
          <p:cNvSpPr>
            <a:spLocks noGrp="1"/>
          </p:cNvSpPr>
          <p:nvPr>
            <p:ph type="sldNum" sz="quarter" idx="10"/>
          </p:nvPr>
        </p:nvSpPr>
        <p:spPr/>
        <p:txBody>
          <a:bodyPr/>
          <a:lstStyle/>
          <a:p>
            <a:fld id="{42C4928A-D006-44C5-B9E4-900AB71F28A5}" type="slidenum">
              <a:rPr lang="en-US" smtClean="0"/>
              <a:pPr/>
              <a:t>5</a:t>
            </a:fld>
            <a:endParaRPr lang="en-US"/>
          </a:p>
        </p:txBody>
      </p:sp>
    </p:spTree>
    <p:extLst>
      <p:ext uri="{BB962C8B-B14F-4D97-AF65-F5344CB8AC3E}">
        <p14:creationId xmlns:p14="http://schemas.microsoft.com/office/powerpoint/2010/main" val="810710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40E697-3DB1-43C4-9936-1C29A870280F}" type="slidenum">
              <a:rPr lang="en-US"/>
              <a:pPr/>
              <a:t>6</a:t>
            </a:fld>
            <a:endParaRPr 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r>
              <a:rPr lang="en-US" dirty="0" smtClean="0"/>
              <a:t>Concurrency =</a:t>
            </a:r>
            <a:r>
              <a:rPr lang="en-US" baseline="0" dirty="0" smtClean="0"/>
              <a:t> running at the same time</a:t>
            </a:r>
          </a:p>
          <a:p>
            <a:endParaRPr lang="en-US" dirty="0" smtClean="0"/>
          </a:p>
          <a:p>
            <a:r>
              <a:rPr lang="en-US" dirty="0" smtClean="0"/>
              <a:t>Without threads, the problem is that while a file is being read from disk</a:t>
            </a:r>
            <a:r>
              <a:rPr lang="en-US" baseline="0" dirty="0" smtClean="0"/>
              <a:t> (which is slow), another request that has arrived cannot be processed. The way to deal with this without threads is to use non-blocking file IO, where the program issues a file read, but doesn’t block if the file is not in memory. Then it periodically checks whether the file is in memory, while still operating on other requests. This kind of programming is called event-driven programming, and it is hard to get right, because one needs to build a state machine, that tracks the status of each request. Threads essentially simplify all of this, because each thread implicitly maintains the state of a request.</a:t>
            </a:r>
          </a:p>
          <a:p>
            <a:endParaRPr lang="en-US" baseline="0" dirty="0" smtClean="0"/>
          </a:p>
          <a:p>
            <a:r>
              <a:rPr lang="en-US" baseline="0" dirty="0" smtClean="0"/>
              <a:t>Have we seen this before: yes, with interrupts, the CPU could be used concurrently, while the disk controller was reading data from disk.</a:t>
            </a:r>
          </a:p>
          <a:p>
            <a:endParaRPr lang="en-US" baseline="0" dirty="0" smtClean="0"/>
          </a:p>
        </p:txBody>
      </p:sp>
    </p:spTree>
    <p:extLst>
      <p:ext uri="{BB962C8B-B14F-4D97-AF65-F5344CB8AC3E}">
        <p14:creationId xmlns:p14="http://schemas.microsoft.com/office/powerpoint/2010/main" val="1881916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6AF5-4446-4A74-A23E-FB97618AAACC}" type="slidenum">
              <a:rPr lang="en-US"/>
              <a:pPr/>
              <a:t>7</a:t>
            </a:fld>
            <a:endParaRPr lang="en-US"/>
          </a:p>
        </p:txBody>
      </p:sp>
      <p:sp>
        <p:nvSpPr>
          <p:cNvPr id="1147906" name="Rectangle 2"/>
          <p:cNvSpPr>
            <a:spLocks noGrp="1" noRot="1" noChangeAspect="1" noChangeArrowheads="1" noTextEdit="1"/>
          </p:cNvSpPr>
          <p:nvPr>
            <p:ph type="sldImg"/>
          </p:nvPr>
        </p:nvSpPr>
        <p:spPr>
          <a:ln/>
        </p:spPr>
      </p:sp>
      <p:sp>
        <p:nvSpPr>
          <p:cNvPr id="1147907" name="Rectangle 3"/>
          <p:cNvSpPr>
            <a:spLocks noGrp="1" noChangeArrowheads="1"/>
          </p:cNvSpPr>
          <p:nvPr>
            <p:ph type="body" idx="1"/>
          </p:nvPr>
        </p:nvSpPr>
        <p:spPr/>
        <p:txBody>
          <a:bodyPr/>
          <a:lstStyle/>
          <a:p>
            <a:r>
              <a:rPr lang="en-US" dirty="0" smtClean="0"/>
              <a:t>If the</a:t>
            </a:r>
            <a:r>
              <a:rPr lang="en-US" baseline="0" dirty="0" smtClean="0"/>
              <a:t> same </a:t>
            </a:r>
            <a:r>
              <a:rPr lang="en-US" dirty="0" smtClean="0"/>
              <a:t>program is run multiple</a:t>
            </a:r>
            <a:r>
              <a:rPr lang="en-US" baseline="0" dirty="0" smtClean="0"/>
              <a:t> times, the OS will still </a:t>
            </a:r>
            <a:r>
              <a:rPr lang="en-US" dirty="0" smtClean="0"/>
              <a:t>create separate</a:t>
            </a:r>
            <a:r>
              <a:rPr lang="en-US" baseline="0" dirty="0" smtClean="0"/>
              <a:t> </a:t>
            </a:r>
            <a:r>
              <a:rPr lang="en-US" dirty="0" smtClean="0"/>
              <a:t>address spaces for the different instances,</a:t>
            </a:r>
            <a:r>
              <a:rPr lang="en-US" baseline="0" dirty="0" smtClean="0"/>
              <a:t> so that each can run independently of the others.</a:t>
            </a:r>
            <a:endParaRPr lang="en-US" dirty="0"/>
          </a:p>
        </p:txBody>
      </p:sp>
    </p:spTree>
    <p:extLst>
      <p:ext uri="{BB962C8B-B14F-4D97-AF65-F5344CB8AC3E}">
        <p14:creationId xmlns:p14="http://schemas.microsoft.com/office/powerpoint/2010/main" val="126234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2C4928A-D006-44C5-B9E4-900AB71F28A5}" type="slidenum">
              <a:rPr lang="en-US" smtClean="0"/>
              <a:pPr/>
              <a:t>8</a:t>
            </a:fld>
            <a:endParaRPr lang="en-US"/>
          </a:p>
        </p:txBody>
      </p:sp>
    </p:spTree>
    <p:extLst>
      <p:ext uri="{BB962C8B-B14F-4D97-AF65-F5344CB8AC3E}">
        <p14:creationId xmlns:p14="http://schemas.microsoft.com/office/powerpoint/2010/main" val="4207471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747F4-935D-437F-84B3-AFED35D2E436}" type="slidenum">
              <a:rPr lang="en-US"/>
              <a:pPr/>
              <a:t>9</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r>
              <a:rPr lang="en-US" dirty="0" smtClean="0"/>
              <a:t>The</a:t>
            </a:r>
            <a:r>
              <a:rPr lang="en-US" baseline="0" dirty="0" smtClean="0"/>
              <a:t> exact locations of parameters, locals, return address, etc., in the activation frame depends on hardware, compiler, compiler options, etc.</a:t>
            </a:r>
            <a:endParaRPr lang="en-US" dirty="0" smtClean="0"/>
          </a:p>
          <a:p>
            <a:r>
              <a:rPr lang="en-US" dirty="0" smtClean="0"/>
              <a:t>In example above, the order is parameters</a:t>
            </a:r>
            <a:r>
              <a:rPr lang="en-US" dirty="0"/>
              <a:t>, return </a:t>
            </a:r>
            <a:r>
              <a:rPr lang="en-US" dirty="0" err="1" smtClean="0"/>
              <a:t>val</a:t>
            </a:r>
            <a:r>
              <a:rPr lang="en-US" dirty="0" smtClean="0"/>
              <a:t> &amp; </a:t>
            </a:r>
            <a:r>
              <a:rPr lang="en-US" dirty="0" err="1" smtClean="0"/>
              <a:t>addr</a:t>
            </a:r>
            <a:r>
              <a:rPr lang="en-US" dirty="0"/>
              <a:t>, frame pointer, </a:t>
            </a:r>
            <a:r>
              <a:rPr lang="en-US" dirty="0" smtClean="0"/>
              <a:t>locals (</a:t>
            </a:r>
            <a:r>
              <a:rPr lang="en-US" dirty="0" err="1" smtClean="0"/>
              <a:t>prfl</a:t>
            </a:r>
            <a:r>
              <a:rPr lang="en-US" baseline="0" dirty="0" smtClean="0"/>
              <a:t> or </a:t>
            </a:r>
            <a:r>
              <a:rPr lang="en-US" dirty="0" smtClean="0"/>
              <a:t>powerful)</a:t>
            </a:r>
          </a:p>
          <a:p>
            <a:r>
              <a:rPr lang="en-US" dirty="0" err="1" smtClean="0"/>
              <a:t>fp</a:t>
            </a:r>
            <a:r>
              <a:rPr lang="en-US" dirty="0" smtClean="0"/>
              <a:t> is used to access the stack</a:t>
            </a:r>
            <a:r>
              <a:rPr lang="en-US" baseline="0" dirty="0" smtClean="0"/>
              <a:t> variables</a:t>
            </a:r>
          </a:p>
        </p:txBody>
      </p:sp>
    </p:spTree>
    <p:extLst>
      <p:ext uri="{BB962C8B-B14F-4D97-AF65-F5344CB8AC3E}">
        <p14:creationId xmlns:p14="http://schemas.microsoft.com/office/powerpoint/2010/main" val="430756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747F4-935D-437F-84B3-AFED35D2E436}" type="slidenum">
              <a:rPr lang="en-US"/>
              <a:pPr/>
              <a:t>10</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r>
              <a:rPr lang="en-US" baseline="0" dirty="0" smtClean="0"/>
              <a:t>on function call:</a:t>
            </a:r>
          </a:p>
          <a:p>
            <a:r>
              <a:rPr lang="en-US" baseline="0" dirty="0" smtClean="0"/>
              <a:t>push </a:t>
            </a:r>
            <a:r>
              <a:rPr lang="en-US" baseline="0" dirty="0" err="1" smtClean="0"/>
              <a:t>fp</a:t>
            </a:r>
            <a:r>
              <a:rPr lang="en-US" baseline="0" dirty="0" smtClean="0"/>
              <a:t> // the </a:t>
            </a:r>
            <a:r>
              <a:rPr lang="en-US" baseline="0" dirty="0" err="1" smtClean="0"/>
              <a:t>fp</a:t>
            </a:r>
            <a:r>
              <a:rPr lang="en-US" baseline="0" dirty="0" smtClean="0"/>
              <a:t> value in main() is saved in </a:t>
            </a:r>
            <a:r>
              <a:rPr lang="en-US" baseline="0" dirty="0" err="1" smtClean="0"/>
              <a:t>prev</a:t>
            </a:r>
            <a:r>
              <a:rPr lang="en-US" baseline="0" dirty="0" smtClean="0"/>
              <a:t> </a:t>
            </a:r>
            <a:r>
              <a:rPr lang="en-US" baseline="0" dirty="0" err="1" smtClean="0"/>
              <a:t>fp</a:t>
            </a:r>
            <a:r>
              <a:rPr lang="en-US" baseline="0" dirty="0" smtClean="0"/>
              <a:t> in f()</a:t>
            </a:r>
          </a:p>
          <a:p>
            <a:r>
              <a:rPr lang="en-US" baseline="0" dirty="0" err="1" smtClean="0"/>
              <a:t>fp</a:t>
            </a:r>
            <a:r>
              <a:rPr lang="en-US" baseline="0" dirty="0" smtClean="0"/>
              <a:t> = </a:t>
            </a:r>
            <a:r>
              <a:rPr lang="en-US" baseline="0" dirty="0" err="1" smtClean="0"/>
              <a:t>sp</a:t>
            </a:r>
            <a:r>
              <a:rPr lang="en-US" baseline="0" dirty="0" smtClean="0"/>
              <a:t> // this helps track the </a:t>
            </a:r>
            <a:r>
              <a:rPr lang="en-US" baseline="0" dirty="0" err="1" smtClean="0"/>
              <a:t>sp</a:t>
            </a:r>
            <a:r>
              <a:rPr lang="en-US" baseline="0" dirty="0" smtClean="0"/>
              <a:t> value at the start of the function</a:t>
            </a:r>
          </a:p>
          <a:p>
            <a:endParaRPr lang="en-US" baseline="0" dirty="0" smtClean="0"/>
          </a:p>
          <a:p>
            <a:r>
              <a:rPr lang="en-US" baseline="0" dirty="0" smtClean="0"/>
              <a:t>the result is that the set of </a:t>
            </a:r>
            <a:r>
              <a:rPr lang="en-US" baseline="0" dirty="0" err="1" smtClean="0"/>
              <a:t>prev</a:t>
            </a:r>
            <a:r>
              <a:rPr lang="en-US" baseline="0" dirty="0" smtClean="0"/>
              <a:t> </a:t>
            </a:r>
            <a:r>
              <a:rPr lang="en-US" baseline="0" dirty="0" err="1" smtClean="0"/>
              <a:t>fp</a:t>
            </a:r>
            <a:r>
              <a:rPr lang="en-US" baseline="0" dirty="0" smtClean="0"/>
              <a:t> in the previous activation frames form a link list of previous stack pointer values, so that on function return we can figure out the location of the activation frame of the caller function (see below)</a:t>
            </a:r>
          </a:p>
          <a:p>
            <a:endParaRPr lang="en-US" dirty="0" smtClean="0"/>
          </a:p>
          <a:p>
            <a:r>
              <a:rPr lang="en-US" dirty="0" smtClean="0"/>
              <a:t>on function</a:t>
            </a:r>
            <a:r>
              <a:rPr lang="en-US" baseline="0" dirty="0" smtClean="0"/>
              <a:t> </a:t>
            </a:r>
            <a:r>
              <a:rPr lang="en-US" dirty="0" smtClean="0"/>
              <a:t>return, the reverse happens:</a:t>
            </a:r>
          </a:p>
          <a:p>
            <a:r>
              <a:rPr lang="en-US" baseline="0" dirty="0" smtClean="0"/>
              <a:t> </a:t>
            </a:r>
            <a:r>
              <a:rPr lang="en-US" baseline="0" dirty="0" err="1" smtClean="0"/>
              <a:t>sp</a:t>
            </a:r>
            <a:r>
              <a:rPr lang="en-US" baseline="0" dirty="0" smtClean="0"/>
              <a:t> = </a:t>
            </a:r>
            <a:r>
              <a:rPr lang="en-US" baseline="0" dirty="0" err="1" smtClean="0"/>
              <a:t>fp</a:t>
            </a:r>
            <a:endParaRPr lang="en-US" baseline="0" dirty="0" smtClean="0"/>
          </a:p>
          <a:p>
            <a:r>
              <a:rPr lang="en-US" baseline="0" dirty="0" smtClean="0"/>
              <a:t>pop </a:t>
            </a:r>
            <a:r>
              <a:rPr lang="en-US" baseline="0" dirty="0" err="1" smtClean="0"/>
              <a:t>fp</a:t>
            </a:r>
            <a:r>
              <a:rPr lang="en-US" baseline="0" dirty="0" smtClean="0"/>
              <a:t> // </a:t>
            </a:r>
            <a:r>
              <a:rPr lang="en-US" dirty="0" err="1" smtClean="0"/>
              <a:t>fp</a:t>
            </a:r>
            <a:r>
              <a:rPr lang="en-US" dirty="0" smtClean="0"/>
              <a:t> is assigned to </a:t>
            </a:r>
            <a:r>
              <a:rPr lang="en-US" dirty="0" err="1" smtClean="0"/>
              <a:t>prev</a:t>
            </a:r>
            <a:r>
              <a:rPr lang="en-US" baseline="0" dirty="0" smtClean="0"/>
              <a:t> </a:t>
            </a:r>
            <a:r>
              <a:rPr lang="en-US" baseline="0" dirty="0" err="1" smtClean="0"/>
              <a:t>fp</a:t>
            </a:r>
            <a:r>
              <a:rPr lang="en-US" baseline="0" dirty="0" smtClean="0"/>
              <a:t> (%</a:t>
            </a:r>
            <a:r>
              <a:rPr lang="en-US" baseline="0" dirty="0" err="1" smtClean="0"/>
              <a:t>fp</a:t>
            </a:r>
            <a:r>
              <a:rPr lang="en-US" baseline="0" dirty="0" smtClean="0"/>
              <a:t> = *%</a:t>
            </a:r>
            <a:r>
              <a:rPr lang="en-US" baseline="0" dirty="0" err="1" smtClean="0"/>
              <a:t>fp</a:t>
            </a:r>
            <a:r>
              <a:rPr lang="en-US" baseline="0" dirty="0" smtClean="0"/>
              <a:t>)</a:t>
            </a:r>
          </a:p>
          <a:p>
            <a:r>
              <a:rPr lang="en-US" baseline="0" dirty="0" smtClean="0"/>
              <a:t>// now the stack pointer points to the ret address, and the ret instruction jumps back to the caller using the ret </a:t>
            </a:r>
            <a:r>
              <a:rPr lang="en-US" baseline="0" dirty="0" err="1" smtClean="0"/>
              <a:t>addr</a:t>
            </a:r>
            <a:endParaRPr lang="en-US" baseline="0" dirty="0" smtClean="0"/>
          </a:p>
          <a:p>
            <a:r>
              <a:rPr lang="en-US" dirty="0" smtClean="0"/>
              <a:t>// the</a:t>
            </a:r>
            <a:r>
              <a:rPr lang="en-US" baseline="0" dirty="0" smtClean="0"/>
              <a:t> caller then pulls out the return value from the stack pointer, and then pops the arguments it had pushed on the stack for the </a:t>
            </a:r>
            <a:r>
              <a:rPr lang="en-US" baseline="0" dirty="0" err="1" smtClean="0"/>
              <a:t>callee</a:t>
            </a:r>
            <a:r>
              <a:rPr lang="en-US" baseline="0" dirty="0" smtClean="0"/>
              <a:t>.</a:t>
            </a:r>
          </a:p>
          <a:p>
            <a:r>
              <a:rPr lang="en-US" baseline="0" dirty="0" smtClean="0"/>
              <a:t>// at this point, the stack pointer points to the location before the </a:t>
            </a:r>
            <a:r>
              <a:rPr lang="en-US" baseline="0" dirty="0" err="1" smtClean="0"/>
              <a:t>callee</a:t>
            </a:r>
            <a:r>
              <a:rPr lang="en-US" baseline="0" dirty="0" smtClean="0"/>
              <a:t> was invoked.</a:t>
            </a:r>
          </a:p>
          <a:p>
            <a:endParaRPr lang="en-US" baseline="0" dirty="0" smtClean="0"/>
          </a:p>
          <a:p>
            <a:endParaRPr lang="en-US" baseline="0" dirty="0" smtClean="0"/>
          </a:p>
          <a:p>
            <a:r>
              <a:rPr lang="en-US" baseline="0" dirty="0" smtClean="0"/>
              <a:t>show demo </a:t>
            </a:r>
            <a:r>
              <a:rPr lang="en-US" baseline="0" dirty="0" smtClean="0"/>
              <a:t>of function f() in code-examples/intro/</a:t>
            </a:r>
            <a:r>
              <a:rPr lang="en-US" baseline="0" dirty="0" err="1" smtClean="0"/>
              <a:t>read.c</a:t>
            </a:r>
            <a:r>
              <a:rPr lang="en-US" baseline="0" smtClean="0"/>
              <a:t> with </a:t>
            </a:r>
            <a:r>
              <a:rPr lang="en-US" baseline="0" dirty="0" smtClean="0"/>
              <a:t>a debugger.</a:t>
            </a:r>
            <a:endParaRPr lang="en-US" dirty="0"/>
          </a:p>
        </p:txBody>
      </p:sp>
    </p:spTree>
    <p:extLst>
      <p:ext uri="{BB962C8B-B14F-4D97-AF65-F5344CB8AC3E}">
        <p14:creationId xmlns:p14="http://schemas.microsoft.com/office/powerpoint/2010/main" val="3854367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core abstractions are threads and address </a:t>
            </a:r>
            <a:r>
              <a:rPr lang="en-US" dirty="0" smtClean="0"/>
              <a:t>spaces. Researchers</a:t>
            </a:r>
            <a:r>
              <a:rPr lang="en-US" baseline="0" dirty="0" smtClean="0"/>
              <a:t> realized that a process, consisting of one address space and one thread was limiting. For example, if two threads wished to communicate, they could only do so using system calls, which is expensive. Allowing multiple threads within an address space allowed these threads to communicate using memory read and write very efficiently. This also separates the notions of protection from concurrency. Previously, in order to get concurrency, one needed to have a separate memory protection domain (separate address space). With the new definition of a process, the process provides protection, but enables concurrency within the protection domain.</a:t>
            </a:r>
          </a:p>
        </p:txBody>
      </p:sp>
      <p:sp>
        <p:nvSpPr>
          <p:cNvPr id="4" name="Slide Number Placeholder 3"/>
          <p:cNvSpPr>
            <a:spLocks noGrp="1"/>
          </p:cNvSpPr>
          <p:nvPr>
            <p:ph type="sldNum" sz="quarter" idx="10"/>
          </p:nvPr>
        </p:nvSpPr>
        <p:spPr/>
        <p:txBody>
          <a:bodyPr/>
          <a:lstStyle/>
          <a:p>
            <a:fld id="{42C4928A-D006-44C5-B9E4-900AB71F28A5}" type="slidenum">
              <a:rPr lang="en-US" smtClean="0"/>
              <a:pPr/>
              <a:t>11</a:t>
            </a:fld>
            <a:endParaRPr lang="en-US"/>
          </a:p>
        </p:txBody>
      </p:sp>
    </p:spTree>
    <p:extLst>
      <p:ext uri="{BB962C8B-B14F-4D97-AF65-F5344CB8AC3E}">
        <p14:creationId xmlns:p14="http://schemas.microsoft.com/office/powerpoint/2010/main" val="3391847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0482" name="Rectangle 2"/>
          <p:cNvSpPr>
            <a:spLocks noChangeArrowheads="1"/>
          </p:cNvSpPr>
          <p:nvPr/>
        </p:nvSpPr>
        <p:spPr bwMode="auto">
          <a:xfrm>
            <a:off x="0" y="0"/>
            <a:ext cx="9144000"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3" name="Rectangle 3"/>
          <p:cNvSpPr>
            <a:spLocks noChangeArrowheads="1"/>
          </p:cNvSpPr>
          <p:nvPr/>
        </p:nvSpPr>
        <p:spPr bwMode="auto">
          <a:xfrm>
            <a:off x="0" y="1651000"/>
            <a:ext cx="9144000" cy="1908175"/>
          </a:xfrm>
          <a:prstGeom prst="rect">
            <a:avLst/>
          </a:prstGeom>
          <a:solidFill>
            <a:srgbClr val="99CC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4" name="Rectangle 4"/>
          <p:cNvSpPr>
            <a:spLocks noChangeArrowheads="1"/>
          </p:cNvSpPr>
          <p:nvPr/>
        </p:nvSpPr>
        <p:spPr bwMode="auto">
          <a:xfrm>
            <a:off x="685800" y="1701800"/>
            <a:ext cx="77724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3000" b="1" smtClean="0">
                <a:solidFill>
                  <a:schemeClr val="bg1"/>
                </a:solidFill>
                <a:latin typeface="Arial" charset="0"/>
              </a:rPr>
              <a:t>Operating</a:t>
            </a:r>
            <a:r>
              <a:rPr lang="en-US" sz="3000" b="1" baseline="0" smtClean="0">
                <a:solidFill>
                  <a:schemeClr val="bg1"/>
                </a:solidFill>
                <a:latin typeface="Arial" charset="0"/>
              </a:rPr>
              <a:t> </a:t>
            </a:r>
            <a:r>
              <a:rPr lang="en-US" sz="3000" b="1" smtClean="0">
                <a:solidFill>
                  <a:schemeClr val="bg1"/>
                </a:solidFill>
                <a:latin typeface="Arial" charset="0"/>
              </a:rPr>
              <a:t>Systems</a:t>
            </a:r>
            <a:endParaRPr lang="en-US" sz="3000" b="1" dirty="0">
              <a:solidFill>
                <a:schemeClr val="bg1"/>
              </a:solidFill>
              <a:latin typeface="Arial" charset="0"/>
            </a:endParaRPr>
          </a:p>
          <a:p>
            <a:pPr eaLnBrk="1" hangingPunct="1"/>
            <a:r>
              <a:rPr lang="en-US" sz="3000" b="1" dirty="0" smtClean="0">
                <a:solidFill>
                  <a:schemeClr val="bg1"/>
                </a:solidFill>
                <a:latin typeface="Arial" charset="0"/>
              </a:rPr>
              <a:t>ECE344</a:t>
            </a:r>
            <a:endParaRPr lang="en-US" sz="3000" b="1" dirty="0">
              <a:solidFill>
                <a:schemeClr val="bg1"/>
              </a:solidFill>
              <a:latin typeface="Arial" charset="0"/>
            </a:endParaRPr>
          </a:p>
        </p:txBody>
      </p:sp>
      <p:sp>
        <p:nvSpPr>
          <p:cNvPr id="660485" name="Rectangle 5"/>
          <p:cNvSpPr>
            <a:spLocks noChangeArrowheads="1"/>
          </p:cNvSpPr>
          <p:nvPr/>
        </p:nvSpPr>
        <p:spPr bwMode="auto">
          <a:xfrm>
            <a:off x="1371600" y="4508500"/>
            <a:ext cx="64008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b="1">
                <a:solidFill>
                  <a:schemeClr val="bg1"/>
                </a:solidFill>
                <a:latin typeface="Arial" charset="0"/>
              </a:rPr>
              <a:t>Ashvin Goel</a:t>
            </a:r>
          </a:p>
          <a:p>
            <a:pPr eaLnBrk="1" hangingPunct="1"/>
            <a:r>
              <a:rPr lang="en-US" b="1">
                <a:solidFill>
                  <a:schemeClr val="bg1"/>
                </a:solidFill>
                <a:latin typeface="Arial" charset="0"/>
              </a:rPr>
              <a:t>ECE</a:t>
            </a:r>
          </a:p>
          <a:p>
            <a:pPr eaLnBrk="1" hangingPunct="1"/>
            <a:r>
              <a:rPr lang="en-US" b="1">
                <a:solidFill>
                  <a:schemeClr val="bg1"/>
                </a:solidFill>
                <a:latin typeface="Arial" charset="0"/>
              </a:rPr>
              <a:t>University of Toronto</a:t>
            </a:r>
            <a:endParaRPr lang="en-US">
              <a:solidFill>
                <a:schemeClr val="bg1"/>
              </a:solidFill>
              <a:latin typeface="Arial" charset="0"/>
            </a:endParaRPr>
          </a:p>
        </p:txBody>
      </p:sp>
      <p:sp>
        <p:nvSpPr>
          <p:cNvPr id="660486" name="Text Box 6"/>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7" name="Rectangle 7"/>
          <p:cNvSpPr>
            <a:spLocks noGrp="1" noChangeArrowheads="1"/>
          </p:cNvSpPr>
          <p:nvPr>
            <p:ph type="ctrTitle" sz="quarter"/>
          </p:nvPr>
        </p:nvSpPr>
        <p:spPr>
          <a:xfrm>
            <a:off x="685800" y="2852738"/>
            <a:ext cx="7772400" cy="647700"/>
          </a:xfrm>
          <a:extLst>
            <a:ext uri="{91240B29-F687-4F45-9708-019B960494DF}">
              <a14:hiddenLine xmlns:a14="http://schemas.microsoft.com/office/drawing/2010/main" w="9525">
                <a:solidFill>
                  <a:schemeClr val="tx1"/>
                </a:solidFill>
                <a:miter lim="800000"/>
                <a:headEnd/>
                <a:tailEnd/>
              </a14:hiddenLine>
            </a:ext>
          </a:extLst>
        </p:spPr>
        <p:txBody>
          <a:bodyPr/>
          <a:lstStyle>
            <a:lvl1pPr algn="ctr">
              <a:defRPr/>
            </a:lvl1pPr>
          </a:lstStyle>
          <a:p>
            <a:pPr lvl="0"/>
            <a:r>
              <a:rPr lang="en-US" noProof="0" smtClean="0"/>
              <a:t>Click to edit Master title style</a:t>
            </a:r>
          </a:p>
        </p:txBody>
      </p:sp>
      <p:sp>
        <p:nvSpPr>
          <p:cNvPr id="660488" name="Text Box 8"/>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9" name="Text Box 9"/>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09CF7A3-ED18-4D94-BD7C-60EFC4EFDC13}" type="slidenum">
              <a:rPr lang="en-US" smtClean="0"/>
              <a:pPr/>
              <a:t>‹#›</a:t>
            </a:fld>
            <a:endParaRPr lang="en-US"/>
          </a:p>
        </p:txBody>
      </p:sp>
    </p:spTree>
    <p:extLst>
      <p:ext uri="{BB962C8B-B14F-4D97-AF65-F5344CB8AC3E}">
        <p14:creationId xmlns:p14="http://schemas.microsoft.com/office/powerpoint/2010/main" val="36487158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4450"/>
            <a:ext cx="1981200" cy="6480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4450"/>
            <a:ext cx="5791200" cy="6480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4680601-8F12-45B0-8D70-1721DF9A47FB}" type="slidenum">
              <a:rPr lang="en-US" smtClean="0"/>
              <a:pPr/>
              <a:t>‹#›</a:t>
            </a:fld>
            <a:endParaRPr lang="en-US"/>
          </a:p>
        </p:txBody>
      </p:sp>
    </p:spTree>
    <p:extLst>
      <p:ext uri="{BB962C8B-B14F-4D97-AF65-F5344CB8AC3E}">
        <p14:creationId xmlns:p14="http://schemas.microsoft.com/office/powerpoint/2010/main" val="18597892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6299EF9-DF56-45E6-B867-09E73DB2D784}" type="slidenum">
              <a:rPr lang="en-US" smtClean="0"/>
              <a:pPr/>
              <a:t>‹#›</a:t>
            </a:fld>
            <a:endParaRPr lang="en-US"/>
          </a:p>
        </p:txBody>
      </p:sp>
    </p:spTree>
    <p:extLst>
      <p:ext uri="{BB962C8B-B14F-4D97-AF65-F5344CB8AC3E}">
        <p14:creationId xmlns:p14="http://schemas.microsoft.com/office/powerpoint/2010/main" val="1856941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1AB23B7-350B-4F48-8849-84900DB2D8D9}" type="slidenum">
              <a:rPr lang="en-US" smtClean="0"/>
              <a:pPr/>
              <a:t>‹#›</a:t>
            </a:fld>
            <a:endParaRPr lang="en-US"/>
          </a:p>
        </p:txBody>
      </p:sp>
    </p:spTree>
    <p:extLst>
      <p:ext uri="{BB962C8B-B14F-4D97-AF65-F5344CB8AC3E}">
        <p14:creationId xmlns:p14="http://schemas.microsoft.com/office/powerpoint/2010/main" val="29076037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5B0EC20E-7130-457C-880E-03D255218F82}" type="slidenum">
              <a:rPr lang="en-US" smtClean="0"/>
              <a:pPr/>
              <a:t>‹#›</a:t>
            </a:fld>
            <a:endParaRPr lang="en-US"/>
          </a:p>
        </p:txBody>
      </p:sp>
    </p:spTree>
    <p:extLst>
      <p:ext uri="{BB962C8B-B14F-4D97-AF65-F5344CB8AC3E}">
        <p14:creationId xmlns:p14="http://schemas.microsoft.com/office/powerpoint/2010/main" val="27605499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A597D7CB-B2E0-40D4-8F1B-325C3D9D3DB5}" type="slidenum">
              <a:rPr lang="en-US" smtClean="0"/>
              <a:pPr/>
              <a:t>‹#›</a:t>
            </a:fld>
            <a:endParaRPr lang="en-US"/>
          </a:p>
        </p:txBody>
      </p:sp>
    </p:spTree>
    <p:extLst>
      <p:ext uri="{BB962C8B-B14F-4D97-AF65-F5344CB8AC3E}">
        <p14:creationId xmlns:p14="http://schemas.microsoft.com/office/powerpoint/2010/main" val="10440351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783B433D-AFCE-4F03-A220-12C5798C3F65}" type="slidenum">
              <a:rPr lang="en-US" smtClean="0"/>
              <a:pPr/>
              <a:t>‹#›</a:t>
            </a:fld>
            <a:endParaRPr lang="en-US"/>
          </a:p>
        </p:txBody>
      </p:sp>
    </p:spTree>
    <p:extLst>
      <p:ext uri="{BB962C8B-B14F-4D97-AF65-F5344CB8AC3E}">
        <p14:creationId xmlns:p14="http://schemas.microsoft.com/office/powerpoint/2010/main" val="3512779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ABB5E38-6B1A-4CB4-9094-A0AA736A2C03}" type="slidenum">
              <a:rPr lang="en-US" smtClean="0"/>
              <a:pPr/>
              <a:t>‹#›</a:t>
            </a:fld>
            <a:endParaRPr lang="en-US"/>
          </a:p>
        </p:txBody>
      </p:sp>
    </p:spTree>
    <p:extLst>
      <p:ext uri="{BB962C8B-B14F-4D97-AF65-F5344CB8AC3E}">
        <p14:creationId xmlns:p14="http://schemas.microsoft.com/office/powerpoint/2010/main" val="40487862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07897B1-814B-41C0-B96B-D39584E76110}" type="slidenum">
              <a:rPr lang="en-US" smtClean="0"/>
              <a:pPr/>
              <a:t>‹#›</a:t>
            </a:fld>
            <a:endParaRPr lang="en-US"/>
          </a:p>
        </p:txBody>
      </p:sp>
    </p:spTree>
    <p:extLst>
      <p:ext uri="{BB962C8B-B14F-4D97-AF65-F5344CB8AC3E}">
        <p14:creationId xmlns:p14="http://schemas.microsoft.com/office/powerpoint/2010/main" val="39234031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E95C36C-CFC1-43BB-B745-7B864D09B4DE}" type="slidenum">
              <a:rPr lang="en-US" smtClean="0"/>
              <a:pPr/>
              <a:t>‹#›</a:t>
            </a:fld>
            <a:endParaRPr lang="en-US"/>
          </a:p>
        </p:txBody>
      </p:sp>
    </p:spTree>
    <p:extLst>
      <p:ext uri="{BB962C8B-B14F-4D97-AF65-F5344CB8AC3E}">
        <p14:creationId xmlns:p14="http://schemas.microsoft.com/office/powerpoint/2010/main" val="26996472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9458" name="Rectangle 2"/>
          <p:cNvSpPr>
            <a:spLocks noChangeArrowheads="1"/>
          </p:cNvSpPr>
          <p:nvPr/>
        </p:nvSpPr>
        <p:spPr bwMode="auto">
          <a:xfrm>
            <a:off x="0" y="0"/>
            <a:ext cx="9144000" cy="12684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59" name="Rectangle 3"/>
          <p:cNvSpPr>
            <a:spLocks noChangeArrowheads="1"/>
          </p:cNvSpPr>
          <p:nvPr/>
        </p:nvSpPr>
        <p:spPr bwMode="auto">
          <a:xfrm>
            <a:off x="0" y="1196975"/>
            <a:ext cx="9144000" cy="76200"/>
          </a:xfrm>
          <a:prstGeom prst="rect">
            <a:avLst/>
          </a:prstGeom>
          <a:solidFill>
            <a:srgbClr val="99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0" name="Rectangle 4"/>
          <p:cNvSpPr>
            <a:spLocks noGrp="1" noChangeArrowheads="1"/>
          </p:cNvSpPr>
          <p:nvPr>
            <p:ph type="title"/>
          </p:nvPr>
        </p:nvSpPr>
        <p:spPr bwMode="auto">
          <a:xfrm>
            <a:off x="609600" y="44450"/>
            <a:ext cx="7924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9461" name="Rectangle 5"/>
          <p:cNvSpPr>
            <a:spLocks noGrp="1" noChangeArrowheads="1"/>
          </p:cNvSpPr>
          <p:nvPr>
            <p:ph type="body" idx="1"/>
          </p:nvPr>
        </p:nvSpPr>
        <p:spPr bwMode="auto">
          <a:xfrm>
            <a:off x="609600" y="1341438"/>
            <a:ext cx="79248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9462" name="Rectangle 6"/>
          <p:cNvSpPr>
            <a:spLocks noChangeArrowheads="1"/>
          </p:cNvSpPr>
          <p:nvPr/>
        </p:nvSpPr>
        <p:spPr bwMode="auto">
          <a:xfrm>
            <a:off x="0" y="6553200"/>
            <a:ext cx="91440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3" name="Rectangle 7"/>
          <p:cNvSpPr>
            <a:spLocks noGrp="1" noChangeArrowheads="1"/>
          </p:cNvSpPr>
          <p:nvPr>
            <p:ph type="sldNum" sz="quarter" idx="4"/>
          </p:nvPr>
        </p:nvSpPr>
        <p:spPr bwMode="auto">
          <a:xfrm>
            <a:off x="7204075" y="6561138"/>
            <a:ext cx="1905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600">
                <a:solidFill>
                  <a:schemeClr val="bg1"/>
                </a:solidFill>
                <a:latin typeface="Comic Sans MS" pitchFamily="66" charset="0"/>
              </a:defRPr>
            </a:lvl1pPr>
          </a:lstStyle>
          <a:p>
            <a:fld id="{6BFB3498-FE84-44CB-86D9-9D5D61E3F3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3000" b="1">
          <a:solidFill>
            <a:schemeClr val="bg1"/>
          </a:solidFill>
          <a:latin typeface="+mj-lt"/>
          <a:ea typeface="+mj-ea"/>
          <a:cs typeface="+mj-cs"/>
        </a:defRPr>
      </a:lvl1pPr>
      <a:lvl2pPr algn="l" rtl="0" eaLnBrk="1" fontAlgn="base" hangingPunct="1">
        <a:spcBef>
          <a:spcPct val="0"/>
        </a:spcBef>
        <a:spcAft>
          <a:spcPct val="0"/>
        </a:spcAft>
        <a:defRPr sz="3000" b="1">
          <a:solidFill>
            <a:schemeClr val="bg1"/>
          </a:solidFill>
          <a:latin typeface="Arial" charset="0"/>
        </a:defRPr>
      </a:lvl2pPr>
      <a:lvl3pPr algn="l" rtl="0" eaLnBrk="1" fontAlgn="base" hangingPunct="1">
        <a:spcBef>
          <a:spcPct val="0"/>
        </a:spcBef>
        <a:spcAft>
          <a:spcPct val="0"/>
        </a:spcAft>
        <a:defRPr sz="3000" b="1">
          <a:solidFill>
            <a:schemeClr val="bg1"/>
          </a:solidFill>
          <a:latin typeface="Arial" charset="0"/>
        </a:defRPr>
      </a:lvl3pPr>
      <a:lvl4pPr algn="l" rtl="0" eaLnBrk="1" fontAlgn="base" hangingPunct="1">
        <a:spcBef>
          <a:spcPct val="0"/>
        </a:spcBef>
        <a:spcAft>
          <a:spcPct val="0"/>
        </a:spcAft>
        <a:defRPr sz="3000" b="1">
          <a:solidFill>
            <a:schemeClr val="bg1"/>
          </a:solidFill>
          <a:latin typeface="Arial" charset="0"/>
        </a:defRPr>
      </a:lvl4pPr>
      <a:lvl5pPr algn="l" rtl="0" eaLnBrk="1" fontAlgn="base" hangingPunct="1">
        <a:spcBef>
          <a:spcPct val="0"/>
        </a:spcBef>
        <a:spcAft>
          <a:spcPct val="0"/>
        </a:spcAft>
        <a:defRPr sz="3000" b="1">
          <a:solidFill>
            <a:schemeClr val="bg1"/>
          </a:solidFill>
          <a:latin typeface="Arial" charset="0"/>
        </a:defRPr>
      </a:lvl5pPr>
      <a:lvl6pPr marL="457200" algn="l" rtl="0" eaLnBrk="1" fontAlgn="base" hangingPunct="1">
        <a:spcBef>
          <a:spcPct val="0"/>
        </a:spcBef>
        <a:spcAft>
          <a:spcPct val="0"/>
        </a:spcAft>
        <a:defRPr sz="3000" b="1">
          <a:solidFill>
            <a:schemeClr val="bg1"/>
          </a:solidFill>
          <a:latin typeface="Arial" charset="0"/>
        </a:defRPr>
      </a:lvl6pPr>
      <a:lvl7pPr marL="914400" algn="l" rtl="0" eaLnBrk="1" fontAlgn="base" hangingPunct="1">
        <a:spcBef>
          <a:spcPct val="0"/>
        </a:spcBef>
        <a:spcAft>
          <a:spcPct val="0"/>
        </a:spcAft>
        <a:defRPr sz="3000" b="1">
          <a:solidFill>
            <a:schemeClr val="bg1"/>
          </a:solidFill>
          <a:latin typeface="Arial" charset="0"/>
        </a:defRPr>
      </a:lvl7pPr>
      <a:lvl8pPr marL="1371600" algn="l" rtl="0" eaLnBrk="1" fontAlgn="base" hangingPunct="1">
        <a:spcBef>
          <a:spcPct val="0"/>
        </a:spcBef>
        <a:spcAft>
          <a:spcPct val="0"/>
        </a:spcAft>
        <a:defRPr sz="3000" b="1">
          <a:solidFill>
            <a:schemeClr val="bg1"/>
          </a:solidFill>
          <a:latin typeface="Arial" charset="0"/>
        </a:defRPr>
      </a:lvl8pPr>
      <a:lvl9pPr marL="1828800" algn="l" rtl="0" eaLnBrk="1" fontAlgn="base" hangingPunct="1">
        <a:spcBef>
          <a:spcPct val="0"/>
        </a:spcBef>
        <a:spcAft>
          <a:spcPct val="0"/>
        </a:spcAft>
        <a:defRPr sz="3000" b="1">
          <a:solidFill>
            <a:schemeClr val="bg1"/>
          </a:solidFill>
          <a:latin typeface="Arial" charset="0"/>
        </a:defRPr>
      </a:lvl9pPr>
    </p:titleStyle>
    <p:bodyStyle>
      <a:lvl1pPr marL="342900" indent="-342900" algn="l" rtl="0" eaLnBrk="1" fontAlgn="base" hangingPunct="1">
        <a:spcBef>
          <a:spcPct val="40000"/>
        </a:spcBef>
        <a:spcAft>
          <a:spcPct val="10000"/>
        </a:spcAft>
        <a:buClr>
          <a:schemeClr val="tx1"/>
        </a:buClr>
        <a:buSzPct val="50000"/>
        <a:buFont typeface="Wingdings" pitchFamily="2" charset="2"/>
        <a:buChar char="q"/>
        <a:defRPr sz="2400">
          <a:solidFill>
            <a:schemeClr val="tx1"/>
          </a:solidFill>
          <a:latin typeface="+mn-lt"/>
          <a:ea typeface="+mn-ea"/>
          <a:cs typeface="+mn-cs"/>
        </a:defRPr>
      </a:lvl1pPr>
      <a:lvl2pPr marL="742950" indent="-285750" algn="l" rtl="0" eaLnBrk="1" fontAlgn="base" hangingPunct="1">
        <a:spcBef>
          <a:spcPct val="20000"/>
        </a:spcBef>
        <a:spcAft>
          <a:spcPct val="5000"/>
        </a:spcAft>
        <a:buSzPct val="80000"/>
        <a:buChar char="o"/>
        <a:defRPr sz="2000">
          <a:solidFill>
            <a:schemeClr val="tx1"/>
          </a:solidFill>
          <a:latin typeface="+mn-lt"/>
        </a:defRPr>
      </a:lvl2pPr>
      <a:lvl3pPr marL="1143000" indent="-228600" algn="l" rtl="0" eaLnBrk="1" fontAlgn="base" hangingPunct="1">
        <a:spcBef>
          <a:spcPct val="20000"/>
        </a:spcBef>
        <a:spcAft>
          <a:spcPct val="0"/>
        </a:spcAft>
        <a:buSzPct val="90000"/>
        <a:buFont typeface="Wingdings" pitchFamily="2" charset="2"/>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ctrTitle" sz="quarter"/>
          </p:nvPr>
        </p:nvSpPr>
        <p:spPr/>
        <p:txBody>
          <a:bodyPr/>
          <a:lstStyle/>
          <a:p>
            <a:r>
              <a:rPr lang="en-US" dirty="0" smtClean="0"/>
              <a:t>Threads </a:t>
            </a:r>
            <a:r>
              <a:rPr lang="en-US" smtClean="0"/>
              <a:t>and Processes</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p:cNvSpPr>
            <a:spLocks noGrp="1" noChangeArrowheads="1"/>
          </p:cNvSpPr>
          <p:nvPr>
            <p:ph type="title"/>
          </p:nvPr>
        </p:nvSpPr>
        <p:spPr/>
        <p:txBody>
          <a:bodyPr/>
          <a:lstStyle/>
          <a:p>
            <a:r>
              <a:rPr lang="en-US" dirty="0" smtClean="0"/>
              <a:t>Function Call and Return</a:t>
            </a:r>
            <a:endParaRPr lang="en-US" dirty="0"/>
          </a:p>
        </p:txBody>
      </p:sp>
      <p:sp>
        <p:nvSpPr>
          <p:cNvPr id="41" name="Slide Number Placeholder 2"/>
          <p:cNvSpPr>
            <a:spLocks noGrp="1"/>
          </p:cNvSpPr>
          <p:nvPr>
            <p:ph type="sldNum" sz="quarter" idx="10"/>
          </p:nvPr>
        </p:nvSpPr>
        <p:spPr/>
        <p:txBody>
          <a:bodyPr/>
          <a:lstStyle/>
          <a:p>
            <a:fld id="{EFD03686-AB0A-47D8-B113-0E0C9B774FBB}" type="slidenum">
              <a:rPr lang="en-US"/>
              <a:pPr/>
              <a:t>10</a:t>
            </a:fld>
            <a:endParaRPr lang="en-US"/>
          </a:p>
        </p:txBody>
      </p:sp>
      <p:sp>
        <p:nvSpPr>
          <p:cNvPr id="1145888" name="Rectangle 32"/>
          <p:cNvSpPr>
            <a:spLocks noChangeArrowheads="1"/>
          </p:cNvSpPr>
          <p:nvPr/>
        </p:nvSpPr>
        <p:spPr bwMode="auto">
          <a:xfrm>
            <a:off x="3667853" y="2217738"/>
            <a:ext cx="2170113" cy="4230687"/>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5867" name="Rectangle 11"/>
          <p:cNvSpPr>
            <a:spLocks noChangeArrowheads="1"/>
          </p:cNvSpPr>
          <p:nvPr/>
        </p:nvSpPr>
        <p:spPr bwMode="auto">
          <a:xfrm>
            <a:off x="3667853" y="6029406"/>
            <a:ext cx="2170113" cy="415925"/>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main(), f()</a:t>
            </a:r>
          </a:p>
        </p:txBody>
      </p:sp>
      <p:sp>
        <p:nvSpPr>
          <p:cNvPr id="1145868" name="Rectangle 12"/>
          <p:cNvSpPr>
            <a:spLocks noChangeArrowheads="1"/>
          </p:cNvSpPr>
          <p:nvPr/>
        </p:nvSpPr>
        <p:spPr bwMode="auto">
          <a:xfrm>
            <a:off x="3667853" y="5607050"/>
            <a:ext cx="2170113" cy="420688"/>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a = 5;</a:t>
            </a:r>
          </a:p>
        </p:txBody>
      </p:sp>
      <p:sp>
        <p:nvSpPr>
          <p:cNvPr id="1145869" name="Line 13"/>
          <p:cNvSpPr>
            <a:spLocks noChangeShapeType="1"/>
          </p:cNvSpPr>
          <p:nvPr/>
        </p:nvSpPr>
        <p:spPr bwMode="auto">
          <a:xfrm flipV="1">
            <a:off x="4752116" y="5330825"/>
            <a:ext cx="0" cy="266700"/>
          </a:xfrm>
          <a:prstGeom prst="line">
            <a:avLst/>
          </a:prstGeom>
          <a:noFill/>
          <a:ln w="1905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72" name="Line 16"/>
          <p:cNvSpPr>
            <a:spLocks noChangeShapeType="1"/>
          </p:cNvSpPr>
          <p:nvPr/>
        </p:nvSpPr>
        <p:spPr bwMode="auto">
          <a:xfrm flipH="1">
            <a:off x="4752116" y="4870450"/>
            <a:ext cx="0" cy="209550"/>
          </a:xfrm>
          <a:prstGeom prst="line">
            <a:avLst/>
          </a:prstGeom>
          <a:noFill/>
          <a:ln w="1905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73" name="Line 17"/>
          <p:cNvSpPr>
            <a:spLocks noChangeShapeType="1"/>
          </p:cNvSpPr>
          <p:nvPr/>
        </p:nvSpPr>
        <p:spPr bwMode="auto">
          <a:xfrm>
            <a:off x="4752116" y="4014788"/>
            <a:ext cx="0" cy="536575"/>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74" name="Rectangle 18"/>
          <p:cNvSpPr>
            <a:spLocks noChangeArrowheads="1"/>
          </p:cNvSpPr>
          <p:nvPr/>
        </p:nvSpPr>
        <p:spPr bwMode="auto">
          <a:xfrm>
            <a:off x="3669441" y="3805238"/>
            <a:ext cx="2166937"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dirty="0">
                <a:latin typeface="Courier New" pitchFamily="49" charset="0"/>
              </a:rPr>
              <a:t>ret </a:t>
            </a:r>
            <a:r>
              <a:rPr lang="en-US" sz="1800" dirty="0" err="1">
                <a:latin typeface="Courier New" pitchFamily="49" charset="0"/>
              </a:rPr>
              <a:t>addr</a:t>
            </a:r>
            <a:endParaRPr lang="en-US" sz="1800" dirty="0">
              <a:latin typeface="Courier New" pitchFamily="49" charset="0"/>
            </a:endParaRPr>
          </a:p>
        </p:txBody>
      </p:sp>
      <p:sp>
        <p:nvSpPr>
          <p:cNvPr id="1145875" name="Rectangle 19"/>
          <p:cNvSpPr>
            <a:spLocks noChangeArrowheads="1"/>
          </p:cNvSpPr>
          <p:nvPr/>
        </p:nvSpPr>
        <p:spPr bwMode="auto">
          <a:xfrm>
            <a:off x="3669441" y="2220913"/>
            <a:ext cx="2166937"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prev fp</a:t>
            </a:r>
          </a:p>
        </p:txBody>
      </p:sp>
      <p:sp>
        <p:nvSpPr>
          <p:cNvPr id="1145876" name="Rectangle 20"/>
          <p:cNvSpPr>
            <a:spLocks noChangeArrowheads="1"/>
          </p:cNvSpPr>
          <p:nvPr/>
        </p:nvSpPr>
        <p:spPr bwMode="auto">
          <a:xfrm>
            <a:off x="3669441" y="2486025"/>
            <a:ext cx="2166937" cy="265113"/>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other regs</a:t>
            </a:r>
          </a:p>
        </p:txBody>
      </p:sp>
      <p:sp>
        <p:nvSpPr>
          <p:cNvPr id="1145877" name="Rectangle 21"/>
          <p:cNvSpPr>
            <a:spLocks noChangeArrowheads="1"/>
          </p:cNvSpPr>
          <p:nvPr/>
        </p:nvSpPr>
        <p:spPr bwMode="auto">
          <a:xfrm>
            <a:off x="3669441" y="2744788"/>
            <a:ext cx="2166937"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b</a:t>
            </a:r>
          </a:p>
        </p:txBody>
      </p:sp>
      <p:sp>
        <p:nvSpPr>
          <p:cNvPr id="1145878" name="Rectangle 22"/>
          <p:cNvSpPr>
            <a:spLocks noChangeArrowheads="1"/>
          </p:cNvSpPr>
          <p:nvPr/>
        </p:nvSpPr>
        <p:spPr bwMode="auto">
          <a:xfrm>
            <a:off x="3669441" y="3009900"/>
            <a:ext cx="2166937" cy="265113"/>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c</a:t>
            </a:r>
          </a:p>
        </p:txBody>
      </p:sp>
      <p:sp>
        <p:nvSpPr>
          <p:cNvPr id="1145879" name="Rectangle 23"/>
          <p:cNvSpPr>
            <a:spLocks noChangeArrowheads="1"/>
          </p:cNvSpPr>
          <p:nvPr/>
        </p:nvSpPr>
        <p:spPr bwMode="auto">
          <a:xfrm>
            <a:off x="3669441" y="3275013"/>
            <a:ext cx="2166937"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x = b+c</a:t>
            </a:r>
          </a:p>
        </p:txBody>
      </p:sp>
      <p:sp>
        <p:nvSpPr>
          <p:cNvPr id="1145880" name="Rectangle 24"/>
          <p:cNvSpPr>
            <a:spLocks noChangeArrowheads="1"/>
          </p:cNvSpPr>
          <p:nvPr/>
        </p:nvSpPr>
        <p:spPr bwMode="auto">
          <a:xfrm>
            <a:off x="3669441" y="4067902"/>
            <a:ext cx="2166937"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prev fp</a:t>
            </a:r>
          </a:p>
        </p:txBody>
      </p:sp>
      <p:sp>
        <p:nvSpPr>
          <p:cNvPr id="1145881" name="Rectangle 25"/>
          <p:cNvSpPr>
            <a:spLocks noChangeArrowheads="1"/>
          </p:cNvSpPr>
          <p:nvPr/>
        </p:nvSpPr>
        <p:spPr bwMode="auto">
          <a:xfrm>
            <a:off x="3667853" y="4329113"/>
            <a:ext cx="2166938"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other regs</a:t>
            </a:r>
          </a:p>
        </p:txBody>
      </p:sp>
      <p:sp>
        <p:nvSpPr>
          <p:cNvPr id="1145882" name="Rectangle 26"/>
          <p:cNvSpPr>
            <a:spLocks noChangeArrowheads="1"/>
          </p:cNvSpPr>
          <p:nvPr/>
        </p:nvSpPr>
        <p:spPr bwMode="auto">
          <a:xfrm>
            <a:off x="3667853" y="4597333"/>
            <a:ext cx="2166938" cy="265113"/>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y</a:t>
            </a:r>
          </a:p>
        </p:txBody>
      </p:sp>
      <p:sp>
        <p:nvSpPr>
          <p:cNvPr id="1145883" name="Rectangle 27"/>
          <p:cNvSpPr>
            <a:spLocks noChangeArrowheads="1"/>
          </p:cNvSpPr>
          <p:nvPr/>
        </p:nvSpPr>
        <p:spPr bwMode="auto">
          <a:xfrm>
            <a:off x="3667853" y="3536950"/>
            <a:ext cx="2166938" cy="265113"/>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ret value</a:t>
            </a:r>
          </a:p>
        </p:txBody>
      </p:sp>
      <p:sp>
        <p:nvSpPr>
          <p:cNvPr id="1145886" name="Line 30"/>
          <p:cNvSpPr>
            <a:spLocks noChangeShapeType="1"/>
          </p:cNvSpPr>
          <p:nvPr/>
        </p:nvSpPr>
        <p:spPr bwMode="auto">
          <a:xfrm>
            <a:off x="3491641" y="1436688"/>
            <a:ext cx="0" cy="1828800"/>
          </a:xfrm>
          <a:prstGeom prst="line">
            <a:avLst/>
          </a:prstGeom>
          <a:noFill/>
          <a:ln w="19050" cap="sq">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91" name="Rectangle 35"/>
          <p:cNvSpPr>
            <a:spLocks noChangeArrowheads="1"/>
          </p:cNvSpPr>
          <p:nvPr/>
        </p:nvSpPr>
        <p:spPr bwMode="auto">
          <a:xfrm>
            <a:off x="3667853" y="1427163"/>
            <a:ext cx="2166938"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r</a:t>
            </a:r>
          </a:p>
        </p:txBody>
      </p:sp>
      <p:sp>
        <p:nvSpPr>
          <p:cNvPr id="1145892" name="Rectangle 36"/>
          <p:cNvSpPr>
            <a:spLocks noChangeArrowheads="1"/>
          </p:cNvSpPr>
          <p:nvPr/>
        </p:nvSpPr>
        <p:spPr bwMode="auto">
          <a:xfrm>
            <a:off x="3667853" y="1692275"/>
            <a:ext cx="2166938" cy="265113"/>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ret val</a:t>
            </a:r>
          </a:p>
        </p:txBody>
      </p:sp>
      <p:sp>
        <p:nvSpPr>
          <p:cNvPr id="1145893" name="Rectangle 37"/>
          <p:cNvSpPr>
            <a:spLocks noChangeArrowheads="1"/>
          </p:cNvSpPr>
          <p:nvPr/>
        </p:nvSpPr>
        <p:spPr bwMode="auto">
          <a:xfrm>
            <a:off x="3667853" y="1951038"/>
            <a:ext cx="2166938"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ret addr</a:t>
            </a:r>
          </a:p>
        </p:txBody>
      </p:sp>
      <p:sp>
        <p:nvSpPr>
          <p:cNvPr id="1145896" name="Line 40"/>
          <p:cNvSpPr>
            <a:spLocks noChangeShapeType="1"/>
          </p:cNvSpPr>
          <p:nvPr/>
        </p:nvSpPr>
        <p:spPr bwMode="auto">
          <a:xfrm>
            <a:off x="3491641" y="3260725"/>
            <a:ext cx="0" cy="1601720"/>
          </a:xfrm>
          <a:prstGeom prst="line">
            <a:avLst/>
          </a:prstGeom>
          <a:noFill/>
          <a:ln w="19050" cap="sq">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59" name="Text Box 3"/>
          <p:cNvSpPr txBox="1">
            <a:spLocks noChangeArrowheads="1"/>
          </p:cNvSpPr>
          <p:nvPr/>
        </p:nvSpPr>
        <p:spPr bwMode="auto">
          <a:xfrm>
            <a:off x="286027" y="1487488"/>
            <a:ext cx="2794000" cy="490696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800" b="1" dirty="0" err="1">
                <a:latin typeface="Courier New" pitchFamily="49" charset="0"/>
              </a:rPr>
              <a:t>int</a:t>
            </a:r>
            <a:r>
              <a:rPr lang="en-US" sz="1800" b="1" dirty="0">
                <a:latin typeface="Courier New" pitchFamily="49" charset="0"/>
              </a:rPr>
              <a:t> a = 5;</a:t>
            </a:r>
          </a:p>
          <a:p>
            <a:pPr algn="l">
              <a:spcBef>
                <a:spcPct val="50000"/>
              </a:spcBef>
            </a:pPr>
            <a:r>
              <a:rPr lang="en-US" sz="1800" b="1" dirty="0" err="1">
                <a:latin typeface="Courier New" pitchFamily="49" charset="0"/>
              </a:rPr>
              <a:t>int</a:t>
            </a:r>
            <a:r>
              <a:rPr lang="en-US" sz="1800" b="1" dirty="0">
                <a:latin typeface="Courier New" pitchFamily="49" charset="0"/>
              </a:rPr>
              <a:t> main(</a:t>
            </a:r>
            <a:r>
              <a:rPr lang="en-US" sz="1800" b="1" dirty="0" err="1">
                <a:latin typeface="Courier New" pitchFamily="49" charset="0"/>
              </a:rPr>
              <a:t>int</a:t>
            </a:r>
            <a:r>
              <a:rPr lang="en-US" sz="1800" b="1" dirty="0">
                <a:latin typeface="Courier New" pitchFamily="49" charset="0"/>
              </a:rPr>
              <a:t> r)</a:t>
            </a:r>
          </a:p>
          <a:p>
            <a:pPr algn="l">
              <a:spcBef>
                <a:spcPct val="50000"/>
              </a:spcBef>
            </a:pPr>
            <a:r>
              <a:rPr lang="en-US" sz="1800" b="1" dirty="0">
                <a:latin typeface="Courier New" pitchFamily="49" charset="0"/>
              </a:rPr>
              <a:t>{</a:t>
            </a:r>
          </a:p>
          <a:p>
            <a:pPr algn="l">
              <a:spcBef>
                <a:spcPct val="50000"/>
              </a:spcBef>
            </a:pPr>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b = 10, c;</a:t>
            </a:r>
          </a:p>
          <a:p>
            <a:pPr algn="l">
              <a:spcBef>
                <a:spcPct val="50000"/>
              </a:spcBef>
            </a:pPr>
            <a:r>
              <a:rPr lang="en-US" sz="1800" b="1" dirty="0">
                <a:latin typeface="Courier New" pitchFamily="49" charset="0"/>
              </a:rPr>
              <a:t>   c = f(</a:t>
            </a:r>
            <a:r>
              <a:rPr lang="en-US" sz="1800" b="1" dirty="0" err="1">
                <a:latin typeface="Courier New" pitchFamily="49" charset="0"/>
              </a:rPr>
              <a:t>b+c</a:t>
            </a:r>
            <a:r>
              <a:rPr lang="en-US" sz="1800" b="1" dirty="0">
                <a:latin typeface="Courier New" pitchFamily="49" charset="0"/>
              </a:rPr>
              <a:t>);</a:t>
            </a:r>
          </a:p>
          <a:p>
            <a:pPr algn="l">
              <a:spcBef>
                <a:spcPct val="50000"/>
              </a:spcBef>
            </a:pPr>
            <a:r>
              <a:rPr lang="en-US" sz="1800" b="1" dirty="0">
                <a:latin typeface="Courier New" pitchFamily="49" charset="0"/>
              </a:rPr>
              <a:t>}</a:t>
            </a:r>
          </a:p>
          <a:p>
            <a:pPr algn="l">
              <a:spcBef>
                <a:spcPct val="50000"/>
              </a:spcBef>
            </a:pPr>
            <a:endParaRPr lang="en-US" sz="1800" b="1" dirty="0">
              <a:latin typeface="Courier New" pitchFamily="49" charset="0"/>
            </a:endParaRPr>
          </a:p>
          <a:p>
            <a:pPr algn="l">
              <a:spcBef>
                <a:spcPct val="50000"/>
              </a:spcBef>
            </a:pPr>
            <a:r>
              <a:rPr lang="en-US" sz="1800" b="1" dirty="0" err="1">
                <a:latin typeface="Courier New" pitchFamily="49" charset="0"/>
              </a:rPr>
              <a:t>int</a:t>
            </a:r>
            <a:r>
              <a:rPr lang="en-US" sz="1800" b="1" dirty="0">
                <a:latin typeface="Courier New" pitchFamily="49" charset="0"/>
              </a:rPr>
              <a:t> f(</a:t>
            </a:r>
            <a:r>
              <a:rPr lang="en-US" sz="1800" b="1" dirty="0" err="1">
                <a:latin typeface="Courier New" pitchFamily="49" charset="0"/>
              </a:rPr>
              <a:t>int</a:t>
            </a:r>
            <a:r>
              <a:rPr lang="en-US" sz="1800" b="1" dirty="0">
                <a:latin typeface="Courier New" pitchFamily="49" charset="0"/>
              </a:rPr>
              <a:t> x)</a:t>
            </a:r>
          </a:p>
          <a:p>
            <a:pPr algn="l">
              <a:spcBef>
                <a:spcPct val="50000"/>
              </a:spcBef>
            </a:pPr>
            <a:r>
              <a:rPr lang="en-US" sz="1800" b="1" dirty="0">
                <a:latin typeface="Courier New" pitchFamily="49" charset="0"/>
              </a:rPr>
              <a:t>{</a:t>
            </a:r>
          </a:p>
          <a:p>
            <a:pPr algn="l">
              <a:spcBef>
                <a:spcPct val="50000"/>
              </a:spcBef>
            </a:pPr>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y = x;</a:t>
            </a:r>
          </a:p>
          <a:p>
            <a:pPr algn="l">
              <a:spcBef>
                <a:spcPct val="50000"/>
              </a:spcBef>
            </a:pPr>
            <a:r>
              <a:rPr lang="en-US" sz="1800" b="1" dirty="0">
                <a:latin typeface="Courier New" pitchFamily="49" charset="0"/>
              </a:rPr>
              <a:t>	return y;</a:t>
            </a:r>
          </a:p>
          <a:p>
            <a:pPr algn="l">
              <a:spcBef>
                <a:spcPct val="50000"/>
              </a:spcBef>
            </a:pPr>
            <a:r>
              <a:rPr lang="en-US" sz="1800" b="1" dirty="0">
                <a:latin typeface="Courier New" pitchFamily="49" charset="0"/>
              </a:rPr>
              <a:t>}   </a:t>
            </a:r>
          </a:p>
        </p:txBody>
      </p:sp>
      <p:sp>
        <p:nvSpPr>
          <p:cNvPr id="1145861" name="Text Box 5"/>
          <p:cNvSpPr txBox="1">
            <a:spLocks noChangeArrowheads="1"/>
          </p:cNvSpPr>
          <p:nvPr/>
        </p:nvSpPr>
        <p:spPr bwMode="auto">
          <a:xfrm>
            <a:off x="6109428" y="6068091"/>
            <a:ext cx="11560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600" dirty="0">
                <a:latin typeface="Arial" charset="0"/>
              </a:rPr>
              <a:t>text (code)</a:t>
            </a:r>
          </a:p>
        </p:txBody>
      </p:sp>
      <p:sp>
        <p:nvSpPr>
          <p:cNvPr id="1145862" name="Text Box 6"/>
          <p:cNvSpPr txBox="1">
            <a:spLocks noChangeArrowheads="1"/>
          </p:cNvSpPr>
          <p:nvPr/>
        </p:nvSpPr>
        <p:spPr bwMode="auto">
          <a:xfrm>
            <a:off x="6109428" y="5648117"/>
            <a:ext cx="19976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600">
                <a:latin typeface="Arial" charset="0"/>
              </a:rPr>
              <a:t>data (globals, heap)</a:t>
            </a:r>
          </a:p>
        </p:txBody>
      </p:sp>
      <p:cxnSp>
        <p:nvCxnSpPr>
          <p:cNvPr id="1145863" name="AutoShape 7"/>
          <p:cNvCxnSpPr>
            <a:cxnSpLocks noChangeShapeType="1"/>
          </p:cNvCxnSpPr>
          <p:nvPr/>
        </p:nvCxnSpPr>
        <p:spPr bwMode="auto">
          <a:xfrm flipH="1">
            <a:off x="5836378" y="4200028"/>
            <a:ext cx="273050" cy="861"/>
          </a:xfrm>
          <a:prstGeom prst="straightConnector1">
            <a:avLst/>
          </a:prstGeom>
          <a:noFill/>
          <a:ln w="19050" cap="sq">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5864" name="AutoShape 8"/>
          <p:cNvCxnSpPr>
            <a:cxnSpLocks noChangeShapeType="1"/>
          </p:cNvCxnSpPr>
          <p:nvPr/>
        </p:nvCxnSpPr>
        <p:spPr bwMode="auto">
          <a:xfrm flipH="1">
            <a:off x="5834791" y="4729855"/>
            <a:ext cx="274637" cy="68"/>
          </a:xfrm>
          <a:prstGeom prst="straightConnector1">
            <a:avLst/>
          </a:prstGeom>
          <a:noFill/>
          <a:ln w="19050" cap="sq">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5865" name="Rectangle 9"/>
          <p:cNvSpPr>
            <a:spLocks noChangeArrowheads="1"/>
          </p:cNvSpPr>
          <p:nvPr/>
        </p:nvSpPr>
        <p:spPr bwMode="auto">
          <a:xfrm>
            <a:off x="77788" y="5504115"/>
            <a:ext cx="482600" cy="265112"/>
          </a:xfrm>
          <a:prstGeom prst="rect">
            <a:avLst/>
          </a:prstGeom>
          <a:solidFill>
            <a:srgbClr val="FFFFFF"/>
          </a:solidFill>
          <a:ln>
            <a:noFill/>
          </a:ln>
          <a:effectLst/>
          <a:extLst>
            <a:ext uri="{91240B29-F687-4F45-9708-019B960494DF}">
              <a14:hiddenLine xmlns:a14="http://schemas.microsoft.com/office/drawing/2010/main" w="9525"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b="1" dirty="0">
                <a:solidFill>
                  <a:srgbClr val="C00000"/>
                </a:solidFill>
                <a:latin typeface="Courier New" pitchFamily="49" charset="0"/>
              </a:rPr>
              <a:t>pc</a:t>
            </a:r>
          </a:p>
        </p:txBody>
      </p:sp>
      <p:sp>
        <p:nvSpPr>
          <p:cNvPr id="1145866" name="Line 10"/>
          <p:cNvSpPr>
            <a:spLocks noChangeShapeType="1"/>
          </p:cNvSpPr>
          <p:nvPr/>
        </p:nvSpPr>
        <p:spPr bwMode="auto">
          <a:xfrm flipV="1">
            <a:off x="549275" y="5635877"/>
            <a:ext cx="731838" cy="0"/>
          </a:xfrm>
          <a:prstGeom prst="line">
            <a:avLst/>
          </a:prstGeom>
          <a:noFill/>
          <a:ln w="19050" cap="sq">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C00000"/>
              </a:solidFill>
            </a:endParaRPr>
          </a:p>
        </p:txBody>
      </p:sp>
      <p:sp>
        <p:nvSpPr>
          <p:cNvPr id="1145870" name="Rectangle 14"/>
          <p:cNvSpPr>
            <a:spLocks noChangeArrowheads="1"/>
          </p:cNvSpPr>
          <p:nvPr/>
        </p:nvSpPr>
        <p:spPr bwMode="auto">
          <a:xfrm>
            <a:off x="6109428" y="4067902"/>
            <a:ext cx="2071688" cy="265112"/>
          </a:xfrm>
          <a:prstGeom prst="rect">
            <a:avLst/>
          </a:prstGeom>
          <a:solidFill>
            <a:srgbClr val="FFFFFF"/>
          </a:solidFill>
          <a:ln>
            <a:noFill/>
          </a:ln>
          <a:effectLst/>
          <a:extLst>
            <a:ext uri="{91240B29-F687-4F45-9708-019B960494DF}">
              <a14:hiddenLine xmlns:a14="http://schemas.microsoft.com/office/drawing/2010/main" w="9525"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600" dirty="0" err="1">
                <a:latin typeface="Arial" charset="0"/>
              </a:rPr>
              <a:t>fp</a:t>
            </a:r>
            <a:r>
              <a:rPr lang="en-US" sz="1600" dirty="0">
                <a:latin typeface="Arial" charset="0"/>
              </a:rPr>
              <a:t> (frame </a:t>
            </a:r>
            <a:r>
              <a:rPr lang="en-US" sz="1600" dirty="0" err="1">
                <a:latin typeface="Arial" charset="0"/>
              </a:rPr>
              <a:t>ptr</a:t>
            </a:r>
            <a:r>
              <a:rPr lang="en-US" sz="1600" dirty="0">
                <a:latin typeface="Arial" charset="0"/>
              </a:rPr>
              <a:t>)</a:t>
            </a:r>
          </a:p>
        </p:txBody>
      </p:sp>
      <p:sp>
        <p:nvSpPr>
          <p:cNvPr id="1145871" name="Rectangle 15"/>
          <p:cNvSpPr>
            <a:spLocks noChangeArrowheads="1"/>
          </p:cNvSpPr>
          <p:nvPr/>
        </p:nvSpPr>
        <p:spPr bwMode="auto">
          <a:xfrm>
            <a:off x="6109428" y="4597333"/>
            <a:ext cx="2105025" cy="265112"/>
          </a:xfrm>
          <a:prstGeom prst="rect">
            <a:avLst/>
          </a:prstGeom>
          <a:solidFill>
            <a:srgbClr val="FFFFFF"/>
          </a:solidFill>
          <a:ln>
            <a:noFill/>
          </a:ln>
          <a:effectLst/>
          <a:extLst>
            <a:ext uri="{91240B29-F687-4F45-9708-019B960494DF}">
              <a14:hiddenLine xmlns:a14="http://schemas.microsoft.com/office/drawing/2010/main" w="9525"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600" dirty="0" err="1">
                <a:latin typeface="Arial" charset="0"/>
              </a:rPr>
              <a:t>sp</a:t>
            </a:r>
            <a:r>
              <a:rPr lang="en-US" sz="1600" dirty="0">
                <a:latin typeface="Arial" charset="0"/>
              </a:rPr>
              <a:t> (stack </a:t>
            </a:r>
            <a:r>
              <a:rPr lang="en-US" sz="1600" dirty="0" err="1">
                <a:latin typeface="Arial" charset="0"/>
              </a:rPr>
              <a:t>ptr</a:t>
            </a:r>
            <a:r>
              <a:rPr lang="en-US" sz="1600" dirty="0">
                <a:latin typeface="Arial" charset="0"/>
              </a:rPr>
              <a:t>)</a:t>
            </a:r>
          </a:p>
        </p:txBody>
      </p:sp>
      <p:sp>
        <p:nvSpPr>
          <p:cNvPr id="1145884" name="Line 28"/>
          <p:cNvSpPr>
            <a:spLocks noChangeShapeType="1"/>
          </p:cNvSpPr>
          <p:nvPr/>
        </p:nvSpPr>
        <p:spPr bwMode="auto">
          <a:xfrm flipV="1">
            <a:off x="3409091" y="1430338"/>
            <a:ext cx="166687" cy="1587"/>
          </a:xfrm>
          <a:prstGeom prst="line">
            <a:avLst/>
          </a:prstGeom>
          <a:noFill/>
          <a:ln w="19050" cap="sq">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85" name="Line 29"/>
          <p:cNvSpPr>
            <a:spLocks noChangeShapeType="1"/>
          </p:cNvSpPr>
          <p:nvPr/>
        </p:nvSpPr>
        <p:spPr bwMode="auto">
          <a:xfrm flipV="1">
            <a:off x="3409091" y="3270250"/>
            <a:ext cx="166687" cy="1588"/>
          </a:xfrm>
          <a:prstGeom prst="line">
            <a:avLst/>
          </a:prstGeom>
          <a:noFill/>
          <a:ln w="19050" cap="sq">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87" name="Text Box 31"/>
          <p:cNvSpPr txBox="1">
            <a:spLocks noChangeArrowheads="1"/>
          </p:cNvSpPr>
          <p:nvPr/>
        </p:nvSpPr>
        <p:spPr bwMode="auto">
          <a:xfrm rot="-5400000">
            <a:off x="2310507" y="2067090"/>
            <a:ext cx="1824036" cy="563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lang="en-US" sz="1800" dirty="0">
                <a:latin typeface="Arial" charset="0"/>
              </a:rPr>
              <a:t>activation </a:t>
            </a:r>
            <a:r>
              <a:rPr lang="en-US" sz="1800" dirty="0" smtClean="0">
                <a:latin typeface="Arial" charset="0"/>
              </a:rPr>
              <a:t>frame of main()</a:t>
            </a:r>
            <a:endParaRPr lang="en-US" sz="1800" dirty="0">
              <a:latin typeface="Arial" charset="0"/>
            </a:endParaRPr>
          </a:p>
        </p:txBody>
      </p:sp>
      <p:sp>
        <p:nvSpPr>
          <p:cNvPr id="1145890" name="Text Box 34"/>
          <p:cNvSpPr txBox="1">
            <a:spLocks noChangeArrowheads="1"/>
          </p:cNvSpPr>
          <p:nvPr/>
        </p:nvSpPr>
        <p:spPr bwMode="auto">
          <a:xfrm>
            <a:off x="6109428" y="3233089"/>
            <a:ext cx="24622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sz="1600" dirty="0" smtClean="0">
                <a:latin typeface="Arial" charset="0"/>
              </a:rPr>
              <a:t>parameter  of f()</a:t>
            </a:r>
            <a:endParaRPr lang="en-US" sz="1600" dirty="0">
              <a:latin typeface="Arial" charset="0"/>
            </a:endParaRPr>
          </a:p>
        </p:txBody>
      </p:sp>
      <p:sp>
        <p:nvSpPr>
          <p:cNvPr id="1145895" name="Line 39"/>
          <p:cNvSpPr>
            <a:spLocks noChangeShapeType="1"/>
          </p:cNvSpPr>
          <p:nvPr/>
        </p:nvSpPr>
        <p:spPr bwMode="auto">
          <a:xfrm flipV="1">
            <a:off x="3409091" y="4868921"/>
            <a:ext cx="166687" cy="1587"/>
          </a:xfrm>
          <a:prstGeom prst="line">
            <a:avLst/>
          </a:prstGeom>
          <a:noFill/>
          <a:ln w="19050" cap="sq">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97" name="Text Box 41"/>
          <p:cNvSpPr txBox="1">
            <a:spLocks noChangeArrowheads="1"/>
          </p:cNvSpPr>
          <p:nvPr/>
        </p:nvSpPr>
        <p:spPr bwMode="auto">
          <a:xfrm rot="-5400000">
            <a:off x="2431950" y="3744724"/>
            <a:ext cx="159067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sz="1800" dirty="0">
                <a:latin typeface="Arial" charset="0"/>
              </a:rPr>
              <a:t>activation </a:t>
            </a:r>
            <a:r>
              <a:rPr lang="en-US" sz="1800" dirty="0" smtClean="0">
                <a:latin typeface="Arial" charset="0"/>
              </a:rPr>
              <a:t>frame of f()</a:t>
            </a:r>
            <a:endParaRPr lang="en-US" sz="1800" dirty="0">
              <a:latin typeface="Arial" charset="0"/>
            </a:endParaRPr>
          </a:p>
        </p:txBody>
      </p:sp>
      <p:sp>
        <p:nvSpPr>
          <p:cNvPr id="43" name="Text Box 34"/>
          <p:cNvSpPr txBox="1">
            <a:spLocks noChangeArrowheads="1"/>
          </p:cNvSpPr>
          <p:nvPr/>
        </p:nvSpPr>
        <p:spPr bwMode="auto">
          <a:xfrm>
            <a:off x="6099495" y="3497251"/>
            <a:ext cx="24622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sz="1600" dirty="0">
                <a:latin typeface="Arial" charset="0"/>
              </a:rPr>
              <a:t>r</a:t>
            </a:r>
            <a:r>
              <a:rPr lang="en-US" sz="1600" dirty="0" smtClean="0">
                <a:latin typeface="Arial" charset="0"/>
              </a:rPr>
              <a:t>eturn value of f()</a:t>
            </a:r>
            <a:endParaRPr lang="en-US" sz="1600" dirty="0">
              <a:latin typeface="Arial" charset="0"/>
            </a:endParaRPr>
          </a:p>
        </p:txBody>
      </p:sp>
      <p:sp>
        <p:nvSpPr>
          <p:cNvPr id="44" name="Text Box 34"/>
          <p:cNvSpPr txBox="1">
            <a:spLocks noChangeArrowheads="1"/>
          </p:cNvSpPr>
          <p:nvPr/>
        </p:nvSpPr>
        <p:spPr bwMode="auto">
          <a:xfrm>
            <a:off x="6109427" y="3759103"/>
            <a:ext cx="29996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sz="1600" dirty="0" smtClean="0">
                <a:latin typeface="Arial" charset="0"/>
              </a:rPr>
              <a:t>address in main() to return to</a:t>
            </a:r>
            <a:endParaRPr lang="en-US" sz="1600" dirty="0">
              <a:latin typeface="Arial" charset="0"/>
            </a:endParaRPr>
          </a:p>
        </p:txBody>
      </p:sp>
      <p:cxnSp>
        <p:nvCxnSpPr>
          <p:cNvPr id="10" name="Curved Connector 9"/>
          <p:cNvCxnSpPr>
            <a:stCxn id="1145880" idx="3"/>
            <a:endCxn id="1145875" idx="3"/>
          </p:cNvCxnSpPr>
          <p:nvPr/>
        </p:nvCxnSpPr>
        <p:spPr bwMode="auto">
          <a:xfrm flipV="1">
            <a:off x="5836378" y="2353469"/>
            <a:ext cx="12700" cy="1846989"/>
          </a:xfrm>
          <a:prstGeom prst="curvedConnector3">
            <a:avLst>
              <a:gd name="adj1" fmla="val 1258646"/>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303439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a:xfrm>
            <a:off x="609600" y="1341438"/>
            <a:ext cx="5833145" cy="5183187"/>
          </a:xfrm>
        </p:spPr>
        <p:txBody>
          <a:bodyPr/>
          <a:lstStyle/>
          <a:p>
            <a:r>
              <a:rPr lang="en-US" dirty="0" smtClean="0"/>
              <a:t>A running program consists of one or more processes</a:t>
            </a:r>
          </a:p>
          <a:p>
            <a:r>
              <a:rPr lang="en-US" dirty="0" smtClean="0"/>
              <a:t>Traditionally:</a:t>
            </a:r>
          </a:p>
          <a:p>
            <a:pPr lvl="1"/>
            <a:r>
              <a:rPr lang="en-US" dirty="0" smtClean="0"/>
              <a:t>process = address </a:t>
            </a:r>
            <a:r>
              <a:rPr lang="en-US" dirty="0"/>
              <a:t>space + </a:t>
            </a:r>
            <a:r>
              <a:rPr lang="en-US" dirty="0" smtClean="0"/>
              <a:t>thread</a:t>
            </a:r>
            <a:endParaRPr lang="en-US" dirty="0"/>
          </a:p>
          <a:p>
            <a:pPr lvl="2"/>
            <a:r>
              <a:rPr lang="en-US" dirty="0"/>
              <a:t>Address space provides memory protection</a:t>
            </a:r>
          </a:p>
          <a:p>
            <a:pPr lvl="2"/>
            <a:r>
              <a:rPr lang="en-US" dirty="0" smtClean="0"/>
              <a:t>Thread enables concurrency</a:t>
            </a:r>
          </a:p>
          <a:p>
            <a:pPr lvl="2"/>
            <a:r>
              <a:rPr lang="en-US" dirty="0" smtClean="0"/>
              <a:t>Communicate using system calls</a:t>
            </a:r>
          </a:p>
          <a:p>
            <a:r>
              <a:rPr lang="en-US" dirty="0" smtClean="0"/>
              <a:t>Today:</a:t>
            </a:r>
          </a:p>
          <a:p>
            <a:pPr lvl="1"/>
            <a:r>
              <a:rPr lang="en-US" dirty="0" smtClean="0"/>
              <a:t>process = address space, with one or more threads</a:t>
            </a:r>
          </a:p>
          <a:p>
            <a:pPr lvl="2"/>
            <a:r>
              <a:rPr lang="en-US" dirty="0" smtClean="0"/>
              <a:t>Threads share address space</a:t>
            </a:r>
          </a:p>
          <a:p>
            <a:pPr lvl="3"/>
            <a:r>
              <a:rPr lang="en-US" dirty="0" smtClean="0"/>
              <a:t>E.g., threads share data (e.g., </a:t>
            </a:r>
            <a:r>
              <a:rPr lang="en-US" dirty="0" err="1" smtClean="0"/>
              <a:t>arrayA</a:t>
            </a:r>
            <a:r>
              <a:rPr lang="en-US" dirty="0" smtClean="0"/>
              <a:t>), code, but don’t share stack</a:t>
            </a:r>
          </a:p>
          <a:p>
            <a:pPr lvl="2"/>
            <a:r>
              <a:rPr lang="en-US" dirty="0" smtClean="0"/>
              <a:t>Communicate with reading/writing memory</a:t>
            </a:r>
          </a:p>
        </p:txBody>
      </p:sp>
      <p:sp>
        <p:nvSpPr>
          <p:cNvPr id="4" name="Slide Number Placeholder 3"/>
          <p:cNvSpPr>
            <a:spLocks noGrp="1"/>
          </p:cNvSpPr>
          <p:nvPr>
            <p:ph type="sldNum" sz="quarter" idx="10"/>
          </p:nvPr>
        </p:nvSpPr>
        <p:spPr/>
        <p:txBody>
          <a:bodyPr/>
          <a:lstStyle/>
          <a:p>
            <a:fld id="{46299EF9-DF56-45E6-B867-09E73DB2D784}" type="slidenum">
              <a:rPr lang="en-US" smtClean="0"/>
              <a:pPr/>
              <a:t>11</a:t>
            </a:fld>
            <a:endParaRPr lang="en-US"/>
          </a:p>
        </p:txBody>
      </p:sp>
      <p:grpSp>
        <p:nvGrpSpPr>
          <p:cNvPr id="10" name="Group 9"/>
          <p:cNvGrpSpPr/>
          <p:nvPr/>
        </p:nvGrpSpPr>
        <p:grpSpPr>
          <a:xfrm>
            <a:off x="6455980" y="1699591"/>
            <a:ext cx="2603399" cy="4472609"/>
            <a:chOff x="6361043" y="1451113"/>
            <a:chExt cx="2748032" cy="4721087"/>
          </a:xfrm>
        </p:grpSpPr>
        <p:sp>
          <p:nvSpPr>
            <p:cNvPr id="9" name="Rectangle 8"/>
            <p:cNvSpPr/>
            <p:nvPr/>
          </p:nvSpPr>
          <p:spPr bwMode="auto">
            <a:xfrm>
              <a:off x="6361043" y="1451113"/>
              <a:ext cx="2748032" cy="4721087"/>
            </a:xfrm>
            <a:prstGeom prst="rect">
              <a:avLst/>
            </a:prstGeom>
            <a:solidFill>
              <a:schemeClr val="bg1">
                <a:lumMod val="95000"/>
              </a:schemeClr>
            </a:solidFill>
            <a:ln w="19050" cap="flat" cmpd="sng" algn="ctr">
              <a:solidFill>
                <a:schemeClr val="tx1"/>
              </a:solidFill>
              <a:prstDash val="solid"/>
              <a:round/>
              <a:headEnd type="none" w="med" len="med"/>
              <a:tailEnd type="triangle" w="med" len="lg"/>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pic>
          <p:nvPicPr>
            <p:cNvPr id="6" name="Picture 4" descr="multithread"/>
            <p:cNvPicPr>
              <a:picLocks noChangeAspect="1" noChangeArrowheads="1"/>
            </p:cNvPicPr>
            <p:nvPr/>
          </p:nvPicPr>
          <p:blipFill rotWithShape="1">
            <a:blip r:embed="rId3">
              <a:extLst>
                <a:ext uri="{28A0092B-C50C-407E-A947-70E740481C1C}">
                  <a14:useLocalDpi xmlns:a14="http://schemas.microsoft.com/office/drawing/2010/main" val="0"/>
                </a:ext>
              </a:extLst>
            </a:blip>
            <a:srcRect r="46101" b="4825"/>
            <a:stretch/>
          </p:blipFill>
          <p:spPr bwMode="auto">
            <a:xfrm>
              <a:off x="6522902" y="1873146"/>
              <a:ext cx="2160000" cy="4078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20" name="Straight Connector 19"/>
            <p:cNvCxnSpPr/>
            <p:nvPr/>
          </p:nvCxnSpPr>
          <p:spPr bwMode="auto">
            <a:xfrm>
              <a:off x="8256277" y="2448232"/>
              <a:ext cx="450478" cy="0"/>
            </a:xfrm>
            <a:prstGeom prst="line">
              <a:avLst/>
            </a:prstGeom>
            <a:noFill/>
            <a:ln w="28575" cap="flat" cmpd="sng" algn="ctr">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8256277" y="3203030"/>
              <a:ext cx="450478" cy="0"/>
            </a:xfrm>
            <a:prstGeom prst="line">
              <a:avLst/>
            </a:prstGeom>
            <a:noFill/>
            <a:ln w="28575" cap="flat" cmpd="sng" algn="ctr">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flipV="1">
              <a:off x="7876399" y="3724835"/>
              <a:ext cx="830356" cy="504265"/>
            </a:xfrm>
            <a:prstGeom prst="line">
              <a:avLst/>
            </a:prstGeom>
            <a:noFill/>
            <a:ln w="28575" cap="flat" cmpd="sng" algn="ctr">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flipV="1">
              <a:off x="7913378" y="3344956"/>
              <a:ext cx="793377" cy="1035425"/>
            </a:xfrm>
            <a:prstGeom prst="line">
              <a:avLst/>
            </a:prstGeom>
            <a:noFill/>
            <a:ln w="28575" cap="flat" cmpd="sng" algn="ctr">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Freeform 30"/>
            <p:cNvSpPr/>
            <p:nvPr/>
          </p:nvSpPr>
          <p:spPr bwMode="auto">
            <a:xfrm>
              <a:off x="7936911" y="2450913"/>
              <a:ext cx="1141103" cy="1751293"/>
            </a:xfrm>
            <a:custGeom>
              <a:avLst/>
              <a:gdLst>
                <a:gd name="connsiteX0" fmla="*/ 0 w 1148570"/>
                <a:gd name="connsiteY0" fmla="*/ 1779248 h 1779248"/>
                <a:gd name="connsiteX1" fmla="*/ 742950 w 1148570"/>
                <a:gd name="connsiteY1" fmla="*/ 1318686 h 1779248"/>
                <a:gd name="connsiteX2" fmla="*/ 1146361 w 1148570"/>
                <a:gd name="connsiteY2" fmla="*/ 757271 h 1779248"/>
                <a:gd name="connsiteX3" fmla="*/ 894229 w 1148570"/>
                <a:gd name="connsiteY3" fmla="*/ 68110 h 1779248"/>
                <a:gd name="connsiteX4" fmla="*/ 665629 w 1148570"/>
                <a:gd name="connsiteY4" fmla="*/ 21045 h 1779248"/>
                <a:gd name="connsiteX5" fmla="*/ 369794 w 1148570"/>
                <a:gd name="connsiteY5" fmla="*/ 31130 h 1779248"/>
                <a:gd name="connsiteX6" fmla="*/ 369794 w 1148570"/>
                <a:gd name="connsiteY6" fmla="*/ 31130 h 1779248"/>
                <a:gd name="connsiteX7" fmla="*/ 369794 w 1148570"/>
                <a:gd name="connsiteY7" fmla="*/ 31130 h 1779248"/>
                <a:gd name="connsiteX0" fmla="*/ 0 w 1154346"/>
                <a:gd name="connsiteY0" fmla="*/ 1772378 h 1772378"/>
                <a:gd name="connsiteX1" fmla="*/ 742950 w 1154346"/>
                <a:gd name="connsiteY1" fmla="*/ 1311816 h 1772378"/>
                <a:gd name="connsiteX2" fmla="*/ 1146361 w 1154346"/>
                <a:gd name="connsiteY2" fmla="*/ 750401 h 1772378"/>
                <a:gd name="connsiteX3" fmla="*/ 984997 w 1154346"/>
                <a:gd name="connsiteY3" fmla="*/ 246137 h 1772378"/>
                <a:gd name="connsiteX4" fmla="*/ 665629 w 1154346"/>
                <a:gd name="connsiteY4" fmla="*/ 14175 h 1772378"/>
                <a:gd name="connsiteX5" fmla="*/ 369794 w 1154346"/>
                <a:gd name="connsiteY5" fmla="*/ 24260 h 1772378"/>
                <a:gd name="connsiteX6" fmla="*/ 369794 w 1154346"/>
                <a:gd name="connsiteY6" fmla="*/ 24260 h 1772378"/>
                <a:gd name="connsiteX7" fmla="*/ 369794 w 1154346"/>
                <a:gd name="connsiteY7" fmla="*/ 24260 h 1772378"/>
                <a:gd name="connsiteX0" fmla="*/ 0 w 1153324"/>
                <a:gd name="connsiteY0" fmla="*/ 1752627 h 1752627"/>
                <a:gd name="connsiteX1" fmla="*/ 742950 w 1153324"/>
                <a:gd name="connsiteY1" fmla="*/ 1292065 h 1752627"/>
                <a:gd name="connsiteX2" fmla="*/ 1146361 w 1153324"/>
                <a:gd name="connsiteY2" fmla="*/ 730650 h 1752627"/>
                <a:gd name="connsiteX3" fmla="*/ 984997 w 1153324"/>
                <a:gd name="connsiteY3" fmla="*/ 226386 h 1752627"/>
                <a:gd name="connsiteX4" fmla="*/ 810185 w 1153324"/>
                <a:gd name="connsiteY4" fmla="*/ 21319 h 1752627"/>
                <a:gd name="connsiteX5" fmla="*/ 369794 w 1153324"/>
                <a:gd name="connsiteY5" fmla="*/ 4509 h 1752627"/>
                <a:gd name="connsiteX6" fmla="*/ 369794 w 1153324"/>
                <a:gd name="connsiteY6" fmla="*/ 4509 h 1752627"/>
                <a:gd name="connsiteX7" fmla="*/ 369794 w 1153324"/>
                <a:gd name="connsiteY7" fmla="*/ 4509 h 1752627"/>
                <a:gd name="connsiteX0" fmla="*/ 0 w 1165100"/>
                <a:gd name="connsiteY0" fmla="*/ 1751293 h 1751293"/>
                <a:gd name="connsiteX1" fmla="*/ 742950 w 1165100"/>
                <a:gd name="connsiteY1" fmla="*/ 1290731 h 1751293"/>
                <a:gd name="connsiteX2" fmla="*/ 1146361 w 1165100"/>
                <a:gd name="connsiteY2" fmla="*/ 729316 h 1751293"/>
                <a:gd name="connsiteX3" fmla="*/ 1069041 w 1165100"/>
                <a:gd name="connsiteY3" fmla="*/ 204882 h 1751293"/>
                <a:gd name="connsiteX4" fmla="*/ 810185 w 1165100"/>
                <a:gd name="connsiteY4" fmla="*/ 19985 h 1751293"/>
                <a:gd name="connsiteX5" fmla="*/ 369794 w 1165100"/>
                <a:gd name="connsiteY5" fmla="*/ 3175 h 1751293"/>
                <a:gd name="connsiteX6" fmla="*/ 369794 w 1165100"/>
                <a:gd name="connsiteY6" fmla="*/ 3175 h 1751293"/>
                <a:gd name="connsiteX7" fmla="*/ 369794 w 1165100"/>
                <a:gd name="connsiteY7" fmla="*/ 3175 h 1751293"/>
                <a:gd name="connsiteX0" fmla="*/ 0 w 1147843"/>
                <a:gd name="connsiteY0" fmla="*/ 1751293 h 1751293"/>
                <a:gd name="connsiteX1" fmla="*/ 742950 w 1147843"/>
                <a:gd name="connsiteY1" fmla="*/ 1290731 h 1751293"/>
                <a:gd name="connsiteX2" fmla="*/ 1126190 w 1147843"/>
                <a:gd name="connsiteY2" fmla="*/ 789828 h 1751293"/>
                <a:gd name="connsiteX3" fmla="*/ 1069041 w 1147843"/>
                <a:gd name="connsiteY3" fmla="*/ 204882 h 1751293"/>
                <a:gd name="connsiteX4" fmla="*/ 810185 w 1147843"/>
                <a:gd name="connsiteY4" fmla="*/ 19985 h 1751293"/>
                <a:gd name="connsiteX5" fmla="*/ 369794 w 1147843"/>
                <a:gd name="connsiteY5" fmla="*/ 3175 h 1751293"/>
                <a:gd name="connsiteX6" fmla="*/ 369794 w 1147843"/>
                <a:gd name="connsiteY6" fmla="*/ 3175 h 1751293"/>
                <a:gd name="connsiteX7" fmla="*/ 369794 w 1147843"/>
                <a:gd name="connsiteY7" fmla="*/ 3175 h 1751293"/>
                <a:gd name="connsiteX0" fmla="*/ 0 w 1147843"/>
                <a:gd name="connsiteY0" fmla="*/ 1751293 h 1751293"/>
                <a:gd name="connsiteX1" fmla="*/ 396689 w 1147843"/>
                <a:gd name="connsiteY1" fmla="*/ 1532778 h 1751293"/>
                <a:gd name="connsiteX2" fmla="*/ 742950 w 1147843"/>
                <a:gd name="connsiteY2" fmla="*/ 1290731 h 1751293"/>
                <a:gd name="connsiteX3" fmla="*/ 1126190 w 1147843"/>
                <a:gd name="connsiteY3" fmla="*/ 789828 h 1751293"/>
                <a:gd name="connsiteX4" fmla="*/ 1069041 w 1147843"/>
                <a:gd name="connsiteY4" fmla="*/ 204882 h 1751293"/>
                <a:gd name="connsiteX5" fmla="*/ 810185 w 1147843"/>
                <a:gd name="connsiteY5" fmla="*/ 19985 h 1751293"/>
                <a:gd name="connsiteX6" fmla="*/ 369794 w 1147843"/>
                <a:gd name="connsiteY6" fmla="*/ 3175 h 1751293"/>
                <a:gd name="connsiteX7" fmla="*/ 369794 w 1147843"/>
                <a:gd name="connsiteY7" fmla="*/ 3175 h 1751293"/>
                <a:gd name="connsiteX8" fmla="*/ 369794 w 1147843"/>
                <a:gd name="connsiteY8" fmla="*/ 3175 h 1751293"/>
                <a:gd name="connsiteX0" fmla="*/ 0 w 1147843"/>
                <a:gd name="connsiteY0" fmla="*/ 1751293 h 1751293"/>
                <a:gd name="connsiteX1" fmla="*/ 386604 w 1147843"/>
                <a:gd name="connsiteY1" fmla="*/ 1515969 h 1751293"/>
                <a:gd name="connsiteX2" fmla="*/ 742950 w 1147843"/>
                <a:gd name="connsiteY2" fmla="*/ 1290731 h 1751293"/>
                <a:gd name="connsiteX3" fmla="*/ 1126190 w 1147843"/>
                <a:gd name="connsiteY3" fmla="*/ 789828 h 1751293"/>
                <a:gd name="connsiteX4" fmla="*/ 1069041 w 1147843"/>
                <a:gd name="connsiteY4" fmla="*/ 204882 h 1751293"/>
                <a:gd name="connsiteX5" fmla="*/ 810185 w 1147843"/>
                <a:gd name="connsiteY5" fmla="*/ 19985 h 1751293"/>
                <a:gd name="connsiteX6" fmla="*/ 369794 w 1147843"/>
                <a:gd name="connsiteY6" fmla="*/ 3175 h 1751293"/>
                <a:gd name="connsiteX7" fmla="*/ 369794 w 1147843"/>
                <a:gd name="connsiteY7" fmla="*/ 3175 h 1751293"/>
                <a:gd name="connsiteX8" fmla="*/ 369794 w 1147843"/>
                <a:gd name="connsiteY8" fmla="*/ 3175 h 1751293"/>
                <a:gd name="connsiteX0" fmla="*/ 0 w 1147843"/>
                <a:gd name="connsiteY0" fmla="*/ 1751293 h 1751293"/>
                <a:gd name="connsiteX1" fmla="*/ 386604 w 1147843"/>
                <a:gd name="connsiteY1" fmla="*/ 1515969 h 1751293"/>
                <a:gd name="connsiteX2" fmla="*/ 742950 w 1147843"/>
                <a:gd name="connsiteY2" fmla="*/ 1290731 h 1751293"/>
                <a:gd name="connsiteX3" fmla="*/ 1126190 w 1147843"/>
                <a:gd name="connsiteY3" fmla="*/ 789828 h 1751293"/>
                <a:gd name="connsiteX4" fmla="*/ 1069041 w 1147843"/>
                <a:gd name="connsiteY4" fmla="*/ 204882 h 1751293"/>
                <a:gd name="connsiteX5" fmla="*/ 810185 w 1147843"/>
                <a:gd name="connsiteY5" fmla="*/ 19985 h 1751293"/>
                <a:gd name="connsiteX6" fmla="*/ 369794 w 1147843"/>
                <a:gd name="connsiteY6" fmla="*/ 3175 h 1751293"/>
                <a:gd name="connsiteX7" fmla="*/ 369794 w 1147843"/>
                <a:gd name="connsiteY7" fmla="*/ 3175 h 1751293"/>
                <a:gd name="connsiteX8" fmla="*/ 369794 w 1147843"/>
                <a:gd name="connsiteY8" fmla="*/ 3175 h 1751293"/>
                <a:gd name="connsiteX0" fmla="*/ 0 w 1136847"/>
                <a:gd name="connsiteY0" fmla="*/ 1751293 h 1751293"/>
                <a:gd name="connsiteX1" fmla="*/ 386604 w 1136847"/>
                <a:gd name="connsiteY1" fmla="*/ 1515969 h 1751293"/>
                <a:gd name="connsiteX2" fmla="*/ 742950 w 1136847"/>
                <a:gd name="connsiteY2" fmla="*/ 1290731 h 1751293"/>
                <a:gd name="connsiteX3" fmla="*/ 1112743 w 1136847"/>
                <a:gd name="connsiteY3" fmla="*/ 779743 h 1751293"/>
                <a:gd name="connsiteX4" fmla="*/ 1069041 w 1136847"/>
                <a:gd name="connsiteY4" fmla="*/ 204882 h 1751293"/>
                <a:gd name="connsiteX5" fmla="*/ 810185 w 1136847"/>
                <a:gd name="connsiteY5" fmla="*/ 19985 h 1751293"/>
                <a:gd name="connsiteX6" fmla="*/ 369794 w 1136847"/>
                <a:gd name="connsiteY6" fmla="*/ 3175 h 1751293"/>
                <a:gd name="connsiteX7" fmla="*/ 369794 w 1136847"/>
                <a:gd name="connsiteY7" fmla="*/ 3175 h 1751293"/>
                <a:gd name="connsiteX8" fmla="*/ 369794 w 1136847"/>
                <a:gd name="connsiteY8" fmla="*/ 3175 h 1751293"/>
                <a:gd name="connsiteX0" fmla="*/ 0 w 1133867"/>
                <a:gd name="connsiteY0" fmla="*/ 1751293 h 1751293"/>
                <a:gd name="connsiteX1" fmla="*/ 386604 w 1133867"/>
                <a:gd name="connsiteY1" fmla="*/ 1515969 h 1751293"/>
                <a:gd name="connsiteX2" fmla="*/ 742950 w 1133867"/>
                <a:gd name="connsiteY2" fmla="*/ 1290731 h 1751293"/>
                <a:gd name="connsiteX3" fmla="*/ 1112743 w 1133867"/>
                <a:gd name="connsiteY3" fmla="*/ 779743 h 1751293"/>
                <a:gd name="connsiteX4" fmla="*/ 1069041 w 1133867"/>
                <a:gd name="connsiteY4" fmla="*/ 204882 h 1751293"/>
                <a:gd name="connsiteX5" fmla="*/ 810185 w 1133867"/>
                <a:gd name="connsiteY5" fmla="*/ 19985 h 1751293"/>
                <a:gd name="connsiteX6" fmla="*/ 369794 w 1133867"/>
                <a:gd name="connsiteY6" fmla="*/ 3175 h 1751293"/>
                <a:gd name="connsiteX7" fmla="*/ 369794 w 1133867"/>
                <a:gd name="connsiteY7" fmla="*/ 3175 h 1751293"/>
                <a:gd name="connsiteX8" fmla="*/ 369794 w 1133867"/>
                <a:gd name="connsiteY8" fmla="*/ 3175 h 1751293"/>
                <a:gd name="connsiteX0" fmla="*/ 0 w 1135281"/>
                <a:gd name="connsiteY0" fmla="*/ 1751293 h 1751293"/>
                <a:gd name="connsiteX1" fmla="*/ 386604 w 1135281"/>
                <a:gd name="connsiteY1" fmla="*/ 1515969 h 1751293"/>
                <a:gd name="connsiteX2" fmla="*/ 742950 w 1135281"/>
                <a:gd name="connsiteY2" fmla="*/ 1290731 h 1751293"/>
                <a:gd name="connsiteX3" fmla="*/ 1112743 w 1135281"/>
                <a:gd name="connsiteY3" fmla="*/ 779743 h 1751293"/>
                <a:gd name="connsiteX4" fmla="*/ 1069041 w 1135281"/>
                <a:gd name="connsiteY4" fmla="*/ 204882 h 1751293"/>
                <a:gd name="connsiteX5" fmla="*/ 810185 w 1135281"/>
                <a:gd name="connsiteY5" fmla="*/ 19985 h 1751293"/>
                <a:gd name="connsiteX6" fmla="*/ 369794 w 1135281"/>
                <a:gd name="connsiteY6" fmla="*/ 3175 h 1751293"/>
                <a:gd name="connsiteX7" fmla="*/ 369794 w 1135281"/>
                <a:gd name="connsiteY7" fmla="*/ 3175 h 1751293"/>
                <a:gd name="connsiteX8" fmla="*/ 369794 w 1135281"/>
                <a:gd name="connsiteY8" fmla="*/ 3175 h 1751293"/>
                <a:gd name="connsiteX0" fmla="*/ 0 w 1137628"/>
                <a:gd name="connsiteY0" fmla="*/ 1751293 h 1751293"/>
                <a:gd name="connsiteX1" fmla="*/ 386604 w 1137628"/>
                <a:gd name="connsiteY1" fmla="*/ 1515969 h 1751293"/>
                <a:gd name="connsiteX2" fmla="*/ 742950 w 1137628"/>
                <a:gd name="connsiteY2" fmla="*/ 1290731 h 1751293"/>
                <a:gd name="connsiteX3" fmla="*/ 1112743 w 1137628"/>
                <a:gd name="connsiteY3" fmla="*/ 779743 h 1751293"/>
                <a:gd name="connsiteX4" fmla="*/ 1069041 w 1137628"/>
                <a:gd name="connsiteY4" fmla="*/ 204882 h 1751293"/>
                <a:gd name="connsiteX5" fmla="*/ 810185 w 1137628"/>
                <a:gd name="connsiteY5" fmla="*/ 19985 h 1751293"/>
                <a:gd name="connsiteX6" fmla="*/ 369794 w 1137628"/>
                <a:gd name="connsiteY6" fmla="*/ 3175 h 1751293"/>
                <a:gd name="connsiteX7" fmla="*/ 369794 w 1137628"/>
                <a:gd name="connsiteY7" fmla="*/ 3175 h 1751293"/>
                <a:gd name="connsiteX8" fmla="*/ 369794 w 1137628"/>
                <a:gd name="connsiteY8" fmla="*/ 3175 h 1751293"/>
                <a:gd name="connsiteX0" fmla="*/ 0 w 1137628"/>
                <a:gd name="connsiteY0" fmla="*/ 1751293 h 1751293"/>
                <a:gd name="connsiteX1" fmla="*/ 386604 w 1137628"/>
                <a:gd name="connsiteY1" fmla="*/ 1515969 h 1751293"/>
                <a:gd name="connsiteX2" fmla="*/ 742950 w 1137628"/>
                <a:gd name="connsiteY2" fmla="*/ 1290731 h 1751293"/>
                <a:gd name="connsiteX3" fmla="*/ 1112743 w 1137628"/>
                <a:gd name="connsiteY3" fmla="*/ 779743 h 1751293"/>
                <a:gd name="connsiteX4" fmla="*/ 1069041 w 1137628"/>
                <a:gd name="connsiteY4" fmla="*/ 204882 h 1751293"/>
                <a:gd name="connsiteX5" fmla="*/ 810185 w 1137628"/>
                <a:gd name="connsiteY5" fmla="*/ 19985 h 1751293"/>
                <a:gd name="connsiteX6" fmla="*/ 369794 w 1137628"/>
                <a:gd name="connsiteY6" fmla="*/ 3175 h 1751293"/>
                <a:gd name="connsiteX7" fmla="*/ 369794 w 1137628"/>
                <a:gd name="connsiteY7" fmla="*/ 3175 h 1751293"/>
                <a:gd name="connsiteX8" fmla="*/ 369794 w 1137628"/>
                <a:gd name="connsiteY8" fmla="*/ 3175 h 1751293"/>
                <a:gd name="connsiteX0" fmla="*/ 0 w 1137628"/>
                <a:gd name="connsiteY0" fmla="*/ 1751293 h 1751293"/>
                <a:gd name="connsiteX1" fmla="*/ 386604 w 1137628"/>
                <a:gd name="connsiteY1" fmla="*/ 1515969 h 1751293"/>
                <a:gd name="connsiteX2" fmla="*/ 742950 w 1137628"/>
                <a:gd name="connsiteY2" fmla="*/ 1290731 h 1751293"/>
                <a:gd name="connsiteX3" fmla="*/ 1112743 w 1137628"/>
                <a:gd name="connsiteY3" fmla="*/ 779743 h 1751293"/>
                <a:gd name="connsiteX4" fmla="*/ 1069041 w 1137628"/>
                <a:gd name="connsiteY4" fmla="*/ 204882 h 1751293"/>
                <a:gd name="connsiteX5" fmla="*/ 810185 w 1137628"/>
                <a:gd name="connsiteY5" fmla="*/ 19985 h 1751293"/>
                <a:gd name="connsiteX6" fmla="*/ 369794 w 1137628"/>
                <a:gd name="connsiteY6" fmla="*/ 3175 h 1751293"/>
                <a:gd name="connsiteX7" fmla="*/ 369794 w 1137628"/>
                <a:gd name="connsiteY7" fmla="*/ 3175 h 1751293"/>
                <a:gd name="connsiteX8" fmla="*/ 369794 w 1137628"/>
                <a:gd name="connsiteY8" fmla="*/ 3175 h 1751293"/>
                <a:gd name="connsiteX0" fmla="*/ 0 w 1141103"/>
                <a:gd name="connsiteY0" fmla="*/ 1751293 h 1751293"/>
                <a:gd name="connsiteX1" fmla="*/ 386604 w 1141103"/>
                <a:gd name="connsiteY1" fmla="*/ 1515969 h 1751293"/>
                <a:gd name="connsiteX2" fmla="*/ 736226 w 1141103"/>
                <a:gd name="connsiteY2" fmla="*/ 1273923 h 1751293"/>
                <a:gd name="connsiteX3" fmla="*/ 1112743 w 1141103"/>
                <a:gd name="connsiteY3" fmla="*/ 779743 h 1751293"/>
                <a:gd name="connsiteX4" fmla="*/ 1069041 w 1141103"/>
                <a:gd name="connsiteY4" fmla="*/ 204882 h 1751293"/>
                <a:gd name="connsiteX5" fmla="*/ 810185 w 1141103"/>
                <a:gd name="connsiteY5" fmla="*/ 19985 h 1751293"/>
                <a:gd name="connsiteX6" fmla="*/ 369794 w 1141103"/>
                <a:gd name="connsiteY6" fmla="*/ 3175 h 1751293"/>
                <a:gd name="connsiteX7" fmla="*/ 369794 w 1141103"/>
                <a:gd name="connsiteY7" fmla="*/ 3175 h 1751293"/>
                <a:gd name="connsiteX8" fmla="*/ 369794 w 1141103"/>
                <a:gd name="connsiteY8" fmla="*/ 3175 h 175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103" h="1751293">
                  <a:moveTo>
                    <a:pt x="0" y="1751293"/>
                  </a:moveTo>
                  <a:cubicBezTo>
                    <a:pt x="66115" y="1714874"/>
                    <a:pt x="262779" y="1592729"/>
                    <a:pt x="386604" y="1515969"/>
                  </a:cubicBezTo>
                  <a:cubicBezTo>
                    <a:pt x="564217" y="1395506"/>
                    <a:pt x="584948" y="1396627"/>
                    <a:pt x="736226" y="1273923"/>
                  </a:cubicBezTo>
                  <a:cubicBezTo>
                    <a:pt x="887504" y="1151219"/>
                    <a:pt x="1057274" y="957916"/>
                    <a:pt x="1112743" y="779743"/>
                  </a:cubicBezTo>
                  <a:cubicBezTo>
                    <a:pt x="1168212" y="601570"/>
                    <a:pt x="1136276" y="331508"/>
                    <a:pt x="1069041" y="204882"/>
                  </a:cubicBezTo>
                  <a:cubicBezTo>
                    <a:pt x="1001806" y="78256"/>
                    <a:pt x="926726" y="53603"/>
                    <a:pt x="810185" y="19985"/>
                  </a:cubicBezTo>
                  <a:cubicBezTo>
                    <a:pt x="693644" y="-13633"/>
                    <a:pt x="443192" y="5977"/>
                    <a:pt x="369794" y="3175"/>
                  </a:cubicBezTo>
                  <a:lnTo>
                    <a:pt x="369794" y="3175"/>
                  </a:lnTo>
                  <a:lnTo>
                    <a:pt x="369794" y="3175"/>
                  </a:ln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32" name="Freeform 31"/>
            <p:cNvSpPr/>
            <p:nvPr/>
          </p:nvSpPr>
          <p:spPr bwMode="auto">
            <a:xfrm>
              <a:off x="7913377" y="3202489"/>
              <a:ext cx="837699" cy="1177892"/>
            </a:xfrm>
            <a:custGeom>
              <a:avLst/>
              <a:gdLst>
                <a:gd name="connsiteX0" fmla="*/ 0 w 1148570"/>
                <a:gd name="connsiteY0" fmla="*/ 1779248 h 1779248"/>
                <a:gd name="connsiteX1" fmla="*/ 742950 w 1148570"/>
                <a:gd name="connsiteY1" fmla="*/ 1318686 h 1779248"/>
                <a:gd name="connsiteX2" fmla="*/ 1146361 w 1148570"/>
                <a:gd name="connsiteY2" fmla="*/ 757271 h 1779248"/>
                <a:gd name="connsiteX3" fmla="*/ 894229 w 1148570"/>
                <a:gd name="connsiteY3" fmla="*/ 68110 h 1779248"/>
                <a:gd name="connsiteX4" fmla="*/ 665629 w 1148570"/>
                <a:gd name="connsiteY4" fmla="*/ 21045 h 1779248"/>
                <a:gd name="connsiteX5" fmla="*/ 369794 w 1148570"/>
                <a:gd name="connsiteY5" fmla="*/ 31130 h 1779248"/>
                <a:gd name="connsiteX6" fmla="*/ 369794 w 1148570"/>
                <a:gd name="connsiteY6" fmla="*/ 31130 h 1779248"/>
                <a:gd name="connsiteX7" fmla="*/ 369794 w 1148570"/>
                <a:gd name="connsiteY7" fmla="*/ 31130 h 1779248"/>
                <a:gd name="connsiteX0" fmla="*/ 0 w 1154346"/>
                <a:gd name="connsiteY0" fmla="*/ 1772378 h 1772378"/>
                <a:gd name="connsiteX1" fmla="*/ 742950 w 1154346"/>
                <a:gd name="connsiteY1" fmla="*/ 1311816 h 1772378"/>
                <a:gd name="connsiteX2" fmla="*/ 1146361 w 1154346"/>
                <a:gd name="connsiteY2" fmla="*/ 750401 h 1772378"/>
                <a:gd name="connsiteX3" fmla="*/ 984997 w 1154346"/>
                <a:gd name="connsiteY3" fmla="*/ 246137 h 1772378"/>
                <a:gd name="connsiteX4" fmla="*/ 665629 w 1154346"/>
                <a:gd name="connsiteY4" fmla="*/ 14175 h 1772378"/>
                <a:gd name="connsiteX5" fmla="*/ 369794 w 1154346"/>
                <a:gd name="connsiteY5" fmla="*/ 24260 h 1772378"/>
                <a:gd name="connsiteX6" fmla="*/ 369794 w 1154346"/>
                <a:gd name="connsiteY6" fmla="*/ 24260 h 1772378"/>
                <a:gd name="connsiteX7" fmla="*/ 369794 w 1154346"/>
                <a:gd name="connsiteY7" fmla="*/ 24260 h 1772378"/>
                <a:gd name="connsiteX0" fmla="*/ 0 w 1153324"/>
                <a:gd name="connsiteY0" fmla="*/ 1752627 h 1752627"/>
                <a:gd name="connsiteX1" fmla="*/ 742950 w 1153324"/>
                <a:gd name="connsiteY1" fmla="*/ 1292065 h 1752627"/>
                <a:gd name="connsiteX2" fmla="*/ 1146361 w 1153324"/>
                <a:gd name="connsiteY2" fmla="*/ 730650 h 1752627"/>
                <a:gd name="connsiteX3" fmla="*/ 984997 w 1153324"/>
                <a:gd name="connsiteY3" fmla="*/ 226386 h 1752627"/>
                <a:gd name="connsiteX4" fmla="*/ 810185 w 1153324"/>
                <a:gd name="connsiteY4" fmla="*/ 21319 h 1752627"/>
                <a:gd name="connsiteX5" fmla="*/ 369794 w 1153324"/>
                <a:gd name="connsiteY5" fmla="*/ 4509 h 1752627"/>
                <a:gd name="connsiteX6" fmla="*/ 369794 w 1153324"/>
                <a:gd name="connsiteY6" fmla="*/ 4509 h 1752627"/>
                <a:gd name="connsiteX7" fmla="*/ 369794 w 1153324"/>
                <a:gd name="connsiteY7" fmla="*/ 4509 h 1752627"/>
                <a:gd name="connsiteX0" fmla="*/ 0 w 1165100"/>
                <a:gd name="connsiteY0" fmla="*/ 1751293 h 1751293"/>
                <a:gd name="connsiteX1" fmla="*/ 742950 w 1165100"/>
                <a:gd name="connsiteY1" fmla="*/ 1290731 h 1751293"/>
                <a:gd name="connsiteX2" fmla="*/ 1146361 w 1165100"/>
                <a:gd name="connsiteY2" fmla="*/ 729316 h 1751293"/>
                <a:gd name="connsiteX3" fmla="*/ 1069041 w 1165100"/>
                <a:gd name="connsiteY3" fmla="*/ 204882 h 1751293"/>
                <a:gd name="connsiteX4" fmla="*/ 810185 w 1165100"/>
                <a:gd name="connsiteY4" fmla="*/ 19985 h 1751293"/>
                <a:gd name="connsiteX5" fmla="*/ 369794 w 1165100"/>
                <a:gd name="connsiteY5" fmla="*/ 3175 h 1751293"/>
                <a:gd name="connsiteX6" fmla="*/ 369794 w 1165100"/>
                <a:gd name="connsiteY6" fmla="*/ 3175 h 1751293"/>
                <a:gd name="connsiteX7" fmla="*/ 369794 w 1165100"/>
                <a:gd name="connsiteY7" fmla="*/ 3175 h 1751293"/>
                <a:gd name="connsiteX0" fmla="*/ 0 w 1147843"/>
                <a:gd name="connsiteY0" fmla="*/ 1751293 h 1751293"/>
                <a:gd name="connsiteX1" fmla="*/ 742950 w 1147843"/>
                <a:gd name="connsiteY1" fmla="*/ 1290731 h 1751293"/>
                <a:gd name="connsiteX2" fmla="*/ 1126190 w 1147843"/>
                <a:gd name="connsiteY2" fmla="*/ 789828 h 1751293"/>
                <a:gd name="connsiteX3" fmla="*/ 1069041 w 1147843"/>
                <a:gd name="connsiteY3" fmla="*/ 204882 h 1751293"/>
                <a:gd name="connsiteX4" fmla="*/ 810185 w 1147843"/>
                <a:gd name="connsiteY4" fmla="*/ 19985 h 1751293"/>
                <a:gd name="connsiteX5" fmla="*/ 369794 w 1147843"/>
                <a:gd name="connsiteY5" fmla="*/ 3175 h 1751293"/>
                <a:gd name="connsiteX6" fmla="*/ 369794 w 1147843"/>
                <a:gd name="connsiteY6" fmla="*/ 3175 h 1751293"/>
                <a:gd name="connsiteX7" fmla="*/ 369794 w 1147843"/>
                <a:gd name="connsiteY7" fmla="*/ 3175 h 1751293"/>
                <a:gd name="connsiteX0" fmla="*/ 0 w 1147843"/>
                <a:gd name="connsiteY0" fmla="*/ 1751293 h 1751293"/>
                <a:gd name="connsiteX1" fmla="*/ 396689 w 1147843"/>
                <a:gd name="connsiteY1" fmla="*/ 1532778 h 1751293"/>
                <a:gd name="connsiteX2" fmla="*/ 742950 w 1147843"/>
                <a:gd name="connsiteY2" fmla="*/ 1290731 h 1751293"/>
                <a:gd name="connsiteX3" fmla="*/ 1126190 w 1147843"/>
                <a:gd name="connsiteY3" fmla="*/ 789828 h 1751293"/>
                <a:gd name="connsiteX4" fmla="*/ 1069041 w 1147843"/>
                <a:gd name="connsiteY4" fmla="*/ 204882 h 1751293"/>
                <a:gd name="connsiteX5" fmla="*/ 810185 w 1147843"/>
                <a:gd name="connsiteY5" fmla="*/ 19985 h 1751293"/>
                <a:gd name="connsiteX6" fmla="*/ 369794 w 1147843"/>
                <a:gd name="connsiteY6" fmla="*/ 3175 h 1751293"/>
                <a:gd name="connsiteX7" fmla="*/ 369794 w 1147843"/>
                <a:gd name="connsiteY7" fmla="*/ 3175 h 1751293"/>
                <a:gd name="connsiteX8" fmla="*/ 369794 w 1147843"/>
                <a:gd name="connsiteY8" fmla="*/ 3175 h 1751293"/>
                <a:gd name="connsiteX0" fmla="*/ 0 w 1147843"/>
                <a:gd name="connsiteY0" fmla="*/ 1751293 h 1751293"/>
                <a:gd name="connsiteX1" fmla="*/ 386604 w 1147843"/>
                <a:gd name="connsiteY1" fmla="*/ 1515969 h 1751293"/>
                <a:gd name="connsiteX2" fmla="*/ 742950 w 1147843"/>
                <a:gd name="connsiteY2" fmla="*/ 1290731 h 1751293"/>
                <a:gd name="connsiteX3" fmla="*/ 1126190 w 1147843"/>
                <a:gd name="connsiteY3" fmla="*/ 789828 h 1751293"/>
                <a:gd name="connsiteX4" fmla="*/ 1069041 w 1147843"/>
                <a:gd name="connsiteY4" fmla="*/ 204882 h 1751293"/>
                <a:gd name="connsiteX5" fmla="*/ 810185 w 1147843"/>
                <a:gd name="connsiteY5" fmla="*/ 19985 h 1751293"/>
                <a:gd name="connsiteX6" fmla="*/ 369794 w 1147843"/>
                <a:gd name="connsiteY6" fmla="*/ 3175 h 1751293"/>
                <a:gd name="connsiteX7" fmla="*/ 369794 w 1147843"/>
                <a:gd name="connsiteY7" fmla="*/ 3175 h 1751293"/>
                <a:gd name="connsiteX8" fmla="*/ 369794 w 1147843"/>
                <a:gd name="connsiteY8" fmla="*/ 3175 h 1751293"/>
                <a:gd name="connsiteX0" fmla="*/ 0 w 1147843"/>
                <a:gd name="connsiteY0" fmla="*/ 1751293 h 1751293"/>
                <a:gd name="connsiteX1" fmla="*/ 386604 w 1147843"/>
                <a:gd name="connsiteY1" fmla="*/ 1515969 h 1751293"/>
                <a:gd name="connsiteX2" fmla="*/ 742950 w 1147843"/>
                <a:gd name="connsiteY2" fmla="*/ 1290731 h 1751293"/>
                <a:gd name="connsiteX3" fmla="*/ 1126190 w 1147843"/>
                <a:gd name="connsiteY3" fmla="*/ 789828 h 1751293"/>
                <a:gd name="connsiteX4" fmla="*/ 1069041 w 1147843"/>
                <a:gd name="connsiteY4" fmla="*/ 204882 h 1751293"/>
                <a:gd name="connsiteX5" fmla="*/ 810185 w 1147843"/>
                <a:gd name="connsiteY5" fmla="*/ 19985 h 1751293"/>
                <a:gd name="connsiteX6" fmla="*/ 369794 w 1147843"/>
                <a:gd name="connsiteY6" fmla="*/ 3175 h 1751293"/>
                <a:gd name="connsiteX7" fmla="*/ 369794 w 1147843"/>
                <a:gd name="connsiteY7" fmla="*/ 3175 h 1751293"/>
                <a:gd name="connsiteX8" fmla="*/ 369794 w 1147843"/>
                <a:gd name="connsiteY8" fmla="*/ 3175 h 1751293"/>
                <a:gd name="connsiteX0" fmla="*/ 0 w 1136847"/>
                <a:gd name="connsiteY0" fmla="*/ 1751293 h 1751293"/>
                <a:gd name="connsiteX1" fmla="*/ 386604 w 1136847"/>
                <a:gd name="connsiteY1" fmla="*/ 1515969 h 1751293"/>
                <a:gd name="connsiteX2" fmla="*/ 742950 w 1136847"/>
                <a:gd name="connsiteY2" fmla="*/ 1290731 h 1751293"/>
                <a:gd name="connsiteX3" fmla="*/ 1112743 w 1136847"/>
                <a:gd name="connsiteY3" fmla="*/ 779743 h 1751293"/>
                <a:gd name="connsiteX4" fmla="*/ 1069041 w 1136847"/>
                <a:gd name="connsiteY4" fmla="*/ 204882 h 1751293"/>
                <a:gd name="connsiteX5" fmla="*/ 810185 w 1136847"/>
                <a:gd name="connsiteY5" fmla="*/ 19985 h 1751293"/>
                <a:gd name="connsiteX6" fmla="*/ 369794 w 1136847"/>
                <a:gd name="connsiteY6" fmla="*/ 3175 h 1751293"/>
                <a:gd name="connsiteX7" fmla="*/ 369794 w 1136847"/>
                <a:gd name="connsiteY7" fmla="*/ 3175 h 1751293"/>
                <a:gd name="connsiteX8" fmla="*/ 369794 w 1136847"/>
                <a:gd name="connsiteY8" fmla="*/ 3175 h 1751293"/>
                <a:gd name="connsiteX0" fmla="*/ 0 w 1133867"/>
                <a:gd name="connsiteY0" fmla="*/ 1751293 h 1751293"/>
                <a:gd name="connsiteX1" fmla="*/ 386604 w 1133867"/>
                <a:gd name="connsiteY1" fmla="*/ 1515969 h 1751293"/>
                <a:gd name="connsiteX2" fmla="*/ 742950 w 1133867"/>
                <a:gd name="connsiteY2" fmla="*/ 1290731 h 1751293"/>
                <a:gd name="connsiteX3" fmla="*/ 1112743 w 1133867"/>
                <a:gd name="connsiteY3" fmla="*/ 779743 h 1751293"/>
                <a:gd name="connsiteX4" fmla="*/ 1069041 w 1133867"/>
                <a:gd name="connsiteY4" fmla="*/ 204882 h 1751293"/>
                <a:gd name="connsiteX5" fmla="*/ 810185 w 1133867"/>
                <a:gd name="connsiteY5" fmla="*/ 19985 h 1751293"/>
                <a:gd name="connsiteX6" fmla="*/ 369794 w 1133867"/>
                <a:gd name="connsiteY6" fmla="*/ 3175 h 1751293"/>
                <a:gd name="connsiteX7" fmla="*/ 369794 w 1133867"/>
                <a:gd name="connsiteY7" fmla="*/ 3175 h 1751293"/>
                <a:gd name="connsiteX8" fmla="*/ 369794 w 1133867"/>
                <a:gd name="connsiteY8" fmla="*/ 3175 h 1751293"/>
                <a:gd name="connsiteX0" fmla="*/ 0 w 1135281"/>
                <a:gd name="connsiteY0" fmla="*/ 1751293 h 1751293"/>
                <a:gd name="connsiteX1" fmla="*/ 386604 w 1135281"/>
                <a:gd name="connsiteY1" fmla="*/ 1515969 h 1751293"/>
                <a:gd name="connsiteX2" fmla="*/ 742950 w 1135281"/>
                <a:gd name="connsiteY2" fmla="*/ 1290731 h 1751293"/>
                <a:gd name="connsiteX3" fmla="*/ 1112743 w 1135281"/>
                <a:gd name="connsiteY3" fmla="*/ 779743 h 1751293"/>
                <a:gd name="connsiteX4" fmla="*/ 1069041 w 1135281"/>
                <a:gd name="connsiteY4" fmla="*/ 204882 h 1751293"/>
                <a:gd name="connsiteX5" fmla="*/ 810185 w 1135281"/>
                <a:gd name="connsiteY5" fmla="*/ 19985 h 1751293"/>
                <a:gd name="connsiteX6" fmla="*/ 369794 w 1135281"/>
                <a:gd name="connsiteY6" fmla="*/ 3175 h 1751293"/>
                <a:gd name="connsiteX7" fmla="*/ 369794 w 1135281"/>
                <a:gd name="connsiteY7" fmla="*/ 3175 h 1751293"/>
                <a:gd name="connsiteX8" fmla="*/ 369794 w 1135281"/>
                <a:gd name="connsiteY8" fmla="*/ 3175 h 1751293"/>
                <a:gd name="connsiteX0" fmla="*/ 0 w 1137628"/>
                <a:gd name="connsiteY0" fmla="*/ 1751293 h 1751293"/>
                <a:gd name="connsiteX1" fmla="*/ 386604 w 1137628"/>
                <a:gd name="connsiteY1" fmla="*/ 1515969 h 1751293"/>
                <a:gd name="connsiteX2" fmla="*/ 742950 w 1137628"/>
                <a:gd name="connsiteY2" fmla="*/ 1290731 h 1751293"/>
                <a:gd name="connsiteX3" fmla="*/ 1112743 w 1137628"/>
                <a:gd name="connsiteY3" fmla="*/ 779743 h 1751293"/>
                <a:gd name="connsiteX4" fmla="*/ 1069041 w 1137628"/>
                <a:gd name="connsiteY4" fmla="*/ 204882 h 1751293"/>
                <a:gd name="connsiteX5" fmla="*/ 810185 w 1137628"/>
                <a:gd name="connsiteY5" fmla="*/ 19985 h 1751293"/>
                <a:gd name="connsiteX6" fmla="*/ 369794 w 1137628"/>
                <a:gd name="connsiteY6" fmla="*/ 3175 h 1751293"/>
                <a:gd name="connsiteX7" fmla="*/ 369794 w 1137628"/>
                <a:gd name="connsiteY7" fmla="*/ 3175 h 1751293"/>
                <a:gd name="connsiteX8" fmla="*/ 369794 w 1137628"/>
                <a:gd name="connsiteY8" fmla="*/ 3175 h 1751293"/>
                <a:gd name="connsiteX0" fmla="*/ 0 w 1137628"/>
                <a:gd name="connsiteY0" fmla="*/ 1751293 h 1751293"/>
                <a:gd name="connsiteX1" fmla="*/ 386604 w 1137628"/>
                <a:gd name="connsiteY1" fmla="*/ 1515969 h 1751293"/>
                <a:gd name="connsiteX2" fmla="*/ 742950 w 1137628"/>
                <a:gd name="connsiteY2" fmla="*/ 1290731 h 1751293"/>
                <a:gd name="connsiteX3" fmla="*/ 1112743 w 1137628"/>
                <a:gd name="connsiteY3" fmla="*/ 779743 h 1751293"/>
                <a:gd name="connsiteX4" fmla="*/ 1069041 w 1137628"/>
                <a:gd name="connsiteY4" fmla="*/ 204882 h 1751293"/>
                <a:gd name="connsiteX5" fmla="*/ 810185 w 1137628"/>
                <a:gd name="connsiteY5" fmla="*/ 19985 h 1751293"/>
                <a:gd name="connsiteX6" fmla="*/ 369794 w 1137628"/>
                <a:gd name="connsiteY6" fmla="*/ 3175 h 1751293"/>
                <a:gd name="connsiteX7" fmla="*/ 369794 w 1137628"/>
                <a:gd name="connsiteY7" fmla="*/ 3175 h 1751293"/>
                <a:gd name="connsiteX8" fmla="*/ 369794 w 1137628"/>
                <a:gd name="connsiteY8" fmla="*/ 3175 h 1751293"/>
                <a:gd name="connsiteX0" fmla="*/ 0 w 1137628"/>
                <a:gd name="connsiteY0" fmla="*/ 1751293 h 1751293"/>
                <a:gd name="connsiteX1" fmla="*/ 386604 w 1137628"/>
                <a:gd name="connsiteY1" fmla="*/ 1515969 h 1751293"/>
                <a:gd name="connsiteX2" fmla="*/ 742950 w 1137628"/>
                <a:gd name="connsiteY2" fmla="*/ 1290731 h 1751293"/>
                <a:gd name="connsiteX3" fmla="*/ 1112743 w 1137628"/>
                <a:gd name="connsiteY3" fmla="*/ 779743 h 1751293"/>
                <a:gd name="connsiteX4" fmla="*/ 1069041 w 1137628"/>
                <a:gd name="connsiteY4" fmla="*/ 204882 h 1751293"/>
                <a:gd name="connsiteX5" fmla="*/ 810185 w 1137628"/>
                <a:gd name="connsiteY5" fmla="*/ 19985 h 1751293"/>
                <a:gd name="connsiteX6" fmla="*/ 369794 w 1137628"/>
                <a:gd name="connsiteY6" fmla="*/ 3175 h 1751293"/>
                <a:gd name="connsiteX7" fmla="*/ 369794 w 1137628"/>
                <a:gd name="connsiteY7" fmla="*/ 3175 h 1751293"/>
                <a:gd name="connsiteX8" fmla="*/ 369794 w 1137628"/>
                <a:gd name="connsiteY8" fmla="*/ 3175 h 1751293"/>
                <a:gd name="connsiteX0" fmla="*/ 0 w 1141103"/>
                <a:gd name="connsiteY0" fmla="*/ 1751293 h 1751293"/>
                <a:gd name="connsiteX1" fmla="*/ 386604 w 1141103"/>
                <a:gd name="connsiteY1" fmla="*/ 1515969 h 1751293"/>
                <a:gd name="connsiteX2" fmla="*/ 736226 w 1141103"/>
                <a:gd name="connsiteY2" fmla="*/ 1273923 h 1751293"/>
                <a:gd name="connsiteX3" fmla="*/ 1112743 w 1141103"/>
                <a:gd name="connsiteY3" fmla="*/ 779743 h 1751293"/>
                <a:gd name="connsiteX4" fmla="*/ 1069041 w 1141103"/>
                <a:gd name="connsiteY4" fmla="*/ 204882 h 1751293"/>
                <a:gd name="connsiteX5" fmla="*/ 810185 w 1141103"/>
                <a:gd name="connsiteY5" fmla="*/ 19985 h 1751293"/>
                <a:gd name="connsiteX6" fmla="*/ 369794 w 1141103"/>
                <a:gd name="connsiteY6" fmla="*/ 3175 h 1751293"/>
                <a:gd name="connsiteX7" fmla="*/ 369794 w 1141103"/>
                <a:gd name="connsiteY7" fmla="*/ 3175 h 1751293"/>
                <a:gd name="connsiteX8" fmla="*/ 369794 w 1141103"/>
                <a:gd name="connsiteY8" fmla="*/ 3175 h 1751293"/>
                <a:gd name="connsiteX0" fmla="*/ 0 w 1141103"/>
                <a:gd name="connsiteY0" fmla="*/ 1751293 h 1751293"/>
                <a:gd name="connsiteX1" fmla="*/ 360126 w 1141103"/>
                <a:gd name="connsiteY1" fmla="*/ 1131800 h 1751293"/>
                <a:gd name="connsiteX2" fmla="*/ 736226 w 1141103"/>
                <a:gd name="connsiteY2" fmla="*/ 1273923 h 1751293"/>
                <a:gd name="connsiteX3" fmla="*/ 1112743 w 1141103"/>
                <a:gd name="connsiteY3" fmla="*/ 779743 h 1751293"/>
                <a:gd name="connsiteX4" fmla="*/ 1069041 w 1141103"/>
                <a:gd name="connsiteY4" fmla="*/ 204882 h 1751293"/>
                <a:gd name="connsiteX5" fmla="*/ 810185 w 1141103"/>
                <a:gd name="connsiteY5" fmla="*/ 19985 h 1751293"/>
                <a:gd name="connsiteX6" fmla="*/ 369794 w 1141103"/>
                <a:gd name="connsiteY6" fmla="*/ 3175 h 1751293"/>
                <a:gd name="connsiteX7" fmla="*/ 369794 w 1141103"/>
                <a:gd name="connsiteY7" fmla="*/ 3175 h 1751293"/>
                <a:gd name="connsiteX8" fmla="*/ 369794 w 1141103"/>
                <a:gd name="connsiteY8" fmla="*/ 3175 h 1751293"/>
                <a:gd name="connsiteX0" fmla="*/ 0 w 1154068"/>
                <a:gd name="connsiteY0" fmla="*/ 1751293 h 1751293"/>
                <a:gd name="connsiteX1" fmla="*/ 360126 w 1154068"/>
                <a:gd name="connsiteY1" fmla="*/ 1131800 h 1751293"/>
                <a:gd name="connsiteX2" fmla="*/ 560809 w 1154068"/>
                <a:gd name="connsiteY2" fmla="*/ 700162 h 1751293"/>
                <a:gd name="connsiteX3" fmla="*/ 1112743 w 1154068"/>
                <a:gd name="connsiteY3" fmla="*/ 779743 h 1751293"/>
                <a:gd name="connsiteX4" fmla="*/ 1069041 w 1154068"/>
                <a:gd name="connsiteY4" fmla="*/ 204882 h 1751293"/>
                <a:gd name="connsiteX5" fmla="*/ 810185 w 1154068"/>
                <a:gd name="connsiteY5" fmla="*/ 19985 h 1751293"/>
                <a:gd name="connsiteX6" fmla="*/ 369794 w 1154068"/>
                <a:gd name="connsiteY6" fmla="*/ 3175 h 1751293"/>
                <a:gd name="connsiteX7" fmla="*/ 369794 w 1154068"/>
                <a:gd name="connsiteY7" fmla="*/ 3175 h 1751293"/>
                <a:gd name="connsiteX8" fmla="*/ 369794 w 1154068"/>
                <a:gd name="connsiteY8" fmla="*/ 3175 h 1751293"/>
                <a:gd name="connsiteX0" fmla="*/ 0 w 1154068"/>
                <a:gd name="connsiteY0" fmla="*/ 1751293 h 1751293"/>
                <a:gd name="connsiteX1" fmla="*/ 360126 w 1154068"/>
                <a:gd name="connsiteY1" fmla="*/ 1131800 h 1751293"/>
                <a:gd name="connsiteX2" fmla="*/ 560809 w 1154068"/>
                <a:gd name="connsiteY2" fmla="*/ 700162 h 1751293"/>
                <a:gd name="connsiteX3" fmla="*/ 1112743 w 1154068"/>
                <a:gd name="connsiteY3" fmla="*/ 779743 h 1751293"/>
                <a:gd name="connsiteX4" fmla="*/ 1069041 w 1154068"/>
                <a:gd name="connsiteY4" fmla="*/ 204882 h 1751293"/>
                <a:gd name="connsiteX5" fmla="*/ 810185 w 1154068"/>
                <a:gd name="connsiteY5" fmla="*/ 19985 h 1751293"/>
                <a:gd name="connsiteX6" fmla="*/ 369794 w 1154068"/>
                <a:gd name="connsiteY6" fmla="*/ 3175 h 1751293"/>
                <a:gd name="connsiteX7" fmla="*/ 369794 w 1154068"/>
                <a:gd name="connsiteY7" fmla="*/ 3175 h 1751293"/>
                <a:gd name="connsiteX8" fmla="*/ 369794 w 1154068"/>
                <a:gd name="connsiteY8" fmla="*/ 3175 h 1751293"/>
                <a:gd name="connsiteX0" fmla="*/ 0 w 1154068"/>
                <a:gd name="connsiteY0" fmla="*/ 1751293 h 1751293"/>
                <a:gd name="connsiteX1" fmla="*/ 360126 w 1154068"/>
                <a:gd name="connsiteY1" fmla="*/ 1131800 h 1751293"/>
                <a:gd name="connsiteX2" fmla="*/ 560809 w 1154068"/>
                <a:gd name="connsiteY2" fmla="*/ 700162 h 1751293"/>
                <a:gd name="connsiteX3" fmla="*/ 1112743 w 1154068"/>
                <a:gd name="connsiteY3" fmla="*/ 779743 h 1751293"/>
                <a:gd name="connsiteX4" fmla="*/ 1069041 w 1154068"/>
                <a:gd name="connsiteY4" fmla="*/ 204882 h 1751293"/>
                <a:gd name="connsiteX5" fmla="*/ 810185 w 1154068"/>
                <a:gd name="connsiteY5" fmla="*/ 19985 h 1751293"/>
                <a:gd name="connsiteX6" fmla="*/ 369794 w 1154068"/>
                <a:gd name="connsiteY6" fmla="*/ 3175 h 1751293"/>
                <a:gd name="connsiteX7" fmla="*/ 369794 w 1154068"/>
                <a:gd name="connsiteY7" fmla="*/ 3175 h 1751293"/>
                <a:gd name="connsiteX8" fmla="*/ 369794 w 1154068"/>
                <a:gd name="connsiteY8" fmla="*/ 3175 h 1751293"/>
                <a:gd name="connsiteX0" fmla="*/ 0 w 1154068"/>
                <a:gd name="connsiteY0" fmla="*/ 1751293 h 1751293"/>
                <a:gd name="connsiteX1" fmla="*/ 330338 w 1154068"/>
                <a:gd name="connsiteY1" fmla="*/ 1111841 h 1751293"/>
                <a:gd name="connsiteX2" fmla="*/ 560809 w 1154068"/>
                <a:gd name="connsiteY2" fmla="*/ 700162 h 1751293"/>
                <a:gd name="connsiteX3" fmla="*/ 1112743 w 1154068"/>
                <a:gd name="connsiteY3" fmla="*/ 779743 h 1751293"/>
                <a:gd name="connsiteX4" fmla="*/ 1069041 w 1154068"/>
                <a:gd name="connsiteY4" fmla="*/ 204882 h 1751293"/>
                <a:gd name="connsiteX5" fmla="*/ 810185 w 1154068"/>
                <a:gd name="connsiteY5" fmla="*/ 19985 h 1751293"/>
                <a:gd name="connsiteX6" fmla="*/ 369794 w 1154068"/>
                <a:gd name="connsiteY6" fmla="*/ 3175 h 1751293"/>
                <a:gd name="connsiteX7" fmla="*/ 369794 w 1154068"/>
                <a:gd name="connsiteY7" fmla="*/ 3175 h 1751293"/>
                <a:gd name="connsiteX8" fmla="*/ 369794 w 1154068"/>
                <a:gd name="connsiteY8" fmla="*/ 3175 h 1751293"/>
                <a:gd name="connsiteX0" fmla="*/ 0 w 1154068"/>
                <a:gd name="connsiteY0" fmla="*/ 1751293 h 1751293"/>
                <a:gd name="connsiteX1" fmla="*/ 330338 w 1154068"/>
                <a:gd name="connsiteY1" fmla="*/ 1111841 h 1751293"/>
                <a:gd name="connsiteX2" fmla="*/ 560809 w 1154068"/>
                <a:gd name="connsiteY2" fmla="*/ 700162 h 1751293"/>
                <a:gd name="connsiteX3" fmla="*/ 1112743 w 1154068"/>
                <a:gd name="connsiteY3" fmla="*/ 779743 h 1751293"/>
                <a:gd name="connsiteX4" fmla="*/ 1069041 w 1154068"/>
                <a:gd name="connsiteY4" fmla="*/ 204882 h 1751293"/>
                <a:gd name="connsiteX5" fmla="*/ 810185 w 1154068"/>
                <a:gd name="connsiteY5" fmla="*/ 19985 h 1751293"/>
                <a:gd name="connsiteX6" fmla="*/ 369794 w 1154068"/>
                <a:gd name="connsiteY6" fmla="*/ 3175 h 1751293"/>
                <a:gd name="connsiteX7" fmla="*/ 369794 w 1154068"/>
                <a:gd name="connsiteY7" fmla="*/ 3175 h 1751293"/>
                <a:gd name="connsiteX8" fmla="*/ 369794 w 1154068"/>
                <a:gd name="connsiteY8" fmla="*/ 3175 h 1751293"/>
                <a:gd name="connsiteX0" fmla="*/ 0 w 1154068"/>
                <a:gd name="connsiteY0" fmla="*/ 1751293 h 1751293"/>
                <a:gd name="connsiteX1" fmla="*/ 330338 w 1154068"/>
                <a:gd name="connsiteY1" fmla="*/ 1111841 h 1751293"/>
                <a:gd name="connsiteX2" fmla="*/ 560809 w 1154068"/>
                <a:gd name="connsiteY2" fmla="*/ 700162 h 1751293"/>
                <a:gd name="connsiteX3" fmla="*/ 1112743 w 1154068"/>
                <a:gd name="connsiteY3" fmla="*/ 779743 h 1751293"/>
                <a:gd name="connsiteX4" fmla="*/ 1069041 w 1154068"/>
                <a:gd name="connsiteY4" fmla="*/ 204882 h 1751293"/>
                <a:gd name="connsiteX5" fmla="*/ 810185 w 1154068"/>
                <a:gd name="connsiteY5" fmla="*/ 19985 h 1751293"/>
                <a:gd name="connsiteX6" fmla="*/ 369794 w 1154068"/>
                <a:gd name="connsiteY6" fmla="*/ 3175 h 1751293"/>
                <a:gd name="connsiteX7" fmla="*/ 369794 w 1154068"/>
                <a:gd name="connsiteY7" fmla="*/ 3175 h 1751293"/>
                <a:gd name="connsiteX8" fmla="*/ 369794 w 1154068"/>
                <a:gd name="connsiteY8" fmla="*/ 3175 h 1751293"/>
                <a:gd name="connsiteX0" fmla="*/ 0 w 1145015"/>
                <a:gd name="connsiteY0" fmla="*/ 1751293 h 1751293"/>
                <a:gd name="connsiteX1" fmla="*/ 330338 w 1145015"/>
                <a:gd name="connsiteY1" fmla="*/ 1111841 h 1751293"/>
                <a:gd name="connsiteX2" fmla="*/ 683270 w 1145015"/>
                <a:gd name="connsiteY2" fmla="*/ 405798 h 1751293"/>
                <a:gd name="connsiteX3" fmla="*/ 1112743 w 1145015"/>
                <a:gd name="connsiteY3" fmla="*/ 779743 h 1751293"/>
                <a:gd name="connsiteX4" fmla="*/ 1069041 w 1145015"/>
                <a:gd name="connsiteY4" fmla="*/ 204882 h 1751293"/>
                <a:gd name="connsiteX5" fmla="*/ 810185 w 1145015"/>
                <a:gd name="connsiteY5" fmla="*/ 19985 h 1751293"/>
                <a:gd name="connsiteX6" fmla="*/ 369794 w 1145015"/>
                <a:gd name="connsiteY6" fmla="*/ 3175 h 1751293"/>
                <a:gd name="connsiteX7" fmla="*/ 369794 w 1145015"/>
                <a:gd name="connsiteY7" fmla="*/ 3175 h 1751293"/>
                <a:gd name="connsiteX8" fmla="*/ 369794 w 1145015"/>
                <a:gd name="connsiteY8" fmla="*/ 3175 h 1751293"/>
                <a:gd name="connsiteX0" fmla="*/ 0 w 1145015"/>
                <a:gd name="connsiteY0" fmla="*/ 1751293 h 1751293"/>
                <a:gd name="connsiteX1" fmla="*/ 330338 w 1145015"/>
                <a:gd name="connsiteY1" fmla="*/ 1111841 h 1751293"/>
                <a:gd name="connsiteX2" fmla="*/ 683270 w 1145015"/>
                <a:gd name="connsiteY2" fmla="*/ 405798 h 1751293"/>
                <a:gd name="connsiteX3" fmla="*/ 1112743 w 1145015"/>
                <a:gd name="connsiteY3" fmla="*/ 779743 h 1751293"/>
                <a:gd name="connsiteX4" fmla="*/ 1069041 w 1145015"/>
                <a:gd name="connsiteY4" fmla="*/ 204882 h 1751293"/>
                <a:gd name="connsiteX5" fmla="*/ 810185 w 1145015"/>
                <a:gd name="connsiteY5" fmla="*/ 19985 h 1751293"/>
                <a:gd name="connsiteX6" fmla="*/ 369794 w 1145015"/>
                <a:gd name="connsiteY6" fmla="*/ 3175 h 1751293"/>
                <a:gd name="connsiteX7" fmla="*/ 369794 w 1145015"/>
                <a:gd name="connsiteY7" fmla="*/ 3175 h 1751293"/>
                <a:gd name="connsiteX8" fmla="*/ 369794 w 1145015"/>
                <a:gd name="connsiteY8" fmla="*/ 3175 h 1751293"/>
                <a:gd name="connsiteX0" fmla="*/ 0 w 1070904"/>
                <a:gd name="connsiteY0" fmla="*/ 1751293 h 1751293"/>
                <a:gd name="connsiteX1" fmla="*/ 330338 w 1070904"/>
                <a:gd name="connsiteY1" fmla="*/ 1111841 h 1751293"/>
                <a:gd name="connsiteX2" fmla="*/ 683270 w 1070904"/>
                <a:gd name="connsiteY2" fmla="*/ 405798 h 1751293"/>
                <a:gd name="connsiteX3" fmla="*/ 1069041 w 1070904"/>
                <a:gd name="connsiteY3" fmla="*/ 204882 h 1751293"/>
                <a:gd name="connsiteX4" fmla="*/ 810185 w 1070904"/>
                <a:gd name="connsiteY4" fmla="*/ 19985 h 1751293"/>
                <a:gd name="connsiteX5" fmla="*/ 369794 w 1070904"/>
                <a:gd name="connsiteY5" fmla="*/ 3175 h 1751293"/>
                <a:gd name="connsiteX6" fmla="*/ 369794 w 1070904"/>
                <a:gd name="connsiteY6" fmla="*/ 3175 h 1751293"/>
                <a:gd name="connsiteX7" fmla="*/ 369794 w 1070904"/>
                <a:gd name="connsiteY7" fmla="*/ 3175 h 1751293"/>
                <a:gd name="connsiteX0" fmla="*/ 0 w 836306"/>
                <a:gd name="connsiteY0" fmla="*/ 1752278 h 1752278"/>
                <a:gd name="connsiteX1" fmla="*/ 330338 w 836306"/>
                <a:gd name="connsiteY1" fmla="*/ 1112826 h 1752278"/>
                <a:gd name="connsiteX2" fmla="*/ 683270 w 836306"/>
                <a:gd name="connsiteY2" fmla="*/ 406783 h 1752278"/>
                <a:gd name="connsiteX3" fmla="*/ 774473 w 836306"/>
                <a:gd name="connsiteY3" fmla="*/ 220835 h 1752278"/>
                <a:gd name="connsiteX4" fmla="*/ 810185 w 836306"/>
                <a:gd name="connsiteY4" fmla="*/ 20970 h 1752278"/>
                <a:gd name="connsiteX5" fmla="*/ 369794 w 836306"/>
                <a:gd name="connsiteY5" fmla="*/ 4160 h 1752278"/>
                <a:gd name="connsiteX6" fmla="*/ 369794 w 836306"/>
                <a:gd name="connsiteY6" fmla="*/ 4160 h 1752278"/>
                <a:gd name="connsiteX7" fmla="*/ 369794 w 836306"/>
                <a:gd name="connsiteY7" fmla="*/ 4160 h 1752278"/>
                <a:gd name="connsiteX0" fmla="*/ 0 w 844615"/>
                <a:gd name="connsiteY0" fmla="*/ 1752278 h 1752278"/>
                <a:gd name="connsiteX1" fmla="*/ 330338 w 844615"/>
                <a:gd name="connsiteY1" fmla="*/ 1112826 h 1752278"/>
                <a:gd name="connsiteX2" fmla="*/ 683270 w 844615"/>
                <a:gd name="connsiteY2" fmla="*/ 406783 h 1752278"/>
                <a:gd name="connsiteX3" fmla="*/ 774473 w 844615"/>
                <a:gd name="connsiteY3" fmla="*/ 220835 h 1752278"/>
                <a:gd name="connsiteX4" fmla="*/ 810185 w 844615"/>
                <a:gd name="connsiteY4" fmla="*/ 20970 h 1752278"/>
                <a:gd name="connsiteX5" fmla="*/ 369794 w 844615"/>
                <a:gd name="connsiteY5" fmla="*/ 4160 h 1752278"/>
                <a:gd name="connsiteX6" fmla="*/ 369794 w 844615"/>
                <a:gd name="connsiteY6" fmla="*/ 4160 h 1752278"/>
                <a:gd name="connsiteX7" fmla="*/ 369794 w 844615"/>
                <a:gd name="connsiteY7" fmla="*/ 4160 h 1752278"/>
                <a:gd name="connsiteX0" fmla="*/ 0 w 844615"/>
                <a:gd name="connsiteY0" fmla="*/ 1752278 h 1752278"/>
                <a:gd name="connsiteX1" fmla="*/ 330338 w 844615"/>
                <a:gd name="connsiteY1" fmla="*/ 1112826 h 1752278"/>
                <a:gd name="connsiteX2" fmla="*/ 683270 w 844615"/>
                <a:gd name="connsiteY2" fmla="*/ 406783 h 1752278"/>
                <a:gd name="connsiteX3" fmla="*/ 774473 w 844615"/>
                <a:gd name="connsiteY3" fmla="*/ 220835 h 1752278"/>
                <a:gd name="connsiteX4" fmla="*/ 810185 w 844615"/>
                <a:gd name="connsiteY4" fmla="*/ 20970 h 1752278"/>
                <a:gd name="connsiteX5" fmla="*/ 369794 w 844615"/>
                <a:gd name="connsiteY5" fmla="*/ 4160 h 1752278"/>
                <a:gd name="connsiteX6" fmla="*/ 369794 w 844615"/>
                <a:gd name="connsiteY6" fmla="*/ 4160 h 1752278"/>
                <a:gd name="connsiteX7" fmla="*/ 369794 w 844615"/>
                <a:gd name="connsiteY7" fmla="*/ 4160 h 1752278"/>
                <a:gd name="connsiteX0" fmla="*/ 0 w 844615"/>
                <a:gd name="connsiteY0" fmla="*/ 1752278 h 1752278"/>
                <a:gd name="connsiteX1" fmla="*/ 330338 w 844615"/>
                <a:gd name="connsiteY1" fmla="*/ 1112826 h 1752278"/>
                <a:gd name="connsiteX2" fmla="*/ 683270 w 844615"/>
                <a:gd name="connsiteY2" fmla="*/ 406783 h 1752278"/>
                <a:gd name="connsiteX3" fmla="*/ 774473 w 844615"/>
                <a:gd name="connsiteY3" fmla="*/ 220835 h 1752278"/>
                <a:gd name="connsiteX4" fmla="*/ 810185 w 844615"/>
                <a:gd name="connsiteY4" fmla="*/ 20970 h 1752278"/>
                <a:gd name="connsiteX5" fmla="*/ 369794 w 844615"/>
                <a:gd name="connsiteY5" fmla="*/ 4160 h 1752278"/>
                <a:gd name="connsiteX6" fmla="*/ 369794 w 844615"/>
                <a:gd name="connsiteY6" fmla="*/ 4160 h 1752278"/>
                <a:gd name="connsiteX7" fmla="*/ 369794 w 844615"/>
                <a:gd name="connsiteY7" fmla="*/ 4160 h 1752278"/>
                <a:gd name="connsiteX0" fmla="*/ 0 w 844615"/>
                <a:gd name="connsiteY0" fmla="*/ 1752278 h 1752278"/>
                <a:gd name="connsiteX1" fmla="*/ 330338 w 844615"/>
                <a:gd name="connsiteY1" fmla="*/ 1112826 h 1752278"/>
                <a:gd name="connsiteX2" fmla="*/ 683270 w 844615"/>
                <a:gd name="connsiteY2" fmla="*/ 406783 h 1752278"/>
                <a:gd name="connsiteX3" fmla="*/ 774473 w 844615"/>
                <a:gd name="connsiteY3" fmla="*/ 220835 h 1752278"/>
                <a:gd name="connsiteX4" fmla="*/ 810185 w 844615"/>
                <a:gd name="connsiteY4" fmla="*/ 20970 h 1752278"/>
                <a:gd name="connsiteX5" fmla="*/ 369794 w 844615"/>
                <a:gd name="connsiteY5" fmla="*/ 4160 h 1752278"/>
                <a:gd name="connsiteX6" fmla="*/ 369794 w 844615"/>
                <a:gd name="connsiteY6" fmla="*/ 4160 h 1752278"/>
                <a:gd name="connsiteX7" fmla="*/ 369794 w 844615"/>
                <a:gd name="connsiteY7" fmla="*/ 4160 h 1752278"/>
                <a:gd name="connsiteX0" fmla="*/ 0 w 844615"/>
                <a:gd name="connsiteY0" fmla="*/ 1752278 h 1752278"/>
                <a:gd name="connsiteX1" fmla="*/ 330338 w 844615"/>
                <a:gd name="connsiteY1" fmla="*/ 1112826 h 1752278"/>
                <a:gd name="connsiteX2" fmla="*/ 683270 w 844615"/>
                <a:gd name="connsiteY2" fmla="*/ 406783 h 1752278"/>
                <a:gd name="connsiteX3" fmla="*/ 774473 w 844615"/>
                <a:gd name="connsiteY3" fmla="*/ 220835 h 1752278"/>
                <a:gd name="connsiteX4" fmla="*/ 810185 w 844615"/>
                <a:gd name="connsiteY4" fmla="*/ 20970 h 1752278"/>
                <a:gd name="connsiteX5" fmla="*/ 369794 w 844615"/>
                <a:gd name="connsiteY5" fmla="*/ 4160 h 1752278"/>
                <a:gd name="connsiteX6" fmla="*/ 369794 w 844615"/>
                <a:gd name="connsiteY6" fmla="*/ 4160 h 1752278"/>
                <a:gd name="connsiteX7" fmla="*/ 369794 w 844615"/>
                <a:gd name="connsiteY7" fmla="*/ 4160 h 1752278"/>
                <a:gd name="connsiteX0" fmla="*/ 0 w 844615"/>
                <a:gd name="connsiteY0" fmla="*/ 1752278 h 1752278"/>
                <a:gd name="connsiteX1" fmla="*/ 330338 w 844615"/>
                <a:gd name="connsiteY1" fmla="*/ 1112826 h 1752278"/>
                <a:gd name="connsiteX2" fmla="*/ 683270 w 844615"/>
                <a:gd name="connsiteY2" fmla="*/ 406783 h 1752278"/>
                <a:gd name="connsiteX3" fmla="*/ 774473 w 844615"/>
                <a:gd name="connsiteY3" fmla="*/ 220835 h 1752278"/>
                <a:gd name="connsiteX4" fmla="*/ 810185 w 844615"/>
                <a:gd name="connsiteY4" fmla="*/ 20970 h 1752278"/>
                <a:gd name="connsiteX5" fmla="*/ 369794 w 844615"/>
                <a:gd name="connsiteY5" fmla="*/ 4160 h 1752278"/>
                <a:gd name="connsiteX6" fmla="*/ 369794 w 844615"/>
                <a:gd name="connsiteY6" fmla="*/ 4160 h 1752278"/>
                <a:gd name="connsiteX7" fmla="*/ 369794 w 844615"/>
                <a:gd name="connsiteY7" fmla="*/ 4160 h 1752278"/>
                <a:gd name="connsiteX0" fmla="*/ 0 w 844615"/>
                <a:gd name="connsiteY0" fmla="*/ 1752278 h 1752278"/>
                <a:gd name="connsiteX1" fmla="*/ 330338 w 844615"/>
                <a:gd name="connsiteY1" fmla="*/ 1112826 h 1752278"/>
                <a:gd name="connsiteX2" fmla="*/ 683270 w 844615"/>
                <a:gd name="connsiteY2" fmla="*/ 406783 h 1752278"/>
                <a:gd name="connsiteX3" fmla="*/ 774473 w 844615"/>
                <a:gd name="connsiteY3" fmla="*/ 220835 h 1752278"/>
                <a:gd name="connsiteX4" fmla="*/ 810185 w 844615"/>
                <a:gd name="connsiteY4" fmla="*/ 20970 h 1752278"/>
                <a:gd name="connsiteX5" fmla="*/ 369794 w 844615"/>
                <a:gd name="connsiteY5" fmla="*/ 4160 h 1752278"/>
                <a:gd name="connsiteX6" fmla="*/ 369794 w 844615"/>
                <a:gd name="connsiteY6" fmla="*/ 4160 h 1752278"/>
                <a:gd name="connsiteX7" fmla="*/ 369794 w 844615"/>
                <a:gd name="connsiteY7" fmla="*/ 4160 h 1752278"/>
                <a:gd name="connsiteX0" fmla="*/ 0 w 854870"/>
                <a:gd name="connsiteY0" fmla="*/ 1756392 h 1756392"/>
                <a:gd name="connsiteX1" fmla="*/ 330338 w 854870"/>
                <a:gd name="connsiteY1" fmla="*/ 1116940 h 1756392"/>
                <a:gd name="connsiteX2" fmla="*/ 683270 w 854870"/>
                <a:gd name="connsiteY2" fmla="*/ 410897 h 1756392"/>
                <a:gd name="connsiteX3" fmla="*/ 774473 w 854870"/>
                <a:gd name="connsiteY3" fmla="*/ 224949 h 1756392"/>
                <a:gd name="connsiteX4" fmla="*/ 810185 w 854870"/>
                <a:gd name="connsiteY4" fmla="*/ 25084 h 1756392"/>
                <a:gd name="connsiteX5" fmla="*/ 369794 w 854870"/>
                <a:gd name="connsiteY5" fmla="*/ 8274 h 1756392"/>
                <a:gd name="connsiteX6" fmla="*/ 369794 w 854870"/>
                <a:gd name="connsiteY6" fmla="*/ 8274 h 1756392"/>
                <a:gd name="connsiteX7" fmla="*/ 369794 w 854870"/>
                <a:gd name="connsiteY7" fmla="*/ 8274 h 1756392"/>
                <a:gd name="connsiteX0" fmla="*/ 0 w 854870"/>
                <a:gd name="connsiteY0" fmla="*/ 1748118 h 1748118"/>
                <a:gd name="connsiteX1" fmla="*/ 330338 w 854870"/>
                <a:gd name="connsiteY1" fmla="*/ 1108666 h 1748118"/>
                <a:gd name="connsiteX2" fmla="*/ 683270 w 854870"/>
                <a:gd name="connsiteY2" fmla="*/ 402623 h 1748118"/>
                <a:gd name="connsiteX3" fmla="*/ 774473 w 854870"/>
                <a:gd name="connsiteY3" fmla="*/ 216675 h 1748118"/>
                <a:gd name="connsiteX4" fmla="*/ 810185 w 854870"/>
                <a:gd name="connsiteY4" fmla="*/ 16810 h 1748118"/>
                <a:gd name="connsiteX5" fmla="*/ 369794 w 854870"/>
                <a:gd name="connsiteY5" fmla="*/ 0 h 1748118"/>
                <a:gd name="connsiteX6" fmla="*/ 369794 w 854870"/>
                <a:gd name="connsiteY6" fmla="*/ 0 h 1748118"/>
                <a:gd name="connsiteX7" fmla="*/ 369794 w 854870"/>
                <a:gd name="connsiteY7" fmla="*/ 0 h 1748118"/>
                <a:gd name="connsiteX0" fmla="*/ 0 w 824740"/>
                <a:gd name="connsiteY0" fmla="*/ 1748118 h 1748118"/>
                <a:gd name="connsiteX1" fmla="*/ 330338 w 824740"/>
                <a:gd name="connsiteY1" fmla="*/ 1108666 h 1748118"/>
                <a:gd name="connsiteX2" fmla="*/ 683270 w 824740"/>
                <a:gd name="connsiteY2" fmla="*/ 402623 h 1748118"/>
                <a:gd name="connsiteX3" fmla="*/ 810185 w 824740"/>
                <a:gd name="connsiteY3" fmla="*/ 16810 h 1748118"/>
                <a:gd name="connsiteX4" fmla="*/ 369794 w 824740"/>
                <a:gd name="connsiteY4" fmla="*/ 0 h 1748118"/>
                <a:gd name="connsiteX5" fmla="*/ 369794 w 824740"/>
                <a:gd name="connsiteY5" fmla="*/ 0 h 1748118"/>
                <a:gd name="connsiteX6" fmla="*/ 369794 w 824740"/>
                <a:gd name="connsiteY6" fmla="*/ 0 h 174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740" h="1748118">
                  <a:moveTo>
                    <a:pt x="0" y="1748118"/>
                  </a:moveTo>
                  <a:cubicBezTo>
                    <a:pt x="172027" y="1447272"/>
                    <a:pt x="130389" y="1504736"/>
                    <a:pt x="330338" y="1108666"/>
                  </a:cubicBezTo>
                  <a:cubicBezTo>
                    <a:pt x="484783" y="813580"/>
                    <a:pt x="603296" y="584599"/>
                    <a:pt x="683270" y="402623"/>
                  </a:cubicBezTo>
                  <a:cubicBezTo>
                    <a:pt x="763244" y="220647"/>
                    <a:pt x="862431" y="83914"/>
                    <a:pt x="810185" y="16810"/>
                  </a:cubicBezTo>
                  <a:cubicBezTo>
                    <a:pt x="719570" y="-4337"/>
                    <a:pt x="443192" y="2802"/>
                    <a:pt x="369794" y="0"/>
                  </a:cubicBezTo>
                  <a:lnTo>
                    <a:pt x="369794" y="0"/>
                  </a:lnTo>
                  <a:lnTo>
                    <a:pt x="369794" y="0"/>
                  </a:ln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grpSp>
      <p:cxnSp>
        <p:nvCxnSpPr>
          <p:cNvPr id="14" name="Straight Arrow Connector 13"/>
          <p:cNvCxnSpPr>
            <a:endCxn id="9" idx="1"/>
          </p:cNvCxnSpPr>
          <p:nvPr/>
        </p:nvCxnSpPr>
        <p:spPr bwMode="auto">
          <a:xfrm flipV="1">
            <a:off x="5874026" y="3935896"/>
            <a:ext cx="581954" cy="705678"/>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2460525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p:txBody>
          <a:bodyPr/>
          <a:lstStyle/>
          <a:p>
            <a:r>
              <a:rPr lang="en-US" smtClean="0"/>
              <a:t>How to Speedup Vector Operation</a:t>
            </a:r>
            <a:endParaRPr lang="en-US" dirty="0"/>
          </a:p>
        </p:txBody>
      </p:sp>
      <p:sp>
        <p:nvSpPr>
          <p:cNvPr id="1155075" name="Rectangle 3"/>
          <p:cNvSpPr>
            <a:spLocks noGrp="1" noChangeArrowheads="1"/>
          </p:cNvSpPr>
          <p:nvPr>
            <p:ph idx="1"/>
          </p:nvPr>
        </p:nvSpPr>
        <p:spPr/>
        <p:txBody>
          <a:bodyPr/>
          <a:lstStyle/>
          <a:p>
            <a:endParaRPr lang="en-CA" dirty="0" smtClean="0"/>
          </a:p>
          <a:p>
            <a:endParaRPr lang="en-CA" dirty="0" smtClean="0"/>
          </a:p>
          <a:p>
            <a:endParaRPr lang="en-CA" dirty="0" smtClean="0"/>
          </a:p>
          <a:p>
            <a:pPr lvl="2"/>
            <a:endParaRPr lang="en-CA" dirty="0" smtClean="0"/>
          </a:p>
          <a:p>
            <a:r>
              <a:rPr lang="en-CA" dirty="0" smtClean="0"/>
              <a:t>How would you speedup this program?</a:t>
            </a:r>
          </a:p>
          <a:p>
            <a:pPr lvl="1"/>
            <a:r>
              <a:rPr lang="en-CA" dirty="0" smtClean="0"/>
              <a:t>Using multiple processes</a:t>
            </a:r>
          </a:p>
          <a:p>
            <a:pPr lvl="1"/>
            <a:r>
              <a:rPr lang="en-CA" dirty="0" smtClean="0"/>
              <a:t>Using threads in a single process</a:t>
            </a:r>
          </a:p>
          <a:p>
            <a:r>
              <a:rPr lang="en-CA" dirty="0" smtClean="0"/>
              <a:t>Would there be any speedup on a single processor?</a:t>
            </a:r>
          </a:p>
          <a:p>
            <a:pPr lvl="1"/>
            <a:r>
              <a:rPr lang="en-CA" dirty="0" smtClean="0"/>
              <a:t>How is the speedup achieved?</a:t>
            </a:r>
          </a:p>
          <a:p>
            <a:r>
              <a:rPr lang="en-CA" dirty="0" smtClean="0"/>
              <a:t>Would there be any speedup on a multiprocessor?</a:t>
            </a:r>
          </a:p>
          <a:p>
            <a:pPr lvl="1"/>
            <a:r>
              <a:rPr lang="en-CA" dirty="0" smtClean="0"/>
              <a:t>How is the speedup achieved?</a:t>
            </a:r>
            <a:endParaRPr lang="en-US" dirty="0" smtClean="0"/>
          </a:p>
          <a:p>
            <a:endParaRPr lang="en-US" dirty="0" smtClean="0"/>
          </a:p>
          <a:p>
            <a:endParaRPr lang="en-US" dirty="0" smtClean="0"/>
          </a:p>
          <a:p>
            <a:r>
              <a:rPr lang="en-US" dirty="0" smtClean="0"/>
              <a:t>E.g., client-server program</a:t>
            </a:r>
          </a:p>
          <a:p>
            <a:pPr lvl="1"/>
            <a:r>
              <a:rPr lang="en-US" dirty="0" smtClean="0"/>
              <a:t>One process for server + one process per client</a:t>
            </a:r>
          </a:p>
          <a:p>
            <a:pPr lvl="1"/>
            <a:r>
              <a:rPr lang="en-US" dirty="0" smtClean="0"/>
              <a:t>Server may run using multiple threads</a:t>
            </a:r>
          </a:p>
          <a:p>
            <a:r>
              <a:rPr lang="en-US" dirty="0" smtClean="0"/>
              <a:t>Threads communicate using shared address space</a:t>
            </a:r>
          </a:p>
          <a:p>
            <a:pPr lvl="1"/>
            <a:r>
              <a:rPr lang="en-US" dirty="0" smtClean="0"/>
              <a:t>Useful when threads cooperate heavily, e.g., server cache</a:t>
            </a:r>
          </a:p>
          <a:p>
            <a:r>
              <a:rPr lang="en-US" dirty="0" smtClean="0"/>
              <a:t>Processes communicate using buffers (e.g., files)</a:t>
            </a:r>
          </a:p>
          <a:p>
            <a:pPr lvl="1"/>
            <a:r>
              <a:rPr lang="en-US" dirty="0" smtClean="0"/>
              <a:t>Provides isolation, e.g., browser tabs</a:t>
            </a:r>
          </a:p>
          <a:p>
            <a:endParaRPr lang="en-US" dirty="0" smtClean="0"/>
          </a:p>
          <a:p>
            <a:r>
              <a:rPr lang="en-US" dirty="0" smtClean="0"/>
              <a:t>Benefits of using threads vs. separate processes</a:t>
            </a:r>
          </a:p>
          <a:p>
            <a:pPr lvl="1"/>
            <a:r>
              <a:rPr lang="en-US" dirty="0" smtClean="0"/>
              <a:t>Faster communication by reading/writing memory</a:t>
            </a:r>
          </a:p>
          <a:p>
            <a:pPr lvl="1"/>
            <a:r>
              <a:rPr lang="en-US" dirty="0" smtClean="0"/>
              <a:t>Lower memory needs because address space is shared</a:t>
            </a:r>
          </a:p>
          <a:p>
            <a:pPr lvl="1"/>
            <a:r>
              <a:rPr lang="en-US" dirty="0" smtClean="0"/>
              <a:t>Faster because thread switching doesn’t require switching address space</a:t>
            </a:r>
          </a:p>
          <a:p>
            <a:pPr lvl="1"/>
            <a:endParaRPr lang="en-US" dirty="0" smtClean="0"/>
          </a:p>
          <a:p>
            <a:pPr lvl="1"/>
            <a:endParaRPr lang="en-US" dirty="0"/>
          </a:p>
        </p:txBody>
      </p:sp>
      <p:sp>
        <p:nvSpPr>
          <p:cNvPr id="7" name="Slide Number Placeholder 3"/>
          <p:cNvSpPr>
            <a:spLocks noGrp="1"/>
          </p:cNvSpPr>
          <p:nvPr>
            <p:ph type="sldNum" sz="quarter" idx="10"/>
          </p:nvPr>
        </p:nvSpPr>
        <p:spPr/>
        <p:txBody>
          <a:bodyPr/>
          <a:lstStyle/>
          <a:p>
            <a:fld id="{EFC4FAEC-D82F-42B8-B6B4-E59AB0D410BC}" type="slidenum">
              <a:rPr lang="en-US" smtClean="0"/>
              <a:pPr/>
              <a:t>12</a:t>
            </a:fld>
            <a:endParaRPr lang="en-US"/>
          </a:p>
        </p:txBody>
      </p:sp>
      <p:sp>
        <p:nvSpPr>
          <p:cNvPr id="2" name="TextBox 1"/>
          <p:cNvSpPr txBox="1"/>
          <p:nvPr/>
        </p:nvSpPr>
        <p:spPr>
          <a:xfrm>
            <a:off x="1087961" y="1908071"/>
            <a:ext cx="5570756" cy="707886"/>
          </a:xfrm>
          <a:prstGeom prst="rect">
            <a:avLst/>
          </a:prstGeom>
          <a:noFill/>
          <a:ln>
            <a:solidFill>
              <a:schemeClr val="tx1"/>
            </a:solidFill>
          </a:ln>
        </p:spPr>
        <p:txBody>
          <a:bodyPr wrap="none" rtlCol="0">
            <a:spAutoFit/>
          </a:bodyPr>
          <a:lstStyle/>
          <a:p>
            <a:pPr algn="l"/>
            <a:r>
              <a:rPr lang="en-CA" sz="2000" b="1" dirty="0" smtClean="0">
                <a:latin typeface="Courier New" panose="02070309020205020404" pitchFamily="49" charset="0"/>
                <a:cs typeface="Courier New" panose="02070309020205020404" pitchFamily="49" charset="0"/>
              </a:rPr>
              <a:t>For (</a:t>
            </a:r>
            <a:r>
              <a:rPr lang="en-CA" sz="2000" b="1" dirty="0">
                <a:latin typeface="Courier New" panose="02070309020205020404" pitchFamily="49" charset="0"/>
                <a:cs typeface="Courier New" panose="02070309020205020404" pitchFamily="49" charset="0"/>
              </a:rPr>
              <a:t>k = 0; k &lt; n; k++)</a:t>
            </a:r>
          </a:p>
          <a:p>
            <a:pPr algn="l"/>
            <a:r>
              <a:rPr lang="en-CA" sz="2000" b="1" dirty="0" smtClean="0">
                <a:latin typeface="Courier New" panose="02070309020205020404" pitchFamily="49" charset="0"/>
                <a:cs typeface="Courier New" panose="02070309020205020404" pitchFamily="49" charset="0"/>
              </a:rPr>
              <a:t>  a[k</a:t>
            </a:r>
            <a:r>
              <a:rPr lang="en-CA" sz="2000" b="1" dirty="0">
                <a:latin typeface="Courier New" panose="02070309020205020404" pitchFamily="49" charset="0"/>
                <a:cs typeface="Courier New" panose="02070309020205020404" pitchFamily="49" charset="0"/>
              </a:rPr>
              <a:t>] = b[k] * c[k] + d[k] * e[k</a:t>
            </a:r>
            <a:r>
              <a:rPr lang="en-CA" sz="2000" b="1" dirty="0" smtClean="0">
                <a:latin typeface="Courier New" panose="02070309020205020404" pitchFamily="49" charset="0"/>
                <a:cs typeface="Courier New" panose="02070309020205020404" pitchFamily="49" charset="0"/>
              </a:rPr>
              <a:t>];</a:t>
            </a:r>
            <a:endParaRPr lang="en-CA" sz="2000" b="1" dirty="0">
              <a:latin typeface="Courier New" panose="02070309020205020404" pitchFamily="49" charset="0"/>
              <a:cs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p:txBody>
          <a:bodyPr/>
          <a:lstStyle/>
          <a:p>
            <a:r>
              <a:rPr lang="en-US" dirty="0" smtClean="0"/>
              <a:t>How to Speedup Web Server Program</a:t>
            </a:r>
            <a:endParaRPr lang="en-US" dirty="0"/>
          </a:p>
        </p:txBody>
      </p:sp>
      <p:sp>
        <p:nvSpPr>
          <p:cNvPr id="1155075" name="Rectangle 3"/>
          <p:cNvSpPr>
            <a:spLocks noGrp="1" noChangeArrowheads="1"/>
          </p:cNvSpPr>
          <p:nvPr>
            <p:ph idx="1"/>
          </p:nvPr>
        </p:nvSpPr>
        <p:spPr/>
        <p:txBody>
          <a:bodyPr/>
          <a:lstStyle/>
          <a:p>
            <a:pPr marL="0" indent="0">
              <a:buNone/>
            </a:pPr>
            <a:endParaRPr lang="en-CA" dirty="0" smtClean="0"/>
          </a:p>
          <a:p>
            <a:pPr marL="0" indent="0">
              <a:buNone/>
            </a:pPr>
            <a:endParaRPr lang="en-CA" dirty="0"/>
          </a:p>
          <a:p>
            <a:pPr marL="0" indent="0">
              <a:buNone/>
            </a:pPr>
            <a:endParaRPr lang="en-CA" dirty="0" smtClean="0"/>
          </a:p>
          <a:p>
            <a:pPr lvl="2"/>
            <a:endParaRPr lang="en-CA" dirty="0" smtClean="0"/>
          </a:p>
          <a:p>
            <a:r>
              <a:rPr lang="en-CA" dirty="0" smtClean="0"/>
              <a:t>How </a:t>
            </a:r>
            <a:r>
              <a:rPr lang="en-CA" dirty="0"/>
              <a:t>would you speedup this </a:t>
            </a:r>
            <a:r>
              <a:rPr lang="en-CA" dirty="0" smtClean="0"/>
              <a:t>program?</a:t>
            </a:r>
          </a:p>
          <a:p>
            <a:pPr lvl="1"/>
            <a:r>
              <a:rPr lang="en-CA" dirty="0" smtClean="0"/>
              <a:t>Using </a:t>
            </a:r>
            <a:r>
              <a:rPr lang="en-CA" dirty="0"/>
              <a:t>multiple </a:t>
            </a:r>
            <a:r>
              <a:rPr lang="en-CA" dirty="0" smtClean="0"/>
              <a:t>processes</a:t>
            </a:r>
          </a:p>
          <a:p>
            <a:pPr lvl="1"/>
            <a:r>
              <a:rPr lang="en-CA" dirty="0" smtClean="0"/>
              <a:t>Using </a:t>
            </a:r>
            <a:r>
              <a:rPr lang="en-CA" dirty="0"/>
              <a:t>threads in a single </a:t>
            </a:r>
            <a:r>
              <a:rPr lang="en-CA" dirty="0" smtClean="0"/>
              <a:t>process</a:t>
            </a:r>
          </a:p>
          <a:p>
            <a:r>
              <a:rPr lang="en-CA" dirty="0" smtClean="0"/>
              <a:t>Would </a:t>
            </a:r>
            <a:r>
              <a:rPr lang="en-CA" dirty="0"/>
              <a:t>there be any speedup on a single </a:t>
            </a:r>
            <a:r>
              <a:rPr lang="en-CA" dirty="0" smtClean="0"/>
              <a:t>processor?</a:t>
            </a:r>
          </a:p>
          <a:p>
            <a:pPr lvl="1"/>
            <a:r>
              <a:rPr lang="en-CA" dirty="0" smtClean="0"/>
              <a:t>How </a:t>
            </a:r>
            <a:r>
              <a:rPr lang="en-CA" dirty="0"/>
              <a:t>is the speedup </a:t>
            </a:r>
            <a:r>
              <a:rPr lang="en-CA" dirty="0" smtClean="0"/>
              <a:t>achieved?</a:t>
            </a:r>
          </a:p>
          <a:p>
            <a:r>
              <a:rPr lang="en-CA" dirty="0" smtClean="0"/>
              <a:t>Would </a:t>
            </a:r>
            <a:r>
              <a:rPr lang="en-CA" dirty="0"/>
              <a:t>there be any speedup on a </a:t>
            </a:r>
            <a:r>
              <a:rPr lang="en-CA" dirty="0" smtClean="0"/>
              <a:t>multiprocessor?</a:t>
            </a:r>
          </a:p>
          <a:p>
            <a:pPr lvl="1"/>
            <a:r>
              <a:rPr lang="en-CA" dirty="0" smtClean="0"/>
              <a:t>How </a:t>
            </a:r>
            <a:r>
              <a:rPr lang="en-CA" dirty="0"/>
              <a:t>is the speedup achieved?</a:t>
            </a:r>
            <a:endParaRPr lang="en-US" dirty="0" smtClean="0"/>
          </a:p>
          <a:p>
            <a:endParaRPr lang="en-US" dirty="0" smtClean="0"/>
          </a:p>
          <a:p>
            <a:endParaRPr lang="en-US" dirty="0"/>
          </a:p>
          <a:p>
            <a:r>
              <a:rPr lang="en-US" dirty="0" smtClean="0"/>
              <a:t>E.g</a:t>
            </a:r>
            <a:r>
              <a:rPr lang="en-US" dirty="0"/>
              <a:t>., client-server program</a:t>
            </a:r>
          </a:p>
          <a:p>
            <a:pPr lvl="1"/>
            <a:r>
              <a:rPr lang="en-US" dirty="0"/>
              <a:t>One process for server + one process per client</a:t>
            </a:r>
          </a:p>
          <a:p>
            <a:pPr lvl="1"/>
            <a:r>
              <a:rPr lang="en-US" dirty="0"/>
              <a:t>Server may run using multiple threads</a:t>
            </a:r>
          </a:p>
          <a:p>
            <a:r>
              <a:rPr lang="en-US" dirty="0"/>
              <a:t>Threads communicate using shared address space</a:t>
            </a:r>
          </a:p>
          <a:p>
            <a:pPr lvl="1"/>
            <a:r>
              <a:rPr lang="en-US" dirty="0"/>
              <a:t>Useful when threads cooperate heavily, e.g., server cache</a:t>
            </a:r>
          </a:p>
          <a:p>
            <a:r>
              <a:rPr lang="en-US" dirty="0"/>
              <a:t>Processes communicate using buffers (e.g., files)</a:t>
            </a:r>
          </a:p>
          <a:p>
            <a:pPr lvl="1"/>
            <a:r>
              <a:rPr lang="en-US" dirty="0"/>
              <a:t>Provides isolation, e.g., browser tabs</a:t>
            </a:r>
          </a:p>
          <a:p>
            <a:endParaRPr lang="en-US" dirty="0" smtClean="0"/>
          </a:p>
          <a:p>
            <a:r>
              <a:rPr lang="en-US" dirty="0" smtClean="0"/>
              <a:t>Benefits of using threads vs. separate processes</a:t>
            </a:r>
          </a:p>
          <a:p>
            <a:pPr lvl="1"/>
            <a:r>
              <a:rPr lang="en-US" dirty="0" smtClean="0"/>
              <a:t>Faster communication by reading/writing memory</a:t>
            </a:r>
          </a:p>
          <a:p>
            <a:pPr lvl="1"/>
            <a:r>
              <a:rPr lang="en-US" dirty="0" smtClean="0"/>
              <a:t>Lower memory needs because address space is shared</a:t>
            </a:r>
          </a:p>
          <a:p>
            <a:pPr lvl="1"/>
            <a:r>
              <a:rPr lang="en-US" dirty="0" smtClean="0"/>
              <a:t>Faster because thread switching doesn’t require switching address space</a:t>
            </a:r>
          </a:p>
          <a:p>
            <a:pPr lvl="1"/>
            <a:endParaRPr lang="en-US" dirty="0" smtClean="0"/>
          </a:p>
          <a:p>
            <a:pPr lvl="1"/>
            <a:endParaRPr lang="en-US" dirty="0"/>
          </a:p>
        </p:txBody>
      </p:sp>
      <p:sp>
        <p:nvSpPr>
          <p:cNvPr id="7" name="Slide Number Placeholder 3"/>
          <p:cNvSpPr>
            <a:spLocks noGrp="1"/>
          </p:cNvSpPr>
          <p:nvPr>
            <p:ph type="sldNum" sz="quarter" idx="10"/>
          </p:nvPr>
        </p:nvSpPr>
        <p:spPr/>
        <p:txBody>
          <a:bodyPr/>
          <a:lstStyle/>
          <a:p>
            <a:fld id="{EFC4FAEC-D82F-42B8-B6B4-E59AB0D410BC}" type="slidenum">
              <a:rPr lang="en-US"/>
              <a:pPr/>
              <a:t>13</a:t>
            </a:fld>
            <a:endParaRPr lang="en-US"/>
          </a:p>
        </p:txBody>
      </p:sp>
      <p:sp>
        <p:nvSpPr>
          <p:cNvPr id="2" name="TextBox 1"/>
          <p:cNvSpPr txBox="1"/>
          <p:nvPr/>
        </p:nvSpPr>
        <p:spPr>
          <a:xfrm>
            <a:off x="1087961" y="1530566"/>
            <a:ext cx="6955750" cy="1631216"/>
          </a:xfrm>
          <a:prstGeom prst="rect">
            <a:avLst/>
          </a:prstGeom>
          <a:noFill/>
          <a:ln>
            <a:solidFill>
              <a:schemeClr val="tx1"/>
            </a:solidFill>
          </a:ln>
        </p:spPr>
        <p:txBody>
          <a:bodyPr wrap="none" rtlCol="0">
            <a:spAutoFit/>
          </a:bodyPr>
          <a:lstStyle/>
          <a:p>
            <a:pPr algn="l"/>
            <a:r>
              <a:rPr lang="en-CA" sz="2000" b="1" dirty="0" smtClean="0">
                <a:latin typeface="Courier New" panose="02070309020205020404" pitchFamily="49" charset="0"/>
                <a:cs typeface="Courier New" panose="02070309020205020404" pitchFamily="49" charset="0"/>
              </a:rPr>
              <a:t>Run </a:t>
            </a:r>
            <a:r>
              <a:rPr lang="en-CA" sz="2000" b="1" dirty="0">
                <a:latin typeface="Courier New" panose="02070309020205020404" pitchFamily="49" charset="0"/>
                <a:cs typeface="Courier New" panose="02070309020205020404" pitchFamily="49" charset="0"/>
              </a:rPr>
              <a:t>in loop:</a:t>
            </a:r>
          </a:p>
          <a:p>
            <a:pPr algn="l"/>
            <a:r>
              <a:rPr lang="en-CA" sz="2000" b="1" dirty="0" smtClean="0">
                <a:latin typeface="Courier New" panose="02070309020205020404" pitchFamily="49" charset="0"/>
                <a:cs typeface="Courier New" panose="02070309020205020404" pitchFamily="49" charset="0"/>
              </a:rPr>
              <a:t>  1. get </a:t>
            </a:r>
            <a:r>
              <a:rPr lang="en-CA" sz="2000" b="1" dirty="0">
                <a:latin typeface="Courier New" panose="02070309020205020404" pitchFamily="49" charset="0"/>
                <a:cs typeface="Courier New" panose="02070309020205020404" pitchFamily="49" charset="0"/>
              </a:rPr>
              <a:t>network message (URL) from client</a:t>
            </a:r>
          </a:p>
          <a:p>
            <a:pPr algn="l"/>
            <a:r>
              <a:rPr lang="en-CA" sz="2000" b="1" dirty="0" smtClean="0">
                <a:latin typeface="Courier New" panose="02070309020205020404" pitchFamily="49" charset="0"/>
                <a:cs typeface="Courier New" panose="02070309020205020404" pitchFamily="49" charset="0"/>
              </a:rPr>
              <a:t>  2. get </a:t>
            </a:r>
            <a:r>
              <a:rPr lang="en-CA" sz="2000" b="1" dirty="0">
                <a:latin typeface="Courier New" panose="02070309020205020404" pitchFamily="49" charset="0"/>
                <a:cs typeface="Courier New" panose="02070309020205020404" pitchFamily="49" charset="0"/>
              </a:rPr>
              <a:t>URL data from </a:t>
            </a:r>
            <a:r>
              <a:rPr lang="en-CA" sz="2000" b="1" dirty="0" smtClean="0">
                <a:latin typeface="Courier New" panose="02070309020205020404" pitchFamily="49" charset="0"/>
                <a:cs typeface="Courier New" panose="02070309020205020404" pitchFamily="49" charset="0"/>
              </a:rPr>
              <a:t>disk, cache in memory</a:t>
            </a:r>
            <a:endParaRPr lang="en-CA" sz="2000" b="1" dirty="0">
              <a:latin typeface="Courier New" panose="02070309020205020404" pitchFamily="49" charset="0"/>
              <a:cs typeface="Courier New" panose="02070309020205020404" pitchFamily="49" charset="0"/>
            </a:endParaRPr>
          </a:p>
          <a:p>
            <a:pPr algn="l"/>
            <a:r>
              <a:rPr lang="en-CA" sz="2000" b="1" dirty="0" smtClean="0">
                <a:latin typeface="Courier New" panose="02070309020205020404" pitchFamily="49" charset="0"/>
                <a:cs typeface="Courier New" panose="02070309020205020404" pitchFamily="49" charset="0"/>
              </a:rPr>
              <a:t>  3. compose </a:t>
            </a:r>
            <a:r>
              <a:rPr lang="en-CA" sz="2000" b="1" dirty="0">
                <a:latin typeface="Courier New" panose="02070309020205020404" pitchFamily="49" charset="0"/>
                <a:cs typeface="Courier New" panose="02070309020205020404" pitchFamily="49" charset="0"/>
              </a:rPr>
              <a:t>response</a:t>
            </a:r>
          </a:p>
          <a:p>
            <a:pPr algn="l"/>
            <a:r>
              <a:rPr lang="en-CA" sz="2000" b="1" dirty="0" smtClean="0">
                <a:latin typeface="Courier New" panose="02070309020205020404" pitchFamily="49" charset="0"/>
                <a:cs typeface="Courier New" panose="02070309020205020404" pitchFamily="49" charset="0"/>
              </a:rPr>
              <a:t>  4. send response</a:t>
            </a:r>
          </a:p>
        </p:txBody>
      </p:sp>
    </p:spTree>
    <p:extLst>
      <p:ext uri="{BB962C8B-B14F-4D97-AF65-F5344CB8AC3E}">
        <p14:creationId xmlns:p14="http://schemas.microsoft.com/office/powerpoint/2010/main" val="148175626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Threads versus Processes</a:t>
            </a:r>
            <a:endParaRPr lang="en-CA" dirty="0"/>
          </a:p>
        </p:txBody>
      </p:sp>
      <p:sp>
        <p:nvSpPr>
          <p:cNvPr id="4" name="Slide Number Placeholder 3"/>
          <p:cNvSpPr>
            <a:spLocks noGrp="1"/>
          </p:cNvSpPr>
          <p:nvPr>
            <p:ph type="sldNum" sz="quarter" idx="10"/>
          </p:nvPr>
        </p:nvSpPr>
        <p:spPr/>
        <p:txBody>
          <a:bodyPr/>
          <a:lstStyle/>
          <a:p>
            <a:fld id="{46299EF9-DF56-45E6-B867-09E73DB2D784}" type="slidenum">
              <a:rPr lang="en-US" smtClean="0"/>
              <a:pPr/>
              <a:t>14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82726916"/>
              </p:ext>
            </p:extLst>
          </p:nvPr>
        </p:nvGraphicFramePr>
        <p:xfrm>
          <a:off x="360726" y="1651000"/>
          <a:ext cx="8422547" cy="2382520"/>
        </p:xfrm>
        <a:graphic>
          <a:graphicData uri="http://schemas.openxmlformats.org/drawingml/2006/table">
            <a:tbl>
              <a:tblPr firstRow="1" bandRow="1">
                <a:tableStyleId>{073A0DAA-6AF3-43AB-8588-CEC1D06C72B9}</a:tableStyleId>
              </a:tblPr>
              <a:tblGrid>
                <a:gridCol w="2081684"/>
                <a:gridCol w="3144302"/>
                <a:gridCol w="3196561"/>
              </a:tblGrid>
              <a:tr h="0">
                <a:tc>
                  <a:txBody>
                    <a:bodyPr/>
                    <a:lstStyle/>
                    <a:p>
                      <a:endParaRPr lang="en-CA" dirty="0"/>
                    </a:p>
                  </a:txBody>
                  <a:tcPr/>
                </a:tc>
                <a:tc>
                  <a:txBody>
                    <a:bodyPr/>
                    <a:lstStyle/>
                    <a:p>
                      <a:pPr algn="ctr"/>
                      <a:r>
                        <a:rPr lang="en-CA" dirty="0" smtClean="0"/>
                        <a:t>Threads</a:t>
                      </a:r>
                      <a:endParaRPr lang="en-CA" dirty="0"/>
                    </a:p>
                  </a:txBody>
                  <a:tcPr/>
                </a:tc>
                <a:tc>
                  <a:txBody>
                    <a:bodyPr/>
                    <a:lstStyle/>
                    <a:p>
                      <a:pPr algn="ctr"/>
                      <a:r>
                        <a:rPr lang="en-CA" dirty="0" smtClean="0"/>
                        <a:t>Processes</a:t>
                      </a:r>
                      <a:endParaRPr lang="en-CA" dirty="0"/>
                    </a:p>
                  </a:txBody>
                  <a:tcPr/>
                </a:tc>
              </a:tr>
              <a:tr h="370840">
                <a:tc>
                  <a:txBody>
                    <a:bodyPr/>
                    <a:lstStyle/>
                    <a:p>
                      <a:r>
                        <a:rPr lang="en-CA" dirty="0" smtClean="0"/>
                        <a:t>Memory needed</a:t>
                      </a:r>
                      <a:endParaRPr lang="en-CA" dirty="0"/>
                    </a:p>
                  </a:txBody>
                  <a:tcPr/>
                </a:tc>
                <a:tc>
                  <a:txBody>
                    <a:bodyPr/>
                    <a:lstStyle/>
                    <a:p>
                      <a:r>
                        <a:rPr lang="en-CA" dirty="0" smtClean="0"/>
                        <a:t>Shared, less</a:t>
                      </a:r>
                      <a:endParaRPr lang="en-CA" dirty="0"/>
                    </a:p>
                  </a:txBody>
                  <a:tcPr/>
                </a:tc>
                <a:tc>
                  <a:txBody>
                    <a:bodyPr/>
                    <a:lstStyle/>
                    <a:p>
                      <a:r>
                        <a:rPr lang="en-CA" dirty="0" smtClean="0"/>
                        <a:t>Not shared</a:t>
                      </a:r>
                      <a:r>
                        <a:rPr lang="en-CA" baseline="0" dirty="0" smtClean="0"/>
                        <a:t>, more</a:t>
                      </a:r>
                      <a:endParaRPr lang="en-CA" dirty="0"/>
                    </a:p>
                  </a:txBody>
                  <a:tcPr/>
                </a:tc>
              </a:tr>
              <a:tr h="320040">
                <a:tc>
                  <a:txBody>
                    <a:bodyPr/>
                    <a:lstStyle/>
                    <a:p>
                      <a:r>
                        <a:rPr lang="en-CA" dirty="0" smtClean="0"/>
                        <a:t>Communication &amp; Synchronization</a:t>
                      </a:r>
                      <a:endParaRPr lang="en-CA" dirty="0"/>
                    </a:p>
                  </a:txBody>
                  <a:tcPr/>
                </a:tc>
                <a:tc>
                  <a:txBody>
                    <a:bodyPr/>
                    <a:lstStyle/>
                    <a:p>
                      <a:r>
                        <a:rPr lang="en-CA" dirty="0" smtClean="0"/>
                        <a:t>Via shared variables, faster</a:t>
                      </a:r>
                      <a:endParaRPr lang="en-CA" dirty="0"/>
                    </a:p>
                  </a:txBody>
                  <a:tcPr/>
                </a:tc>
                <a:tc>
                  <a:txBody>
                    <a:bodyPr/>
                    <a:lstStyle/>
                    <a:p>
                      <a:r>
                        <a:rPr lang="en-CA" dirty="0" smtClean="0"/>
                        <a:t>Via</a:t>
                      </a:r>
                      <a:r>
                        <a:rPr lang="en-CA" baseline="0" dirty="0" smtClean="0"/>
                        <a:t> system calls, slower</a:t>
                      </a:r>
                      <a:endParaRPr lang="en-CA" dirty="0"/>
                    </a:p>
                  </a:txBody>
                  <a:tcPr/>
                </a:tc>
              </a:tr>
              <a:tr h="182880">
                <a:tc>
                  <a:txBody>
                    <a:bodyPr/>
                    <a:lstStyle/>
                    <a:p>
                      <a:r>
                        <a:rPr lang="en-CA" dirty="0" smtClean="0"/>
                        <a:t>Switching</a:t>
                      </a:r>
                      <a:endParaRPr lang="en-CA" dirty="0"/>
                    </a:p>
                  </a:txBody>
                  <a:tcPr/>
                </a:tc>
                <a:tc>
                  <a:txBody>
                    <a:bodyPr/>
                    <a:lstStyle/>
                    <a:p>
                      <a:r>
                        <a:rPr lang="en-CA" dirty="0" smtClean="0"/>
                        <a:t>Faster</a:t>
                      </a:r>
                      <a:endParaRPr lang="en-CA" dirty="0"/>
                    </a:p>
                  </a:txBody>
                  <a:tcPr/>
                </a:tc>
                <a:tc>
                  <a:txBody>
                    <a:bodyPr/>
                    <a:lstStyle/>
                    <a:p>
                      <a:r>
                        <a:rPr lang="en-CA" dirty="0" smtClean="0"/>
                        <a:t>Slower</a:t>
                      </a:r>
                      <a:endParaRPr lang="en-CA" dirty="0"/>
                    </a:p>
                  </a:txBody>
                  <a:tcPr/>
                </a:tc>
              </a:tr>
              <a:tr h="182880">
                <a:tc>
                  <a:txBody>
                    <a:bodyPr/>
                    <a:lstStyle/>
                    <a:p>
                      <a:r>
                        <a:rPr lang="en-CA" dirty="0" smtClean="0"/>
                        <a:t>Robustness</a:t>
                      </a:r>
                      <a:endParaRPr lang="en-CA" dirty="0"/>
                    </a:p>
                  </a:txBody>
                  <a:tcPr/>
                </a:tc>
                <a:tc>
                  <a:txBody>
                    <a:bodyPr/>
                    <a:lstStyle/>
                    <a:p>
                      <a:r>
                        <a:rPr lang="en-CA" dirty="0" smtClean="0"/>
                        <a:t>Memory sharing</a:t>
                      </a:r>
                      <a:r>
                        <a:rPr lang="en-CA" baseline="0" dirty="0" smtClean="0"/>
                        <a:t> can cause hard-to-detect bugs</a:t>
                      </a:r>
                      <a:endParaRPr lang="en-CA" dirty="0"/>
                    </a:p>
                  </a:txBody>
                  <a:tcPr/>
                </a:tc>
                <a:tc>
                  <a:txBody>
                    <a:bodyPr/>
                    <a:lstStyle/>
                    <a:p>
                      <a:r>
                        <a:rPr lang="en-CA" dirty="0" smtClean="0"/>
                        <a:t>All communication is</a:t>
                      </a:r>
                      <a:r>
                        <a:rPr lang="en-CA" baseline="0" dirty="0" smtClean="0"/>
                        <a:t> </a:t>
                      </a:r>
                      <a:r>
                        <a:rPr lang="en-CA" dirty="0" smtClean="0"/>
                        <a:t>explicit, more robust program design</a:t>
                      </a:r>
                      <a:endParaRPr lang="en-CA" dirty="0"/>
                    </a:p>
                  </a:txBody>
                  <a:tcPr/>
                </a:tc>
              </a:tr>
            </a:tbl>
          </a:graphicData>
        </a:graphic>
      </p:graphicFrame>
    </p:spTree>
    <p:extLst>
      <p:ext uri="{BB962C8B-B14F-4D97-AF65-F5344CB8AC3E}">
        <p14:creationId xmlns:p14="http://schemas.microsoft.com/office/powerpoint/2010/main" val="246935499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61" name="Rectangle 5"/>
          <p:cNvSpPr>
            <a:spLocks noGrp="1" noChangeArrowheads="1"/>
          </p:cNvSpPr>
          <p:nvPr>
            <p:ph type="title"/>
          </p:nvPr>
        </p:nvSpPr>
        <p:spPr/>
        <p:txBody>
          <a:bodyPr/>
          <a:lstStyle/>
          <a:p>
            <a:r>
              <a:rPr lang="en-US" dirty="0" smtClean="0"/>
              <a:t>OS-level Process State</a:t>
            </a:r>
            <a:endParaRPr lang="en-US" dirty="0"/>
          </a:p>
        </p:txBody>
      </p:sp>
      <p:sp>
        <p:nvSpPr>
          <p:cNvPr id="736264" name="Rectangle 8"/>
          <p:cNvSpPr>
            <a:spLocks noGrp="1" noChangeArrowheads="1"/>
          </p:cNvSpPr>
          <p:nvPr>
            <p:ph idx="1"/>
          </p:nvPr>
        </p:nvSpPr>
        <p:spPr/>
        <p:txBody>
          <a:bodyPr/>
          <a:lstStyle/>
          <a:p>
            <a:r>
              <a:rPr lang="en-US" dirty="0"/>
              <a:t> OS keeps state for </a:t>
            </a:r>
            <a:r>
              <a:rPr lang="en-US" dirty="0" smtClean="0"/>
              <a:t>each process</a:t>
            </a:r>
          </a:p>
          <a:p>
            <a:pPr lvl="1"/>
            <a:r>
              <a:rPr lang="en-US" dirty="0" smtClean="0"/>
              <a:t>Called process state, process control block (PCB), etc.</a:t>
            </a:r>
          </a:p>
          <a:p>
            <a:r>
              <a:rPr lang="en-US" dirty="0" smtClean="0"/>
              <a:t>The per-process </a:t>
            </a:r>
            <a:r>
              <a:rPr lang="en-US" dirty="0"/>
              <a:t>s</a:t>
            </a:r>
            <a:r>
              <a:rPr lang="en-US" dirty="0" smtClean="0"/>
              <a:t>tate consists of</a:t>
            </a:r>
          </a:p>
          <a:p>
            <a:pPr lvl="1"/>
            <a:r>
              <a:rPr lang="en-US" dirty="0" smtClean="0"/>
              <a:t>Thread state (for one or more threads)</a:t>
            </a:r>
            <a:endParaRPr lang="en-US" dirty="0"/>
          </a:p>
          <a:p>
            <a:pPr lvl="2"/>
            <a:r>
              <a:rPr lang="en-US" dirty="0" smtClean="0"/>
              <a:t>Processor </a:t>
            </a:r>
            <a:r>
              <a:rPr lang="en-US" dirty="0"/>
              <a:t>registers, allows </a:t>
            </a:r>
            <a:r>
              <a:rPr lang="en-US" dirty="0" smtClean="0"/>
              <a:t>resuming a suspended thread</a:t>
            </a:r>
            <a:endParaRPr lang="en-US" dirty="0"/>
          </a:p>
          <a:p>
            <a:pPr lvl="2"/>
            <a:r>
              <a:rPr lang="en-US" dirty="0"/>
              <a:t>Thread id, uniquely identifies thread</a:t>
            </a:r>
          </a:p>
          <a:p>
            <a:pPr lvl="2"/>
            <a:r>
              <a:rPr lang="en-US" dirty="0"/>
              <a:t>Various parameters, e.g., scheduling parameters</a:t>
            </a:r>
          </a:p>
          <a:p>
            <a:pPr lvl="1"/>
            <a:r>
              <a:rPr lang="en-US" dirty="0" smtClean="0"/>
              <a:t>Address space state</a:t>
            </a:r>
          </a:p>
          <a:p>
            <a:pPr lvl="2"/>
            <a:r>
              <a:rPr lang="en-US" dirty="0" smtClean="0"/>
              <a:t>Location of text, data, stack regions</a:t>
            </a:r>
          </a:p>
          <a:p>
            <a:pPr lvl="2"/>
            <a:r>
              <a:rPr lang="en-US" dirty="0" smtClean="0"/>
              <a:t>MMU virtual </a:t>
            </a:r>
            <a:r>
              <a:rPr lang="en-US" dirty="0"/>
              <a:t>memory </a:t>
            </a:r>
            <a:r>
              <a:rPr lang="en-US" dirty="0" smtClean="0"/>
              <a:t>state, i.e., virtual -&gt; physical mapping</a:t>
            </a:r>
          </a:p>
          <a:p>
            <a:pPr lvl="1"/>
            <a:r>
              <a:rPr lang="en-US" dirty="0" smtClean="0"/>
              <a:t>Device related state</a:t>
            </a:r>
            <a:endParaRPr lang="en-US" dirty="0"/>
          </a:p>
          <a:p>
            <a:pPr lvl="2"/>
            <a:r>
              <a:rPr lang="en-US" dirty="0"/>
              <a:t>O</a:t>
            </a:r>
            <a:r>
              <a:rPr lang="en-US" dirty="0" smtClean="0"/>
              <a:t>pen </a:t>
            </a:r>
            <a:r>
              <a:rPr lang="en-US" dirty="0"/>
              <a:t>files, network </a:t>
            </a:r>
            <a:r>
              <a:rPr lang="en-US" dirty="0" smtClean="0"/>
              <a:t>connections</a:t>
            </a:r>
          </a:p>
          <a:p>
            <a:pPr lvl="1"/>
            <a:r>
              <a:rPr lang="en-US" dirty="0" smtClean="0"/>
              <a:t>What other state must the OS keep?</a:t>
            </a:r>
          </a:p>
        </p:txBody>
      </p:sp>
      <p:sp>
        <p:nvSpPr>
          <p:cNvPr id="4" name="Slide Number Placeholder 3"/>
          <p:cNvSpPr>
            <a:spLocks noGrp="1"/>
          </p:cNvSpPr>
          <p:nvPr>
            <p:ph type="sldNum" sz="quarter" idx="10"/>
          </p:nvPr>
        </p:nvSpPr>
        <p:spPr/>
        <p:txBody>
          <a:bodyPr/>
          <a:lstStyle/>
          <a:p>
            <a:fld id="{BF750B07-2837-48EB-B35E-98D10F30D3C4}"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smtClean="0"/>
              <a:t>A running program is called a process</a:t>
            </a:r>
          </a:p>
          <a:p>
            <a:r>
              <a:rPr lang="en-CA" dirty="0" smtClean="0"/>
              <a:t>OS maintains per-process state for each abstraction it provides to a process</a:t>
            </a:r>
          </a:p>
          <a:p>
            <a:pPr lvl="1"/>
            <a:r>
              <a:rPr lang="en-CA" dirty="0" smtClean="0"/>
              <a:t>Thread state (virtualizes CPU)</a:t>
            </a:r>
          </a:p>
          <a:p>
            <a:pPr lvl="2"/>
            <a:r>
              <a:rPr lang="en-CA" dirty="0" smtClean="0"/>
              <a:t>Enables running multiple threads/streams of execution concurrently</a:t>
            </a:r>
          </a:p>
          <a:p>
            <a:pPr lvl="1"/>
            <a:r>
              <a:rPr lang="en-CA" dirty="0" smtClean="0"/>
              <a:t>Address space state (virtualizes memory)</a:t>
            </a:r>
          </a:p>
          <a:p>
            <a:pPr lvl="2"/>
            <a:r>
              <a:rPr lang="en-CA" dirty="0" smtClean="0"/>
              <a:t>Enables running multiple programs with “private” memory</a:t>
            </a:r>
          </a:p>
          <a:p>
            <a:pPr lvl="1"/>
            <a:r>
              <a:rPr lang="en-CA" dirty="0" smtClean="0"/>
              <a:t>Device related state</a:t>
            </a:r>
          </a:p>
          <a:p>
            <a:pPr lvl="2"/>
            <a:r>
              <a:rPr lang="en-CA" dirty="0" smtClean="0"/>
              <a:t>Includes file state, socket state, etc.</a:t>
            </a:r>
          </a:p>
          <a:p>
            <a:endParaRPr lang="en-CA" dirty="0"/>
          </a:p>
        </p:txBody>
      </p:sp>
      <p:sp>
        <p:nvSpPr>
          <p:cNvPr id="4" name="Slide Number Placeholder 3"/>
          <p:cNvSpPr>
            <a:spLocks noGrp="1"/>
          </p:cNvSpPr>
          <p:nvPr>
            <p:ph type="sldNum" sz="quarter" idx="10"/>
          </p:nvPr>
        </p:nvSpPr>
        <p:spPr/>
        <p:txBody>
          <a:bodyPr/>
          <a:lstStyle/>
          <a:p>
            <a:fld id="{46299EF9-DF56-45E6-B867-09E73DB2D784}" type="slidenum">
              <a:rPr lang="en-US" smtClean="0"/>
              <a:pPr/>
              <a:t>16</a:t>
            </a:fld>
            <a:endParaRPr lang="en-US"/>
          </a:p>
        </p:txBody>
      </p:sp>
    </p:spTree>
    <p:extLst>
      <p:ext uri="{BB962C8B-B14F-4D97-AF65-F5344CB8AC3E}">
        <p14:creationId xmlns:p14="http://schemas.microsoft.com/office/powerpoint/2010/main" val="120847202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Think Time</a:t>
            </a:r>
            <a:endParaRPr lang="en-CA" dirty="0"/>
          </a:p>
        </p:txBody>
      </p:sp>
      <p:sp>
        <p:nvSpPr>
          <p:cNvPr id="3" name="Content Placeholder 2"/>
          <p:cNvSpPr>
            <a:spLocks noGrp="1"/>
          </p:cNvSpPr>
          <p:nvPr>
            <p:ph idx="1"/>
          </p:nvPr>
        </p:nvSpPr>
        <p:spPr/>
        <p:txBody>
          <a:bodyPr/>
          <a:lstStyle/>
          <a:p>
            <a:r>
              <a:rPr lang="en-CA" dirty="0"/>
              <a:t>What is the difference between a program and a process?</a:t>
            </a:r>
          </a:p>
          <a:p>
            <a:r>
              <a:rPr lang="en-CA" dirty="0" smtClean="0"/>
              <a:t>What </a:t>
            </a:r>
            <a:r>
              <a:rPr lang="en-CA" dirty="0"/>
              <a:t>is the difference between a thread and a process?</a:t>
            </a:r>
          </a:p>
          <a:p>
            <a:r>
              <a:rPr lang="en-CA" dirty="0" smtClean="0"/>
              <a:t>What </a:t>
            </a:r>
            <a:r>
              <a:rPr lang="en-CA" dirty="0"/>
              <a:t>is the difference between an address space and a </a:t>
            </a:r>
            <a:r>
              <a:rPr lang="en-CA" dirty="0" smtClean="0"/>
              <a:t>process?</a:t>
            </a:r>
          </a:p>
          <a:p>
            <a:r>
              <a:rPr lang="en-CA" dirty="0" smtClean="0"/>
              <a:t>Is </a:t>
            </a:r>
            <a:r>
              <a:rPr lang="en-CA" dirty="0"/>
              <a:t>the OS </a:t>
            </a:r>
            <a:r>
              <a:rPr lang="en-CA" dirty="0" smtClean="0"/>
              <a:t>code run in a separate process? a separate thread? Does </a:t>
            </a:r>
            <a:r>
              <a:rPr lang="en-CA" dirty="0"/>
              <a:t>it need a </a:t>
            </a:r>
            <a:r>
              <a:rPr lang="en-CA" dirty="0" smtClean="0"/>
              <a:t>process structure?</a:t>
            </a:r>
          </a:p>
          <a:p>
            <a:r>
              <a:rPr lang="en-CA" dirty="0" smtClean="0"/>
              <a:t>What </a:t>
            </a:r>
            <a:r>
              <a:rPr lang="en-CA" dirty="0"/>
              <a:t>is the address space of an </a:t>
            </a:r>
            <a:r>
              <a:rPr lang="en-CA"/>
              <a:t>OS</a:t>
            </a:r>
            <a:r>
              <a:rPr lang="en-CA" smtClean="0"/>
              <a:t>?</a:t>
            </a:r>
            <a:endParaRPr lang="en-CA" dirty="0"/>
          </a:p>
        </p:txBody>
      </p:sp>
      <p:sp>
        <p:nvSpPr>
          <p:cNvPr id="4" name="Slide Number Placeholder 3"/>
          <p:cNvSpPr>
            <a:spLocks noGrp="1"/>
          </p:cNvSpPr>
          <p:nvPr>
            <p:ph type="sldNum" sz="quarter" idx="10"/>
          </p:nvPr>
        </p:nvSpPr>
        <p:spPr/>
        <p:txBody>
          <a:bodyPr/>
          <a:lstStyle/>
          <a:p>
            <a:fld id="{46299EF9-DF56-45E6-B867-09E73DB2D784}" type="slidenum">
              <a:rPr lang="en-US" smtClean="0"/>
              <a:pPr/>
              <a:t>17</a:t>
            </a:fld>
            <a:endParaRPr lang="en-US"/>
          </a:p>
        </p:txBody>
      </p:sp>
    </p:spTree>
    <p:extLst>
      <p:ext uri="{BB962C8B-B14F-4D97-AF65-F5344CB8AC3E}">
        <p14:creationId xmlns:p14="http://schemas.microsoft.com/office/powerpoint/2010/main" val="12179316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4" name="Rectangle 4"/>
          <p:cNvSpPr>
            <a:spLocks noGrp="1" noChangeArrowheads="1"/>
          </p:cNvSpPr>
          <p:nvPr>
            <p:ph type="title"/>
          </p:nvPr>
        </p:nvSpPr>
        <p:spPr/>
        <p:txBody>
          <a:bodyPr/>
          <a:lstStyle/>
          <a:p>
            <a:r>
              <a:rPr lang="en-US" dirty="0"/>
              <a:t>Overview</a:t>
            </a:r>
          </a:p>
        </p:txBody>
      </p:sp>
      <p:sp>
        <p:nvSpPr>
          <p:cNvPr id="952325" name="Rectangle 5"/>
          <p:cNvSpPr>
            <a:spLocks noGrp="1" noChangeArrowheads="1"/>
          </p:cNvSpPr>
          <p:nvPr>
            <p:ph idx="1"/>
          </p:nvPr>
        </p:nvSpPr>
        <p:spPr/>
        <p:txBody>
          <a:bodyPr/>
          <a:lstStyle/>
          <a:p>
            <a:r>
              <a:rPr lang="en-US" dirty="0" smtClean="0"/>
              <a:t>Threads</a:t>
            </a:r>
          </a:p>
          <a:p>
            <a:r>
              <a:rPr lang="en-US" dirty="0"/>
              <a:t>Address space</a:t>
            </a:r>
          </a:p>
          <a:p>
            <a:r>
              <a:rPr lang="en-US" dirty="0" smtClean="0"/>
              <a:t>Processes</a:t>
            </a:r>
          </a:p>
          <a:p>
            <a:r>
              <a:rPr lang="en-US" smtClean="0"/>
              <a:t>OS-level process </a:t>
            </a:r>
            <a:r>
              <a:rPr lang="en-US" dirty="0" smtClean="0"/>
              <a:t>state</a:t>
            </a:r>
            <a:endParaRPr lang="en-US" dirty="0"/>
          </a:p>
        </p:txBody>
      </p:sp>
      <p:sp>
        <p:nvSpPr>
          <p:cNvPr id="4" name="Slide Number Placeholder 3"/>
          <p:cNvSpPr>
            <a:spLocks noGrp="1"/>
          </p:cNvSpPr>
          <p:nvPr>
            <p:ph type="sldNum" sz="quarter" idx="10"/>
          </p:nvPr>
        </p:nvSpPr>
        <p:spPr/>
        <p:txBody>
          <a:bodyPr/>
          <a:lstStyle/>
          <a:p>
            <a:fld id="{37168AEB-532C-48AE-A9CB-A5687B4A5B28}" type="slidenum">
              <a:rPr lang="en-US"/>
              <a:pPr/>
              <a:t>2</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8" name="Rectangle 10"/>
          <p:cNvSpPr>
            <a:spLocks noGrp="1" noChangeArrowheads="1"/>
          </p:cNvSpPr>
          <p:nvPr>
            <p:ph type="title"/>
          </p:nvPr>
        </p:nvSpPr>
        <p:spPr/>
        <p:txBody>
          <a:bodyPr/>
          <a:lstStyle/>
          <a:p>
            <a:r>
              <a:rPr lang="en-US" dirty="0" smtClean="0"/>
              <a:t>Program</a:t>
            </a:r>
            <a:endParaRPr lang="en-US" dirty="0"/>
          </a:p>
        </p:txBody>
      </p:sp>
      <p:sp>
        <p:nvSpPr>
          <p:cNvPr id="529419" name="Rectangle 11"/>
          <p:cNvSpPr>
            <a:spLocks noGrp="1" noChangeArrowheads="1"/>
          </p:cNvSpPr>
          <p:nvPr>
            <p:ph idx="1"/>
          </p:nvPr>
        </p:nvSpPr>
        <p:spPr/>
        <p:txBody>
          <a:bodyPr/>
          <a:lstStyle/>
          <a:p>
            <a:r>
              <a:rPr lang="en-US" dirty="0"/>
              <a:t>A program </a:t>
            </a:r>
            <a:r>
              <a:rPr lang="en-US" dirty="0" smtClean="0"/>
              <a:t>is a static file containing instructions + data</a:t>
            </a:r>
            <a:endParaRPr lang="en-US" dirty="0"/>
          </a:p>
          <a:p>
            <a:pPr lvl="1"/>
            <a:r>
              <a:rPr lang="en-US" dirty="0"/>
              <a:t>Describes how to perform a </a:t>
            </a:r>
            <a:r>
              <a:rPr lang="en-US" dirty="0" smtClean="0"/>
              <a:t>computation</a:t>
            </a:r>
          </a:p>
          <a:p>
            <a:r>
              <a:rPr lang="en-US" dirty="0" smtClean="0"/>
              <a:t>When </a:t>
            </a:r>
            <a:r>
              <a:rPr lang="en-US" dirty="0"/>
              <a:t>a program is run, </a:t>
            </a:r>
            <a:r>
              <a:rPr lang="en-US" dirty="0" smtClean="0"/>
              <a:t>OS maintains state for the various abstractions its provides to the running program</a:t>
            </a:r>
            <a:endParaRPr lang="en-US" dirty="0"/>
          </a:p>
          <a:p>
            <a:pPr lvl="1"/>
            <a:r>
              <a:rPr lang="en-US" dirty="0" smtClean="0"/>
              <a:t>Thread (CPU) state</a:t>
            </a:r>
            <a:endParaRPr lang="en-US" dirty="0"/>
          </a:p>
          <a:p>
            <a:pPr lvl="2"/>
            <a:r>
              <a:rPr lang="en-US" dirty="0"/>
              <a:t>Holds registers, PC, SP, etc.</a:t>
            </a:r>
          </a:p>
          <a:p>
            <a:pPr lvl="1"/>
            <a:r>
              <a:rPr lang="en-US" dirty="0" smtClean="0"/>
              <a:t>Address space (memory) state</a:t>
            </a:r>
            <a:endParaRPr lang="en-US" dirty="0"/>
          </a:p>
          <a:p>
            <a:pPr lvl="2"/>
            <a:r>
              <a:rPr lang="en-US" dirty="0"/>
              <a:t>Holds program instructions, static and dynamic data values</a:t>
            </a:r>
          </a:p>
          <a:p>
            <a:pPr lvl="1"/>
            <a:r>
              <a:rPr lang="en-US" dirty="0" smtClean="0"/>
              <a:t>Device and other state</a:t>
            </a:r>
            <a:endParaRPr lang="en-US" dirty="0"/>
          </a:p>
          <a:p>
            <a:pPr lvl="2"/>
            <a:r>
              <a:rPr lang="en-US" dirty="0"/>
              <a:t>Holds state such as open files, network connection state, etc</a:t>
            </a:r>
            <a:r>
              <a:rPr lang="en-US" dirty="0" smtClean="0"/>
              <a:t>.</a:t>
            </a:r>
            <a:endParaRPr lang="en-US" dirty="0"/>
          </a:p>
        </p:txBody>
      </p:sp>
      <p:sp>
        <p:nvSpPr>
          <p:cNvPr id="4" name="Slide Number Placeholder 3"/>
          <p:cNvSpPr>
            <a:spLocks noGrp="1"/>
          </p:cNvSpPr>
          <p:nvPr>
            <p:ph type="sldNum" sz="quarter" idx="10"/>
          </p:nvPr>
        </p:nvSpPr>
        <p:spPr/>
        <p:txBody>
          <a:bodyPr/>
          <a:lstStyle/>
          <a:p>
            <a:fld id="{0E4D4181-5C3B-4B58-8D92-4360CF3D2E8E}" type="slidenum">
              <a:rPr lang="en-US"/>
              <a:pPr/>
              <a:t>3</a:t>
            </a:fld>
            <a:endParaRPr lang="en-US"/>
          </a:p>
        </p:txBody>
      </p:sp>
    </p:spTree>
    <p:extLst>
      <p:ext uri="{BB962C8B-B14F-4D97-AF65-F5344CB8AC3E}">
        <p14:creationId xmlns:p14="http://schemas.microsoft.com/office/powerpoint/2010/main" val="170606323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p:cNvSpPr>
            <a:spLocks noGrp="1" noChangeArrowheads="1"/>
          </p:cNvSpPr>
          <p:nvPr>
            <p:ph type="title"/>
          </p:nvPr>
        </p:nvSpPr>
        <p:spPr/>
        <p:txBody>
          <a:bodyPr/>
          <a:lstStyle/>
          <a:p>
            <a:r>
              <a:rPr lang="en-US" dirty="0" smtClean="0"/>
              <a:t>Threads</a:t>
            </a:r>
            <a:endParaRPr lang="en-US" dirty="0"/>
          </a:p>
        </p:txBody>
      </p:sp>
      <p:sp>
        <p:nvSpPr>
          <p:cNvPr id="1146883" name="Rectangle 3"/>
          <p:cNvSpPr>
            <a:spLocks noGrp="1" noChangeArrowheads="1"/>
          </p:cNvSpPr>
          <p:nvPr>
            <p:ph idx="1"/>
          </p:nvPr>
        </p:nvSpPr>
        <p:spPr>
          <a:xfrm>
            <a:off x="609600" y="1333346"/>
            <a:ext cx="7924800" cy="5183187"/>
          </a:xfrm>
        </p:spPr>
        <p:txBody>
          <a:bodyPr/>
          <a:lstStyle/>
          <a:p>
            <a:r>
              <a:rPr lang="en-US" dirty="0" smtClean="0"/>
              <a:t>OS abstraction for virtualizing the CPU</a:t>
            </a:r>
            <a:endParaRPr lang="en-US" dirty="0"/>
          </a:p>
          <a:p>
            <a:pPr lvl="1"/>
            <a:r>
              <a:rPr lang="en-CA" dirty="0" smtClean="0"/>
              <a:t>Each </a:t>
            </a:r>
            <a:r>
              <a:rPr lang="en-CA" dirty="0"/>
              <a:t>thread runs on CPU, thinks it has its own set of </a:t>
            </a:r>
            <a:r>
              <a:rPr lang="en-CA" dirty="0" smtClean="0"/>
              <a:t>CPU registers</a:t>
            </a:r>
            <a:r>
              <a:rPr lang="en-CA" dirty="0"/>
              <a:t>, unaware of other </a:t>
            </a:r>
            <a:r>
              <a:rPr lang="en-CA" dirty="0" smtClean="0"/>
              <a:t>threads</a:t>
            </a:r>
          </a:p>
          <a:p>
            <a:endParaRPr lang="en-CA" dirty="0" smtClean="0"/>
          </a:p>
          <a:p>
            <a:endParaRPr lang="en-CA" dirty="0"/>
          </a:p>
          <a:p>
            <a:pPr marL="0" indent="0">
              <a:buNone/>
            </a:pPr>
            <a:endParaRPr lang="en-CA" dirty="0"/>
          </a:p>
          <a:p>
            <a:r>
              <a:rPr lang="en-CA" dirty="0" smtClean="0"/>
              <a:t># </a:t>
            </a:r>
            <a:r>
              <a:rPr lang="en-CA" dirty="0"/>
              <a:t>of threads is arbitrary, # of CPUs </a:t>
            </a:r>
            <a:r>
              <a:rPr lang="en-CA" dirty="0" smtClean="0"/>
              <a:t>is fixed</a:t>
            </a:r>
          </a:p>
          <a:p>
            <a:pPr lvl="1"/>
            <a:r>
              <a:rPr lang="en-CA" dirty="0" smtClean="0"/>
              <a:t>Implemented by multiplexing thread instruction streams</a:t>
            </a:r>
            <a:endParaRPr lang="en-CA" dirty="0"/>
          </a:p>
        </p:txBody>
      </p:sp>
      <p:sp>
        <p:nvSpPr>
          <p:cNvPr id="13" name="Slide Number Placeholder 3"/>
          <p:cNvSpPr>
            <a:spLocks noGrp="1"/>
          </p:cNvSpPr>
          <p:nvPr>
            <p:ph type="sldNum" sz="quarter" idx="10"/>
          </p:nvPr>
        </p:nvSpPr>
        <p:spPr/>
        <p:txBody>
          <a:bodyPr/>
          <a:lstStyle/>
          <a:p>
            <a:fld id="{5B308881-482A-43DA-956F-4AE81AA9F002}" type="slidenum">
              <a:rPr lang="en-US"/>
              <a:pPr/>
              <a:t>4</a:t>
            </a:fld>
            <a:endParaRPr lang="en-US"/>
          </a:p>
        </p:txBody>
      </p:sp>
      <p:grpSp>
        <p:nvGrpSpPr>
          <p:cNvPr id="1146892" name="Group 12"/>
          <p:cNvGrpSpPr>
            <a:grpSpLocks/>
          </p:cNvGrpSpPr>
          <p:nvPr/>
        </p:nvGrpSpPr>
        <p:grpSpPr bwMode="auto">
          <a:xfrm>
            <a:off x="1456565" y="2710831"/>
            <a:ext cx="5885009" cy="1327783"/>
            <a:chOff x="511" y="2819"/>
            <a:chExt cx="4315" cy="1009"/>
          </a:xfrm>
        </p:grpSpPr>
        <p:pic>
          <p:nvPicPr>
            <p:cNvPr id="1146884" name="Picture 4" descr="f05-23-P3749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 y="2819"/>
              <a:ext cx="4315" cy="1009"/>
            </a:xfrm>
            <a:prstGeom prst="rect">
              <a:avLst/>
            </a:prstGeom>
            <a:noFill/>
            <a:extLst>
              <a:ext uri="{909E8E84-426E-40DD-AFC4-6F175D3DCCD1}">
                <a14:hiddenFill xmlns:a14="http://schemas.microsoft.com/office/drawing/2010/main">
                  <a:solidFill>
                    <a:srgbClr val="FFFFFF"/>
                  </a:solidFill>
                </a14:hiddenFill>
              </a:ext>
            </a:extLst>
          </p:spPr>
        </p:pic>
        <p:sp>
          <p:nvSpPr>
            <p:cNvPr id="1146887" name="Rectangle 7"/>
            <p:cNvSpPr>
              <a:spLocks noChangeArrowheads="1"/>
            </p:cNvSpPr>
            <p:nvPr/>
          </p:nvSpPr>
          <p:spPr bwMode="auto">
            <a:xfrm>
              <a:off x="1619" y="3038"/>
              <a:ext cx="303" cy="103"/>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888" name="Rectangle 8"/>
            <p:cNvSpPr>
              <a:spLocks noChangeArrowheads="1"/>
            </p:cNvSpPr>
            <p:nvPr/>
          </p:nvSpPr>
          <p:spPr bwMode="auto">
            <a:xfrm>
              <a:off x="2678" y="3048"/>
              <a:ext cx="303" cy="103"/>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889" name="Rectangle 9"/>
            <p:cNvSpPr>
              <a:spLocks noChangeArrowheads="1"/>
            </p:cNvSpPr>
            <p:nvPr/>
          </p:nvSpPr>
          <p:spPr bwMode="auto">
            <a:xfrm>
              <a:off x="4313" y="3052"/>
              <a:ext cx="303" cy="103"/>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890" name="Rectangle 10"/>
            <p:cNvSpPr>
              <a:spLocks noChangeArrowheads="1"/>
            </p:cNvSpPr>
            <p:nvPr/>
          </p:nvSpPr>
          <p:spPr bwMode="auto">
            <a:xfrm>
              <a:off x="3959" y="3566"/>
              <a:ext cx="303" cy="103"/>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891" name="Rectangle 11"/>
            <p:cNvSpPr>
              <a:spLocks noChangeArrowheads="1"/>
            </p:cNvSpPr>
            <p:nvPr/>
          </p:nvSpPr>
          <p:spPr bwMode="auto">
            <a:xfrm>
              <a:off x="1907" y="3576"/>
              <a:ext cx="303" cy="103"/>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 name="Group 64"/>
          <p:cNvGrpSpPr/>
          <p:nvPr/>
        </p:nvGrpSpPr>
        <p:grpSpPr>
          <a:xfrm>
            <a:off x="1589387" y="5317114"/>
            <a:ext cx="2586034" cy="1233731"/>
            <a:chOff x="2226112" y="2657430"/>
            <a:chExt cx="2586034" cy="1233731"/>
          </a:xfrm>
        </p:grpSpPr>
        <p:cxnSp>
          <p:nvCxnSpPr>
            <p:cNvPr id="66" name="Straight Connector 65"/>
            <p:cNvCxnSpPr/>
            <p:nvPr/>
          </p:nvCxnSpPr>
          <p:spPr bwMode="auto">
            <a:xfrm>
              <a:off x="2597422" y="3615898"/>
              <a:ext cx="2214724" cy="0"/>
            </a:xfrm>
            <a:prstGeom prst="line">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p:nvPr/>
          </p:nvCxnSpPr>
          <p:spPr bwMode="auto">
            <a:xfrm>
              <a:off x="2784709" y="3378738"/>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bwMode="auto">
            <a:xfrm>
              <a:off x="3062021" y="3119887"/>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bwMode="auto">
            <a:xfrm>
              <a:off x="3981875" y="3111653"/>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bwMode="auto">
            <a:xfrm>
              <a:off x="4268313" y="2872788"/>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bwMode="auto">
            <a:xfrm flipV="1">
              <a:off x="2597422" y="2657430"/>
              <a:ext cx="0" cy="958468"/>
            </a:xfrm>
            <a:prstGeom prst="line">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p:nvPr/>
          </p:nvCxnSpPr>
          <p:spPr bwMode="auto">
            <a:xfrm>
              <a:off x="3357585" y="2872788"/>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bwMode="auto">
            <a:xfrm>
              <a:off x="3695437" y="3378738"/>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226112" y="3240337"/>
              <a:ext cx="295274" cy="276999"/>
            </a:xfrm>
            <a:prstGeom prst="rect">
              <a:avLst/>
            </a:prstGeom>
            <a:noFill/>
          </p:spPr>
          <p:txBody>
            <a:bodyPr wrap="none" rtlCol="0">
              <a:spAutoFit/>
            </a:bodyPr>
            <a:lstStyle/>
            <a:p>
              <a:r>
                <a:rPr lang="en-US" sz="1200" dirty="0" smtClean="0"/>
                <a:t>A</a:t>
              </a:r>
              <a:endParaRPr lang="en-US" sz="1200" dirty="0"/>
            </a:p>
          </p:txBody>
        </p:sp>
        <p:sp>
          <p:nvSpPr>
            <p:cNvPr id="75" name="TextBox 74"/>
            <p:cNvSpPr txBox="1"/>
            <p:nvPr/>
          </p:nvSpPr>
          <p:spPr>
            <a:xfrm>
              <a:off x="2226112" y="2998164"/>
              <a:ext cx="287258" cy="276999"/>
            </a:xfrm>
            <a:prstGeom prst="rect">
              <a:avLst/>
            </a:prstGeom>
            <a:noFill/>
          </p:spPr>
          <p:txBody>
            <a:bodyPr wrap="none" rtlCol="0">
              <a:spAutoFit/>
            </a:bodyPr>
            <a:lstStyle/>
            <a:p>
              <a:r>
                <a:rPr lang="en-US" sz="1200" dirty="0" smtClean="0"/>
                <a:t>B</a:t>
              </a:r>
            </a:p>
          </p:txBody>
        </p:sp>
        <p:sp>
          <p:nvSpPr>
            <p:cNvPr id="76" name="TextBox 75"/>
            <p:cNvSpPr txBox="1"/>
            <p:nvPr/>
          </p:nvSpPr>
          <p:spPr>
            <a:xfrm>
              <a:off x="2226112" y="2734288"/>
              <a:ext cx="295274" cy="276999"/>
            </a:xfrm>
            <a:prstGeom prst="rect">
              <a:avLst/>
            </a:prstGeom>
            <a:noFill/>
          </p:spPr>
          <p:txBody>
            <a:bodyPr wrap="none" rtlCol="0">
              <a:spAutoFit/>
            </a:bodyPr>
            <a:lstStyle/>
            <a:p>
              <a:r>
                <a:rPr lang="en-US" sz="1200" dirty="0" smtClean="0"/>
                <a:t>C</a:t>
              </a:r>
              <a:endParaRPr lang="en-US" sz="1200" dirty="0"/>
            </a:p>
          </p:txBody>
        </p:sp>
        <p:sp>
          <p:nvSpPr>
            <p:cNvPr id="77" name="TextBox 76"/>
            <p:cNvSpPr txBox="1"/>
            <p:nvPr/>
          </p:nvSpPr>
          <p:spPr>
            <a:xfrm>
              <a:off x="3006633" y="3614162"/>
              <a:ext cx="1370312" cy="276999"/>
            </a:xfrm>
            <a:prstGeom prst="rect">
              <a:avLst/>
            </a:prstGeom>
            <a:noFill/>
          </p:spPr>
          <p:txBody>
            <a:bodyPr wrap="none" rtlCol="0">
              <a:spAutoFit/>
            </a:bodyPr>
            <a:lstStyle/>
            <a:p>
              <a:r>
                <a:rPr lang="en-US" sz="1200" dirty="0" smtClean="0"/>
                <a:t>Time, uniprocessor</a:t>
              </a:r>
            </a:p>
          </p:txBody>
        </p:sp>
      </p:grpSp>
      <p:grpSp>
        <p:nvGrpSpPr>
          <p:cNvPr id="78" name="Group 77"/>
          <p:cNvGrpSpPr/>
          <p:nvPr/>
        </p:nvGrpSpPr>
        <p:grpSpPr>
          <a:xfrm>
            <a:off x="4845595" y="5310575"/>
            <a:ext cx="1796324" cy="1233731"/>
            <a:chOff x="5324908" y="2650891"/>
            <a:chExt cx="1796324" cy="1233731"/>
          </a:xfrm>
        </p:grpSpPr>
        <p:cxnSp>
          <p:nvCxnSpPr>
            <p:cNvPr id="79" name="Straight Connector 78"/>
            <p:cNvCxnSpPr/>
            <p:nvPr/>
          </p:nvCxnSpPr>
          <p:spPr bwMode="auto">
            <a:xfrm>
              <a:off x="5696218" y="3609359"/>
              <a:ext cx="1425014" cy="0"/>
            </a:xfrm>
            <a:prstGeom prst="line">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p:nvPr/>
          </p:nvCxnSpPr>
          <p:spPr bwMode="auto">
            <a:xfrm>
              <a:off x="5883505" y="3372199"/>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bwMode="auto">
            <a:xfrm>
              <a:off x="6456381" y="2866248"/>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bwMode="auto">
            <a:xfrm flipV="1">
              <a:off x="5696218" y="2650891"/>
              <a:ext cx="0" cy="958468"/>
            </a:xfrm>
            <a:prstGeom prst="line">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p:nvPr/>
          </p:nvCxnSpPr>
          <p:spPr bwMode="auto">
            <a:xfrm>
              <a:off x="6169943" y="2866249"/>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bwMode="auto">
            <a:xfrm>
              <a:off x="6456381" y="3382362"/>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5324908" y="3233798"/>
              <a:ext cx="295274" cy="276999"/>
            </a:xfrm>
            <a:prstGeom prst="rect">
              <a:avLst/>
            </a:prstGeom>
            <a:noFill/>
          </p:spPr>
          <p:txBody>
            <a:bodyPr wrap="none" rtlCol="0">
              <a:spAutoFit/>
            </a:bodyPr>
            <a:lstStyle/>
            <a:p>
              <a:r>
                <a:rPr lang="en-US" sz="1200" dirty="0" smtClean="0"/>
                <a:t>A</a:t>
              </a:r>
              <a:endParaRPr lang="en-US" sz="1200" dirty="0"/>
            </a:p>
          </p:txBody>
        </p:sp>
        <p:sp>
          <p:nvSpPr>
            <p:cNvPr id="86" name="TextBox 85"/>
            <p:cNvSpPr txBox="1"/>
            <p:nvPr/>
          </p:nvSpPr>
          <p:spPr>
            <a:xfrm>
              <a:off x="5324908" y="2991625"/>
              <a:ext cx="287258" cy="276999"/>
            </a:xfrm>
            <a:prstGeom prst="rect">
              <a:avLst/>
            </a:prstGeom>
            <a:noFill/>
          </p:spPr>
          <p:txBody>
            <a:bodyPr wrap="none" rtlCol="0">
              <a:spAutoFit/>
            </a:bodyPr>
            <a:lstStyle/>
            <a:p>
              <a:r>
                <a:rPr lang="en-US" sz="1200" dirty="0" smtClean="0"/>
                <a:t>B</a:t>
              </a:r>
            </a:p>
          </p:txBody>
        </p:sp>
        <p:sp>
          <p:nvSpPr>
            <p:cNvPr id="87" name="TextBox 86"/>
            <p:cNvSpPr txBox="1"/>
            <p:nvPr/>
          </p:nvSpPr>
          <p:spPr>
            <a:xfrm>
              <a:off x="5324908" y="2727749"/>
              <a:ext cx="295274" cy="276999"/>
            </a:xfrm>
            <a:prstGeom prst="rect">
              <a:avLst/>
            </a:prstGeom>
            <a:noFill/>
          </p:spPr>
          <p:txBody>
            <a:bodyPr wrap="none" rtlCol="0">
              <a:spAutoFit/>
            </a:bodyPr>
            <a:lstStyle/>
            <a:p>
              <a:r>
                <a:rPr lang="en-US" sz="1200" dirty="0" smtClean="0"/>
                <a:t>C</a:t>
              </a:r>
              <a:endParaRPr lang="en-US" sz="1200" dirty="0"/>
            </a:p>
          </p:txBody>
        </p:sp>
        <p:sp>
          <p:nvSpPr>
            <p:cNvPr id="88" name="TextBox 87"/>
            <p:cNvSpPr txBox="1"/>
            <p:nvPr/>
          </p:nvSpPr>
          <p:spPr>
            <a:xfrm>
              <a:off x="5626875" y="3607623"/>
              <a:ext cx="1477713" cy="276999"/>
            </a:xfrm>
            <a:prstGeom prst="rect">
              <a:avLst/>
            </a:prstGeom>
            <a:noFill/>
          </p:spPr>
          <p:txBody>
            <a:bodyPr wrap="none" rtlCol="0">
              <a:spAutoFit/>
            </a:bodyPr>
            <a:lstStyle/>
            <a:p>
              <a:r>
                <a:rPr lang="en-US" sz="1200" dirty="0" smtClean="0"/>
                <a:t>Time</a:t>
              </a:r>
              <a:r>
                <a:rPr lang="en-US" sz="1200" smtClean="0"/>
                <a:t>, dual processor</a:t>
              </a:r>
              <a:endParaRPr lang="en-US" sz="1200" dirty="0" smtClean="0"/>
            </a:p>
          </p:txBody>
        </p:sp>
        <p:cxnSp>
          <p:nvCxnSpPr>
            <p:cNvPr id="89" name="Straight Connector 88"/>
            <p:cNvCxnSpPr/>
            <p:nvPr/>
          </p:nvCxnSpPr>
          <p:spPr bwMode="auto">
            <a:xfrm>
              <a:off x="5883505" y="3111653"/>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bwMode="auto">
            <a:xfrm>
              <a:off x="6169943" y="3111654"/>
              <a:ext cx="286438" cy="0"/>
            </a:xfrm>
            <a:prstGeom prst="line">
              <a:avLst/>
            </a:prstGeom>
            <a:ln w="19050">
              <a:headEnd type="none" w="med" len="med"/>
              <a:tailEnd type="none" w="med" len="lg"/>
            </a:ln>
            <a:ex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8187590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Comparing Functions with Threads</a:t>
            </a:r>
            <a:endParaRPr lang="en-CA" dirty="0"/>
          </a:p>
        </p:txBody>
      </p:sp>
      <p:sp>
        <p:nvSpPr>
          <p:cNvPr id="4" name="Slide Number Placeholder 3"/>
          <p:cNvSpPr>
            <a:spLocks noGrp="1"/>
          </p:cNvSpPr>
          <p:nvPr>
            <p:ph type="sldNum" sz="quarter" idx="10"/>
          </p:nvPr>
        </p:nvSpPr>
        <p:spPr/>
        <p:txBody>
          <a:bodyPr/>
          <a:lstStyle/>
          <a:p>
            <a:fld id="{46299EF9-DF56-45E6-B867-09E73DB2D784}" type="slidenum">
              <a:rPr lang="en-US" smtClean="0"/>
              <a:pPr/>
              <a:t>5</a:t>
            </a:fld>
            <a:endParaRPr lang="en-US"/>
          </a:p>
        </p:txBody>
      </p:sp>
      <p:sp>
        <p:nvSpPr>
          <p:cNvPr id="5" name="TextBox 4"/>
          <p:cNvSpPr txBox="1"/>
          <p:nvPr/>
        </p:nvSpPr>
        <p:spPr>
          <a:xfrm>
            <a:off x="2382787" y="1486070"/>
            <a:ext cx="1519968" cy="461665"/>
          </a:xfrm>
          <a:prstGeom prst="rect">
            <a:avLst/>
          </a:prstGeom>
          <a:noFill/>
        </p:spPr>
        <p:txBody>
          <a:bodyPr wrap="none" rtlCol="0">
            <a:spAutoFit/>
          </a:bodyPr>
          <a:lstStyle/>
          <a:p>
            <a:r>
              <a:rPr lang="en-CA" dirty="0" smtClean="0">
                <a:latin typeface="+mn-lt"/>
              </a:rPr>
              <a:t>Functions</a:t>
            </a:r>
            <a:endParaRPr lang="en-CA" dirty="0">
              <a:latin typeface="+mn-lt"/>
            </a:endParaRPr>
          </a:p>
        </p:txBody>
      </p:sp>
      <p:grpSp>
        <p:nvGrpSpPr>
          <p:cNvPr id="16" name="Group 15"/>
          <p:cNvGrpSpPr/>
          <p:nvPr/>
        </p:nvGrpSpPr>
        <p:grpSpPr>
          <a:xfrm>
            <a:off x="2316529" y="2283234"/>
            <a:ext cx="1652484" cy="461665"/>
            <a:chOff x="2325923" y="2916708"/>
            <a:chExt cx="1652484" cy="461665"/>
          </a:xfrm>
        </p:grpSpPr>
        <p:sp>
          <p:nvSpPr>
            <p:cNvPr id="12" name="TextBox 11"/>
            <p:cNvSpPr txBox="1"/>
            <p:nvPr/>
          </p:nvSpPr>
          <p:spPr>
            <a:xfrm>
              <a:off x="2325923" y="2916708"/>
              <a:ext cx="543739" cy="461665"/>
            </a:xfrm>
            <a:prstGeom prst="rect">
              <a:avLst/>
            </a:prstGeom>
            <a:noFill/>
          </p:spPr>
          <p:txBody>
            <a:bodyPr wrap="none" rtlCol="0">
              <a:spAutoFit/>
            </a:bodyPr>
            <a:lstStyle/>
            <a:p>
              <a:r>
                <a:rPr lang="en-CA" dirty="0" smtClean="0">
                  <a:latin typeface="+mn-lt"/>
                </a:rPr>
                <a:t>F1</a:t>
              </a:r>
              <a:endParaRPr lang="en-CA" dirty="0">
                <a:latin typeface="+mn-lt"/>
              </a:endParaRPr>
            </a:p>
          </p:txBody>
        </p:sp>
        <p:sp>
          <p:nvSpPr>
            <p:cNvPr id="13" name="TextBox 12"/>
            <p:cNvSpPr txBox="1"/>
            <p:nvPr/>
          </p:nvSpPr>
          <p:spPr>
            <a:xfrm>
              <a:off x="3434668" y="2916708"/>
              <a:ext cx="543739" cy="461665"/>
            </a:xfrm>
            <a:prstGeom prst="rect">
              <a:avLst/>
            </a:prstGeom>
            <a:noFill/>
          </p:spPr>
          <p:txBody>
            <a:bodyPr wrap="none" rtlCol="0">
              <a:spAutoFit/>
            </a:bodyPr>
            <a:lstStyle/>
            <a:p>
              <a:r>
                <a:rPr lang="en-CA" dirty="0" smtClean="0">
                  <a:latin typeface="+mn-lt"/>
                </a:rPr>
                <a:t>F2</a:t>
              </a:r>
              <a:endParaRPr lang="en-CA" dirty="0">
                <a:latin typeface="+mn-lt"/>
              </a:endParaRPr>
            </a:p>
          </p:txBody>
        </p:sp>
      </p:grpSp>
      <p:cxnSp>
        <p:nvCxnSpPr>
          <p:cNvPr id="21" name="Straight Arrow Connector 20"/>
          <p:cNvCxnSpPr>
            <a:stCxn id="12" idx="2"/>
          </p:cNvCxnSpPr>
          <p:nvPr/>
        </p:nvCxnSpPr>
        <p:spPr bwMode="auto">
          <a:xfrm flipH="1">
            <a:off x="2588398" y="2744899"/>
            <a:ext cx="1" cy="989205"/>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a:stCxn id="13" idx="2"/>
          </p:cNvCxnSpPr>
          <p:nvPr/>
        </p:nvCxnSpPr>
        <p:spPr bwMode="auto">
          <a:xfrm>
            <a:off x="3697144" y="2744899"/>
            <a:ext cx="0" cy="3419205"/>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a:endCxn id="13" idx="2"/>
          </p:cNvCxnSpPr>
          <p:nvPr/>
        </p:nvCxnSpPr>
        <p:spPr bwMode="auto">
          <a:xfrm flipV="1">
            <a:off x="2588398" y="2744899"/>
            <a:ext cx="1108746" cy="989205"/>
          </a:xfrm>
          <a:prstGeom prst="straightConnector1">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p:nvPr/>
        </p:nvCxnSpPr>
        <p:spPr bwMode="auto">
          <a:xfrm flipH="1" flipV="1">
            <a:off x="2588398" y="3794267"/>
            <a:ext cx="1108744" cy="2369836"/>
          </a:xfrm>
          <a:prstGeom prst="straightConnector1">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p:nvPr/>
        </p:nvCxnSpPr>
        <p:spPr bwMode="auto">
          <a:xfrm>
            <a:off x="2594227" y="3813263"/>
            <a:ext cx="0" cy="2350841"/>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a:xfrm>
            <a:off x="1248818" y="3166932"/>
            <a:ext cx="1043876" cy="646331"/>
          </a:xfrm>
          <a:prstGeom prst="rect">
            <a:avLst/>
          </a:prstGeom>
          <a:noFill/>
        </p:spPr>
        <p:txBody>
          <a:bodyPr wrap="none" rtlCol="0">
            <a:spAutoFit/>
          </a:bodyPr>
          <a:lstStyle/>
          <a:p>
            <a:r>
              <a:rPr lang="en-CA" sz="1800" dirty="0" smtClean="0">
                <a:latin typeface="+mn-lt"/>
              </a:rPr>
              <a:t>F1 calls </a:t>
            </a:r>
          </a:p>
          <a:p>
            <a:r>
              <a:rPr lang="en-CA" sz="1800" dirty="0" smtClean="0">
                <a:latin typeface="+mn-lt"/>
              </a:rPr>
              <a:t>F2</a:t>
            </a:r>
            <a:endParaRPr lang="en-CA" sz="1800" dirty="0">
              <a:latin typeface="+mn-lt"/>
            </a:endParaRPr>
          </a:p>
        </p:txBody>
      </p:sp>
      <p:sp>
        <p:nvSpPr>
          <p:cNvPr id="32" name="TextBox 31"/>
          <p:cNvSpPr txBox="1"/>
          <p:nvPr/>
        </p:nvSpPr>
        <p:spPr>
          <a:xfrm>
            <a:off x="3886781" y="5610400"/>
            <a:ext cx="1236236" cy="646331"/>
          </a:xfrm>
          <a:prstGeom prst="rect">
            <a:avLst/>
          </a:prstGeom>
          <a:noFill/>
        </p:spPr>
        <p:txBody>
          <a:bodyPr wrap="none" rtlCol="0">
            <a:spAutoFit/>
          </a:bodyPr>
          <a:lstStyle/>
          <a:p>
            <a:r>
              <a:rPr lang="en-CA" sz="1800" dirty="0" smtClean="0">
                <a:latin typeface="+mn-lt"/>
              </a:rPr>
              <a:t>F2 returns</a:t>
            </a:r>
          </a:p>
          <a:p>
            <a:r>
              <a:rPr lang="en-CA" sz="1800" dirty="0" smtClean="0">
                <a:latin typeface="+mn-lt"/>
              </a:rPr>
              <a:t> to F1</a:t>
            </a:r>
            <a:endParaRPr lang="en-CA" sz="1800" dirty="0">
              <a:latin typeface="+mn-lt"/>
            </a:endParaRPr>
          </a:p>
        </p:txBody>
      </p:sp>
      <p:cxnSp>
        <p:nvCxnSpPr>
          <p:cNvPr id="33" name="Straight Arrow Connector 32"/>
          <p:cNvCxnSpPr>
            <a:stCxn id="31" idx="3"/>
          </p:cNvCxnSpPr>
          <p:nvPr/>
        </p:nvCxnSpPr>
        <p:spPr bwMode="auto">
          <a:xfrm>
            <a:off x="2292694" y="3490098"/>
            <a:ext cx="185242" cy="194219"/>
          </a:xfrm>
          <a:prstGeom prst="straightConnector1">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p:nvPr/>
        </p:nvCxnSpPr>
        <p:spPr bwMode="auto">
          <a:xfrm flipH="1">
            <a:off x="3800686" y="6007520"/>
            <a:ext cx="349424" cy="156582"/>
          </a:xfrm>
          <a:prstGeom prst="straightConnector1">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p:cNvSpPr txBox="1"/>
          <p:nvPr/>
        </p:nvSpPr>
        <p:spPr>
          <a:xfrm>
            <a:off x="3697142" y="4131335"/>
            <a:ext cx="1300356" cy="646331"/>
          </a:xfrm>
          <a:prstGeom prst="rect">
            <a:avLst/>
          </a:prstGeom>
          <a:noFill/>
        </p:spPr>
        <p:txBody>
          <a:bodyPr wrap="none" rtlCol="0">
            <a:spAutoFit/>
          </a:bodyPr>
          <a:lstStyle/>
          <a:p>
            <a:r>
              <a:rPr lang="en-CA" sz="1800" dirty="0" smtClean="0">
                <a:latin typeface="+mn-lt"/>
              </a:rPr>
              <a:t>F2 runs to </a:t>
            </a:r>
          </a:p>
          <a:p>
            <a:r>
              <a:rPr lang="en-CA" sz="1800" dirty="0" smtClean="0">
                <a:latin typeface="+mn-lt"/>
              </a:rPr>
              <a:t>completion</a:t>
            </a:r>
            <a:endParaRPr lang="en-CA" sz="1800" dirty="0">
              <a:latin typeface="+mn-lt"/>
            </a:endParaRPr>
          </a:p>
        </p:txBody>
      </p:sp>
      <p:sp>
        <p:nvSpPr>
          <p:cNvPr id="6" name="TextBox 5"/>
          <p:cNvSpPr txBox="1"/>
          <p:nvPr/>
        </p:nvSpPr>
        <p:spPr>
          <a:xfrm>
            <a:off x="4908053" y="1486069"/>
            <a:ext cx="3575018" cy="461665"/>
          </a:xfrm>
          <a:prstGeom prst="rect">
            <a:avLst/>
          </a:prstGeom>
          <a:noFill/>
        </p:spPr>
        <p:txBody>
          <a:bodyPr wrap="none" rtlCol="0">
            <a:spAutoFit/>
          </a:bodyPr>
          <a:lstStyle/>
          <a:p>
            <a:r>
              <a:rPr lang="en-CA" dirty="0" smtClean="0">
                <a:latin typeface="+mn-lt"/>
              </a:rPr>
              <a:t>Threads (on single CPU)</a:t>
            </a:r>
            <a:endParaRPr lang="en-CA" dirty="0">
              <a:latin typeface="+mn-lt"/>
            </a:endParaRPr>
          </a:p>
        </p:txBody>
      </p:sp>
      <p:grpSp>
        <p:nvGrpSpPr>
          <p:cNvPr id="17" name="Group 16"/>
          <p:cNvGrpSpPr/>
          <p:nvPr/>
        </p:nvGrpSpPr>
        <p:grpSpPr>
          <a:xfrm>
            <a:off x="5827727" y="2283234"/>
            <a:ext cx="1652484" cy="461665"/>
            <a:chOff x="2325923" y="2916708"/>
            <a:chExt cx="1652484" cy="461665"/>
          </a:xfrm>
        </p:grpSpPr>
        <p:sp>
          <p:nvSpPr>
            <p:cNvPr id="18" name="TextBox 17"/>
            <p:cNvSpPr txBox="1"/>
            <p:nvPr/>
          </p:nvSpPr>
          <p:spPr>
            <a:xfrm>
              <a:off x="2325923" y="2916708"/>
              <a:ext cx="543740" cy="461665"/>
            </a:xfrm>
            <a:prstGeom prst="rect">
              <a:avLst/>
            </a:prstGeom>
            <a:noFill/>
          </p:spPr>
          <p:txBody>
            <a:bodyPr wrap="none" rtlCol="0">
              <a:spAutoFit/>
            </a:bodyPr>
            <a:lstStyle/>
            <a:p>
              <a:r>
                <a:rPr lang="en-CA" dirty="0" smtClean="0">
                  <a:latin typeface="+mn-lt"/>
                </a:rPr>
                <a:t>T1</a:t>
              </a:r>
              <a:endParaRPr lang="en-CA" dirty="0">
                <a:latin typeface="+mn-lt"/>
              </a:endParaRPr>
            </a:p>
          </p:txBody>
        </p:sp>
        <p:sp>
          <p:nvSpPr>
            <p:cNvPr id="19" name="TextBox 18"/>
            <p:cNvSpPr txBox="1"/>
            <p:nvPr/>
          </p:nvSpPr>
          <p:spPr>
            <a:xfrm>
              <a:off x="3434667" y="2916708"/>
              <a:ext cx="543740" cy="461665"/>
            </a:xfrm>
            <a:prstGeom prst="rect">
              <a:avLst/>
            </a:prstGeom>
            <a:noFill/>
          </p:spPr>
          <p:txBody>
            <a:bodyPr wrap="none" rtlCol="0">
              <a:spAutoFit/>
            </a:bodyPr>
            <a:lstStyle/>
            <a:p>
              <a:r>
                <a:rPr lang="en-CA" dirty="0">
                  <a:latin typeface="+mn-lt"/>
                </a:rPr>
                <a:t>T</a:t>
              </a:r>
              <a:r>
                <a:rPr lang="en-CA" dirty="0" smtClean="0">
                  <a:latin typeface="+mn-lt"/>
                </a:rPr>
                <a:t>2</a:t>
              </a:r>
              <a:endParaRPr lang="en-CA" dirty="0">
                <a:latin typeface="+mn-lt"/>
              </a:endParaRPr>
            </a:p>
          </p:txBody>
        </p:sp>
      </p:grpSp>
      <p:cxnSp>
        <p:nvCxnSpPr>
          <p:cNvPr id="57" name="Straight Arrow Connector 56"/>
          <p:cNvCxnSpPr/>
          <p:nvPr/>
        </p:nvCxnSpPr>
        <p:spPr bwMode="auto">
          <a:xfrm flipH="1">
            <a:off x="6129530" y="2744897"/>
            <a:ext cx="1" cy="989205"/>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a:off x="7238276" y="2744897"/>
            <a:ext cx="0" cy="2032769"/>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p:cNvCxnSpPr/>
          <p:nvPr/>
        </p:nvCxnSpPr>
        <p:spPr bwMode="auto">
          <a:xfrm flipV="1">
            <a:off x="6129530" y="2744897"/>
            <a:ext cx="1108746" cy="989205"/>
          </a:xfrm>
          <a:prstGeom prst="straightConnector1">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p:cNvCxnSpPr/>
          <p:nvPr/>
        </p:nvCxnSpPr>
        <p:spPr bwMode="auto">
          <a:xfrm flipH="1" flipV="1">
            <a:off x="6129530" y="3794267"/>
            <a:ext cx="1108744" cy="989203"/>
          </a:xfrm>
          <a:prstGeom prst="straightConnector1">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p:cNvCxnSpPr/>
          <p:nvPr/>
        </p:nvCxnSpPr>
        <p:spPr bwMode="auto">
          <a:xfrm flipH="1">
            <a:off x="6135360" y="3794267"/>
            <a:ext cx="1" cy="2032767"/>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flipV="1">
            <a:off x="6141189" y="4837831"/>
            <a:ext cx="1108746" cy="989205"/>
          </a:xfrm>
          <a:prstGeom prst="straightConnector1">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75"/>
          <p:cNvCxnSpPr/>
          <p:nvPr/>
        </p:nvCxnSpPr>
        <p:spPr bwMode="auto">
          <a:xfrm flipH="1">
            <a:off x="7238274" y="4851229"/>
            <a:ext cx="1" cy="1270947"/>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p:cNvSpPr txBox="1"/>
          <p:nvPr/>
        </p:nvSpPr>
        <p:spPr>
          <a:xfrm rot="19095238">
            <a:off x="6110617" y="2938006"/>
            <a:ext cx="825867" cy="369332"/>
          </a:xfrm>
          <a:prstGeom prst="rect">
            <a:avLst/>
          </a:prstGeom>
          <a:noFill/>
        </p:spPr>
        <p:txBody>
          <a:bodyPr wrap="none" rtlCol="0">
            <a:spAutoFit/>
          </a:bodyPr>
          <a:lstStyle/>
          <a:p>
            <a:r>
              <a:rPr lang="en-CA" sz="1800" dirty="0" smtClean="0">
                <a:latin typeface="+mn-lt"/>
              </a:rPr>
              <a:t>switch</a:t>
            </a:r>
            <a:endParaRPr lang="en-CA" sz="1800" dirty="0">
              <a:latin typeface="+mn-lt"/>
            </a:endParaRPr>
          </a:p>
        </p:txBody>
      </p:sp>
      <p:sp>
        <p:nvSpPr>
          <p:cNvPr id="84" name="TextBox 83"/>
          <p:cNvSpPr txBox="1"/>
          <p:nvPr/>
        </p:nvSpPr>
        <p:spPr>
          <a:xfrm rot="2520552">
            <a:off x="6307795" y="3913221"/>
            <a:ext cx="825867" cy="369332"/>
          </a:xfrm>
          <a:prstGeom prst="rect">
            <a:avLst/>
          </a:prstGeom>
          <a:noFill/>
        </p:spPr>
        <p:txBody>
          <a:bodyPr wrap="none" rtlCol="0">
            <a:spAutoFit/>
          </a:bodyPr>
          <a:lstStyle/>
          <a:p>
            <a:r>
              <a:rPr lang="en-CA" sz="1800" dirty="0" smtClean="0">
                <a:latin typeface="+mn-lt"/>
              </a:rPr>
              <a:t>switch</a:t>
            </a:r>
            <a:endParaRPr lang="en-CA" sz="1800" dirty="0">
              <a:latin typeface="+mn-lt"/>
            </a:endParaRPr>
          </a:p>
        </p:txBody>
      </p:sp>
      <p:sp>
        <p:nvSpPr>
          <p:cNvPr id="85" name="TextBox 84"/>
          <p:cNvSpPr txBox="1"/>
          <p:nvPr/>
        </p:nvSpPr>
        <p:spPr>
          <a:xfrm rot="19095238">
            <a:off x="6173926" y="5010981"/>
            <a:ext cx="825867" cy="369332"/>
          </a:xfrm>
          <a:prstGeom prst="rect">
            <a:avLst/>
          </a:prstGeom>
          <a:noFill/>
        </p:spPr>
        <p:txBody>
          <a:bodyPr wrap="none" rtlCol="0">
            <a:spAutoFit/>
          </a:bodyPr>
          <a:lstStyle/>
          <a:p>
            <a:r>
              <a:rPr lang="en-CA" sz="1800" dirty="0" smtClean="0">
                <a:latin typeface="+mn-lt"/>
              </a:rPr>
              <a:t>switch</a:t>
            </a:r>
            <a:endParaRPr lang="en-CA" sz="1800" dirty="0">
              <a:latin typeface="+mn-lt"/>
            </a:endParaRPr>
          </a:p>
        </p:txBody>
      </p:sp>
      <p:sp>
        <p:nvSpPr>
          <p:cNvPr id="89" name="TextBox 88"/>
          <p:cNvSpPr txBox="1"/>
          <p:nvPr/>
        </p:nvSpPr>
        <p:spPr>
          <a:xfrm>
            <a:off x="5278736" y="3479800"/>
            <a:ext cx="861133" cy="523220"/>
          </a:xfrm>
          <a:prstGeom prst="rect">
            <a:avLst/>
          </a:prstGeom>
          <a:noFill/>
        </p:spPr>
        <p:txBody>
          <a:bodyPr wrap="none" rtlCol="0">
            <a:spAutoFit/>
          </a:bodyPr>
          <a:lstStyle/>
          <a:p>
            <a:pPr algn="r"/>
            <a:r>
              <a:rPr lang="en-CA" sz="1400" dirty="0" smtClean="0">
                <a:latin typeface="+mn-lt"/>
              </a:rPr>
              <a:t>suspend</a:t>
            </a:r>
          </a:p>
          <a:p>
            <a:pPr algn="r"/>
            <a:r>
              <a:rPr lang="en-CA" sz="1400" dirty="0" smtClean="0">
                <a:latin typeface="+mn-lt"/>
              </a:rPr>
              <a:t>resume</a:t>
            </a:r>
          </a:p>
        </p:txBody>
      </p:sp>
      <p:sp>
        <p:nvSpPr>
          <p:cNvPr id="90" name="TextBox 89"/>
          <p:cNvSpPr txBox="1"/>
          <p:nvPr/>
        </p:nvSpPr>
        <p:spPr>
          <a:xfrm>
            <a:off x="7253409" y="4549040"/>
            <a:ext cx="861133" cy="523220"/>
          </a:xfrm>
          <a:prstGeom prst="rect">
            <a:avLst/>
          </a:prstGeom>
          <a:noFill/>
        </p:spPr>
        <p:txBody>
          <a:bodyPr wrap="none" rtlCol="0">
            <a:spAutoFit/>
          </a:bodyPr>
          <a:lstStyle/>
          <a:p>
            <a:pPr algn="l"/>
            <a:r>
              <a:rPr lang="en-CA" sz="1400" dirty="0" smtClean="0">
                <a:latin typeface="+mn-lt"/>
              </a:rPr>
              <a:t>suspend</a:t>
            </a:r>
          </a:p>
          <a:p>
            <a:pPr algn="l"/>
            <a:r>
              <a:rPr lang="en-CA" sz="1400" dirty="0" smtClean="0">
                <a:latin typeface="+mn-lt"/>
              </a:rPr>
              <a:t>resume</a:t>
            </a:r>
          </a:p>
        </p:txBody>
      </p:sp>
      <p:cxnSp>
        <p:nvCxnSpPr>
          <p:cNvPr id="91" name="Straight Arrow Connector 90"/>
          <p:cNvCxnSpPr/>
          <p:nvPr/>
        </p:nvCxnSpPr>
        <p:spPr bwMode="auto">
          <a:xfrm>
            <a:off x="896891" y="2659864"/>
            <a:ext cx="0" cy="3419205"/>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TextBox 92"/>
          <p:cNvSpPr txBox="1"/>
          <p:nvPr/>
        </p:nvSpPr>
        <p:spPr>
          <a:xfrm rot="16200000">
            <a:off x="-889015" y="4069138"/>
            <a:ext cx="3110147" cy="461665"/>
          </a:xfrm>
          <a:prstGeom prst="rect">
            <a:avLst/>
          </a:prstGeom>
          <a:noFill/>
        </p:spPr>
        <p:txBody>
          <a:bodyPr wrap="none" rtlCol="0">
            <a:spAutoFit/>
          </a:bodyPr>
          <a:lstStyle/>
          <a:p>
            <a:r>
              <a:rPr lang="en-CA" dirty="0">
                <a:latin typeface="+mn-lt"/>
              </a:rPr>
              <a:t>s</a:t>
            </a:r>
            <a:r>
              <a:rPr lang="en-CA" dirty="0" smtClean="0">
                <a:latin typeface="+mn-lt"/>
              </a:rPr>
              <a:t>tream of instructions</a:t>
            </a:r>
            <a:endParaRPr lang="en-CA" dirty="0">
              <a:latin typeface="+mn-lt"/>
            </a:endParaRPr>
          </a:p>
        </p:txBody>
      </p:sp>
    </p:spTree>
    <p:extLst>
      <p:ext uri="{BB962C8B-B14F-4D97-AF65-F5344CB8AC3E}">
        <p14:creationId xmlns:p14="http://schemas.microsoft.com/office/powerpoint/2010/main" val="216973162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p:cNvSpPr>
            <a:spLocks noGrp="1" noChangeArrowheads="1"/>
          </p:cNvSpPr>
          <p:nvPr>
            <p:ph type="title"/>
          </p:nvPr>
        </p:nvSpPr>
        <p:spPr/>
        <p:txBody>
          <a:bodyPr/>
          <a:lstStyle/>
          <a:p>
            <a:r>
              <a:rPr lang="en-US" dirty="0" smtClean="0"/>
              <a:t>Benefits of Threads</a:t>
            </a:r>
            <a:endParaRPr lang="en-US" dirty="0"/>
          </a:p>
        </p:txBody>
      </p:sp>
      <p:sp>
        <p:nvSpPr>
          <p:cNvPr id="1146883" name="Rectangle 3"/>
          <p:cNvSpPr>
            <a:spLocks noGrp="1" noChangeArrowheads="1"/>
          </p:cNvSpPr>
          <p:nvPr>
            <p:ph idx="1"/>
          </p:nvPr>
        </p:nvSpPr>
        <p:spPr/>
        <p:txBody>
          <a:bodyPr/>
          <a:lstStyle/>
          <a:p>
            <a:r>
              <a:rPr lang="en-US" dirty="0" smtClean="0"/>
              <a:t>Allow running multiple programs concurrently</a:t>
            </a:r>
          </a:p>
          <a:p>
            <a:r>
              <a:rPr lang="en-US" dirty="0" smtClean="0"/>
              <a:t>Allow a program to run multiple tasks concurrently</a:t>
            </a:r>
          </a:p>
          <a:p>
            <a:pPr lvl="1"/>
            <a:r>
              <a:rPr lang="en-US" dirty="0" smtClean="0"/>
              <a:t>Help hide I/O latency: if </a:t>
            </a:r>
            <a:r>
              <a:rPr lang="en-US" dirty="0"/>
              <a:t>one thread has to </a:t>
            </a:r>
            <a:r>
              <a:rPr lang="en-US" dirty="0" smtClean="0"/>
              <a:t>wait on I/O, </a:t>
            </a:r>
            <a:r>
              <a:rPr lang="en-US" dirty="0"/>
              <a:t>then another thread can run while the first thread blocks</a:t>
            </a:r>
          </a:p>
          <a:p>
            <a:pPr lvl="2"/>
            <a:r>
              <a:rPr lang="en-US" dirty="0"/>
              <a:t>E.g., a </a:t>
            </a:r>
            <a:r>
              <a:rPr lang="en-US" dirty="0" smtClean="0"/>
              <a:t>web server could use a thread to receive a request, read a file and send it</a:t>
            </a:r>
          </a:p>
          <a:p>
            <a:pPr lvl="2"/>
            <a:r>
              <a:rPr lang="en-US" dirty="0" smtClean="0"/>
              <a:t>How would you implement this functionality without threads?</a:t>
            </a:r>
          </a:p>
          <a:p>
            <a:pPr lvl="2"/>
            <a:r>
              <a:rPr lang="en-US" dirty="0" smtClean="0"/>
              <a:t>Hiding I/O latency: have we seen this before?</a:t>
            </a:r>
          </a:p>
          <a:p>
            <a:pPr lvl="1"/>
            <a:r>
              <a:rPr lang="en-US" dirty="0" smtClean="0"/>
              <a:t>With multiple CPUs, tasks can be run truly in parallel</a:t>
            </a:r>
          </a:p>
          <a:p>
            <a:pPr lvl="2"/>
            <a:r>
              <a:rPr lang="en-US" dirty="0"/>
              <a:t>E</a:t>
            </a:r>
            <a:r>
              <a:rPr lang="en-US" dirty="0" smtClean="0"/>
              <a:t>.g</a:t>
            </a:r>
            <a:r>
              <a:rPr lang="en-US" dirty="0"/>
              <a:t>., a parallel matrix multiple </a:t>
            </a:r>
            <a:r>
              <a:rPr lang="en-US" dirty="0" smtClean="0"/>
              <a:t>program</a:t>
            </a:r>
          </a:p>
          <a:p>
            <a:endParaRPr lang="en-US" dirty="0"/>
          </a:p>
          <a:p>
            <a:endParaRPr lang="en-US" dirty="0" smtClean="0"/>
          </a:p>
          <a:p>
            <a:endParaRPr lang="en-US" dirty="0" smtClean="0"/>
          </a:p>
          <a:p>
            <a:pPr marL="0" indent="0">
              <a:buNone/>
            </a:pPr>
            <a:endParaRPr lang="en-US" dirty="0" smtClean="0"/>
          </a:p>
          <a:p>
            <a:pPr lvl="1"/>
            <a:endParaRPr lang="en-US" dirty="0" smtClean="0"/>
          </a:p>
        </p:txBody>
      </p:sp>
      <p:sp>
        <p:nvSpPr>
          <p:cNvPr id="13" name="Slide Number Placeholder 3"/>
          <p:cNvSpPr>
            <a:spLocks noGrp="1"/>
          </p:cNvSpPr>
          <p:nvPr>
            <p:ph type="sldNum" sz="quarter" idx="10"/>
          </p:nvPr>
        </p:nvSpPr>
        <p:spPr/>
        <p:txBody>
          <a:bodyPr/>
          <a:lstStyle/>
          <a:p>
            <a:fld id="{5B308881-482A-43DA-956F-4AE81AA9F002}"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Grp="1" noChangeArrowheads="1"/>
          </p:cNvSpPr>
          <p:nvPr>
            <p:ph type="title"/>
          </p:nvPr>
        </p:nvSpPr>
        <p:spPr/>
        <p:txBody>
          <a:bodyPr/>
          <a:lstStyle/>
          <a:p>
            <a:r>
              <a:rPr lang="en-US"/>
              <a:t>Address Space</a:t>
            </a:r>
          </a:p>
        </p:txBody>
      </p:sp>
      <p:sp>
        <p:nvSpPr>
          <p:cNvPr id="1143811" name="Rectangle 3"/>
          <p:cNvSpPr>
            <a:spLocks noGrp="1" noChangeArrowheads="1"/>
          </p:cNvSpPr>
          <p:nvPr>
            <p:ph idx="1"/>
          </p:nvPr>
        </p:nvSpPr>
        <p:spPr/>
        <p:txBody>
          <a:bodyPr/>
          <a:lstStyle/>
          <a:p>
            <a:r>
              <a:rPr lang="en-US" dirty="0"/>
              <a:t>An </a:t>
            </a:r>
            <a:r>
              <a:rPr lang="en-US" dirty="0">
                <a:solidFill>
                  <a:schemeClr val="folHlink"/>
                </a:solidFill>
              </a:rPr>
              <a:t>address space</a:t>
            </a:r>
            <a:r>
              <a:rPr lang="en-US" dirty="0"/>
              <a:t> is the set of </a:t>
            </a:r>
            <a:r>
              <a:rPr lang="en-US" dirty="0" smtClean="0"/>
              <a:t>(virtual) memory </a:t>
            </a:r>
            <a:r>
              <a:rPr lang="en-US" dirty="0"/>
              <a:t>regions accessible to a </a:t>
            </a:r>
            <a:r>
              <a:rPr lang="en-US" dirty="0" smtClean="0"/>
              <a:t>program</a:t>
            </a:r>
            <a:endParaRPr lang="en-US" dirty="0"/>
          </a:p>
          <a:p>
            <a:pPr lvl="1"/>
            <a:r>
              <a:rPr lang="en-US" dirty="0"/>
              <a:t>Text </a:t>
            </a:r>
            <a:r>
              <a:rPr lang="en-US" dirty="0" smtClean="0"/>
              <a:t>– </a:t>
            </a:r>
            <a:r>
              <a:rPr lang="en-US" dirty="0"/>
              <a:t>the program code (usually read only)</a:t>
            </a:r>
          </a:p>
          <a:p>
            <a:pPr lvl="1"/>
            <a:r>
              <a:rPr lang="en-US" dirty="0" smtClean="0"/>
              <a:t>Data, heap – </a:t>
            </a:r>
            <a:r>
              <a:rPr lang="en-US" dirty="0"/>
              <a:t>static, dynamic variables</a:t>
            </a:r>
          </a:p>
          <a:p>
            <a:pPr lvl="1"/>
            <a:r>
              <a:rPr lang="en-US" dirty="0" smtClean="0"/>
              <a:t>Stack – </a:t>
            </a:r>
            <a:r>
              <a:rPr lang="en-US" dirty="0"/>
              <a:t>used for function and system </a:t>
            </a:r>
            <a:r>
              <a:rPr lang="en-US" dirty="0" smtClean="0"/>
              <a:t>calls</a:t>
            </a:r>
          </a:p>
          <a:p>
            <a:r>
              <a:rPr lang="en-US" dirty="0" smtClean="0"/>
              <a:t>OS abstraction for virtualizing memory</a:t>
            </a:r>
          </a:p>
          <a:p>
            <a:pPr lvl="1"/>
            <a:r>
              <a:rPr lang="en-US" dirty="0" smtClean="0"/>
              <a:t>Each running program has its own address space</a:t>
            </a:r>
            <a:endParaRPr lang="en-US" dirty="0"/>
          </a:p>
          <a:p>
            <a:pPr lvl="1"/>
            <a:endParaRPr lang="en-US" dirty="0"/>
          </a:p>
          <a:p>
            <a:pPr lvl="1"/>
            <a:endParaRPr lang="en-US" dirty="0"/>
          </a:p>
          <a:p>
            <a:pPr lvl="1"/>
            <a:endParaRPr lang="en-US" dirty="0"/>
          </a:p>
          <a:p>
            <a:endParaRPr lang="en-US" dirty="0"/>
          </a:p>
          <a:p>
            <a:endParaRPr lang="en-US" dirty="0"/>
          </a:p>
          <a:p>
            <a:pPr>
              <a:buFont typeface="Wingdings" pitchFamily="2" charset="2"/>
              <a:buNone/>
            </a:pPr>
            <a:endParaRPr lang="en-US" dirty="0"/>
          </a:p>
        </p:txBody>
      </p:sp>
      <p:sp>
        <p:nvSpPr>
          <p:cNvPr id="22" name="Slide Number Placeholder 3"/>
          <p:cNvSpPr>
            <a:spLocks noGrp="1"/>
          </p:cNvSpPr>
          <p:nvPr>
            <p:ph type="sldNum" sz="quarter" idx="10"/>
          </p:nvPr>
        </p:nvSpPr>
        <p:spPr/>
        <p:txBody>
          <a:bodyPr/>
          <a:lstStyle/>
          <a:p>
            <a:fld id="{ABC5510B-43AD-4CF7-BCDD-8D2F809A78DF}" type="slidenum">
              <a:rPr lang="en-US"/>
              <a:pPr/>
              <a:t>7</a:t>
            </a:fld>
            <a:endParaRPr lang="en-US"/>
          </a:p>
        </p:txBody>
      </p:sp>
      <p:sp>
        <p:nvSpPr>
          <p:cNvPr id="1143821" name="AutoShape 13"/>
          <p:cNvSpPr>
            <a:spLocks/>
          </p:cNvSpPr>
          <p:nvPr/>
        </p:nvSpPr>
        <p:spPr bwMode="auto">
          <a:xfrm>
            <a:off x="1667828" y="4527550"/>
            <a:ext cx="304800" cy="1981200"/>
          </a:xfrm>
          <a:prstGeom prst="leftBrace">
            <a:avLst>
              <a:gd name="adj1" fmla="val 62587"/>
              <a:gd name="adj2" fmla="val 50000"/>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822" name="Text Box 14"/>
          <p:cNvSpPr txBox="1">
            <a:spLocks noChangeArrowheads="1"/>
          </p:cNvSpPr>
          <p:nvPr/>
        </p:nvSpPr>
        <p:spPr bwMode="auto">
          <a:xfrm>
            <a:off x="609600" y="5194042"/>
            <a:ext cx="1086485" cy="64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1800" dirty="0">
                <a:latin typeface="Arial" charset="0"/>
              </a:rPr>
              <a:t>Address </a:t>
            </a:r>
            <a:r>
              <a:rPr lang="en-US" sz="1800" dirty="0" smtClean="0">
                <a:latin typeface="Arial" charset="0"/>
              </a:rPr>
              <a:t>space</a:t>
            </a:r>
            <a:endParaRPr lang="en-US" sz="1800" dirty="0">
              <a:latin typeface="Arial" charset="0"/>
            </a:endParaRPr>
          </a:p>
        </p:txBody>
      </p:sp>
      <p:grpSp>
        <p:nvGrpSpPr>
          <p:cNvPr id="3" name="Group 2"/>
          <p:cNvGrpSpPr/>
          <p:nvPr/>
        </p:nvGrpSpPr>
        <p:grpSpPr>
          <a:xfrm>
            <a:off x="2280603" y="4511675"/>
            <a:ext cx="2573338" cy="2012950"/>
            <a:chOff x="3968750" y="3897313"/>
            <a:chExt cx="2573338" cy="2012950"/>
          </a:xfrm>
        </p:grpSpPr>
        <p:sp>
          <p:nvSpPr>
            <p:cNvPr id="1143812" name="Line 4"/>
            <p:cNvSpPr>
              <a:spLocks noChangeShapeType="1"/>
            </p:cNvSpPr>
            <p:nvPr/>
          </p:nvSpPr>
          <p:spPr bwMode="auto">
            <a:xfrm>
              <a:off x="4502150" y="4246563"/>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3813" name="Rectangle 5"/>
            <p:cNvSpPr>
              <a:spLocks noChangeArrowheads="1"/>
            </p:cNvSpPr>
            <p:nvPr/>
          </p:nvSpPr>
          <p:spPr bwMode="auto">
            <a:xfrm>
              <a:off x="3968750" y="3929063"/>
              <a:ext cx="1066800" cy="1981200"/>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814" name="Rectangle 6"/>
            <p:cNvSpPr>
              <a:spLocks noChangeArrowheads="1"/>
            </p:cNvSpPr>
            <p:nvPr/>
          </p:nvSpPr>
          <p:spPr bwMode="auto">
            <a:xfrm>
              <a:off x="3968750" y="5224463"/>
              <a:ext cx="1066800" cy="685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815" name="Rectangle 7"/>
            <p:cNvSpPr>
              <a:spLocks noChangeArrowheads="1"/>
            </p:cNvSpPr>
            <p:nvPr/>
          </p:nvSpPr>
          <p:spPr bwMode="auto">
            <a:xfrm>
              <a:off x="3968750" y="4916488"/>
              <a:ext cx="1066800" cy="304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816" name="Rectangle 8"/>
            <p:cNvSpPr>
              <a:spLocks noChangeArrowheads="1"/>
            </p:cNvSpPr>
            <p:nvPr/>
          </p:nvSpPr>
          <p:spPr bwMode="auto">
            <a:xfrm>
              <a:off x="3968750" y="3929063"/>
              <a:ext cx="1066800" cy="304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817" name="Line 9"/>
            <p:cNvSpPr>
              <a:spLocks noChangeShapeType="1"/>
            </p:cNvSpPr>
            <p:nvPr/>
          </p:nvSpPr>
          <p:spPr bwMode="auto">
            <a:xfrm flipV="1">
              <a:off x="4502150" y="4675188"/>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3818" name="Text Box 10"/>
            <p:cNvSpPr txBox="1">
              <a:spLocks noChangeArrowheads="1"/>
            </p:cNvSpPr>
            <p:nvPr/>
          </p:nvSpPr>
          <p:spPr bwMode="auto">
            <a:xfrm>
              <a:off x="5103813" y="3897313"/>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a:latin typeface="Arial" charset="0"/>
                </a:rPr>
                <a:t>stack</a:t>
              </a:r>
            </a:p>
          </p:txBody>
        </p:sp>
        <p:sp>
          <p:nvSpPr>
            <p:cNvPr id="1143819" name="Text Box 11"/>
            <p:cNvSpPr txBox="1">
              <a:spLocks noChangeArrowheads="1"/>
            </p:cNvSpPr>
            <p:nvPr/>
          </p:nvSpPr>
          <p:spPr bwMode="auto">
            <a:xfrm>
              <a:off x="5103813" y="5383213"/>
              <a:ext cx="552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a:latin typeface="Arial" charset="0"/>
                </a:rPr>
                <a:t>text</a:t>
              </a:r>
            </a:p>
          </p:txBody>
        </p:sp>
        <p:sp>
          <p:nvSpPr>
            <p:cNvPr id="1143820" name="Text Box 12"/>
            <p:cNvSpPr txBox="1">
              <a:spLocks noChangeArrowheads="1"/>
            </p:cNvSpPr>
            <p:nvPr/>
          </p:nvSpPr>
          <p:spPr bwMode="auto">
            <a:xfrm>
              <a:off x="5103813" y="4884738"/>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a:latin typeface="Arial" charset="0"/>
                </a:rPr>
                <a:t>data</a:t>
              </a:r>
            </a:p>
          </p:txBody>
        </p:sp>
        <p:sp>
          <p:nvSpPr>
            <p:cNvPr id="1143823" name="Line 15"/>
            <p:cNvSpPr>
              <a:spLocks noChangeShapeType="1"/>
            </p:cNvSpPr>
            <p:nvPr/>
          </p:nvSpPr>
          <p:spPr bwMode="auto">
            <a:xfrm flipH="1">
              <a:off x="5075238" y="4229100"/>
              <a:ext cx="1014412"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824" name="Text Box 16"/>
            <p:cNvSpPr txBox="1">
              <a:spLocks noChangeArrowheads="1"/>
            </p:cNvSpPr>
            <p:nvPr/>
          </p:nvSpPr>
          <p:spPr bwMode="auto">
            <a:xfrm>
              <a:off x="6040438" y="4044950"/>
              <a:ext cx="488950" cy="366713"/>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latin typeface="Arial" charset="0"/>
                </a:rPr>
                <a:t>SP</a:t>
              </a:r>
            </a:p>
          </p:txBody>
        </p:sp>
        <p:sp>
          <p:nvSpPr>
            <p:cNvPr id="1143830" name="Text Box 22"/>
            <p:cNvSpPr txBox="1">
              <a:spLocks noChangeArrowheads="1"/>
            </p:cNvSpPr>
            <p:nvPr/>
          </p:nvSpPr>
          <p:spPr bwMode="auto">
            <a:xfrm>
              <a:off x="6040438" y="5199063"/>
              <a:ext cx="501650" cy="36671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latin typeface="Arial" charset="0"/>
                </a:rPr>
                <a:t>PC</a:t>
              </a:r>
            </a:p>
          </p:txBody>
        </p:sp>
        <p:sp>
          <p:nvSpPr>
            <p:cNvPr id="1143832" name="Line 24"/>
            <p:cNvSpPr>
              <a:spLocks noChangeShapeType="1"/>
            </p:cNvSpPr>
            <p:nvPr/>
          </p:nvSpPr>
          <p:spPr bwMode="auto">
            <a:xfrm flipH="1">
              <a:off x="5075238" y="5389563"/>
              <a:ext cx="1014412"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 name="Group 27"/>
          <p:cNvGrpSpPr/>
          <p:nvPr/>
        </p:nvGrpSpPr>
        <p:grpSpPr>
          <a:xfrm>
            <a:off x="5105719" y="4511675"/>
            <a:ext cx="2573338" cy="2012950"/>
            <a:chOff x="3968750" y="3897313"/>
            <a:chExt cx="2573338" cy="2012950"/>
          </a:xfrm>
        </p:grpSpPr>
        <p:sp>
          <p:nvSpPr>
            <p:cNvPr id="29" name="Line 4"/>
            <p:cNvSpPr>
              <a:spLocks noChangeShapeType="1"/>
            </p:cNvSpPr>
            <p:nvPr/>
          </p:nvSpPr>
          <p:spPr bwMode="auto">
            <a:xfrm>
              <a:off x="4502150" y="4246563"/>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Rectangle 5"/>
            <p:cNvSpPr>
              <a:spLocks noChangeArrowheads="1"/>
            </p:cNvSpPr>
            <p:nvPr/>
          </p:nvSpPr>
          <p:spPr bwMode="auto">
            <a:xfrm>
              <a:off x="3968750" y="3929063"/>
              <a:ext cx="1066800" cy="1981200"/>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6"/>
            <p:cNvSpPr>
              <a:spLocks noChangeArrowheads="1"/>
            </p:cNvSpPr>
            <p:nvPr/>
          </p:nvSpPr>
          <p:spPr bwMode="auto">
            <a:xfrm>
              <a:off x="3968750" y="5224463"/>
              <a:ext cx="1066800" cy="685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7"/>
            <p:cNvSpPr>
              <a:spLocks noChangeArrowheads="1"/>
            </p:cNvSpPr>
            <p:nvPr/>
          </p:nvSpPr>
          <p:spPr bwMode="auto">
            <a:xfrm>
              <a:off x="3968750" y="4916488"/>
              <a:ext cx="1066800" cy="304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8"/>
            <p:cNvSpPr>
              <a:spLocks noChangeArrowheads="1"/>
            </p:cNvSpPr>
            <p:nvPr/>
          </p:nvSpPr>
          <p:spPr bwMode="auto">
            <a:xfrm>
              <a:off x="3968750" y="3929063"/>
              <a:ext cx="1066800" cy="304800"/>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9"/>
            <p:cNvSpPr>
              <a:spLocks noChangeShapeType="1"/>
            </p:cNvSpPr>
            <p:nvPr/>
          </p:nvSpPr>
          <p:spPr bwMode="auto">
            <a:xfrm flipV="1">
              <a:off x="4502150" y="4675188"/>
              <a:ext cx="0" cy="228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Text Box 10"/>
            <p:cNvSpPr txBox="1">
              <a:spLocks noChangeArrowheads="1"/>
            </p:cNvSpPr>
            <p:nvPr/>
          </p:nvSpPr>
          <p:spPr bwMode="auto">
            <a:xfrm>
              <a:off x="5103813" y="3897313"/>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a:latin typeface="Arial" charset="0"/>
                </a:rPr>
                <a:t>stack</a:t>
              </a:r>
            </a:p>
          </p:txBody>
        </p:sp>
        <p:sp>
          <p:nvSpPr>
            <p:cNvPr id="36" name="Text Box 11"/>
            <p:cNvSpPr txBox="1">
              <a:spLocks noChangeArrowheads="1"/>
            </p:cNvSpPr>
            <p:nvPr/>
          </p:nvSpPr>
          <p:spPr bwMode="auto">
            <a:xfrm>
              <a:off x="5103813" y="5383213"/>
              <a:ext cx="552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a:latin typeface="Arial" charset="0"/>
                </a:rPr>
                <a:t>text</a:t>
              </a:r>
            </a:p>
          </p:txBody>
        </p:sp>
        <p:sp>
          <p:nvSpPr>
            <p:cNvPr id="37" name="Text Box 12"/>
            <p:cNvSpPr txBox="1">
              <a:spLocks noChangeArrowheads="1"/>
            </p:cNvSpPr>
            <p:nvPr/>
          </p:nvSpPr>
          <p:spPr bwMode="auto">
            <a:xfrm>
              <a:off x="5103813" y="4884738"/>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a:latin typeface="Arial" charset="0"/>
                </a:rPr>
                <a:t>data</a:t>
              </a:r>
            </a:p>
          </p:txBody>
        </p:sp>
        <p:sp>
          <p:nvSpPr>
            <p:cNvPr id="38" name="Line 15"/>
            <p:cNvSpPr>
              <a:spLocks noChangeShapeType="1"/>
            </p:cNvSpPr>
            <p:nvPr/>
          </p:nvSpPr>
          <p:spPr bwMode="auto">
            <a:xfrm flipH="1">
              <a:off x="5075238" y="4229100"/>
              <a:ext cx="1014412"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16"/>
            <p:cNvSpPr txBox="1">
              <a:spLocks noChangeArrowheads="1"/>
            </p:cNvSpPr>
            <p:nvPr/>
          </p:nvSpPr>
          <p:spPr bwMode="auto">
            <a:xfrm>
              <a:off x="6040438" y="4044950"/>
              <a:ext cx="488950" cy="366713"/>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latin typeface="Arial" charset="0"/>
                </a:rPr>
                <a:t>SP</a:t>
              </a:r>
            </a:p>
          </p:txBody>
        </p:sp>
        <p:sp>
          <p:nvSpPr>
            <p:cNvPr id="40" name="Text Box 22"/>
            <p:cNvSpPr txBox="1">
              <a:spLocks noChangeArrowheads="1"/>
            </p:cNvSpPr>
            <p:nvPr/>
          </p:nvSpPr>
          <p:spPr bwMode="auto">
            <a:xfrm>
              <a:off x="6040438" y="5199063"/>
              <a:ext cx="501650" cy="36671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latin typeface="Arial" charset="0"/>
                </a:rPr>
                <a:t>PC</a:t>
              </a:r>
            </a:p>
          </p:txBody>
        </p:sp>
        <p:sp>
          <p:nvSpPr>
            <p:cNvPr id="41" name="Line 24"/>
            <p:cNvSpPr>
              <a:spLocks noChangeShapeType="1"/>
            </p:cNvSpPr>
            <p:nvPr/>
          </p:nvSpPr>
          <p:spPr bwMode="auto">
            <a:xfrm flipH="1">
              <a:off x="5075238" y="5389563"/>
              <a:ext cx="1014412"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648260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a:t>Review of Program Data</a:t>
            </a:r>
          </a:p>
        </p:txBody>
      </p:sp>
      <p:sp>
        <p:nvSpPr>
          <p:cNvPr id="1144835" name="Rectangle 3"/>
          <p:cNvSpPr>
            <a:spLocks noGrp="1" noChangeArrowheads="1"/>
          </p:cNvSpPr>
          <p:nvPr>
            <p:ph idx="1"/>
          </p:nvPr>
        </p:nvSpPr>
        <p:spPr/>
        <p:txBody>
          <a:bodyPr/>
          <a:lstStyle/>
          <a:p>
            <a:pPr marL="457200" lvl="1" indent="0">
              <a:buNone/>
            </a:pPr>
            <a:endParaRPr lang="en-US" dirty="0" smtClean="0"/>
          </a:p>
          <a:p>
            <a:endParaRPr lang="en-US" dirty="0" smtClean="0"/>
          </a:p>
          <a:p>
            <a:pPr lvl="1"/>
            <a:endParaRPr lang="en-US" dirty="0" smtClean="0">
              <a:solidFill>
                <a:schemeClr val="folHlink"/>
              </a:solidFill>
            </a:endParaRPr>
          </a:p>
          <a:p>
            <a:pPr lvl="1"/>
            <a:endParaRPr lang="en-US" dirty="0">
              <a:solidFill>
                <a:schemeClr val="folHlink"/>
              </a:solidFill>
            </a:endParaRPr>
          </a:p>
          <a:p>
            <a:pPr lvl="1"/>
            <a:endParaRPr lang="en-US" dirty="0" smtClean="0">
              <a:solidFill>
                <a:schemeClr val="folHlink"/>
              </a:solidFill>
            </a:endParaRPr>
          </a:p>
          <a:p>
            <a:pPr lvl="1"/>
            <a:endParaRPr lang="en-US" dirty="0" smtClean="0">
              <a:solidFill>
                <a:schemeClr val="folHlink"/>
              </a:solidFill>
            </a:endParaRPr>
          </a:p>
          <a:p>
            <a:pPr lvl="1"/>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5A116AD3-BD21-4337-8B82-6C809E832245}" type="slidenum">
              <a:rPr lang="en-US"/>
              <a:pPr/>
              <a:t>8</a:t>
            </a:fld>
            <a:endParaRPr lang="en-US"/>
          </a:p>
        </p:txBody>
      </p:sp>
      <p:sp>
        <p:nvSpPr>
          <p:cNvPr id="2" name="TextBox 1"/>
          <p:cNvSpPr txBox="1"/>
          <p:nvPr/>
        </p:nvSpPr>
        <p:spPr>
          <a:xfrm>
            <a:off x="2949437" y="2881174"/>
            <a:ext cx="3318537" cy="830997"/>
          </a:xfrm>
          <a:prstGeom prst="rect">
            <a:avLst/>
          </a:prstGeom>
          <a:noFill/>
        </p:spPr>
        <p:txBody>
          <a:bodyPr wrap="none" rtlCol="0">
            <a:spAutoFit/>
          </a:bodyPr>
          <a:lstStyle/>
          <a:p>
            <a:pPr algn="l"/>
            <a:r>
              <a:rPr lang="en-CA" b="1" dirty="0" err="1" smtClean="0">
                <a:latin typeface="Courier New" panose="02070309020205020404" pitchFamily="49" charset="0"/>
                <a:cs typeface="Courier New" panose="02070309020205020404" pitchFamily="49" charset="0"/>
              </a:rPr>
              <a:t>int</a:t>
            </a:r>
            <a:r>
              <a:rPr lang="en-CA" b="1" dirty="0" smtClean="0">
                <a:latin typeface="Courier New" panose="02070309020205020404" pitchFamily="49" charset="0"/>
                <a:cs typeface="Courier New" panose="02070309020205020404" pitchFamily="49" charset="0"/>
              </a:rPr>
              <a:t>  </a:t>
            </a:r>
            <a:r>
              <a:rPr lang="en-CA" b="1" dirty="0" err="1" smtClean="0">
                <a:latin typeface="Courier New" panose="02070309020205020404" pitchFamily="49" charset="0"/>
                <a:cs typeface="Courier New" panose="02070309020205020404" pitchFamily="49" charset="0"/>
              </a:rPr>
              <a:t>var</a:t>
            </a:r>
            <a:r>
              <a:rPr lang="en-CA" b="1" dirty="0" smtClean="0">
                <a:latin typeface="Courier New" panose="02070309020205020404" pitchFamily="49" charset="0"/>
                <a:cs typeface="Courier New" panose="02070309020205020404" pitchFamily="49" charset="0"/>
              </a:rPr>
              <a:t>;</a:t>
            </a:r>
          </a:p>
          <a:p>
            <a:pPr algn="l"/>
            <a:r>
              <a:rPr lang="en-CA" b="1" dirty="0" err="1" smtClean="0">
                <a:latin typeface="Courier New" panose="02070309020205020404" pitchFamily="49" charset="0"/>
                <a:cs typeface="Courier New" panose="02070309020205020404" pitchFamily="49" charset="0"/>
              </a:rPr>
              <a:t>int</a:t>
            </a:r>
            <a:r>
              <a:rPr lang="en-CA" b="1" dirty="0" smtClean="0">
                <a:latin typeface="Courier New" panose="02070309020205020404" pitchFamily="49" charset="0"/>
                <a:cs typeface="Courier New" panose="02070309020205020404" pitchFamily="49" charset="0"/>
              </a:rPr>
              <a:t> * p  =  &amp;</a:t>
            </a:r>
            <a:r>
              <a:rPr lang="en-CA" b="1" dirty="0" err="1" smtClean="0">
                <a:latin typeface="Courier New" panose="02070309020205020404" pitchFamily="49" charset="0"/>
                <a:cs typeface="Courier New" panose="02070309020205020404" pitchFamily="49" charset="0"/>
              </a:rPr>
              <a:t>var</a:t>
            </a:r>
            <a:r>
              <a:rPr lang="en-CA" b="1" dirty="0" smtClean="0">
                <a:latin typeface="Courier New" panose="02070309020205020404" pitchFamily="49" charset="0"/>
                <a:cs typeface="Courier New" panose="02070309020205020404" pitchFamily="49" charset="0"/>
              </a:rPr>
              <a:t>;</a:t>
            </a:r>
            <a:endParaRPr lang="en-CA" b="1" dirty="0">
              <a:latin typeface="Courier New" panose="02070309020205020404" pitchFamily="49" charset="0"/>
              <a:cs typeface="Courier New" panose="02070309020205020404" pitchFamily="49" charset="0"/>
            </a:endParaRPr>
          </a:p>
        </p:txBody>
      </p:sp>
      <p:sp>
        <p:nvSpPr>
          <p:cNvPr id="3" name="TextBox 2"/>
          <p:cNvSpPr txBox="1"/>
          <p:nvPr/>
        </p:nvSpPr>
        <p:spPr>
          <a:xfrm>
            <a:off x="4387046" y="2183815"/>
            <a:ext cx="4147354" cy="646331"/>
          </a:xfrm>
          <a:prstGeom prst="rect">
            <a:avLst/>
          </a:prstGeom>
          <a:noFill/>
        </p:spPr>
        <p:txBody>
          <a:bodyPr wrap="none" rtlCol="0">
            <a:spAutoFit/>
          </a:bodyPr>
          <a:lstStyle/>
          <a:p>
            <a:r>
              <a:rPr lang="en-US" sz="1800" dirty="0">
                <a:latin typeface="+mn-lt"/>
              </a:rPr>
              <a:t>A </a:t>
            </a:r>
            <a:r>
              <a:rPr lang="en-US" sz="1800" dirty="0" smtClean="0">
                <a:latin typeface="+mn-lt"/>
              </a:rPr>
              <a:t>program </a:t>
            </a:r>
            <a:r>
              <a:rPr lang="en-US" sz="1800" dirty="0">
                <a:solidFill>
                  <a:srgbClr val="C00000"/>
                </a:solidFill>
                <a:latin typeface="+mn-lt"/>
              </a:rPr>
              <a:t>variable</a:t>
            </a:r>
            <a:r>
              <a:rPr lang="en-US" sz="1800" dirty="0">
                <a:latin typeface="+mn-lt"/>
              </a:rPr>
              <a:t> is a symbolic </a:t>
            </a:r>
            <a:r>
              <a:rPr lang="en-US" sz="1800" dirty="0" smtClean="0">
                <a:latin typeface="+mn-lt"/>
              </a:rPr>
              <a:t>name</a:t>
            </a:r>
          </a:p>
          <a:p>
            <a:r>
              <a:rPr lang="en-US" sz="1800" dirty="0" smtClean="0">
                <a:latin typeface="+mn-lt"/>
              </a:rPr>
              <a:t> </a:t>
            </a:r>
            <a:r>
              <a:rPr lang="en-US" sz="1800" dirty="0">
                <a:latin typeface="+mn-lt"/>
              </a:rPr>
              <a:t>for some data stored in </a:t>
            </a:r>
            <a:r>
              <a:rPr lang="en-US" sz="1800" dirty="0" smtClean="0">
                <a:latin typeface="+mn-lt"/>
              </a:rPr>
              <a:t>memory</a:t>
            </a:r>
            <a:endParaRPr lang="en-US" sz="1800" dirty="0">
              <a:latin typeface="+mn-lt"/>
            </a:endParaRPr>
          </a:p>
        </p:txBody>
      </p:sp>
      <p:sp>
        <p:nvSpPr>
          <p:cNvPr id="7" name="TextBox 6"/>
          <p:cNvSpPr txBox="1"/>
          <p:nvPr/>
        </p:nvSpPr>
        <p:spPr>
          <a:xfrm>
            <a:off x="147212" y="2183815"/>
            <a:ext cx="3285535" cy="646331"/>
          </a:xfrm>
          <a:prstGeom prst="rect">
            <a:avLst/>
          </a:prstGeom>
          <a:noFill/>
        </p:spPr>
        <p:txBody>
          <a:bodyPr wrap="square" rtlCol="0">
            <a:spAutoFit/>
          </a:bodyPr>
          <a:lstStyle/>
          <a:p>
            <a:r>
              <a:rPr lang="en-CA" sz="1800" dirty="0">
                <a:solidFill>
                  <a:srgbClr val="C00000"/>
                </a:solidFill>
                <a:latin typeface="+mn-lt"/>
              </a:rPr>
              <a:t>Type</a:t>
            </a:r>
            <a:r>
              <a:rPr lang="en-CA" sz="1800" dirty="0">
                <a:latin typeface="+mn-lt"/>
              </a:rPr>
              <a:t> of variable determines size and alignment of </a:t>
            </a:r>
            <a:r>
              <a:rPr lang="en-CA" sz="1800" dirty="0" smtClean="0">
                <a:latin typeface="+mn-lt"/>
              </a:rPr>
              <a:t>memory</a:t>
            </a:r>
            <a:endParaRPr lang="en-CA" sz="1800" dirty="0">
              <a:latin typeface="+mn-lt"/>
            </a:endParaRPr>
          </a:p>
        </p:txBody>
      </p:sp>
      <p:sp>
        <p:nvSpPr>
          <p:cNvPr id="8" name="TextBox 7"/>
          <p:cNvSpPr txBox="1"/>
          <p:nvPr/>
        </p:nvSpPr>
        <p:spPr>
          <a:xfrm>
            <a:off x="4839896" y="3933031"/>
            <a:ext cx="3917048" cy="1477328"/>
          </a:xfrm>
          <a:prstGeom prst="rect">
            <a:avLst/>
          </a:prstGeom>
          <a:noFill/>
        </p:spPr>
        <p:txBody>
          <a:bodyPr wrap="square" rtlCol="0">
            <a:spAutoFit/>
          </a:bodyPr>
          <a:lstStyle/>
          <a:p>
            <a:r>
              <a:rPr lang="en-CA" sz="1800" dirty="0">
                <a:solidFill>
                  <a:srgbClr val="C00000"/>
                </a:solidFill>
                <a:latin typeface="+mn-lt"/>
              </a:rPr>
              <a:t>Address</a:t>
            </a:r>
            <a:r>
              <a:rPr lang="en-CA" sz="1800" dirty="0">
                <a:latin typeface="+mn-lt"/>
              </a:rPr>
              <a:t> of variable is the index of memory "array" where data is stored, </a:t>
            </a:r>
            <a:r>
              <a:rPr lang="en-CA" sz="1800" dirty="0" smtClean="0">
                <a:latin typeface="+mn-lt"/>
              </a:rPr>
              <a:t>e.g</a:t>
            </a:r>
            <a:r>
              <a:rPr lang="en-CA" sz="1800" dirty="0">
                <a:latin typeface="+mn-lt"/>
              </a:rPr>
              <a:t>., if data is stored at memory[</a:t>
            </a:r>
            <a:r>
              <a:rPr lang="en-CA" sz="1800" dirty="0" err="1">
                <a:latin typeface="+mn-lt"/>
              </a:rPr>
              <a:t>i</a:t>
            </a:r>
            <a:r>
              <a:rPr lang="en-CA" sz="1800" dirty="0">
                <a:latin typeface="+mn-lt"/>
              </a:rPr>
              <a:t>], then address is i</a:t>
            </a:r>
            <a:r>
              <a:rPr lang="en-CA" sz="1800" dirty="0" smtClean="0">
                <a:latin typeface="+mn-lt"/>
              </a:rPr>
              <a:t>, </a:t>
            </a:r>
            <a:r>
              <a:rPr lang="en-CA" sz="1800" dirty="0" smtClean="0">
                <a:solidFill>
                  <a:srgbClr val="C00000"/>
                </a:solidFill>
                <a:latin typeface="+mn-lt"/>
              </a:rPr>
              <a:t>value</a:t>
            </a:r>
            <a:r>
              <a:rPr lang="en-CA" sz="1800" dirty="0" smtClean="0">
                <a:latin typeface="+mn-lt"/>
              </a:rPr>
              <a:t> of variable is the contents of memory[</a:t>
            </a:r>
            <a:r>
              <a:rPr lang="en-CA" sz="1800" dirty="0" err="1" smtClean="0">
                <a:latin typeface="+mn-lt"/>
              </a:rPr>
              <a:t>i</a:t>
            </a:r>
            <a:r>
              <a:rPr lang="en-CA" sz="1800" dirty="0" smtClean="0">
                <a:latin typeface="+mn-lt"/>
              </a:rPr>
              <a:t>]</a:t>
            </a:r>
            <a:endParaRPr lang="en-CA" sz="1800" dirty="0">
              <a:latin typeface="+mn-lt"/>
            </a:endParaRPr>
          </a:p>
        </p:txBody>
      </p:sp>
      <p:sp>
        <p:nvSpPr>
          <p:cNvPr id="9" name="TextBox 8"/>
          <p:cNvSpPr txBox="1"/>
          <p:nvPr/>
        </p:nvSpPr>
        <p:spPr>
          <a:xfrm>
            <a:off x="222164" y="4130931"/>
            <a:ext cx="3917048" cy="1200329"/>
          </a:xfrm>
          <a:prstGeom prst="rect">
            <a:avLst/>
          </a:prstGeom>
          <a:noFill/>
        </p:spPr>
        <p:txBody>
          <a:bodyPr wrap="square" rtlCol="0">
            <a:spAutoFit/>
          </a:bodyPr>
          <a:lstStyle/>
          <a:p>
            <a:r>
              <a:rPr lang="en-CA" sz="1800" dirty="0">
                <a:solidFill>
                  <a:srgbClr val="C00000"/>
                </a:solidFill>
                <a:latin typeface="+mn-lt"/>
              </a:rPr>
              <a:t>Pointer</a:t>
            </a:r>
            <a:r>
              <a:rPr lang="en-CA" sz="1800" dirty="0">
                <a:latin typeface="+mn-lt"/>
              </a:rPr>
              <a:t> is a variable whose value is a memory </a:t>
            </a:r>
            <a:r>
              <a:rPr lang="en-CA" sz="1800" dirty="0" smtClean="0">
                <a:latin typeface="+mn-lt"/>
              </a:rPr>
              <a:t>location, e.g</a:t>
            </a:r>
            <a:r>
              <a:rPr lang="en-CA" sz="1800" dirty="0">
                <a:latin typeface="+mn-lt"/>
              </a:rPr>
              <a:t>., value of pointer variable is </a:t>
            </a:r>
            <a:r>
              <a:rPr lang="en-CA" sz="1800" dirty="0" err="1" smtClean="0">
                <a:latin typeface="+mn-lt"/>
              </a:rPr>
              <a:t>i</a:t>
            </a:r>
            <a:r>
              <a:rPr lang="en-CA" sz="1800" dirty="0" smtClean="0">
                <a:latin typeface="+mn-lt"/>
              </a:rPr>
              <a:t>,  dereferencing </a:t>
            </a:r>
            <a:r>
              <a:rPr lang="en-CA" sz="1800" dirty="0">
                <a:latin typeface="+mn-lt"/>
              </a:rPr>
              <a:t>pointer gives memory[</a:t>
            </a:r>
            <a:r>
              <a:rPr lang="en-CA" sz="1800" dirty="0" err="1">
                <a:latin typeface="+mn-lt"/>
              </a:rPr>
              <a:t>i</a:t>
            </a:r>
            <a:r>
              <a:rPr lang="en-CA" sz="1800" dirty="0">
                <a:latin typeface="+mn-lt"/>
              </a:rPr>
              <a:t>]</a:t>
            </a:r>
          </a:p>
        </p:txBody>
      </p:sp>
      <p:sp>
        <p:nvSpPr>
          <p:cNvPr id="10" name="Line 15"/>
          <p:cNvSpPr>
            <a:spLocks noChangeShapeType="1"/>
          </p:cNvSpPr>
          <p:nvPr/>
        </p:nvSpPr>
        <p:spPr bwMode="auto">
          <a:xfrm flipH="1">
            <a:off x="4839895" y="2830146"/>
            <a:ext cx="470828" cy="257828"/>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5"/>
          <p:cNvSpPr>
            <a:spLocks noChangeShapeType="1"/>
          </p:cNvSpPr>
          <p:nvPr/>
        </p:nvSpPr>
        <p:spPr bwMode="auto">
          <a:xfrm>
            <a:off x="2076139" y="2830146"/>
            <a:ext cx="829750" cy="257828"/>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5"/>
          <p:cNvSpPr>
            <a:spLocks noChangeShapeType="1"/>
          </p:cNvSpPr>
          <p:nvPr/>
        </p:nvSpPr>
        <p:spPr bwMode="auto">
          <a:xfrm flipH="1" flipV="1">
            <a:off x="5942830" y="3492708"/>
            <a:ext cx="592877" cy="44032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5"/>
          <p:cNvSpPr>
            <a:spLocks noChangeShapeType="1"/>
          </p:cNvSpPr>
          <p:nvPr/>
        </p:nvSpPr>
        <p:spPr bwMode="auto">
          <a:xfrm flipV="1">
            <a:off x="2713220" y="3664681"/>
            <a:ext cx="1109230" cy="46625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4"/>
          <p:cNvSpPr/>
          <p:nvPr/>
        </p:nvSpPr>
        <p:spPr bwMode="auto">
          <a:xfrm>
            <a:off x="2905888" y="2956412"/>
            <a:ext cx="801992" cy="315242"/>
          </a:xfrm>
          <a:prstGeom prst="ellipse">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6" name="Oval 15"/>
          <p:cNvSpPr/>
          <p:nvPr/>
        </p:nvSpPr>
        <p:spPr bwMode="auto">
          <a:xfrm>
            <a:off x="3822450" y="2951904"/>
            <a:ext cx="1017446" cy="319749"/>
          </a:xfrm>
          <a:prstGeom prst="ellipse">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7" name="Oval 16"/>
          <p:cNvSpPr/>
          <p:nvPr/>
        </p:nvSpPr>
        <p:spPr bwMode="auto">
          <a:xfrm>
            <a:off x="3655415" y="3349439"/>
            <a:ext cx="414415" cy="315242"/>
          </a:xfrm>
          <a:prstGeom prst="ellipse">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8" name="Oval 17"/>
          <p:cNvSpPr/>
          <p:nvPr/>
        </p:nvSpPr>
        <p:spPr bwMode="auto">
          <a:xfrm>
            <a:off x="4749955" y="3330237"/>
            <a:ext cx="1192876" cy="342286"/>
          </a:xfrm>
          <a:prstGeom prst="ellipse">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8112910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p:cNvSpPr>
            <a:spLocks noGrp="1" noChangeArrowheads="1"/>
          </p:cNvSpPr>
          <p:nvPr>
            <p:ph type="title"/>
          </p:nvPr>
        </p:nvSpPr>
        <p:spPr/>
        <p:txBody>
          <a:bodyPr/>
          <a:lstStyle/>
          <a:p>
            <a:r>
              <a:rPr lang="en-US" dirty="0" smtClean="0"/>
              <a:t>Review of Program Execution</a:t>
            </a:r>
            <a:endParaRPr lang="en-US" dirty="0"/>
          </a:p>
        </p:txBody>
      </p:sp>
      <p:sp>
        <p:nvSpPr>
          <p:cNvPr id="41" name="Slide Number Placeholder 2"/>
          <p:cNvSpPr>
            <a:spLocks noGrp="1"/>
          </p:cNvSpPr>
          <p:nvPr>
            <p:ph type="sldNum" sz="quarter" idx="10"/>
          </p:nvPr>
        </p:nvSpPr>
        <p:spPr/>
        <p:txBody>
          <a:bodyPr/>
          <a:lstStyle/>
          <a:p>
            <a:fld id="{EFD03686-AB0A-47D8-B113-0E0C9B774FBB}" type="slidenum">
              <a:rPr lang="en-US"/>
              <a:pPr/>
              <a:t>9</a:t>
            </a:fld>
            <a:endParaRPr lang="en-US"/>
          </a:p>
        </p:txBody>
      </p:sp>
      <p:sp>
        <p:nvSpPr>
          <p:cNvPr id="1145888" name="Rectangle 32"/>
          <p:cNvSpPr>
            <a:spLocks noChangeArrowheads="1"/>
          </p:cNvSpPr>
          <p:nvPr/>
        </p:nvSpPr>
        <p:spPr bwMode="auto">
          <a:xfrm>
            <a:off x="3667853" y="2217738"/>
            <a:ext cx="2170113" cy="4230687"/>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5867" name="Rectangle 11"/>
          <p:cNvSpPr>
            <a:spLocks noChangeArrowheads="1"/>
          </p:cNvSpPr>
          <p:nvPr/>
        </p:nvSpPr>
        <p:spPr bwMode="auto">
          <a:xfrm>
            <a:off x="3667853" y="6029406"/>
            <a:ext cx="2170113" cy="415925"/>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main(), f()</a:t>
            </a:r>
          </a:p>
        </p:txBody>
      </p:sp>
      <p:sp>
        <p:nvSpPr>
          <p:cNvPr id="1145868" name="Rectangle 12"/>
          <p:cNvSpPr>
            <a:spLocks noChangeArrowheads="1"/>
          </p:cNvSpPr>
          <p:nvPr/>
        </p:nvSpPr>
        <p:spPr bwMode="auto">
          <a:xfrm>
            <a:off x="3667853" y="5607050"/>
            <a:ext cx="2170113" cy="420688"/>
          </a:xfrm>
          <a:prstGeom prst="rect">
            <a:avLst/>
          </a:prstGeom>
          <a:solidFill>
            <a:schemeClr val="tx2"/>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a = 5;</a:t>
            </a:r>
          </a:p>
        </p:txBody>
      </p:sp>
      <p:sp>
        <p:nvSpPr>
          <p:cNvPr id="1145869" name="Line 13"/>
          <p:cNvSpPr>
            <a:spLocks noChangeShapeType="1"/>
          </p:cNvSpPr>
          <p:nvPr/>
        </p:nvSpPr>
        <p:spPr bwMode="auto">
          <a:xfrm flipV="1">
            <a:off x="4752116" y="5330825"/>
            <a:ext cx="0" cy="266700"/>
          </a:xfrm>
          <a:prstGeom prst="line">
            <a:avLst/>
          </a:prstGeom>
          <a:noFill/>
          <a:ln w="1905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72" name="Line 16"/>
          <p:cNvSpPr>
            <a:spLocks noChangeShapeType="1"/>
          </p:cNvSpPr>
          <p:nvPr/>
        </p:nvSpPr>
        <p:spPr bwMode="auto">
          <a:xfrm flipH="1">
            <a:off x="4752116" y="3294344"/>
            <a:ext cx="0" cy="209550"/>
          </a:xfrm>
          <a:prstGeom prst="line">
            <a:avLst/>
          </a:prstGeom>
          <a:noFill/>
          <a:ln w="1905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75" name="Rectangle 19"/>
          <p:cNvSpPr>
            <a:spLocks noChangeArrowheads="1"/>
          </p:cNvSpPr>
          <p:nvPr/>
        </p:nvSpPr>
        <p:spPr bwMode="auto">
          <a:xfrm>
            <a:off x="3669441" y="2220913"/>
            <a:ext cx="2166937"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prev fp</a:t>
            </a:r>
          </a:p>
        </p:txBody>
      </p:sp>
      <p:sp>
        <p:nvSpPr>
          <p:cNvPr id="1145876" name="Rectangle 20"/>
          <p:cNvSpPr>
            <a:spLocks noChangeArrowheads="1"/>
          </p:cNvSpPr>
          <p:nvPr/>
        </p:nvSpPr>
        <p:spPr bwMode="auto">
          <a:xfrm>
            <a:off x="3669441" y="2486025"/>
            <a:ext cx="2166937" cy="265113"/>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other regs</a:t>
            </a:r>
          </a:p>
        </p:txBody>
      </p:sp>
      <p:sp>
        <p:nvSpPr>
          <p:cNvPr id="1145877" name="Rectangle 21"/>
          <p:cNvSpPr>
            <a:spLocks noChangeArrowheads="1"/>
          </p:cNvSpPr>
          <p:nvPr/>
        </p:nvSpPr>
        <p:spPr bwMode="auto">
          <a:xfrm>
            <a:off x="3669441" y="2744788"/>
            <a:ext cx="2166937"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b</a:t>
            </a:r>
          </a:p>
        </p:txBody>
      </p:sp>
      <p:sp>
        <p:nvSpPr>
          <p:cNvPr id="1145878" name="Rectangle 22"/>
          <p:cNvSpPr>
            <a:spLocks noChangeArrowheads="1"/>
          </p:cNvSpPr>
          <p:nvPr/>
        </p:nvSpPr>
        <p:spPr bwMode="auto">
          <a:xfrm>
            <a:off x="3669441" y="3009900"/>
            <a:ext cx="2166937" cy="265113"/>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c</a:t>
            </a:r>
          </a:p>
        </p:txBody>
      </p:sp>
      <p:sp>
        <p:nvSpPr>
          <p:cNvPr id="1145886" name="Line 30"/>
          <p:cNvSpPr>
            <a:spLocks noChangeShapeType="1"/>
          </p:cNvSpPr>
          <p:nvPr/>
        </p:nvSpPr>
        <p:spPr bwMode="auto">
          <a:xfrm>
            <a:off x="3491641" y="1436688"/>
            <a:ext cx="0" cy="1828800"/>
          </a:xfrm>
          <a:prstGeom prst="line">
            <a:avLst/>
          </a:prstGeom>
          <a:noFill/>
          <a:ln w="19050" cap="sq">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91" name="Rectangle 35"/>
          <p:cNvSpPr>
            <a:spLocks noChangeArrowheads="1"/>
          </p:cNvSpPr>
          <p:nvPr/>
        </p:nvSpPr>
        <p:spPr bwMode="auto">
          <a:xfrm>
            <a:off x="3667853" y="1427163"/>
            <a:ext cx="2166938"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r</a:t>
            </a:r>
          </a:p>
        </p:txBody>
      </p:sp>
      <p:sp>
        <p:nvSpPr>
          <p:cNvPr id="1145892" name="Rectangle 36"/>
          <p:cNvSpPr>
            <a:spLocks noChangeArrowheads="1"/>
          </p:cNvSpPr>
          <p:nvPr/>
        </p:nvSpPr>
        <p:spPr bwMode="auto">
          <a:xfrm>
            <a:off x="3667853" y="1692275"/>
            <a:ext cx="2166938" cy="265113"/>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ret val</a:t>
            </a:r>
          </a:p>
        </p:txBody>
      </p:sp>
      <p:sp>
        <p:nvSpPr>
          <p:cNvPr id="1145893" name="Rectangle 37"/>
          <p:cNvSpPr>
            <a:spLocks noChangeArrowheads="1"/>
          </p:cNvSpPr>
          <p:nvPr/>
        </p:nvSpPr>
        <p:spPr bwMode="auto">
          <a:xfrm>
            <a:off x="3667853" y="1951038"/>
            <a:ext cx="2166938" cy="265112"/>
          </a:xfrm>
          <a:prstGeom prst="rect">
            <a:avLst/>
          </a:prstGeom>
          <a:solidFill>
            <a:schemeClr val="tx2"/>
          </a:solidFill>
          <a:ln w="1905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Courier New" pitchFamily="49" charset="0"/>
              </a:rPr>
              <a:t>ret addr</a:t>
            </a:r>
          </a:p>
        </p:txBody>
      </p:sp>
      <p:sp>
        <p:nvSpPr>
          <p:cNvPr id="1145859" name="Text Box 3"/>
          <p:cNvSpPr txBox="1">
            <a:spLocks noChangeArrowheads="1"/>
          </p:cNvSpPr>
          <p:nvPr/>
        </p:nvSpPr>
        <p:spPr bwMode="auto">
          <a:xfrm>
            <a:off x="286027" y="1487488"/>
            <a:ext cx="2794000" cy="4906962"/>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800" b="1" dirty="0" err="1">
                <a:latin typeface="Courier New" pitchFamily="49" charset="0"/>
              </a:rPr>
              <a:t>int</a:t>
            </a:r>
            <a:r>
              <a:rPr lang="en-US" sz="1800" b="1" dirty="0">
                <a:latin typeface="Courier New" pitchFamily="49" charset="0"/>
              </a:rPr>
              <a:t> a = 5;</a:t>
            </a:r>
          </a:p>
          <a:p>
            <a:pPr algn="l">
              <a:spcBef>
                <a:spcPct val="50000"/>
              </a:spcBef>
            </a:pPr>
            <a:r>
              <a:rPr lang="en-US" sz="1800" b="1" dirty="0" err="1">
                <a:latin typeface="Courier New" pitchFamily="49" charset="0"/>
              </a:rPr>
              <a:t>int</a:t>
            </a:r>
            <a:r>
              <a:rPr lang="en-US" sz="1800" b="1" dirty="0">
                <a:latin typeface="Courier New" pitchFamily="49" charset="0"/>
              </a:rPr>
              <a:t> main(</a:t>
            </a:r>
            <a:r>
              <a:rPr lang="en-US" sz="1800" b="1" dirty="0" err="1">
                <a:latin typeface="Courier New" pitchFamily="49" charset="0"/>
              </a:rPr>
              <a:t>int</a:t>
            </a:r>
            <a:r>
              <a:rPr lang="en-US" sz="1800" b="1" dirty="0">
                <a:latin typeface="Courier New" pitchFamily="49" charset="0"/>
              </a:rPr>
              <a:t> r)</a:t>
            </a:r>
          </a:p>
          <a:p>
            <a:pPr algn="l">
              <a:spcBef>
                <a:spcPct val="50000"/>
              </a:spcBef>
            </a:pPr>
            <a:r>
              <a:rPr lang="en-US" sz="1800" b="1" dirty="0">
                <a:latin typeface="Courier New" pitchFamily="49" charset="0"/>
              </a:rPr>
              <a:t>{</a:t>
            </a:r>
          </a:p>
          <a:p>
            <a:pPr algn="l">
              <a:spcBef>
                <a:spcPct val="50000"/>
              </a:spcBef>
            </a:pPr>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b = 10, c;</a:t>
            </a:r>
          </a:p>
          <a:p>
            <a:pPr algn="l">
              <a:spcBef>
                <a:spcPct val="50000"/>
              </a:spcBef>
            </a:pPr>
            <a:r>
              <a:rPr lang="en-US" sz="1800" b="1" dirty="0">
                <a:latin typeface="Courier New" pitchFamily="49" charset="0"/>
              </a:rPr>
              <a:t>   c = f(</a:t>
            </a:r>
            <a:r>
              <a:rPr lang="en-US" sz="1800" b="1" dirty="0" err="1">
                <a:latin typeface="Courier New" pitchFamily="49" charset="0"/>
              </a:rPr>
              <a:t>b+c</a:t>
            </a:r>
            <a:r>
              <a:rPr lang="en-US" sz="1800" b="1" dirty="0">
                <a:latin typeface="Courier New" pitchFamily="49" charset="0"/>
              </a:rPr>
              <a:t>);</a:t>
            </a:r>
          </a:p>
          <a:p>
            <a:pPr algn="l">
              <a:spcBef>
                <a:spcPct val="50000"/>
              </a:spcBef>
            </a:pPr>
            <a:r>
              <a:rPr lang="en-US" sz="1800" b="1" dirty="0">
                <a:latin typeface="Courier New" pitchFamily="49" charset="0"/>
              </a:rPr>
              <a:t>}</a:t>
            </a:r>
          </a:p>
          <a:p>
            <a:pPr algn="l">
              <a:spcBef>
                <a:spcPct val="50000"/>
              </a:spcBef>
            </a:pPr>
            <a:endParaRPr lang="en-US" sz="1800" b="1" dirty="0">
              <a:latin typeface="Courier New" pitchFamily="49" charset="0"/>
            </a:endParaRPr>
          </a:p>
          <a:p>
            <a:pPr algn="l">
              <a:spcBef>
                <a:spcPct val="50000"/>
              </a:spcBef>
            </a:pPr>
            <a:r>
              <a:rPr lang="en-US" sz="1800" b="1" dirty="0" err="1">
                <a:latin typeface="Courier New" pitchFamily="49" charset="0"/>
              </a:rPr>
              <a:t>int</a:t>
            </a:r>
            <a:r>
              <a:rPr lang="en-US" sz="1800" b="1" dirty="0">
                <a:latin typeface="Courier New" pitchFamily="49" charset="0"/>
              </a:rPr>
              <a:t> f(</a:t>
            </a:r>
            <a:r>
              <a:rPr lang="en-US" sz="1800" b="1" dirty="0" err="1">
                <a:latin typeface="Courier New" pitchFamily="49" charset="0"/>
              </a:rPr>
              <a:t>int</a:t>
            </a:r>
            <a:r>
              <a:rPr lang="en-US" sz="1800" b="1" dirty="0">
                <a:latin typeface="Courier New" pitchFamily="49" charset="0"/>
              </a:rPr>
              <a:t> x)</a:t>
            </a:r>
          </a:p>
          <a:p>
            <a:pPr algn="l">
              <a:spcBef>
                <a:spcPct val="50000"/>
              </a:spcBef>
            </a:pPr>
            <a:r>
              <a:rPr lang="en-US" sz="1800" b="1" dirty="0">
                <a:latin typeface="Courier New" pitchFamily="49" charset="0"/>
              </a:rPr>
              <a:t>{</a:t>
            </a:r>
          </a:p>
          <a:p>
            <a:pPr algn="l">
              <a:spcBef>
                <a:spcPct val="50000"/>
              </a:spcBef>
            </a:pPr>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y = x;</a:t>
            </a:r>
          </a:p>
          <a:p>
            <a:pPr algn="l">
              <a:spcBef>
                <a:spcPct val="50000"/>
              </a:spcBef>
            </a:pPr>
            <a:r>
              <a:rPr lang="en-US" sz="1800" b="1" dirty="0">
                <a:latin typeface="Courier New" pitchFamily="49" charset="0"/>
              </a:rPr>
              <a:t>	return y;</a:t>
            </a:r>
          </a:p>
          <a:p>
            <a:pPr algn="l">
              <a:spcBef>
                <a:spcPct val="50000"/>
              </a:spcBef>
            </a:pPr>
            <a:r>
              <a:rPr lang="en-US" sz="1800" b="1" dirty="0">
                <a:latin typeface="Courier New" pitchFamily="49" charset="0"/>
              </a:rPr>
              <a:t>}   </a:t>
            </a:r>
          </a:p>
        </p:txBody>
      </p:sp>
      <p:sp>
        <p:nvSpPr>
          <p:cNvPr id="1145861" name="Text Box 5"/>
          <p:cNvSpPr txBox="1">
            <a:spLocks noChangeArrowheads="1"/>
          </p:cNvSpPr>
          <p:nvPr/>
        </p:nvSpPr>
        <p:spPr bwMode="auto">
          <a:xfrm>
            <a:off x="6109428" y="6068091"/>
            <a:ext cx="11560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600" dirty="0">
                <a:latin typeface="Arial" charset="0"/>
              </a:rPr>
              <a:t>text (code)</a:t>
            </a:r>
          </a:p>
        </p:txBody>
      </p:sp>
      <p:sp>
        <p:nvSpPr>
          <p:cNvPr id="1145862" name="Text Box 6"/>
          <p:cNvSpPr txBox="1">
            <a:spLocks noChangeArrowheads="1"/>
          </p:cNvSpPr>
          <p:nvPr/>
        </p:nvSpPr>
        <p:spPr bwMode="auto">
          <a:xfrm>
            <a:off x="6109428" y="5648117"/>
            <a:ext cx="19976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600">
                <a:latin typeface="Arial" charset="0"/>
              </a:rPr>
              <a:t>data (globals, heap)</a:t>
            </a:r>
          </a:p>
        </p:txBody>
      </p:sp>
      <p:sp>
        <p:nvSpPr>
          <p:cNvPr id="1145865" name="Rectangle 9"/>
          <p:cNvSpPr>
            <a:spLocks noChangeArrowheads="1"/>
          </p:cNvSpPr>
          <p:nvPr/>
        </p:nvSpPr>
        <p:spPr bwMode="auto">
          <a:xfrm>
            <a:off x="77788" y="3001341"/>
            <a:ext cx="482600" cy="265112"/>
          </a:xfrm>
          <a:prstGeom prst="rect">
            <a:avLst/>
          </a:prstGeom>
          <a:solidFill>
            <a:srgbClr val="FFFFFF"/>
          </a:solidFill>
          <a:ln>
            <a:noFill/>
          </a:ln>
          <a:effectLst/>
          <a:extLst>
            <a:ext uri="{91240B29-F687-4F45-9708-019B960494DF}">
              <a14:hiddenLine xmlns:a14="http://schemas.microsoft.com/office/drawing/2010/main" w="9525"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b="1">
                <a:latin typeface="Courier New" pitchFamily="49" charset="0"/>
              </a:rPr>
              <a:t>pc</a:t>
            </a:r>
          </a:p>
        </p:txBody>
      </p:sp>
      <p:sp>
        <p:nvSpPr>
          <p:cNvPr id="1145866" name="Line 10"/>
          <p:cNvSpPr>
            <a:spLocks noChangeShapeType="1"/>
          </p:cNvSpPr>
          <p:nvPr/>
        </p:nvSpPr>
        <p:spPr bwMode="auto">
          <a:xfrm flipV="1">
            <a:off x="549275" y="3133103"/>
            <a:ext cx="731838" cy="0"/>
          </a:xfrm>
          <a:prstGeom prst="line">
            <a:avLst/>
          </a:prstGeom>
          <a:noFill/>
          <a:ln w="19050" cap="sq">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84" name="Line 28"/>
          <p:cNvSpPr>
            <a:spLocks noChangeShapeType="1"/>
          </p:cNvSpPr>
          <p:nvPr/>
        </p:nvSpPr>
        <p:spPr bwMode="auto">
          <a:xfrm flipV="1">
            <a:off x="3409091" y="1430338"/>
            <a:ext cx="166687" cy="1587"/>
          </a:xfrm>
          <a:prstGeom prst="line">
            <a:avLst/>
          </a:prstGeom>
          <a:noFill/>
          <a:ln w="19050" cap="sq">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85" name="Line 29"/>
          <p:cNvSpPr>
            <a:spLocks noChangeShapeType="1"/>
          </p:cNvSpPr>
          <p:nvPr/>
        </p:nvSpPr>
        <p:spPr bwMode="auto">
          <a:xfrm flipV="1">
            <a:off x="3409091" y="3270250"/>
            <a:ext cx="166687" cy="1588"/>
          </a:xfrm>
          <a:prstGeom prst="line">
            <a:avLst/>
          </a:prstGeom>
          <a:noFill/>
          <a:ln w="19050" cap="sq">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5887" name="Text Box 31"/>
          <p:cNvSpPr txBox="1">
            <a:spLocks noChangeArrowheads="1"/>
          </p:cNvSpPr>
          <p:nvPr/>
        </p:nvSpPr>
        <p:spPr bwMode="auto">
          <a:xfrm rot="-5400000">
            <a:off x="2310507" y="2067090"/>
            <a:ext cx="1824036" cy="563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lang="en-US" sz="1800" dirty="0">
                <a:latin typeface="Arial" charset="0"/>
              </a:rPr>
              <a:t>activation </a:t>
            </a:r>
            <a:r>
              <a:rPr lang="en-US" sz="1800" dirty="0" smtClean="0">
                <a:latin typeface="Arial" charset="0"/>
              </a:rPr>
              <a:t>frame of main()</a:t>
            </a:r>
            <a:endParaRPr lang="en-US" sz="1800" dirty="0">
              <a:latin typeface="Arial" charset="0"/>
            </a:endParaRPr>
          </a:p>
        </p:txBody>
      </p:sp>
      <p:cxnSp>
        <p:nvCxnSpPr>
          <p:cNvPr id="1145863" name="AutoShape 7"/>
          <p:cNvCxnSpPr>
            <a:cxnSpLocks noChangeShapeType="1"/>
          </p:cNvCxnSpPr>
          <p:nvPr/>
        </p:nvCxnSpPr>
        <p:spPr bwMode="auto">
          <a:xfrm flipH="1">
            <a:off x="5836378" y="2346990"/>
            <a:ext cx="273050" cy="861"/>
          </a:xfrm>
          <a:prstGeom prst="straightConnector1">
            <a:avLst/>
          </a:prstGeom>
          <a:noFill/>
          <a:ln w="19050" cap="sq">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5864" name="AutoShape 8"/>
          <p:cNvCxnSpPr>
            <a:cxnSpLocks noChangeShapeType="1"/>
          </p:cNvCxnSpPr>
          <p:nvPr/>
        </p:nvCxnSpPr>
        <p:spPr bwMode="auto">
          <a:xfrm flipH="1">
            <a:off x="5834790" y="3133069"/>
            <a:ext cx="274637" cy="68"/>
          </a:xfrm>
          <a:prstGeom prst="straightConnector1">
            <a:avLst/>
          </a:prstGeom>
          <a:noFill/>
          <a:ln w="19050" cap="sq">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5870" name="Rectangle 14"/>
          <p:cNvSpPr>
            <a:spLocks noChangeArrowheads="1"/>
          </p:cNvSpPr>
          <p:nvPr/>
        </p:nvSpPr>
        <p:spPr bwMode="auto">
          <a:xfrm>
            <a:off x="6109428" y="2214864"/>
            <a:ext cx="2071688" cy="265112"/>
          </a:xfrm>
          <a:prstGeom prst="rect">
            <a:avLst/>
          </a:prstGeom>
          <a:solidFill>
            <a:srgbClr val="FFFFFF"/>
          </a:solidFill>
          <a:ln>
            <a:noFill/>
          </a:ln>
          <a:effectLst/>
          <a:extLst>
            <a:ext uri="{91240B29-F687-4F45-9708-019B960494DF}">
              <a14:hiddenLine xmlns:a14="http://schemas.microsoft.com/office/drawing/2010/main" w="9525"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600" dirty="0" err="1">
                <a:latin typeface="Arial" charset="0"/>
              </a:rPr>
              <a:t>fp</a:t>
            </a:r>
            <a:r>
              <a:rPr lang="en-US" sz="1600" dirty="0">
                <a:latin typeface="Arial" charset="0"/>
              </a:rPr>
              <a:t> (frame </a:t>
            </a:r>
            <a:r>
              <a:rPr lang="en-US" sz="1600" dirty="0" err="1">
                <a:latin typeface="Arial" charset="0"/>
              </a:rPr>
              <a:t>ptr</a:t>
            </a:r>
            <a:r>
              <a:rPr lang="en-US" sz="1600" dirty="0">
                <a:latin typeface="Arial" charset="0"/>
              </a:rPr>
              <a:t>)</a:t>
            </a:r>
          </a:p>
        </p:txBody>
      </p:sp>
      <p:sp>
        <p:nvSpPr>
          <p:cNvPr id="1145871" name="Rectangle 15"/>
          <p:cNvSpPr>
            <a:spLocks noChangeArrowheads="1"/>
          </p:cNvSpPr>
          <p:nvPr/>
        </p:nvSpPr>
        <p:spPr bwMode="auto">
          <a:xfrm>
            <a:off x="6109427" y="3000547"/>
            <a:ext cx="2105025" cy="265112"/>
          </a:xfrm>
          <a:prstGeom prst="rect">
            <a:avLst/>
          </a:prstGeom>
          <a:solidFill>
            <a:srgbClr val="FFFFFF"/>
          </a:solidFill>
          <a:ln>
            <a:noFill/>
          </a:ln>
          <a:effectLst/>
          <a:extLst>
            <a:ext uri="{91240B29-F687-4F45-9708-019B960494DF}">
              <a14:hiddenLine xmlns:a14="http://schemas.microsoft.com/office/drawing/2010/main" w="9525"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600" dirty="0" err="1">
                <a:latin typeface="Arial" charset="0"/>
              </a:rPr>
              <a:t>sp</a:t>
            </a:r>
            <a:r>
              <a:rPr lang="en-US" sz="1600" dirty="0">
                <a:latin typeface="Arial" charset="0"/>
              </a:rPr>
              <a:t> (stack </a:t>
            </a:r>
            <a:r>
              <a:rPr lang="en-US" sz="1600" dirty="0" err="1">
                <a:latin typeface="Arial" charset="0"/>
              </a:rPr>
              <a:t>ptr</a:t>
            </a:r>
            <a:r>
              <a:rPr lang="en-US" sz="1600" dirty="0">
                <a:latin typeface="Arial" charset="0"/>
              </a:rPr>
              <a:t>)</a:t>
            </a:r>
          </a:p>
        </p:txBody>
      </p:sp>
      <p:sp>
        <p:nvSpPr>
          <p:cNvPr id="1145890" name="Text Box 34"/>
          <p:cNvSpPr txBox="1">
            <a:spLocks noChangeArrowheads="1"/>
          </p:cNvSpPr>
          <p:nvPr/>
        </p:nvSpPr>
        <p:spPr bwMode="auto">
          <a:xfrm>
            <a:off x="6109428" y="1380051"/>
            <a:ext cx="24622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sz="1600" dirty="0" smtClean="0">
                <a:latin typeface="Arial" charset="0"/>
              </a:rPr>
              <a:t>parameter  of main()</a:t>
            </a:r>
            <a:endParaRPr lang="en-US" sz="1600" dirty="0">
              <a:latin typeface="Arial" charset="0"/>
            </a:endParaRPr>
          </a:p>
        </p:txBody>
      </p:sp>
      <p:sp>
        <p:nvSpPr>
          <p:cNvPr id="43" name="Text Box 34"/>
          <p:cNvSpPr txBox="1">
            <a:spLocks noChangeArrowheads="1"/>
          </p:cNvSpPr>
          <p:nvPr/>
        </p:nvSpPr>
        <p:spPr bwMode="auto">
          <a:xfrm>
            <a:off x="6099495" y="1644213"/>
            <a:ext cx="24622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sz="1600" dirty="0">
                <a:latin typeface="Arial" charset="0"/>
              </a:rPr>
              <a:t>r</a:t>
            </a:r>
            <a:r>
              <a:rPr lang="en-US" sz="1600" dirty="0" smtClean="0">
                <a:latin typeface="Arial" charset="0"/>
              </a:rPr>
              <a:t>eturn value of main()</a:t>
            </a:r>
            <a:endParaRPr lang="en-US" sz="1600" dirty="0">
              <a:latin typeface="Arial" charset="0"/>
            </a:endParaRPr>
          </a:p>
        </p:txBody>
      </p:sp>
      <p:sp>
        <p:nvSpPr>
          <p:cNvPr id="44" name="Text Box 34"/>
          <p:cNvSpPr txBox="1">
            <a:spLocks noChangeArrowheads="1"/>
          </p:cNvSpPr>
          <p:nvPr/>
        </p:nvSpPr>
        <p:spPr bwMode="auto">
          <a:xfrm>
            <a:off x="6109427" y="1906064"/>
            <a:ext cx="31041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sz="1600" dirty="0" smtClean="0">
                <a:latin typeface="Arial" charset="0"/>
              </a:rPr>
              <a:t>address where main() will return</a:t>
            </a:r>
            <a:endParaRPr lang="en-US" sz="1600" dirty="0">
              <a:latin typeface="Arial" charset="0"/>
            </a:endParaRPr>
          </a:p>
        </p:txBody>
      </p:sp>
    </p:spTree>
    <p:extLst>
      <p:ext uri="{BB962C8B-B14F-4D97-AF65-F5344CB8AC3E}">
        <p14:creationId xmlns:p14="http://schemas.microsoft.com/office/powerpoint/2010/main" val="428589980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ce344_lectures">
  <a:themeElements>
    <a:clrScheme name="Custom 3">
      <a:dk1>
        <a:srgbClr val="000000"/>
      </a:dk1>
      <a:lt1>
        <a:srgbClr val="FFFFFF"/>
      </a:lt1>
      <a:dk2>
        <a:srgbClr val="99CC99"/>
      </a:dk2>
      <a:lt2>
        <a:srgbClr val="E0E0E0"/>
      </a:lt2>
      <a:accent1>
        <a:srgbClr val="5DAE5D"/>
      </a:accent1>
      <a:accent2>
        <a:srgbClr val="003366"/>
      </a:accent2>
      <a:accent3>
        <a:srgbClr val="CC3300"/>
      </a:accent3>
      <a:accent4>
        <a:srgbClr val="AAB8B1"/>
      </a:accent4>
      <a:accent5>
        <a:srgbClr val="FFA655"/>
      </a:accent5>
      <a:accent6>
        <a:srgbClr val="FFFF00"/>
      </a:accent6>
      <a:hlink>
        <a:srgbClr val="CC3300"/>
      </a:hlink>
      <a:folHlink>
        <a:srgbClr val="CC3300"/>
      </a:folHlink>
    </a:clrScheme>
    <a:fontScheme name="1_ece568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dirty="0" smtClean="0">
            <a:latin typeface="+mn-lt"/>
          </a:defRPr>
        </a:defPPr>
      </a:lstStyle>
    </a:txDef>
  </a:objectDefaults>
  <a:extraClrSchemeLst>
    <a:extraClrScheme>
      <a:clrScheme name="1_ece568_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ece568_templa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ece568_templa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ece568_templa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ece568_templa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ece568_templa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1_ece568_template 7">
        <a:dk1>
          <a:srgbClr val="000000"/>
        </a:dk1>
        <a:lt1>
          <a:srgbClr val="FFFFFF"/>
        </a:lt1>
        <a:dk2>
          <a:srgbClr val="FFFFFF"/>
        </a:dk2>
        <a:lt2>
          <a:srgbClr val="99CC99"/>
        </a:lt2>
        <a:accent1>
          <a:srgbClr val="E0E0E0"/>
        </a:accent1>
        <a:accent2>
          <a:srgbClr val="003366"/>
        </a:accent2>
        <a:accent3>
          <a:srgbClr val="FFFFFF"/>
        </a:accent3>
        <a:accent4>
          <a:srgbClr val="000000"/>
        </a:accent4>
        <a:accent5>
          <a:srgbClr val="EDEDED"/>
        </a:accent5>
        <a:accent6>
          <a:srgbClr val="002D5C"/>
        </a:accent6>
        <a:hlink>
          <a:srgbClr val="0063C6"/>
        </a:hlink>
        <a:folHlink>
          <a:srgbClr val="CC3300"/>
        </a:folHlink>
      </a:clrScheme>
      <a:clrMap bg1="lt1" tx1="dk1" bg2="lt2" tx2="dk2" accent1="accent1" accent2="accent2" accent3="accent3" accent4="accent4" accent5="accent5" accent6="accent6" hlink="hlink" folHlink="folHlink"/>
    </a:extraClrScheme>
    <a:extraClrScheme>
      <a:clrScheme name="1_ece568_template 8">
        <a:dk1>
          <a:srgbClr val="000000"/>
        </a:dk1>
        <a:lt1>
          <a:srgbClr val="FFFFFF"/>
        </a:lt1>
        <a:dk2>
          <a:srgbClr val="E0E0E0"/>
        </a:dk2>
        <a:lt2>
          <a:srgbClr val="99CC99"/>
        </a:lt2>
        <a:accent1>
          <a:srgbClr val="006447"/>
        </a:accent1>
        <a:accent2>
          <a:srgbClr val="003366"/>
        </a:accent2>
        <a:accent3>
          <a:srgbClr val="FFFFFF"/>
        </a:accent3>
        <a:accent4>
          <a:srgbClr val="000000"/>
        </a:accent4>
        <a:accent5>
          <a:srgbClr val="AAB8B1"/>
        </a:accent5>
        <a:accent6>
          <a:srgbClr val="002D5C"/>
        </a:accent6>
        <a:hlink>
          <a:srgbClr val="FFA655"/>
        </a:hlink>
        <a:folHlink>
          <a:srgbClr val="CC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ece344_lectures</Template>
  <TotalTime>19405</TotalTime>
  <Words>2822</Words>
  <Application>Microsoft Office PowerPoint</Application>
  <PresentationFormat>On-screen Show (4:3)</PresentationFormat>
  <Paragraphs>381</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Comic Sans MS</vt:lpstr>
      <vt:lpstr>Courier New</vt:lpstr>
      <vt:lpstr>Times New Roman</vt:lpstr>
      <vt:lpstr>Wingdings</vt:lpstr>
      <vt:lpstr>ece344_lectures</vt:lpstr>
      <vt:lpstr>Threads and Processes</vt:lpstr>
      <vt:lpstr>Overview</vt:lpstr>
      <vt:lpstr>Program</vt:lpstr>
      <vt:lpstr>Threads</vt:lpstr>
      <vt:lpstr>Comparing Functions with Threads</vt:lpstr>
      <vt:lpstr>Benefits of Threads</vt:lpstr>
      <vt:lpstr>Address Space</vt:lpstr>
      <vt:lpstr>Review of Program Data</vt:lpstr>
      <vt:lpstr>Review of Program Execution</vt:lpstr>
      <vt:lpstr>Function Call and Return</vt:lpstr>
      <vt:lpstr>Process</vt:lpstr>
      <vt:lpstr>How to Speedup Vector Operation</vt:lpstr>
      <vt:lpstr>How to Speedup Web Server Program</vt:lpstr>
      <vt:lpstr>Threads versus Processes</vt:lpstr>
      <vt:lpstr>OS-level Process State</vt:lpstr>
      <vt:lpstr>Summary</vt:lpstr>
      <vt:lpstr>Think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Wu-chi  Feng</dc:creator>
  <cp:lastModifiedBy>ashvin</cp:lastModifiedBy>
  <cp:revision>1421</cp:revision>
  <cp:lastPrinted>2004-04-05T21:09:41Z</cp:lastPrinted>
  <dcterms:created xsi:type="dcterms:W3CDTF">2001-03-12T14:19:18Z</dcterms:created>
  <dcterms:modified xsi:type="dcterms:W3CDTF">2016-09-19T16:32:10Z</dcterms:modified>
</cp:coreProperties>
</file>