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20"/>
  </p:notesMasterIdLst>
  <p:handoutMasterIdLst>
    <p:handoutMasterId r:id="rId21"/>
  </p:handoutMasterIdLst>
  <p:sldIdLst>
    <p:sldId id="818" r:id="rId2"/>
    <p:sldId id="817" r:id="rId3"/>
    <p:sldId id="950" r:id="rId4"/>
    <p:sldId id="931" r:id="rId5"/>
    <p:sldId id="922" r:id="rId6"/>
    <p:sldId id="957" r:id="rId7"/>
    <p:sldId id="923" r:id="rId8"/>
    <p:sldId id="952" r:id="rId9"/>
    <p:sldId id="958" r:id="rId10"/>
    <p:sldId id="941" r:id="rId11"/>
    <p:sldId id="953" r:id="rId12"/>
    <p:sldId id="946" r:id="rId13"/>
    <p:sldId id="947" r:id="rId14"/>
    <p:sldId id="892" r:id="rId15"/>
    <p:sldId id="893" r:id="rId16"/>
    <p:sldId id="954" r:id="rId17"/>
    <p:sldId id="955" r:id="rId18"/>
    <p:sldId id="956" r:id="rId19"/>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00CC00"/>
    <a:srgbClr val="969696"/>
    <a:srgbClr val="000000"/>
    <a:srgbClr val="000066"/>
    <a:srgbClr val="FFFE02"/>
    <a:srgbClr val="808080"/>
    <a:srgbClr val="B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5097" autoAdjust="0"/>
  </p:normalViewPr>
  <p:slideViewPr>
    <p:cSldViewPr snapToGrid="0">
      <p:cViewPr varScale="1">
        <p:scale>
          <a:sx n="47" d="100"/>
          <a:sy n="47" d="100"/>
        </p:scale>
        <p:origin x="1833"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06"/>
    </p:cViewPr>
  </p:sorterViewPr>
  <p:notesViewPr>
    <p:cSldViewPr snapToGrid="0">
      <p:cViewPr>
        <p:scale>
          <a:sx n="66" d="100"/>
          <a:sy n="66" d="100"/>
        </p:scale>
        <p:origin x="-1482" y="-72"/>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t" anchorCtr="0" compatLnSpc="1">
            <a:prstTxWarp prst="textNoShape">
              <a:avLst/>
            </a:prstTxWarp>
          </a:bodyPr>
          <a:lstStyle>
            <a:lvl1pPr algn="l" defTabSz="917575" eaLnBrk="1" hangingPunct="1">
              <a:defRPr sz="1200"/>
            </a:lvl1pPr>
          </a:lstStyle>
          <a:p>
            <a:endParaRPr lang="en-US"/>
          </a:p>
        </p:txBody>
      </p:sp>
      <p:sp>
        <p:nvSpPr>
          <p:cNvPr id="9830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t" anchorCtr="0" compatLnSpc="1">
            <a:prstTxWarp prst="textNoShape">
              <a:avLst/>
            </a:prstTxWarp>
          </a:bodyPr>
          <a:lstStyle>
            <a:lvl1pPr algn="r" defTabSz="917575" eaLnBrk="1" hangingPunct="1">
              <a:defRPr sz="1200"/>
            </a:lvl1pPr>
          </a:lstStyle>
          <a:p>
            <a:endParaRPr lang="en-US"/>
          </a:p>
        </p:txBody>
      </p:sp>
      <p:sp>
        <p:nvSpPr>
          <p:cNvPr id="9830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b" anchorCtr="0" compatLnSpc="1">
            <a:prstTxWarp prst="textNoShape">
              <a:avLst/>
            </a:prstTxWarp>
          </a:bodyPr>
          <a:lstStyle>
            <a:lvl1pPr algn="l" defTabSz="917575" eaLnBrk="1" hangingPunct="1">
              <a:defRPr sz="1200"/>
            </a:lvl1pPr>
          </a:lstStyle>
          <a:p>
            <a:endParaRPr lang="en-US"/>
          </a:p>
        </p:txBody>
      </p:sp>
      <p:sp>
        <p:nvSpPr>
          <p:cNvPr id="9830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b" anchorCtr="0" compatLnSpc="1">
            <a:prstTxWarp prst="textNoShape">
              <a:avLst/>
            </a:prstTxWarp>
          </a:bodyPr>
          <a:lstStyle>
            <a:lvl1pPr algn="r" defTabSz="917575" eaLnBrk="1" hangingPunct="1">
              <a:defRPr sz="1200"/>
            </a:lvl1pPr>
          </a:lstStyle>
          <a:p>
            <a:fld id="{B740410F-B991-4A76-9C2D-C14F9E917774}" type="slidenum">
              <a:rPr lang="en-US"/>
              <a:pPr/>
              <a:t>‹#›</a:t>
            </a:fld>
            <a:endParaRPr lang="en-US"/>
          </a:p>
        </p:txBody>
      </p:sp>
    </p:spTree>
    <p:extLst>
      <p:ext uri="{BB962C8B-B14F-4D97-AF65-F5344CB8AC3E}">
        <p14:creationId xmlns:p14="http://schemas.microsoft.com/office/powerpoint/2010/main" val="1538595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t" anchorCtr="0" compatLnSpc="1">
            <a:prstTxWarp prst="textNoShape">
              <a:avLst/>
            </a:prstTxWarp>
          </a:bodyPr>
          <a:lstStyle>
            <a:lvl1pPr algn="l" defTabSz="917575" eaLnBrk="1" hangingPunct="1">
              <a:defRPr sz="1200"/>
            </a:lvl1pPr>
          </a:lstStyle>
          <a:p>
            <a:endParaRPr lang="en-US"/>
          </a:p>
        </p:txBody>
      </p:sp>
      <p:sp>
        <p:nvSpPr>
          <p:cNvPr id="1075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t" anchorCtr="0" compatLnSpc="1">
            <a:prstTxWarp prst="textNoShape">
              <a:avLst/>
            </a:prstTxWarp>
          </a:bodyPr>
          <a:lstStyle>
            <a:lvl1pPr algn="r" defTabSz="917575" eaLnBrk="1" hangingPunct="1">
              <a:defRPr sz="1200"/>
            </a:lvl1pPr>
          </a:lstStyle>
          <a:p>
            <a:endParaRPr lang="en-US"/>
          </a:p>
        </p:txBody>
      </p:sp>
      <p:sp>
        <p:nvSpPr>
          <p:cNvPr id="1075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5" name="Rectangle 5"/>
          <p:cNvSpPr>
            <a:spLocks noGrp="1" noChangeArrowheads="1"/>
          </p:cNvSpPr>
          <p:nvPr>
            <p:ph type="body" sz="quarter" idx="3"/>
          </p:nvPr>
        </p:nvSpPr>
        <p:spPr bwMode="auto">
          <a:xfrm>
            <a:off x="915988" y="4343400"/>
            <a:ext cx="50260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5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b" anchorCtr="0" compatLnSpc="1">
            <a:prstTxWarp prst="textNoShape">
              <a:avLst/>
            </a:prstTxWarp>
          </a:bodyPr>
          <a:lstStyle>
            <a:lvl1pPr algn="l" defTabSz="917575" eaLnBrk="1" hangingPunct="1">
              <a:defRPr sz="1200"/>
            </a:lvl1pPr>
          </a:lstStyle>
          <a:p>
            <a:endParaRPr lang="en-US"/>
          </a:p>
        </p:txBody>
      </p:sp>
      <p:sp>
        <p:nvSpPr>
          <p:cNvPr id="1075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2" tIns="45856" rIns="91712" bIns="45856" numCol="1" anchor="b" anchorCtr="0" compatLnSpc="1">
            <a:prstTxWarp prst="textNoShape">
              <a:avLst/>
            </a:prstTxWarp>
          </a:bodyPr>
          <a:lstStyle>
            <a:lvl1pPr algn="r" defTabSz="917575" eaLnBrk="1" hangingPunct="1">
              <a:defRPr sz="1200"/>
            </a:lvl1pPr>
          </a:lstStyle>
          <a:p>
            <a:fld id="{42C4928A-D006-44C5-B9E4-900AB71F28A5}" type="slidenum">
              <a:rPr lang="en-US"/>
              <a:pPr/>
              <a:t>‹#›</a:t>
            </a:fld>
            <a:endParaRPr lang="en-US"/>
          </a:p>
        </p:txBody>
      </p:sp>
    </p:spTree>
    <p:extLst>
      <p:ext uri="{BB962C8B-B14F-4D97-AF65-F5344CB8AC3E}">
        <p14:creationId xmlns:p14="http://schemas.microsoft.com/office/powerpoint/2010/main" val="314143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E6FB3-EAA5-4B99-82F0-E11D1EEDE9DF}" type="slidenum">
              <a:rPr lang="en-US"/>
              <a:pPr/>
              <a:t>1</a:t>
            </a:fld>
            <a:endParaRPr lang="en-US"/>
          </a:p>
        </p:txBody>
      </p:sp>
      <p:sp>
        <p:nvSpPr>
          <p:cNvPr id="960514" name="Rectangle 2"/>
          <p:cNvSpPr>
            <a:spLocks noGrp="1" noRot="1" noChangeAspec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41763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60054-5A16-4957-AE98-F42EE4CAC17E}" type="slidenum">
              <a:rPr lang="en-US"/>
              <a:pPr/>
              <a:t>13</a:t>
            </a:fld>
            <a:endParaRPr lang="en-US"/>
          </a:p>
        </p:txBody>
      </p:sp>
      <p:sp>
        <p:nvSpPr>
          <p:cNvPr id="1180674" name="Rectangle 2"/>
          <p:cNvSpPr>
            <a:spLocks noGrp="1" noRot="1" noChangeAspect="1" noChangeArrowheads="1" noTextEdit="1"/>
          </p:cNvSpPr>
          <p:nvPr>
            <p:ph type="sldImg"/>
          </p:nvPr>
        </p:nvSpPr>
        <p:spPr>
          <a:ln/>
        </p:spPr>
      </p:sp>
      <p:sp>
        <p:nvSpPr>
          <p:cNvPr id="1180675" name="Rectangle 3"/>
          <p:cNvSpPr>
            <a:spLocks noGrp="1" noChangeArrowheads="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138594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2C4928A-D006-44C5-B9E4-900AB71F28A5}" type="slidenum">
              <a:rPr lang="en-US" smtClean="0"/>
              <a:pPr/>
              <a:t>14</a:t>
            </a:fld>
            <a:endParaRPr lang="en-US"/>
          </a:p>
        </p:txBody>
      </p:sp>
    </p:spTree>
    <p:extLst>
      <p:ext uri="{BB962C8B-B14F-4D97-AF65-F5344CB8AC3E}">
        <p14:creationId xmlns:p14="http://schemas.microsoft.com/office/powerpoint/2010/main" val="640969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With kernel</a:t>
            </a:r>
            <a:r>
              <a:rPr lang="en-CA" baseline="0" dirty="0" smtClean="0"/>
              <a:t> threads, the kernel-level scheduler knows about the 7 kernel threads shown.</a:t>
            </a:r>
          </a:p>
          <a:p>
            <a:endParaRPr lang="en-CA" baseline="0" dirty="0" smtClean="0"/>
          </a:p>
          <a:p>
            <a:r>
              <a:rPr lang="en-CA" baseline="0" dirty="0" smtClean="0"/>
              <a:t>With user threads, the kernel-level scheduler know about 2 kernel threads. The first kernel thread knows about 4 user threads, the second kernel thread knows about 4 user threads. The kernel scheduler does not know about the user threads.</a:t>
            </a:r>
          </a:p>
        </p:txBody>
      </p:sp>
      <p:sp>
        <p:nvSpPr>
          <p:cNvPr id="4" name="Slide Number Placeholder 3"/>
          <p:cNvSpPr>
            <a:spLocks noGrp="1"/>
          </p:cNvSpPr>
          <p:nvPr>
            <p:ph type="sldNum" sz="quarter" idx="10"/>
          </p:nvPr>
        </p:nvSpPr>
        <p:spPr/>
        <p:txBody>
          <a:bodyPr/>
          <a:lstStyle/>
          <a:p>
            <a:fld id="{42C4928A-D006-44C5-B9E4-900AB71F28A5}" type="slidenum">
              <a:rPr lang="en-US" smtClean="0"/>
              <a:pPr/>
              <a:t>15</a:t>
            </a:fld>
            <a:endParaRPr lang="en-US"/>
          </a:p>
        </p:txBody>
      </p:sp>
    </p:spTree>
    <p:extLst>
      <p:ext uri="{BB962C8B-B14F-4D97-AF65-F5344CB8AC3E}">
        <p14:creationId xmlns:p14="http://schemas.microsoft.com/office/powerpoint/2010/main" val="253218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2C4928A-D006-44C5-B9E4-900AB71F28A5}" type="slidenum">
              <a:rPr lang="en-US" smtClean="0"/>
              <a:pPr/>
              <a:t>16</a:t>
            </a:fld>
            <a:endParaRPr lang="en-US"/>
          </a:p>
        </p:txBody>
      </p:sp>
    </p:spTree>
    <p:extLst>
      <p:ext uri="{BB962C8B-B14F-4D97-AF65-F5344CB8AC3E}">
        <p14:creationId xmlns:p14="http://schemas.microsoft.com/office/powerpoint/2010/main" val="1352344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process</a:t>
            </a:r>
            <a:r>
              <a:rPr lang="en-CA" baseline="0" dirty="0" smtClean="0"/>
              <a:t> </a:t>
            </a:r>
            <a:r>
              <a:rPr lang="en-CA" baseline="0" dirty="0" err="1" smtClean="0"/>
              <a:t>swiching</a:t>
            </a:r>
            <a:r>
              <a:rPr lang="en-CA" baseline="0" dirty="0" smtClean="0"/>
              <a:t>: </a:t>
            </a:r>
            <a:r>
              <a:rPr lang="en-CA" dirty="0" smtClean="0"/>
              <a:t>thread and MMU state needs to be saved and restored</a:t>
            </a:r>
          </a:p>
          <a:p>
            <a:endParaRPr lang="en-CA" dirty="0" smtClean="0"/>
          </a:p>
          <a:p>
            <a:r>
              <a:rPr lang="en-CA" dirty="0" smtClean="0"/>
              <a:t>difference between</a:t>
            </a:r>
            <a:r>
              <a:rPr lang="en-CA" baseline="0" dirty="0" smtClean="0"/>
              <a:t> context switch and mode switch: </a:t>
            </a:r>
            <a:r>
              <a:rPr lang="en-CA" dirty="0" smtClean="0"/>
              <a:t>they are unrelated,</a:t>
            </a:r>
            <a:r>
              <a:rPr lang="en-CA" baseline="0" dirty="0" smtClean="0"/>
              <a:t> </a:t>
            </a:r>
            <a:r>
              <a:rPr lang="en-CA" dirty="0" smtClean="0"/>
              <a:t>context switch switches threads,</a:t>
            </a:r>
            <a:r>
              <a:rPr lang="en-CA" baseline="0" dirty="0" smtClean="0"/>
              <a:t> </a:t>
            </a:r>
            <a:r>
              <a:rPr lang="en-CA" dirty="0" smtClean="0"/>
              <a:t>mode switch changes the</a:t>
            </a:r>
            <a:r>
              <a:rPr lang="en-CA" baseline="0" dirty="0" smtClean="0"/>
              <a:t> CPU mode</a:t>
            </a:r>
          </a:p>
          <a:p>
            <a:endParaRPr lang="en-CA" baseline="0" dirty="0" smtClean="0"/>
          </a:p>
          <a:p>
            <a:r>
              <a:rPr lang="en-CA" dirty="0" smtClean="0"/>
              <a:t>difference between context switch and thread switch:</a:t>
            </a:r>
            <a:r>
              <a:rPr lang="en-CA" baseline="0" dirty="0" smtClean="0"/>
              <a:t> </a:t>
            </a:r>
            <a:r>
              <a:rPr lang="en-CA" dirty="0" smtClean="0"/>
              <a:t>context switch = thread switch + MMU switch, MMU switch generally is much more expensive than thread switch</a:t>
            </a:r>
          </a:p>
          <a:p>
            <a:endParaRPr lang="en-CA" baseline="0" dirty="0" smtClean="0"/>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42C4928A-D006-44C5-B9E4-900AB71F28A5}" type="slidenum">
              <a:rPr lang="en-US" smtClean="0"/>
              <a:pPr/>
              <a:t>18</a:t>
            </a:fld>
            <a:endParaRPr lang="en-US"/>
          </a:p>
        </p:txBody>
      </p:sp>
    </p:spTree>
    <p:extLst>
      <p:ext uri="{BB962C8B-B14F-4D97-AF65-F5344CB8AC3E}">
        <p14:creationId xmlns:p14="http://schemas.microsoft.com/office/powerpoint/2010/main" val="3026575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A794FE-F013-4361-AD0E-3B2B5D6257EA}" type="slidenum">
              <a:rPr lang="en-US"/>
              <a:pPr/>
              <a:t>5</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r>
              <a:rPr lang="en-US" dirty="0" err="1" smtClean="0"/>
              <a:t>thread_yield</a:t>
            </a:r>
            <a:r>
              <a:rPr lang="en-US" dirty="0" smtClean="0"/>
              <a:t>: a thread may call</a:t>
            </a:r>
            <a:r>
              <a:rPr lang="en-US" baseline="0" dirty="0" smtClean="0"/>
              <a:t> yield to let other threads run. As we will see later, the scheduler can force a thread to call </a:t>
            </a:r>
            <a:r>
              <a:rPr lang="en-US" baseline="0" dirty="0" err="1" smtClean="0"/>
              <a:t>thread_yield</a:t>
            </a:r>
            <a:r>
              <a:rPr lang="en-US" baseline="0" dirty="0" smtClean="0"/>
              <a:t> as well.</a:t>
            </a:r>
            <a:endParaRPr lang="en-US" dirty="0" smtClean="0"/>
          </a:p>
          <a:p>
            <a:endParaRPr lang="en-US" dirty="0" smtClean="0"/>
          </a:p>
          <a:p>
            <a:r>
              <a:rPr lang="en-US" dirty="0" smtClean="0"/>
              <a:t>How </a:t>
            </a:r>
            <a:r>
              <a:rPr lang="en-US" dirty="0"/>
              <a:t>do we get to “Running” state</a:t>
            </a:r>
            <a:r>
              <a:rPr lang="en-US" dirty="0" smtClean="0"/>
              <a:t>? As a result</a:t>
            </a:r>
            <a:r>
              <a:rPr lang="en-US" baseline="0" dirty="0" smtClean="0"/>
              <a:t> of </a:t>
            </a:r>
            <a:r>
              <a:rPr lang="en-US" baseline="0" dirty="0" err="1" smtClean="0"/>
              <a:t>thread_sleep</a:t>
            </a:r>
            <a:r>
              <a:rPr lang="en-US" baseline="0" dirty="0" smtClean="0"/>
              <a:t> or </a:t>
            </a:r>
            <a:r>
              <a:rPr lang="en-US" baseline="0" dirty="0" err="1" smtClean="0"/>
              <a:t>thread_yield</a:t>
            </a:r>
            <a:r>
              <a:rPr lang="en-US" baseline="0" dirty="0" smtClean="0"/>
              <a:t>, the scheduler will run another thread. Note that on a </a:t>
            </a:r>
            <a:r>
              <a:rPr lang="en-US" baseline="0" dirty="0" err="1" smtClean="0"/>
              <a:t>thread_wakeup</a:t>
            </a:r>
            <a:r>
              <a:rPr lang="en-US" baseline="0" dirty="0" smtClean="0"/>
              <a:t>, the current thread wakes up </a:t>
            </a:r>
            <a:r>
              <a:rPr lang="en-US" b="1" baseline="0" dirty="0" smtClean="0"/>
              <a:t>another</a:t>
            </a:r>
            <a:r>
              <a:rPr lang="en-US" baseline="0" dirty="0" smtClean="0"/>
              <a:t> thread by moving it to the ready queue, but the current thread </a:t>
            </a:r>
            <a:r>
              <a:rPr lang="en-US" b="1" baseline="0" dirty="0" smtClean="0"/>
              <a:t>continues</a:t>
            </a:r>
            <a:r>
              <a:rPr lang="en-US" baseline="0" dirty="0" smtClean="0"/>
              <a:t> running.</a:t>
            </a:r>
          </a:p>
          <a:p>
            <a:endParaRPr lang="en-US" baseline="0" dirty="0" smtClean="0"/>
          </a:p>
          <a:p>
            <a:r>
              <a:rPr lang="en-US" baseline="0" dirty="0" smtClean="0"/>
              <a:t>after </a:t>
            </a:r>
            <a:r>
              <a:rPr lang="en-US" baseline="0" dirty="0" err="1" smtClean="0"/>
              <a:t>thread_exit</a:t>
            </a:r>
            <a:r>
              <a:rPr lang="en-US" baseline="0" dirty="0" smtClean="0"/>
              <a:t>, a thread is never run again. </a:t>
            </a:r>
            <a:r>
              <a:rPr lang="en-US" baseline="0" dirty="0" err="1" smtClean="0"/>
              <a:t>thread_destroy</a:t>
            </a:r>
            <a:r>
              <a:rPr lang="en-US" baseline="0" dirty="0" smtClean="0"/>
              <a:t> destroys any state associated with a thread. we will see later why there is a distinction between </a:t>
            </a:r>
            <a:r>
              <a:rPr lang="en-US" baseline="0" dirty="0" err="1" smtClean="0"/>
              <a:t>thread_exit</a:t>
            </a:r>
            <a:r>
              <a:rPr lang="en-US" baseline="0" dirty="0" smtClean="0"/>
              <a:t> and </a:t>
            </a:r>
            <a:r>
              <a:rPr lang="en-US" baseline="0" dirty="0" err="1" smtClean="0"/>
              <a:t>thread_destroy</a:t>
            </a:r>
            <a:r>
              <a:rPr lang="en-US" baseline="0" dirty="0" smtClean="0"/>
              <a:t>, i.e., why the thread is not destroyed the moment it exits. Roughly speaking, </a:t>
            </a:r>
            <a:r>
              <a:rPr lang="en-US" dirty="0" smtClean="0"/>
              <a:t>destroy cannot be done immediately on exit or else code running destroy would destroy its own stack.</a:t>
            </a:r>
          </a:p>
          <a:p>
            <a:endParaRPr lang="en-US" dirty="0"/>
          </a:p>
        </p:txBody>
      </p:sp>
    </p:spTree>
    <p:extLst>
      <p:ext uri="{BB962C8B-B14F-4D97-AF65-F5344CB8AC3E}">
        <p14:creationId xmlns:p14="http://schemas.microsoft.com/office/powerpoint/2010/main" val="2278780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2C4928A-D006-44C5-B9E4-900AB71F28A5}" type="slidenum">
              <a:rPr lang="en-US" smtClean="0"/>
              <a:pPr/>
              <a:t>6</a:t>
            </a:fld>
            <a:endParaRPr lang="en-US"/>
          </a:p>
        </p:txBody>
      </p:sp>
    </p:spTree>
    <p:extLst>
      <p:ext uri="{BB962C8B-B14F-4D97-AF65-F5344CB8AC3E}">
        <p14:creationId xmlns:p14="http://schemas.microsoft.com/office/powerpoint/2010/main" val="24842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CDC8B7-10AD-4D57-9010-EC2418B23EEA}" type="slidenum">
              <a:rPr lang="en-US"/>
              <a:pPr/>
              <a:t>7</a:t>
            </a:fld>
            <a:endParaRPr lang="en-US"/>
          </a:p>
        </p:txBody>
      </p:sp>
      <p:sp>
        <p:nvSpPr>
          <p:cNvPr id="1163266" name="Rectangle 2"/>
          <p:cNvSpPr txBox="1">
            <a:spLocks noGrp="1" noRot="1" noChangeAspect="1" noChangeArrowheads="1" noTextEdit="1"/>
          </p:cNvSpPr>
          <p:nvPr>
            <p:ph type="sldImg"/>
          </p:nvPr>
        </p:nvSpPr>
        <p:spPr>
          <a:xfrm>
            <a:off x="1144588" y="685800"/>
            <a:ext cx="4572000" cy="3429000"/>
          </a:xfrm>
          <a:ln/>
        </p:spPr>
      </p:sp>
      <p:sp>
        <p:nvSpPr>
          <p:cNvPr id="1163267" name="Text Box 3"/>
          <p:cNvSpPr txBox="1">
            <a:spLocks noGrp="1" noChangeArrowheads="1"/>
          </p:cNvSpPr>
          <p:nvPr>
            <p:ph type="body" idx="1"/>
          </p:nvPr>
        </p:nvSpPr>
        <p:spPr>
          <a:xfrm>
            <a:off x="914400" y="4343400"/>
            <a:ext cx="5030788" cy="4116388"/>
          </a:xfrm>
          <a:noFill/>
          <a:ln/>
          <a:extLst>
            <a:ext uri="{91240B29-F687-4F45-9708-019B960494DF}">
              <a14:hiddenLine xmlns:a14="http://schemas.microsoft.com/office/drawing/2010/main" w="9525">
                <a:solidFill>
                  <a:schemeClr val="tx1"/>
                </a:solidFill>
                <a:round/>
                <a:headEnd/>
                <a:tailEnd/>
              </a14:hiddenLine>
            </a:ext>
          </a:extLst>
        </p:spPr>
        <p:txBody>
          <a:bodyPr wrap="none" anchor="ctr"/>
          <a:lstStyle>
            <a:lvl1pPr defTabSz="449263">
              <a:defRPr kumimoji="1" sz="1200">
                <a:solidFill>
                  <a:schemeClr val="tx1"/>
                </a:solidFill>
                <a:latin typeface="Times New Roman" pitchFamily="18" charset="0"/>
              </a:defRPr>
            </a:lvl1pPr>
            <a:lvl2pPr marL="742950" indent="-285750" defTabSz="449263">
              <a:defRPr kumimoji="1" sz="1200">
                <a:solidFill>
                  <a:schemeClr val="tx1"/>
                </a:solidFill>
                <a:latin typeface="Times New Roman" pitchFamily="18" charset="0"/>
              </a:defRPr>
            </a:lvl2pPr>
            <a:lvl3pPr marL="1143000" indent="-228600" defTabSz="449263">
              <a:defRPr kumimoji="1" sz="1200">
                <a:solidFill>
                  <a:schemeClr val="tx1"/>
                </a:solidFill>
                <a:latin typeface="Times New Roman" pitchFamily="18" charset="0"/>
              </a:defRPr>
            </a:lvl3pPr>
            <a:lvl4pPr marL="1600200" indent="-228600" defTabSz="449263">
              <a:defRPr kumimoji="1" sz="1200">
                <a:solidFill>
                  <a:schemeClr val="tx1"/>
                </a:solidFill>
                <a:latin typeface="Times New Roman" pitchFamily="18" charset="0"/>
              </a:defRPr>
            </a:lvl4pPr>
            <a:lvl5pPr marL="2057400" indent="-228600" defTabSz="449263">
              <a:defRPr kumimoji="1" sz="1200">
                <a:solidFill>
                  <a:schemeClr val="tx1"/>
                </a:solidFill>
                <a:latin typeface="Times New Roman" pitchFamily="18" charset="0"/>
              </a:defRPr>
            </a:lvl5pPr>
            <a:lvl6pPr marL="2514600" indent="-228600" defTabSz="449263" eaLnBrk="0" fontAlgn="base" hangingPunct="0">
              <a:spcBef>
                <a:spcPct val="30000"/>
              </a:spcBef>
              <a:spcAft>
                <a:spcPct val="0"/>
              </a:spcAft>
              <a:defRPr kumimoji="1" sz="1200">
                <a:solidFill>
                  <a:schemeClr val="tx1"/>
                </a:solidFill>
                <a:latin typeface="Times New Roman" pitchFamily="18" charset="0"/>
              </a:defRPr>
            </a:lvl6pPr>
            <a:lvl7pPr marL="2971800" indent="-228600" defTabSz="449263" eaLnBrk="0" fontAlgn="base" hangingPunct="0">
              <a:spcBef>
                <a:spcPct val="30000"/>
              </a:spcBef>
              <a:spcAft>
                <a:spcPct val="0"/>
              </a:spcAft>
              <a:defRPr kumimoji="1" sz="1200">
                <a:solidFill>
                  <a:schemeClr val="tx1"/>
                </a:solidFill>
                <a:latin typeface="Times New Roman" pitchFamily="18" charset="0"/>
              </a:defRPr>
            </a:lvl7pPr>
            <a:lvl8pPr marL="3429000" indent="-228600" defTabSz="449263" eaLnBrk="0" fontAlgn="base" hangingPunct="0">
              <a:spcBef>
                <a:spcPct val="30000"/>
              </a:spcBef>
              <a:spcAft>
                <a:spcPct val="0"/>
              </a:spcAft>
              <a:defRPr kumimoji="1" sz="1200">
                <a:solidFill>
                  <a:schemeClr val="tx1"/>
                </a:solidFill>
                <a:latin typeface="Times New Roman" pitchFamily="18" charset="0"/>
              </a:defRPr>
            </a:lvl8pPr>
            <a:lvl9pPr marL="3886200" indent="-228600" defTabSz="449263" eaLnBrk="0" fontAlgn="base" hangingPunct="0">
              <a:spcBef>
                <a:spcPct val="30000"/>
              </a:spcBef>
              <a:spcAft>
                <a:spcPct val="0"/>
              </a:spcAft>
              <a:defRPr kumimoji="1" sz="1200">
                <a:solidFill>
                  <a:schemeClr val="tx1"/>
                </a:solidFill>
                <a:latin typeface="Times New Roman" pitchFamily="18" charset="0"/>
              </a:defRPr>
            </a:lvl9pPr>
          </a:lstStyle>
          <a:p>
            <a:r>
              <a:rPr lang="en-US" dirty="0"/>
              <a:t>preempted: forced </a:t>
            </a:r>
            <a:r>
              <a:rPr lang="en-US" dirty="0" smtClean="0"/>
              <a:t>out</a:t>
            </a:r>
          </a:p>
          <a:p>
            <a:endParaRPr lang="en-US" dirty="0" smtClean="0"/>
          </a:p>
          <a:p>
            <a:r>
              <a:rPr lang="en-US" dirty="0" smtClean="0"/>
              <a:t>recall that normally an interrupt handler runs some code</a:t>
            </a:r>
            <a:r>
              <a:rPr lang="en-US" baseline="0" dirty="0" smtClean="0"/>
              <a:t> </a:t>
            </a:r>
            <a:r>
              <a:rPr lang="en-US" dirty="0" smtClean="0"/>
              <a:t>and then returns to</a:t>
            </a:r>
            <a:r>
              <a:rPr lang="en-US" baseline="0" dirty="0" smtClean="0"/>
              <a:t> the original code, so that the original code is not aware that the interrupt handler code ran. in this case, the interrupt handler doesn’t return to the original code. Instead, it calls </a:t>
            </a:r>
            <a:r>
              <a:rPr lang="en-US" baseline="0" dirty="0" err="1" smtClean="0"/>
              <a:t>thread_yield</a:t>
            </a:r>
            <a:r>
              <a:rPr lang="en-US" baseline="0" dirty="0" smtClean="0"/>
              <a:t>.</a:t>
            </a:r>
            <a:endParaRPr lang="en-US" dirty="0"/>
          </a:p>
        </p:txBody>
      </p:sp>
    </p:spTree>
    <p:extLst>
      <p:ext uri="{BB962C8B-B14F-4D97-AF65-F5344CB8AC3E}">
        <p14:creationId xmlns:p14="http://schemas.microsoft.com/office/powerpoint/2010/main" val="4183323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a:t>
            </a:r>
            <a:r>
              <a:rPr lang="en-US" baseline="0" dirty="0" smtClean="0"/>
              <a:t>e that each queue has threads in the same state, e.g., ready queue has threads in ready state. When the scheduler stops the currently running thread (</a:t>
            </a:r>
            <a:r>
              <a:rPr lang="en-US" baseline="0" dirty="0" err="1" smtClean="0"/>
              <a:t>thread_yield</a:t>
            </a:r>
            <a:r>
              <a:rPr lang="en-US" baseline="0" dirty="0" smtClean="0"/>
              <a:t>), it will generally move it to the back of the ready queue. Then it picks the thread at the head of the ready queue to run. This ensures that all threads run in round-robin order, getting CPU fairly. We will see this in more detail when we discuss CPU scheduling policies.</a:t>
            </a:r>
          </a:p>
          <a:p>
            <a:endParaRPr lang="en-US" baseline="0" dirty="0" smtClean="0"/>
          </a:p>
          <a:p>
            <a:r>
              <a:rPr lang="en-US" baseline="0" dirty="0" smtClean="0"/>
              <a:t>The blocked threads could be put in one wait queue, but it is more efficient to put them in a per-event wait queue.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Generally, for efficiency, there is one ready</a:t>
            </a:r>
            <a:r>
              <a:rPr lang="en-US" baseline="0" dirty="0" smtClean="0"/>
              <a:t> </a:t>
            </a:r>
            <a:r>
              <a:rPr lang="en-US" dirty="0" smtClean="0"/>
              <a:t>queue per</a:t>
            </a:r>
            <a:r>
              <a:rPr lang="en-US" baseline="0" dirty="0" smtClean="0"/>
              <a:t> CPU, but the wait and exited queues are global (not per-CPU).</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42C4928A-D006-44C5-B9E4-900AB71F28A5}" type="slidenum">
              <a:rPr lang="en-US" smtClean="0"/>
              <a:pPr/>
              <a:t>8</a:t>
            </a:fld>
            <a:endParaRPr lang="en-US"/>
          </a:p>
        </p:txBody>
      </p:sp>
    </p:spTree>
    <p:extLst>
      <p:ext uri="{BB962C8B-B14F-4D97-AF65-F5344CB8AC3E}">
        <p14:creationId xmlns:p14="http://schemas.microsoft.com/office/powerpoint/2010/main" val="3352415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Notice</a:t>
            </a:r>
            <a:r>
              <a:rPr lang="en-CA" baseline="0" dirty="0" smtClean="0"/>
              <a:t> </a:t>
            </a:r>
            <a:r>
              <a:rPr lang="en-CA" baseline="0" dirty="0" err="1" smtClean="0"/>
              <a:t>wq</a:t>
            </a:r>
            <a:r>
              <a:rPr lang="en-CA" baseline="0" dirty="0" smtClean="0"/>
              <a:t> is a global variable. This allows threads to share this queue.</a:t>
            </a:r>
            <a:endParaRPr lang="en-CA" dirty="0"/>
          </a:p>
        </p:txBody>
      </p:sp>
      <p:sp>
        <p:nvSpPr>
          <p:cNvPr id="4" name="Slide Number Placeholder 3"/>
          <p:cNvSpPr>
            <a:spLocks noGrp="1"/>
          </p:cNvSpPr>
          <p:nvPr>
            <p:ph type="sldNum" sz="quarter" idx="10"/>
          </p:nvPr>
        </p:nvSpPr>
        <p:spPr/>
        <p:txBody>
          <a:bodyPr/>
          <a:lstStyle/>
          <a:p>
            <a:fld id="{42C4928A-D006-44C5-B9E4-900AB71F28A5}" type="slidenum">
              <a:rPr lang="en-US" smtClean="0"/>
              <a:pPr/>
              <a:t>9</a:t>
            </a:fld>
            <a:endParaRPr lang="en-US"/>
          </a:p>
        </p:txBody>
      </p:sp>
    </p:spTree>
    <p:extLst>
      <p:ext uri="{BB962C8B-B14F-4D97-AF65-F5344CB8AC3E}">
        <p14:creationId xmlns:p14="http://schemas.microsoft.com/office/powerpoint/2010/main" val="2171554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1E47F-A1FF-4CF4-B1FC-D5103F6EE440}" type="slidenum">
              <a:rPr lang="en-US"/>
              <a:pPr/>
              <a:t>10</a:t>
            </a:fld>
            <a:endParaRPr lang="en-US"/>
          </a:p>
        </p:txBody>
      </p:sp>
      <p:sp>
        <p:nvSpPr>
          <p:cNvPr id="1074178" name="Rectangle 2"/>
          <p:cNvSpPr>
            <a:spLocks noGrp="1" noRot="1" noChangeAspect="1" noChangeArrowheads="1" noTextEdit="1"/>
          </p:cNvSpPr>
          <p:nvPr>
            <p:ph type="sldImg"/>
          </p:nvPr>
        </p:nvSpPr>
        <p:spPr>
          <a:ln/>
        </p:spPr>
      </p:sp>
      <p:sp>
        <p:nvSpPr>
          <p:cNvPr id="1074179" name="Rectangle 3"/>
          <p:cNvSpPr>
            <a:spLocks noGrp="1" noChangeArrowheads="1"/>
          </p:cNvSpPr>
          <p:nvPr>
            <p:ph type="body" idx="1"/>
          </p:nvPr>
        </p:nvSpPr>
        <p:spPr/>
        <p:txBody>
          <a:bodyPr/>
          <a:lstStyle/>
          <a:p>
            <a:r>
              <a:rPr lang="en-US" baseline="0" dirty="0" err="1" smtClean="0"/>
              <a:t>thread_yield</a:t>
            </a:r>
            <a:r>
              <a:rPr lang="en-US" baseline="0" dirty="0" smtClean="0"/>
              <a:t> should be run in a critical section. we will see later </a:t>
            </a:r>
            <a:r>
              <a:rPr lang="en-US" baseline="0" smtClean="0"/>
              <a:t>on what that means.</a:t>
            </a:r>
            <a:endParaRPr lang="en-US" dirty="0"/>
          </a:p>
        </p:txBody>
      </p:sp>
    </p:spTree>
    <p:extLst>
      <p:ext uri="{BB962C8B-B14F-4D97-AF65-F5344CB8AC3E}">
        <p14:creationId xmlns:p14="http://schemas.microsoft.com/office/powerpoint/2010/main" val="943672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1E47F-A1FF-4CF4-B1FC-D5103F6EE440}" type="slidenum">
              <a:rPr lang="en-US"/>
              <a:pPr/>
              <a:t>11</a:t>
            </a:fld>
            <a:endParaRPr lang="en-US"/>
          </a:p>
        </p:txBody>
      </p:sp>
      <p:sp>
        <p:nvSpPr>
          <p:cNvPr id="1074178" name="Rectangle 2"/>
          <p:cNvSpPr>
            <a:spLocks noGrp="1" noRot="1" noChangeAspect="1" noChangeArrowheads="1" noTextEdit="1"/>
          </p:cNvSpPr>
          <p:nvPr>
            <p:ph type="sldImg"/>
          </p:nvPr>
        </p:nvSpPr>
        <p:spPr>
          <a:ln/>
        </p:spPr>
      </p:sp>
      <p:sp>
        <p:nvSpPr>
          <p:cNvPr id="1074179" name="Rectangle 3"/>
          <p:cNvSpPr>
            <a:spLocks noGrp="1" noChangeArrowheads="1"/>
          </p:cNvSpPr>
          <p:nvPr>
            <p:ph type="body" idx="1"/>
          </p:nvPr>
        </p:nvSpPr>
        <p:spPr/>
        <p:txBody>
          <a:bodyPr/>
          <a:lstStyle/>
          <a:p>
            <a:r>
              <a:rPr lang="en-US" dirty="0" smtClean="0"/>
              <a:t>problem:</a:t>
            </a:r>
            <a:r>
              <a:rPr lang="en-US" baseline="0" dirty="0" smtClean="0"/>
              <a:t> when the next thread starts running, it will appear that it returned from the call to </a:t>
            </a:r>
            <a:r>
              <a:rPr lang="en-US" baseline="0" dirty="0" err="1" smtClean="0"/>
              <a:t>save_processor_state</a:t>
            </a:r>
            <a:r>
              <a:rPr lang="en-US" baseline="0" dirty="0" smtClean="0"/>
              <a:t> (a second time, think about the thread switch diagram in slide 3, after switch, there are two arrows, one to the next thread, the other to the same thread going down), and will call </a:t>
            </a:r>
            <a:r>
              <a:rPr lang="en-US" baseline="0" dirty="0" err="1" smtClean="0"/>
              <a:t>restore_processor_state</a:t>
            </a:r>
            <a:r>
              <a:rPr lang="en-US" baseline="0" dirty="0" smtClean="0"/>
              <a:t> again. at this point, the next variable (it is a local variable) will hold the value of the thread to which this thread had last switched to. So we will switch to the next thread. Essentially, we will keep looping between save and restore state.</a:t>
            </a:r>
          </a:p>
          <a:p>
            <a:endParaRPr lang="en-US" baseline="0" dirty="0" smtClean="0"/>
          </a:p>
          <a:p>
            <a:r>
              <a:rPr lang="en-US" baseline="0" dirty="0" smtClean="0"/>
              <a:t>Another way to think about what is happening: imagine that </a:t>
            </a:r>
            <a:r>
              <a:rPr lang="en-US" baseline="0" dirty="0" err="1" smtClean="0"/>
              <a:t>save_processor_state</a:t>
            </a:r>
            <a:r>
              <a:rPr lang="en-US" baseline="0" dirty="0" smtClean="0"/>
              <a:t> and </a:t>
            </a:r>
            <a:r>
              <a:rPr lang="en-US" baseline="0" dirty="0" err="1" smtClean="0"/>
              <a:t>restore_processor_state</a:t>
            </a:r>
            <a:r>
              <a:rPr lang="en-US" baseline="0" dirty="0" smtClean="0"/>
              <a:t> are single instructions.</a:t>
            </a:r>
          </a:p>
          <a:p>
            <a:endParaRPr lang="en-US" baseline="0" dirty="0" smtClean="0"/>
          </a:p>
          <a:p>
            <a:r>
              <a:rPr lang="en-US" baseline="0" dirty="0" err="1" smtClean="0"/>
              <a:t>save_processor_state</a:t>
            </a:r>
            <a:r>
              <a:rPr lang="en-US" baseline="0" dirty="0" smtClean="0"/>
              <a:t> will save the pc of the following instruction, i.e., store PC to mem.</a:t>
            </a:r>
          </a:p>
          <a:p>
            <a:endParaRPr lang="en-US" baseline="0" dirty="0" smtClean="0"/>
          </a:p>
          <a:p>
            <a:r>
              <a:rPr lang="en-US" baseline="0" dirty="0" err="1" smtClean="0"/>
              <a:t>Restore_processor_state</a:t>
            </a:r>
            <a:r>
              <a:rPr lang="en-US" baseline="0" dirty="0" smtClean="0"/>
              <a:t> will jump to this instruction, i.e., load from mem to PC</a:t>
            </a:r>
          </a:p>
          <a:p>
            <a:endParaRPr lang="en-US" baseline="0" dirty="0" smtClean="0"/>
          </a:p>
          <a:p>
            <a:r>
              <a:rPr lang="en-US" baseline="0" dirty="0" smtClean="0"/>
              <a:t>Since PC points to the next instruction after save, the code will loop between the pc following the </a:t>
            </a:r>
            <a:r>
              <a:rPr lang="en-US" baseline="0" dirty="0" err="1" smtClean="0"/>
              <a:t>save_processor_state</a:t>
            </a:r>
            <a:r>
              <a:rPr lang="en-US" baseline="0" dirty="0" smtClean="0"/>
              <a:t> instruction and the </a:t>
            </a:r>
            <a:r>
              <a:rPr lang="en-US" baseline="0" dirty="0" err="1" smtClean="0"/>
              <a:t>restore_processor_state</a:t>
            </a:r>
            <a:r>
              <a:rPr lang="en-US" baseline="0" dirty="0" smtClean="0"/>
              <a:t> instruction.</a:t>
            </a:r>
          </a:p>
          <a:p>
            <a:endParaRPr lang="en-US" baseline="0" dirty="0" smtClean="0"/>
          </a:p>
          <a:p>
            <a:r>
              <a:rPr lang="en-US" baseline="0" dirty="0" smtClean="0"/>
              <a:t>We need some way to distinguish between the first and the second return from </a:t>
            </a:r>
            <a:r>
              <a:rPr lang="en-US" baseline="0" dirty="0" err="1" smtClean="0"/>
              <a:t>save_processor_state</a:t>
            </a:r>
            <a:r>
              <a:rPr lang="en-US" baseline="0" dirty="0" smtClean="0"/>
              <a:t>, so that the second time, we don’t call </a:t>
            </a:r>
            <a:r>
              <a:rPr lang="en-US" baseline="0" dirty="0" err="1" smtClean="0"/>
              <a:t>restore_processor_state</a:t>
            </a:r>
            <a:r>
              <a:rPr lang="en-US" baseline="0" dirty="0" smtClean="0"/>
              <a:t>. Hint: remember that current and next will be using two different stacks, so the value of any local variable in this function will depend on which thread is running. Similarly, you could track progress in the thread structures of current and next.</a:t>
            </a:r>
          </a:p>
          <a:p>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CA" dirty="0" smtClean="0"/>
              <a:t>address</a:t>
            </a:r>
            <a:r>
              <a:rPr lang="en-CA" baseline="0" dirty="0" smtClean="0"/>
              <a:t> space switch is i</a:t>
            </a:r>
            <a:r>
              <a:rPr lang="en-CA" dirty="0" smtClean="0"/>
              <a:t>mplemented by updating the MMU state</a:t>
            </a:r>
          </a:p>
          <a:p>
            <a:endParaRPr lang="en-US" dirty="0"/>
          </a:p>
        </p:txBody>
      </p:sp>
    </p:spTree>
    <p:extLst>
      <p:ext uri="{BB962C8B-B14F-4D97-AF65-F5344CB8AC3E}">
        <p14:creationId xmlns:p14="http://schemas.microsoft.com/office/powerpoint/2010/main" val="3390165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831345-DA5B-48EA-9696-64E903F4F5D0}" type="slidenum">
              <a:rPr lang="en-US"/>
              <a:pPr/>
              <a:t>12</a:t>
            </a:fld>
            <a:endParaRPr lang="en-US"/>
          </a:p>
        </p:txBody>
      </p:sp>
      <p:sp>
        <p:nvSpPr>
          <p:cNvPr id="1179650" name="Rectangle 2"/>
          <p:cNvSpPr>
            <a:spLocks noGrp="1" noRot="1" noChangeAspect="1" noChangeArrowheads="1" noTextEdit="1"/>
          </p:cNvSpPr>
          <p:nvPr>
            <p:ph type="sldImg"/>
          </p:nvPr>
        </p:nvSpPr>
        <p:spPr>
          <a:ln/>
        </p:spPr>
      </p:sp>
      <p:sp>
        <p:nvSpPr>
          <p:cNvPr id="1179651"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When the program/OS</a:t>
            </a:r>
            <a:r>
              <a:rPr lang="en-US" baseline="0" dirty="0" smtClean="0"/>
              <a:t> starts, the current stream of instruction </a:t>
            </a:r>
            <a:r>
              <a:rPr lang="en-US" b="1" baseline="0" dirty="0" smtClean="0"/>
              <a:t>is </a:t>
            </a:r>
            <a:r>
              <a:rPr lang="en-US" baseline="0" dirty="0" smtClean="0"/>
              <a:t>t</a:t>
            </a:r>
            <a:r>
              <a:rPr lang="en-US" dirty="0" smtClean="0"/>
              <a:t>he first thread. </a:t>
            </a:r>
            <a:r>
              <a:rPr lang="en-US" baseline="0" dirty="0" smtClean="0"/>
              <a:t>For example, in the </a:t>
            </a:r>
            <a:r>
              <a:rPr lang="en-US" baseline="0" dirty="0" err="1" smtClean="0"/>
              <a:t>thread_sleep</a:t>
            </a:r>
            <a:r>
              <a:rPr lang="en-US" baseline="0" dirty="0" smtClean="0"/>
              <a:t> and </a:t>
            </a:r>
            <a:r>
              <a:rPr lang="en-US" baseline="0" dirty="0" err="1" smtClean="0"/>
              <a:t>thread_wakeup</a:t>
            </a:r>
            <a:r>
              <a:rPr lang="en-US" baseline="0" dirty="0" smtClean="0"/>
              <a:t> code shown earlier, we have three threads, the main thread, and </a:t>
            </a:r>
            <a:r>
              <a:rPr lang="en-US" baseline="0" dirty="0" err="1" smtClean="0"/>
              <a:t>threadA</a:t>
            </a:r>
            <a:r>
              <a:rPr lang="en-US" baseline="0" dirty="0" smtClean="0"/>
              <a:t> and thread. </a:t>
            </a:r>
            <a:r>
              <a:rPr lang="en-US" dirty="0" smtClean="0"/>
              <a:t>The code should</a:t>
            </a:r>
            <a:r>
              <a:rPr lang="en-US" baseline="0" dirty="0" smtClean="0"/>
              <a:t> </a:t>
            </a:r>
            <a:r>
              <a:rPr lang="en-US" dirty="0" smtClean="0"/>
              <a:t>create</a:t>
            </a:r>
            <a:r>
              <a:rPr lang="en-US" baseline="0" dirty="0" smtClean="0"/>
              <a:t> a thread </a:t>
            </a:r>
            <a:r>
              <a:rPr lang="en-US" baseline="0" dirty="0" err="1" smtClean="0"/>
              <a:t>struct</a:t>
            </a:r>
            <a:r>
              <a:rPr lang="en-US" baseline="0" dirty="0" smtClean="0"/>
              <a:t> for the “main” thread, so that we can resume its execution when no other thread is running. A new stack is not allocated because the code is already executing on the current stack. So the first thread is “custom” created?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mtClean="0"/>
              <a:t>new </a:t>
            </a:r>
            <a:r>
              <a:rPr lang="en-US" dirty="0" smtClean="0"/>
              <a:t>thread:</a:t>
            </a:r>
            <a:r>
              <a:rPr lang="en-US" baseline="0" dirty="0" smtClean="0"/>
              <a:t> note that in </a:t>
            </a:r>
            <a:r>
              <a:rPr lang="en-US" baseline="0" dirty="0" err="1" smtClean="0"/>
              <a:t>thread_create</a:t>
            </a:r>
            <a:r>
              <a:rPr lang="en-US" baseline="0" dirty="0" smtClean="0"/>
              <a:t>, we set the program counter to the starting instruction of the thread code, the stack pointer to the top of the stack, and the thread is set to ready state. the current thread (that called </a:t>
            </a:r>
            <a:r>
              <a:rPr lang="en-US" baseline="0" dirty="0" err="1" smtClean="0"/>
              <a:t>thread_create</a:t>
            </a:r>
            <a:r>
              <a:rPr lang="en-US" baseline="0" dirty="0" smtClean="0"/>
              <a:t>) then continues to run. At some point in the future, the scheduler will choose to run the new thread, and it will start running it by “resuming” the thread.</a:t>
            </a:r>
            <a:endParaRPr lang="en-US" dirty="0"/>
          </a:p>
        </p:txBody>
      </p:sp>
    </p:spTree>
    <p:extLst>
      <p:ext uri="{BB962C8B-B14F-4D97-AF65-F5344CB8AC3E}">
        <p14:creationId xmlns:p14="http://schemas.microsoft.com/office/powerpoint/2010/main" val="1479318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0482" name="Rectangle 2"/>
          <p:cNvSpPr>
            <a:spLocks noChangeArrowheads="1"/>
          </p:cNvSpPr>
          <p:nvPr/>
        </p:nvSpPr>
        <p:spPr bwMode="auto">
          <a:xfrm>
            <a:off x="0" y="0"/>
            <a:ext cx="9144000"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483" name="Rectangle 3"/>
          <p:cNvSpPr>
            <a:spLocks noChangeArrowheads="1"/>
          </p:cNvSpPr>
          <p:nvPr/>
        </p:nvSpPr>
        <p:spPr bwMode="auto">
          <a:xfrm>
            <a:off x="0" y="1651000"/>
            <a:ext cx="9144000" cy="1908175"/>
          </a:xfrm>
          <a:prstGeom prst="rect">
            <a:avLst/>
          </a:prstGeom>
          <a:solidFill>
            <a:srgbClr val="99CC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484" name="Rectangle 4"/>
          <p:cNvSpPr>
            <a:spLocks noChangeArrowheads="1"/>
          </p:cNvSpPr>
          <p:nvPr/>
        </p:nvSpPr>
        <p:spPr bwMode="auto">
          <a:xfrm>
            <a:off x="685800" y="1701800"/>
            <a:ext cx="77724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3000" b="1" smtClean="0">
                <a:solidFill>
                  <a:schemeClr val="bg1"/>
                </a:solidFill>
                <a:latin typeface="Arial" charset="0"/>
              </a:rPr>
              <a:t>Operating</a:t>
            </a:r>
            <a:r>
              <a:rPr lang="en-US" sz="3000" b="1" baseline="0" smtClean="0">
                <a:solidFill>
                  <a:schemeClr val="bg1"/>
                </a:solidFill>
                <a:latin typeface="Arial" charset="0"/>
              </a:rPr>
              <a:t> </a:t>
            </a:r>
            <a:r>
              <a:rPr lang="en-US" sz="3000" b="1" smtClean="0">
                <a:solidFill>
                  <a:schemeClr val="bg1"/>
                </a:solidFill>
                <a:latin typeface="Arial" charset="0"/>
              </a:rPr>
              <a:t>Systems</a:t>
            </a:r>
            <a:endParaRPr lang="en-US" sz="3000" b="1" dirty="0">
              <a:solidFill>
                <a:schemeClr val="bg1"/>
              </a:solidFill>
              <a:latin typeface="Arial" charset="0"/>
            </a:endParaRPr>
          </a:p>
          <a:p>
            <a:pPr eaLnBrk="1" hangingPunct="1"/>
            <a:r>
              <a:rPr lang="en-US" sz="3000" b="1" dirty="0" smtClean="0">
                <a:solidFill>
                  <a:schemeClr val="bg1"/>
                </a:solidFill>
                <a:latin typeface="Arial" charset="0"/>
              </a:rPr>
              <a:t>ECE344</a:t>
            </a:r>
            <a:endParaRPr lang="en-US" sz="3000" b="1" dirty="0">
              <a:solidFill>
                <a:schemeClr val="bg1"/>
              </a:solidFill>
              <a:latin typeface="Arial" charset="0"/>
            </a:endParaRPr>
          </a:p>
        </p:txBody>
      </p:sp>
      <p:sp>
        <p:nvSpPr>
          <p:cNvPr id="660485" name="Rectangle 5"/>
          <p:cNvSpPr>
            <a:spLocks noChangeArrowheads="1"/>
          </p:cNvSpPr>
          <p:nvPr/>
        </p:nvSpPr>
        <p:spPr bwMode="auto">
          <a:xfrm>
            <a:off x="1371600" y="4508500"/>
            <a:ext cx="64008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b="1">
                <a:solidFill>
                  <a:schemeClr val="bg1"/>
                </a:solidFill>
                <a:latin typeface="Arial" charset="0"/>
              </a:rPr>
              <a:t>Ashvin Goel</a:t>
            </a:r>
          </a:p>
          <a:p>
            <a:pPr eaLnBrk="1" hangingPunct="1"/>
            <a:r>
              <a:rPr lang="en-US" b="1">
                <a:solidFill>
                  <a:schemeClr val="bg1"/>
                </a:solidFill>
                <a:latin typeface="Arial" charset="0"/>
              </a:rPr>
              <a:t>ECE</a:t>
            </a:r>
          </a:p>
          <a:p>
            <a:pPr eaLnBrk="1" hangingPunct="1"/>
            <a:r>
              <a:rPr lang="en-US" b="1">
                <a:solidFill>
                  <a:schemeClr val="bg1"/>
                </a:solidFill>
                <a:latin typeface="Arial" charset="0"/>
              </a:rPr>
              <a:t>University of Toronto</a:t>
            </a:r>
            <a:endParaRPr lang="en-US">
              <a:solidFill>
                <a:schemeClr val="bg1"/>
              </a:solidFill>
              <a:latin typeface="Arial" charset="0"/>
            </a:endParaRPr>
          </a:p>
        </p:txBody>
      </p:sp>
      <p:sp>
        <p:nvSpPr>
          <p:cNvPr id="660486" name="Text Box 6"/>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
        <p:nvSpPr>
          <p:cNvPr id="660487" name="Rectangle 7"/>
          <p:cNvSpPr>
            <a:spLocks noGrp="1" noChangeArrowheads="1"/>
          </p:cNvSpPr>
          <p:nvPr>
            <p:ph type="ctrTitle" sz="quarter"/>
          </p:nvPr>
        </p:nvSpPr>
        <p:spPr>
          <a:xfrm>
            <a:off x="685800" y="2852738"/>
            <a:ext cx="7772400" cy="647700"/>
          </a:xfrm>
          <a:extLst>
            <a:ext uri="{91240B29-F687-4F45-9708-019B960494DF}">
              <a14:hiddenLine xmlns:a14="http://schemas.microsoft.com/office/drawing/2010/main" w="9525">
                <a:solidFill>
                  <a:schemeClr val="tx1"/>
                </a:solidFill>
                <a:miter lim="800000"/>
                <a:headEnd/>
                <a:tailEnd/>
              </a14:hiddenLine>
            </a:ext>
          </a:extLst>
        </p:spPr>
        <p:txBody>
          <a:bodyPr/>
          <a:lstStyle>
            <a:lvl1pPr algn="ctr">
              <a:defRPr/>
            </a:lvl1pPr>
          </a:lstStyle>
          <a:p>
            <a:pPr lvl="0"/>
            <a:r>
              <a:rPr lang="en-US" noProof="0" smtClean="0"/>
              <a:t>Click to edit Master title style</a:t>
            </a:r>
          </a:p>
        </p:txBody>
      </p:sp>
      <p:sp>
        <p:nvSpPr>
          <p:cNvPr id="660488" name="Text Box 8"/>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
        <p:nvSpPr>
          <p:cNvPr id="660489" name="Text Box 9"/>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09CF7A3-ED18-4D94-BD7C-60EFC4EFDC13}" type="slidenum">
              <a:rPr lang="en-US" smtClean="0"/>
              <a:pPr/>
              <a:t>‹#›</a:t>
            </a:fld>
            <a:endParaRPr lang="en-US"/>
          </a:p>
        </p:txBody>
      </p:sp>
    </p:spTree>
    <p:extLst>
      <p:ext uri="{BB962C8B-B14F-4D97-AF65-F5344CB8AC3E}">
        <p14:creationId xmlns:p14="http://schemas.microsoft.com/office/powerpoint/2010/main" val="36487158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4450"/>
            <a:ext cx="1981200" cy="6480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4450"/>
            <a:ext cx="5791200" cy="6480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4680601-8F12-45B0-8D70-1721DF9A47FB}" type="slidenum">
              <a:rPr lang="en-US" smtClean="0"/>
              <a:pPr/>
              <a:t>‹#›</a:t>
            </a:fld>
            <a:endParaRPr lang="en-US"/>
          </a:p>
        </p:txBody>
      </p:sp>
    </p:spTree>
    <p:extLst>
      <p:ext uri="{BB962C8B-B14F-4D97-AF65-F5344CB8AC3E}">
        <p14:creationId xmlns:p14="http://schemas.microsoft.com/office/powerpoint/2010/main" val="18597892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6299EF9-DF56-45E6-B867-09E73DB2D784}" type="slidenum">
              <a:rPr lang="en-US" smtClean="0"/>
              <a:pPr/>
              <a:t>‹#›</a:t>
            </a:fld>
            <a:endParaRPr lang="en-US"/>
          </a:p>
        </p:txBody>
      </p:sp>
    </p:spTree>
    <p:extLst>
      <p:ext uri="{BB962C8B-B14F-4D97-AF65-F5344CB8AC3E}">
        <p14:creationId xmlns:p14="http://schemas.microsoft.com/office/powerpoint/2010/main" val="18569416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D1AB23B7-350B-4F48-8849-84900DB2D8D9}" type="slidenum">
              <a:rPr lang="en-US" smtClean="0"/>
              <a:pPr/>
              <a:t>‹#›</a:t>
            </a:fld>
            <a:endParaRPr lang="en-US"/>
          </a:p>
        </p:txBody>
      </p:sp>
    </p:spTree>
    <p:extLst>
      <p:ext uri="{BB962C8B-B14F-4D97-AF65-F5344CB8AC3E}">
        <p14:creationId xmlns:p14="http://schemas.microsoft.com/office/powerpoint/2010/main" val="29076037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341438"/>
            <a:ext cx="38862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1438"/>
            <a:ext cx="38862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5B0EC20E-7130-457C-880E-03D255218F82}" type="slidenum">
              <a:rPr lang="en-US" smtClean="0"/>
              <a:pPr/>
              <a:t>‹#›</a:t>
            </a:fld>
            <a:endParaRPr lang="en-US"/>
          </a:p>
        </p:txBody>
      </p:sp>
    </p:spTree>
    <p:extLst>
      <p:ext uri="{BB962C8B-B14F-4D97-AF65-F5344CB8AC3E}">
        <p14:creationId xmlns:p14="http://schemas.microsoft.com/office/powerpoint/2010/main" val="27605499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A597D7CB-B2E0-40D4-8F1B-325C3D9D3DB5}" type="slidenum">
              <a:rPr lang="en-US" smtClean="0"/>
              <a:pPr/>
              <a:t>‹#›</a:t>
            </a:fld>
            <a:endParaRPr lang="en-US"/>
          </a:p>
        </p:txBody>
      </p:sp>
    </p:spTree>
    <p:extLst>
      <p:ext uri="{BB962C8B-B14F-4D97-AF65-F5344CB8AC3E}">
        <p14:creationId xmlns:p14="http://schemas.microsoft.com/office/powerpoint/2010/main" val="104403516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783B433D-AFCE-4F03-A220-12C5798C3F65}" type="slidenum">
              <a:rPr lang="en-US" smtClean="0"/>
              <a:pPr/>
              <a:t>‹#›</a:t>
            </a:fld>
            <a:endParaRPr lang="en-US"/>
          </a:p>
        </p:txBody>
      </p:sp>
    </p:spTree>
    <p:extLst>
      <p:ext uri="{BB962C8B-B14F-4D97-AF65-F5344CB8AC3E}">
        <p14:creationId xmlns:p14="http://schemas.microsoft.com/office/powerpoint/2010/main" val="3512779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ABB5E38-6B1A-4CB4-9094-A0AA736A2C03}" type="slidenum">
              <a:rPr lang="en-US" smtClean="0"/>
              <a:pPr/>
              <a:t>‹#›</a:t>
            </a:fld>
            <a:endParaRPr lang="en-US"/>
          </a:p>
        </p:txBody>
      </p:sp>
    </p:spTree>
    <p:extLst>
      <p:ext uri="{BB962C8B-B14F-4D97-AF65-F5344CB8AC3E}">
        <p14:creationId xmlns:p14="http://schemas.microsoft.com/office/powerpoint/2010/main" val="40487862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907897B1-814B-41C0-B96B-D39584E76110}" type="slidenum">
              <a:rPr lang="en-US" smtClean="0"/>
              <a:pPr/>
              <a:t>‹#›</a:t>
            </a:fld>
            <a:endParaRPr lang="en-US"/>
          </a:p>
        </p:txBody>
      </p:sp>
    </p:spTree>
    <p:extLst>
      <p:ext uri="{BB962C8B-B14F-4D97-AF65-F5344CB8AC3E}">
        <p14:creationId xmlns:p14="http://schemas.microsoft.com/office/powerpoint/2010/main" val="39234031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E95C36C-CFC1-43BB-B745-7B864D09B4DE}" type="slidenum">
              <a:rPr lang="en-US" smtClean="0"/>
              <a:pPr/>
              <a:t>‹#›</a:t>
            </a:fld>
            <a:endParaRPr lang="en-US"/>
          </a:p>
        </p:txBody>
      </p:sp>
    </p:spTree>
    <p:extLst>
      <p:ext uri="{BB962C8B-B14F-4D97-AF65-F5344CB8AC3E}">
        <p14:creationId xmlns:p14="http://schemas.microsoft.com/office/powerpoint/2010/main" val="26996472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9458" name="Rectangle 2"/>
          <p:cNvSpPr>
            <a:spLocks noChangeArrowheads="1"/>
          </p:cNvSpPr>
          <p:nvPr/>
        </p:nvSpPr>
        <p:spPr bwMode="auto">
          <a:xfrm>
            <a:off x="0" y="0"/>
            <a:ext cx="9144000" cy="12684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59" name="Rectangle 3"/>
          <p:cNvSpPr>
            <a:spLocks noChangeArrowheads="1"/>
          </p:cNvSpPr>
          <p:nvPr/>
        </p:nvSpPr>
        <p:spPr bwMode="auto">
          <a:xfrm>
            <a:off x="0" y="1196975"/>
            <a:ext cx="9144000" cy="76200"/>
          </a:xfrm>
          <a:prstGeom prst="rect">
            <a:avLst/>
          </a:prstGeom>
          <a:solidFill>
            <a:srgbClr val="99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60" name="Rectangle 4"/>
          <p:cNvSpPr>
            <a:spLocks noGrp="1" noChangeArrowheads="1"/>
          </p:cNvSpPr>
          <p:nvPr>
            <p:ph type="title"/>
          </p:nvPr>
        </p:nvSpPr>
        <p:spPr bwMode="auto">
          <a:xfrm>
            <a:off x="609600" y="44450"/>
            <a:ext cx="7924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9461" name="Rectangle 5"/>
          <p:cNvSpPr>
            <a:spLocks noGrp="1" noChangeArrowheads="1"/>
          </p:cNvSpPr>
          <p:nvPr>
            <p:ph type="body" idx="1"/>
          </p:nvPr>
        </p:nvSpPr>
        <p:spPr bwMode="auto">
          <a:xfrm>
            <a:off x="609600" y="1341438"/>
            <a:ext cx="79248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9462" name="Rectangle 6"/>
          <p:cNvSpPr>
            <a:spLocks noChangeArrowheads="1"/>
          </p:cNvSpPr>
          <p:nvPr/>
        </p:nvSpPr>
        <p:spPr bwMode="auto">
          <a:xfrm>
            <a:off x="0" y="6553200"/>
            <a:ext cx="91440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63" name="Rectangle 7"/>
          <p:cNvSpPr>
            <a:spLocks noGrp="1" noChangeArrowheads="1"/>
          </p:cNvSpPr>
          <p:nvPr>
            <p:ph type="sldNum" sz="quarter" idx="4"/>
          </p:nvPr>
        </p:nvSpPr>
        <p:spPr bwMode="auto">
          <a:xfrm>
            <a:off x="7204075" y="6561138"/>
            <a:ext cx="19050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600">
                <a:solidFill>
                  <a:schemeClr val="bg1"/>
                </a:solidFill>
                <a:latin typeface="Comic Sans MS" pitchFamily="66" charset="0"/>
              </a:defRPr>
            </a:lvl1pPr>
          </a:lstStyle>
          <a:p>
            <a:fld id="{6BFB3498-FE84-44CB-86D9-9D5D61E3F3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3000" b="1">
          <a:solidFill>
            <a:schemeClr val="bg1"/>
          </a:solidFill>
          <a:latin typeface="+mj-lt"/>
          <a:ea typeface="+mj-ea"/>
          <a:cs typeface="+mj-cs"/>
        </a:defRPr>
      </a:lvl1pPr>
      <a:lvl2pPr algn="l" rtl="0" eaLnBrk="1" fontAlgn="base" hangingPunct="1">
        <a:spcBef>
          <a:spcPct val="0"/>
        </a:spcBef>
        <a:spcAft>
          <a:spcPct val="0"/>
        </a:spcAft>
        <a:defRPr sz="3000" b="1">
          <a:solidFill>
            <a:schemeClr val="bg1"/>
          </a:solidFill>
          <a:latin typeface="Arial" charset="0"/>
        </a:defRPr>
      </a:lvl2pPr>
      <a:lvl3pPr algn="l" rtl="0" eaLnBrk="1" fontAlgn="base" hangingPunct="1">
        <a:spcBef>
          <a:spcPct val="0"/>
        </a:spcBef>
        <a:spcAft>
          <a:spcPct val="0"/>
        </a:spcAft>
        <a:defRPr sz="3000" b="1">
          <a:solidFill>
            <a:schemeClr val="bg1"/>
          </a:solidFill>
          <a:latin typeface="Arial" charset="0"/>
        </a:defRPr>
      </a:lvl3pPr>
      <a:lvl4pPr algn="l" rtl="0" eaLnBrk="1" fontAlgn="base" hangingPunct="1">
        <a:spcBef>
          <a:spcPct val="0"/>
        </a:spcBef>
        <a:spcAft>
          <a:spcPct val="0"/>
        </a:spcAft>
        <a:defRPr sz="3000" b="1">
          <a:solidFill>
            <a:schemeClr val="bg1"/>
          </a:solidFill>
          <a:latin typeface="Arial" charset="0"/>
        </a:defRPr>
      </a:lvl4pPr>
      <a:lvl5pPr algn="l" rtl="0" eaLnBrk="1" fontAlgn="base" hangingPunct="1">
        <a:spcBef>
          <a:spcPct val="0"/>
        </a:spcBef>
        <a:spcAft>
          <a:spcPct val="0"/>
        </a:spcAft>
        <a:defRPr sz="3000" b="1">
          <a:solidFill>
            <a:schemeClr val="bg1"/>
          </a:solidFill>
          <a:latin typeface="Arial" charset="0"/>
        </a:defRPr>
      </a:lvl5pPr>
      <a:lvl6pPr marL="457200" algn="l" rtl="0" eaLnBrk="1" fontAlgn="base" hangingPunct="1">
        <a:spcBef>
          <a:spcPct val="0"/>
        </a:spcBef>
        <a:spcAft>
          <a:spcPct val="0"/>
        </a:spcAft>
        <a:defRPr sz="3000" b="1">
          <a:solidFill>
            <a:schemeClr val="bg1"/>
          </a:solidFill>
          <a:latin typeface="Arial" charset="0"/>
        </a:defRPr>
      </a:lvl6pPr>
      <a:lvl7pPr marL="914400" algn="l" rtl="0" eaLnBrk="1" fontAlgn="base" hangingPunct="1">
        <a:spcBef>
          <a:spcPct val="0"/>
        </a:spcBef>
        <a:spcAft>
          <a:spcPct val="0"/>
        </a:spcAft>
        <a:defRPr sz="3000" b="1">
          <a:solidFill>
            <a:schemeClr val="bg1"/>
          </a:solidFill>
          <a:latin typeface="Arial" charset="0"/>
        </a:defRPr>
      </a:lvl7pPr>
      <a:lvl8pPr marL="1371600" algn="l" rtl="0" eaLnBrk="1" fontAlgn="base" hangingPunct="1">
        <a:spcBef>
          <a:spcPct val="0"/>
        </a:spcBef>
        <a:spcAft>
          <a:spcPct val="0"/>
        </a:spcAft>
        <a:defRPr sz="3000" b="1">
          <a:solidFill>
            <a:schemeClr val="bg1"/>
          </a:solidFill>
          <a:latin typeface="Arial" charset="0"/>
        </a:defRPr>
      </a:lvl8pPr>
      <a:lvl9pPr marL="1828800" algn="l" rtl="0" eaLnBrk="1" fontAlgn="base" hangingPunct="1">
        <a:spcBef>
          <a:spcPct val="0"/>
        </a:spcBef>
        <a:spcAft>
          <a:spcPct val="0"/>
        </a:spcAft>
        <a:defRPr sz="3000" b="1">
          <a:solidFill>
            <a:schemeClr val="bg1"/>
          </a:solidFill>
          <a:latin typeface="Arial" charset="0"/>
        </a:defRPr>
      </a:lvl9pPr>
    </p:titleStyle>
    <p:bodyStyle>
      <a:lvl1pPr marL="342900" indent="-342900" algn="l" rtl="0" eaLnBrk="1" fontAlgn="base" hangingPunct="1">
        <a:spcBef>
          <a:spcPct val="40000"/>
        </a:spcBef>
        <a:spcAft>
          <a:spcPct val="10000"/>
        </a:spcAft>
        <a:buClr>
          <a:schemeClr val="tx1"/>
        </a:buClr>
        <a:buSzPct val="50000"/>
        <a:buFont typeface="Wingdings" pitchFamily="2" charset="2"/>
        <a:buChar char="q"/>
        <a:defRPr sz="2400">
          <a:solidFill>
            <a:schemeClr val="tx1"/>
          </a:solidFill>
          <a:latin typeface="+mn-lt"/>
          <a:ea typeface="+mn-ea"/>
          <a:cs typeface="+mn-cs"/>
        </a:defRPr>
      </a:lvl1pPr>
      <a:lvl2pPr marL="742950" indent="-285750" algn="l" rtl="0" eaLnBrk="1" fontAlgn="base" hangingPunct="1">
        <a:spcBef>
          <a:spcPct val="20000"/>
        </a:spcBef>
        <a:spcAft>
          <a:spcPct val="5000"/>
        </a:spcAft>
        <a:buSzPct val="80000"/>
        <a:buChar char="o"/>
        <a:defRPr sz="2000">
          <a:solidFill>
            <a:schemeClr val="tx1"/>
          </a:solidFill>
          <a:latin typeface="+mn-lt"/>
        </a:defRPr>
      </a:lvl2pPr>
      <a:lvl3pPr marL="1143000" indent="-228600" algn="l" rtl="0" eaLnBrk="1" fontAlgn="base" hangingPunct="1">
        <a:spcBef>
          <a:spcPct val="20000"/>
        </a:spcBef>
        <a:spcAft>
          <a:spcPct val="0"/>
        </a:spcAft>
        <a:buSzPct val="90000"/>
        <a:buFont typeface="Wingdings" pitchFamily="2" charset="2"/>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ctrTitle" sz="quarter"/>
          </p:nvPr>
        </p:nvSpPr>
        <p:spPr/>
        <p:txBody>
          <a:bodyPr/>
          <a:lstStyle/>
          <a:p>
            <a:r>
              <a:rPr lang="en-US" dirty="0" smtClean="0"/>
              <a:t>Thread Scheduling</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3154" name="Rectangle 2"/>
          <p:cNvSpPr>
            <a:spLocks noGrp="1" noChangeArrowheads="1"/>
          </p:cNvSpPr>
          <p:nvPr>
            <p:ph type="title"/>
          </p:nvPr>
        </p:nvSpPr>
        <p:spPr/>
        <p:txBody>
          <a:bodyPr/>
          <a:lstStyle/>
          <a:p>
            <a:r>
              <a:rPr lang="en-US" smtClean="0"/>
              <a:t>Thread Switching</a:t>
            </a:r>
            <a:endParaRPr lang="en-US" dirty="0"/>
          </a:p>
        </p:txBody>
      </p:sp>
      <p:sp>
        <p:nvSpPr>
          <p:cNvPr id="1073155" name="Rectangle 3"/>
          <p:cNvSpPr>
            <a:spLocks noGrp="1" noChangeArrowheads="1"/>
          </p:cNvSpPr>
          <p:nvPr>
            <p:ph idx="1"/>
          </p:nvPr>
        </p:nvSpPr>
        <p:spPr/>
        <p:txBody>
          <a:bodyPr/>
          <a:lstStyle/>
          <a:p>
            <a:r>
              <a:rPr lang="en-US" smtClean="0"/>
              <a:t>Thread abstraction requires switching (suspending and resuming) threads</a:t>
            </a:r>
          </a:p>
          <a:p>
            <a:r>
              <a:rPr lang="en-US" smtClean="0"/>
              <a:t>This implementation is tricky, often mysterious …</a:t>
            </a:r>
          </a:p>
          <a:p>
            <a:pPr lvl="1"/>
            <a:r>
              <a:rPr lang="en-US" smtClean="0"/>
              <a:t>Let’s see how it works for thread_yield, thread_sleep is similar</a:t>
            </a:r>
            <a:endParaRPr lang="en-US" dirty="0"/>
          </a:p>
        </p:txBody>
      </p:sp>
      <p:sp>
        <p:nvSpPr>
          <p:cNvPr id="4" name="Slide Number Placeholder 3"/>
          <p:cNvSpPr>
            <a:spLocks noGrp="1"/>
          </p:cNvSpPr>
          <p:nvPr>
            <p:ph type="sldNum" sz="quarter" idx="10"/>
          </p:nvPr>
        </p:nvSpPr>
        <p:spPr/>
        <p:txBody>
          <a:bodyPr/>
          <a:lstStyle/>
          <a:p>
            <a:fld id="{0E4DD01C-5F14-45CD-BC4D-000D324364C4}" type="slidenum">
              <a:rPr lang="en-US" smtClean="0"/>
              <a:pPr/>
              <a:t>10</a:t>
            </a:fld>
            <a:endParaRPr lang="en-US"/>
          </a:p>
        </p:txBody>
      </p:sp>
      <p:sp>
        <p:nvSpPr>
          <p:cNvPr id="6" name="Text Box 6"/>
          <p:cNvSpPr txBox="1">
            <a:spLocks noChangeArrowheads="1"/>
          </p:cNvSpPr>
          <p:nvPr/>
        </p:nvSpPr>
        <p:spPr bwMode="auto">
          <a:xfrm>
            <a:off x="516835" y="3234081"/>
            <a:ext cx="8110330" cy="3139321"/>
          </a:xfrm>
          <a:prstGeom prst="rect">
            <a:avLst/>
          </a:prstGeom>
          <a:noFill/>
          <a:ln w="12700" cap="sq">
            <a:solidFill>
              <a:schemeClr val="tx1"/>
            </a:solidFill>
            <a:miter lim="800000"/>
            <a:headEnd type="none" w="sm" len="sm"/>
            <a:tailEnd type="none" w="sm" len="sm"/>
          </a:ln>
          <a:effectLst/>
          <a:extLst/>
        </p:spPr>
        <p:txBody>
          <a:bodyPr wrap="square">
            <a:spAutoFit/>
          </a:bodyPr>
          <a:lstStyle/>
          <a:p>
            <a:pPr algn="l"/>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“current” is </a:t>
            </a:r>
            <a:r>
              <a:rPr lang="en-US" sz="1800" b="1" dirty="0" smtClean="0">
                <a:latin typeface="Courier New" pitchFamily="49" charset="0"/>
                <a:cs typeface="Courier New" pitchFamily="49" charset="0"/>
              </a:rPr>
              <a:t>thread </a:t>
            </a:r>
            <a:r>
              <a:rPr lang="en-US" sz="1800" b="1" dirty="0" err="1" smtClean="0">
                <a:latin typeface="Courier New" pitchFamily="49" charset="0"/>
                <a:cs typeface="Courier New" pitchFamily="49" charset="0"/>
              </a:rPr>
              <a:t>struct</a:t>
            </a:r>
            <a:r>
              <a:rPr lang="en-US" sz="1800" b="1" dirty="0" smtClean="0">
                <a:latin typeface="Courier New" pitchFamily="49" charset="0"/>
                <a:cs typeface="Courier New" pitchFamily="49" charset="0"/>
              </a:rPr>
              <a:t> for </a:t>
            </a:r>
            <a:r>
              <a:rPr lang="en-US" sz="1800" b="1" dirty="0">
                <a:latin typeface="Courier New" pitchFamily="49" charset="0"/>
                <a:cs typeface="Courier New" pitchFamily="49" charset="0"/>
              </a:rPr>
              <a:t>currently running </a:t>
            </a:r>
            <a:r>
              <a:rPr lang="en-US" sz="1800" b="1" dirty="0" smtClean="0">
                <a:latin typeface="Courier New" pitchFamily="49" charset="0"/>
                <a:cs typeface="Courier New" pitchFamily="49" charset="0"/>
              </a:rPr>
              <a:t>thread</a:t>
            </a:r>
          </a:p>
          <a:p>
            <a:pPr algn="l"/>
            <a:r>
              <a:rPr lang="en-US" sz="1800" b="1" dirty="0" err="1" smtClean="0">
                <a:latin typeface="Courier New" pitchFamily="49" charset="0"/>
                <a:cs typeface="Courier New" pitchFamily="49" charset="0"/>
              </a:rPr>
              <a:t>thread_yield</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a:p>
            <a:pPr algn="l"/>
            <a:r>
              <a:rPr lang="en-US" sz="1800" b="1" dirty="0" smtClean="0">
                <a:latin typeface="Courier New" pitchFamily="49" charset="0"/>
                <a:cs typeface="Courier New" pitchFamily="49" charset="0"/>
              </a:rPr>
              <a:t>{</a:t>
            </a:r>
          </a:p>
          <a:p>
            <a:pPr algn="l"/>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 </a:t>
            </a:r>
          </a:p>
          <a:p>
            <a:pPr algn="l"/>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enqueue</a:t>
            </a:r>
            <a:r>
              <a:rPr lang="en-US" sz="1800" b="1" dirty="0" smtClean="0">
                <a:latin typeface="Courier New" pitchFamily="49" charset="0"/>
                <a:cs typeface="Courier New" pitchFamily="49" charset="0"/>
              </a:rPr>
              <a:t> current in ready queue</a:t>
            </a:r>
          </a:p>
          <a:p>
            <a:pPr algn="l"/>
            <a:r>
              <a:rPr lang="en-US" sz="1800" b="1" dirty="0" smtClean="0">
                <a:latin typeface="Courier New" pitchFamily="49" charset="0"/>
                <a:cs typeface="Courier New" pitchFamily="49" charset="0"/>
              </a:rPr>
              <a:t>  // choose next thread to run, remove it from ready queue</a:t>
            </a:r>
          </a:p>
          <a:p>
            <a:pPr algn="l"/>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next = </a:t>
            </a:r>
            <a:r>
              <a:rPr lang="en-US" sz="1800" b="1" dirty="0" err="1" smtClean="0">
                <a:latin typeface="Courier New" pitchFamily="49" charset="0"/>
                <a:cs typeface="Courier New" pitchFamily="49" charset="0"/>
              </a:rPr>
              <a:t>choose_next_thread</a:t>
            </a:r>
            <a:r>
              <a:rPr lang="en-US" sz="1800" b="1" dirty="0" smtClean="0">
                <a:latin typeface="Courier New" pitchFamily="49" charset="0"/>
                <a:cs typeface="Courier New" pitchFamily="49" charset="0"/>
              </a:rPr>
              <a:t>();</a:t>
            </a:r>
          </a:p>
          <a:p>
            <a:pPr algn="l"/>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 switch to next thread</a:t>
            </a:r>
          </a:p>
          <a:p>
            <a:pPr algn="l"/>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thread_switch</a:t>
            </a:r>
            <a:r>
              <a:rPr lang="en-US" sz="1800" b="1" dirty="0" smtClean="0">
                <a:latin typeface="Courier New" pitchFamily="49" charset="0"/>
                <a:cs typeface="Courier New" pitchFamily="49" charset="0"/>
              </a:rPr>
              <a:t>(current, next);</a:t>
            </a:r>
          </a:p>
          <a:p>
            <a:pPr algn="l"/>
            <a:r>
              <a:rPr lang="en-US" sz="1800" b="1" dirty="0" smtClean="0">
                <a:latin typeface="Courier New" pitchFamily="49" charset="0"/>
                <a:cs typeface="Courier New" pitchFamily="49" charset="0"/>
              </a:rPr>
              <a:t>  …</a:t>
            </a:r>
          </a:p>
          <a:p>
            <a:pPr algn="l"/>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01240107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3154" name="Rectangle 2"/>
          <p:cNvSpPr>
            <a:spLocks noGrp="1" noChangeArrowheads="1"/>
          </p:cNvSpPr>
          <p:nvPr>
            <p:ph type="title"/>
          </p:nvPr>
        </p:nvSpPr>
        <p:spPr/>
        <p:txBody>
          <a:bodyPr/>
          <a:lstStyle/>
          <a:p>
            <a:r>
              <a:rPr lang="en-US" dirty="0"/>
              <a:t>Thread Switching</a:t>
            </a:r>
          </a:p>
        </p:txBody>
      </p:sp>
      <p:sp>
        <p:nvSpPr>
          <p:cNvPr id="3" name="Content Placeholder 2"/>
          <p:cNvSpPr>
            <a:spLocks noGrp="1"/>
          </p:cNvSpPr>
          <p:nvPr>
            <p:ph idx="1"/>
          </p:nvPr>
        </p:nvSpPr>
        <p:spPr/>
        <p:txBody>
          <a:bodyPr/>
          <a:lstStyle/>
          <a:p>
            <a:endParaRPr lang="en-CA" dirty="0"/>
          </a:p>
          <a:p>
            <a:endParaRPr lang="en-CA" dirty="0" smtClean="0"/>
          </a:p>
          <a:p>
            <a:endParaRPr lang="en-CA" dirty="0"/>
          </a:p>
          <a:p>
            <a:endParaRPr lang="en-CA" dirty="0" smtClean="0"/>
          </a:p>
          <a:p>
            <a:pPr lvl="4"/>
            <a:endParaRPr lang="en-CA" dirty="0"/>
          </a:p>
          <a:p>
            <a:r>
              <a:rPr lang="en-CA" dirty="0" smtClean="0"/>
              <a:t>Restore resumes the next thread at the point where the next thread’s state was previously saved</a:t>
            </a:r>
          </a:p>
          <a:p>
            <a:pPr lvl="1"/>
            <a:r>
              <a:rPr lang="en-CA" dirty="0" smtClean="0"/>
              <a:t>Could this cause a problem?</a:t>
            </a:r>
          </a:p>
          <a:p>
            <a:r>
              <a:rPr lang="en-CA" dirty="0" smtClean="0"/>
              <a:t>Process switch requires changing address space as well, called a context switch</a:t>
            </a:r>
          </a:p>
          <a:p>
            <a:pPr lvl="1"/>
            <a:r>
              <a:rPr lang="en-CA" dirty="0" smtClean="0"/>
              <a:t>context switch = thread switch + address space switch</a:t>
            </a:r>
          </a:p>
        </p:txBody>
      </p:sp>
      <p:sp>
        <p:nvSpPr>
          <p:cNvPr id="4" name="Slide Number Placeholder 3"/>
          <p:cNvSpPr>
            <a:spLocks noGrp="1"/>
          </p:cNvSpPr>
          <p:nvPr>
            <p:ph type="sldNum" sz="quarter" idx="10"/>
          </p:nvPr>
        </p:nvSpPr>
        <p:spPr/>
        <p:txBody>
          <a:bodyPr/>
          <a:lstStyle/>
          <a:p>
            <a:fld id="{0E4DD01C-5F14-45CD-BC4D-000D324364C4}" type="slidenum">
              <a:rPr lang="en-US"/>
              <a:pPr/>
              <a:t>11</a:t>
            </a:fld>
            <a:endParaRPr lang="en-US"/>
          </a:p>
        </p:txBody>
      </p:sp>
      <p:sp>
        <p:nvSpPr>
          <p:cNvPr id="7" name="Text Box 8"/>
          <p:cNvSpPr txBox="1">
            <a:spLocks noChangeArrowheads="1"/>
          </p:cNvSpPr>
          <p:nvPr/>
        </p:nvSpPr>
        <p:spPr bwMode="auto">
          <a:xfrm>
            <a:off x="567307" y="1398940"/>
            <a:ext cx="8009387" cy="2308324"/>
          </a:xfrm>
          <a:prstGeom prst="rect">
            <a:avLst/>
          </a:prstGeom>
          <a:noFill/>
          <a:ln w="12700" cap="sq">
            <a:solidFill>
              <a:schemeClr val="tx1"/>
            </a:solidFill>
            <a:miter lim="800000"/>
            <a:headEnd type="none" w="sm" len="sm"/>
            <a:tailEnd type="none" w="sm" len="sm"/>
          </a:ln>
          <a:effectLst/>
          <a:extLst/>
        </p:spPr>
        <p:txBody>
          <a:bodyPr wrap="square">
            <a:spAutoFit/>
          </a:bodyPr>
          <a:lstStyle/>
          <a:p>
            <a:pPr algn="l"/>
            <a:r>
              <a:rPr lang="en-US" sz="1800" b="1" dirty="0">
                <a:latin typeface="Courier New" pitchFamily="49" charset="0"/>
                <a:cs typeface="Courier New" pitchFamily="49" charset="0"/>
              </a:rPr>
              <a:t> // </a:t>
            </a:r>
            <a:r>
              <a:rPr lang="en-US" sz="1800" b="1" dirty="0" smtClean="0">
                <a:latin typeface="Courier New" pitchFamily="49" charset="0"/>
                <a:cs typeface="Courier New" pitchFamily="49" charset="0"/>
              </a:rPr>
              <a:t>call </a:t>
            </a:r>
            <a:r>
              <a:rPr lang="en-US" sz="1800" b="1" dirty="0">
                <a:latin typeface="Courier New" pitchFamily="49" charset="0"/>
                <a:cs typeface="Courier New" pitchFamily="49" charset="0"/>
              </a:rPr>
              <a:t>is </a:t>
            </a:r>
            <a:r>
              <a:rPr lang="en-US" sz="1800" b="1" dirty="0" smtClean="0">
                <a:latin typeface="Courier New" pitchFamily="49" charset="0"/>
                <a:cs typeface="Courier New" pitchFamily="49" charset="0"/>
              </a:rPr>
              <a:t>invoked by </a:t>
            </a:r>
            <a:r>
              <a:rPr lang="en-US" sz="1800" b="1" dirty="0">
                <a:latin typeface="Courier New" pitchFamily="49" charset="0"/>
                <a:cs typeface="Courier New" pitchFamily="49" charset="0"/>
              </a:rPr>
              <a:t>one thread but returns in another!</a:t>
            </a:r>
          </a:p>
          <a:p>
            <a:pPr algn="l"/>
            <a:r>
              <a:rPr lang="en-US" sz="1800" b="1" dirty="0" err="1" smtClean="0">
                <a:latin typeface="Courier New" pitchFamily="49" charset="0"/>
                <a:cs typeface="Courier New" pitchFamily="49" charset="0"/>
              </a:rPr>
              <a:t>thread_switch</a:t>
            </a:r>
            <a:r>
              <a:rPr lang="en-US" sz="1800" b="1" dirty="0" smtClean="0">
                <a:latin typeface="Courier New" pitchFamily="49" charset="0"/>
                <a:cs typeface="Courier New" pitchFamily="49" charset="0"/>
              </a:rPr>
              <a:t>(current</a:t>
            </a:r>
            <a:r>
              <a:rPr lang="en-US" sz="1800" b="1" dirty="0">
                <a:latin typeface="Courier New" pitchFamily="49" charset="0"/>
                <a:cs typeface="Courier New" pitchFamily="49" charset="0"/>
              </a:rPr>
              <a:t>, next) {</a:t>
            </a:r>
          </a:p>
          <a:p>
            <a:pPr algn="l"/>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 </a:t>
            </a:r>
            <a:r>
              <a:rPr lang="en-US" sz="1800" b="1" dirty="0">
                <a:latin typeface="Courier New" pitchFamily="49" charset="0"/>
                <a:cs typeface="Courier New" pitchFamily="49" charset="0"/>
              </a:rPr>
              <a:t>save current </a:t>
            </a:r>
            <a:r>
              <a:rPr lang="en-US" sz="1800" b="1" dirty="0" smtClean="0">
                <a:latin typeface="Courier New" pitchFamily="49" charset="0"/>
                <a:cs typeface="Courier New" pitchFamily="49" charset="0"/>
              </a:rPr>
              <a:t>thread’s CPU state</a:t>
            </a:r>
            <a:endParaRPr lang="en-US" sz="1800" b="1" dirty="0">
              <a:latin typeface="Courier New" pitchFamily="49" charset="0"/>
              <a:cs typeface="Courier New" pitchFamily="49" charset="0"/>
            </a:endParaRPr>
          </a:p>
          <a:p>
            <a:pPr algn="l"/>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save_processor_state</a:t>
            </a:r>
            <a:r>
              <a:rPr lang="en-US" sz="1800" b="1" dirty="0" smtClean="0">
                <a:latin typeface="Courier New" pitchFamily="49" charset="0"/>
                <a:cs typeface="Courier New" pitchFamily="49" charset="0"/>
              </a:rPr>
              <a:t>(current-&gt;</a:t>
            </a:r>
            <a:r>
              <a:rPr lang="en-US" sz="1800" b="1" dirty="0" err="1" smtClean="0">
                <a:latin typeface="Courier New" pitchFamily="49" charset="0"/>
                <a:cs typeface="Courier New" pitchFamily="49" charset="0"/>
              </a:rPr>
              <a:t>cpu_regs</a:t>
            </a:r>
            <a:r>
              <a:rPr lang="en-US" sz="1800" b="1" dirty="0" smtClean="0">
                <a:latin typeface="Courier New" pitchFamily="49" charset="0"/>
                <a:cs typeface="Courier New" pitchFamily="49" charset="0"/>
              </a:rPr>
              <a:t>);</a:t>
            </a:r>
          </a:p>
          <a:p>
            <a:pPr algn="l"/>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p>
          <a:p>
            <a:pPr algn="l"/>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 </a:t>
            </a:r>
            <a:r>
              <a:rPr lang="en-US" sz="1800" b="1" dirty="0">
                <a:latin typeface="Courier New" pitchFamily="49" charset="0"/>
                <a:cs typeface="Courier New" pitchFamily="49" charset="0"/>
              </a:rPr>
              <a:t>restore next </a:t>
            </a:r>
            <a:r>
              <a:rPr lang="en-US" sz="1800" b="1" dirty="0" smtClean="0">
                <a:latin typeface="Courier New" pitchFamily="49" charset="0"/>
                <a:cs typeface="Courier New" pitchFamily="49" charset="0"/>
              </a:rPr>
              <a:t>thread’s CPU state</a:t>
            </a:r>
          </a:p>
          <a:p>
            <a:pPr algn="l"/>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restore_processor_state</a:t>
            </a:r>
            <a:r>
              <a:rPr lang="en-US" sz="1800" b="1" dirty="0" smtClean="0">
                <a:latin typeface="Courier New" pitchFamily="49" charset="0"/>
                <a:cs typeface="Courier New" pitchFamily="49" charset="0"/>
              </a:rPr>
              <a:t>(next-&gt;</a:t>
            </a:r>
            <a:r>
              <a:rPr lang="en-US" sz="1800" b="1" dirty="0" err="1" smtClean="0">
                <a:latin typeface="Courier New" pitchFamily="49" charset="0"/>
                <a:cs typeface="Courier New" pitchFamily="49" charset="0"/>
              </a:rPr>
              <a:t>cpu_regs</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a:p>
            <a:pPr algn="l"/>
            <a:r>
              <a:rPr lang="en-US" sz="1800" b="1" dirty="0" smtClean="0">
                <a:latin typeface="Courier New" pitchFamily="49" charset="0"/>
                <a:cs typeface="Courier New" pitchFamily="49" charset="0"/>
              </a:rPr>
              <a:t>}</a:t>
            </a:r>
          </a:p>
        </p:txBody>
      </p:sp>
    </p:spTree>
    <p:extLst>
      <p:ext uri="{BB962C8B-B14F-4D97-AF65-F5344CB8AC3E}">
        <p14:creationId xmlns:p14="http://schemas.microsoft.com/office/powerpoint/2010/main" val="371439007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40" name="Rectangle 4"/>
          <p:cNvSpPr>
            <a:spLocks noGrp="1" noChangeArrowheads="1"/>
          </p:cNvSpPr>
          <p:nvPr>
            <p:ph type="title"/>
          </p:nvPr>
        </p:nvSpPr>
        <p:spPr/>
        <p:txBody>
          <a:bodyPr/>
          <a:lstStyle/>
          <a:p>
            <a:r>
              <a:rPr lang="en-US" dirty="0"/>
              <a:t>Thread </a:t>
            </a:r>
            <a:r>
              <a:rPr lang="en-US" dirty="0" smtClean="0"/>
              <a:t>Creation and Termination</a:t>
            </a:r>
            <a:endParaRPr lang="en-US" dirty="0"/>
          </a:p>
        </p:txBody>
      </p:sp>
      <p:sp>
        <p:nvSpPr>
          <p:cNvPr id="731141" name="Rectangle 5"/>
          <p:cNvSpPr>
            <a:spLocks noGrp="1" noChangeArrowheads="1"/>
          </p:cNvSpPr>
          <p:nvPr>
            <p:ph idx="1"/>
          </p:nvPr>
        </p:nvSpPr>
        <p:spPr/>
        <p:txBody>
          <a:bodyPr/>
          <a:lstStyle/>
          <a:p>
            <a:r>
              <a:rPr lang="en-CA" dirty="0"/>
              <a:t> API </a:t>
            </a:r>
            <a:r>
              <a:rPr lang="en-CA" dirty="0" smtClean="0"/>
              <a:t>functions</a:t>
            </a:r>
          </a:p>
          <a:p>
            <a:pPr lvl="1"/>
            <a:r>
              <a:rPr lang="en-CA" dirty="0" err="1" smtClean="0"/>
              <a:t>thread_create</a:t>
            </a:r>
            <a:r>
              <a:rPr lang="en-CA" dirty="0"/>
              <a:t>: 	create a new </a:t>
            </a:r>
            <a:r>
              <a:rPr lang="en-CA" dirty="0" smtClean="0"/>
              <a:t>thread</a:t>
            </a:r>
          </a:p>
          <a:p>
            <a:pPr lvl="1"/>
            <a:r>
              <a:rPr lang="en-CA" dirty="0" err="1" smtClean="0"/>
              <a:t>thread_exit</a:t>
            </a:r>
            <a:r>
              <a:rPr lang="en-CA" dirty="0"/>
              <a:t>: 	terminate current </a:t>
            </a:r>
            <a:r>
              <a:rPr lang="en-CA" dirty="0" smtClean="0"/>
              <a:t>thread</a:t>
            </a:r>
          </a:p>
          <a:p>
            <a:pPr lvl="1"/>
            <a:r>
              <a:rPr lang="en-CA" dirty="0" err="1" smtClean="0"/>
              <a:t>thread_destroy</a:t>
            </a:r>
            <a:r>
              <a:rPr lang="en-CA" dirty="0"/>
              <a:t>: 	deallocate state for </a:t>
            </a:r>
            <a:r>
              <a:rPr lang="en-CA" dirty="0" smtClean="0"/>
              <a:t>thread</a:t>
            </a:r>
          </a:p>
          <a:p>
            <a:pPr lvl="1"/>
            <a:endParaRPr lang="en-CA" dirty="0" smtClean="0"/>
          </a:p>
          <a:p>
            <a:r>
              <a:rPr lang="en-CA" dirty="0" err="1" smtClean="0"/>
              <a:t>thread_create</a:t>
            </a:r>
            <a:endParaRPr lang="en-CA" dirty="0"/>
          </a:p>
          <a:p>
            <a:pPr lvl="1"/>
            <a:r>
              <a:rPr lang="en-CA" dirty="0"/>
              <a:t>A thread creates a new thread by calling </a:t>
            </a:r>
            <a:r>
              <a:rPr lang="en-CA" dirty="0" err="1"/>
              <a:t>thread_create</a:t>
            </a:r>
            <a:endParaRPr lang="en-CA" dirty="0"/>
          </a:p>
          <a:p>
            <a:pPr lvl="1"/>
            <a:r>
              <a:rPr lang="en-CA" dirty="0" smtClean="0"/>
              <a:t>Allocates </a:t>
            </a:r>
            <a:r>
              <a:rPr lang="en-CA" dirty="0"/>
              <a:t>thread </a:t>
            </a:r>
            <a:r>
              <a:rPr lang="en-CA" dirty="0" err="1"/>
              <a:t>struct</a:t>
            </a:r>
            <a:r>
              <a:rPr lang="en-CA" dirty="0"/>
              <a:t>, </a:t>
            </a:r>
            <a:r>
              <a:rPr lang="en-CA" dirty="0" smtClean="0"/>
              <a:t>allocates stack memory, </a:t>
            </a:r>
            <a:r>
              <a:rPr lang="en-CA" dirty="0" err="1" smtClean="0"/>
              <a:t>init</a:t>
            </a:r>
            <a:r>
              <a:rPr lang="en-CA" dirty="0" smtClean="0"/>
              <a:t> PC, SP</a:t>
            </a:r>
          </a:p>
          <a:p>
            <a:pPr lvl="1"/>
            <a:r>
              <a:rPr lang="en-CA" dirty="0" smtClean="0"/>
              <a:t>Sets </a:t>
            </a:r>
            <a:r>
              <a:rPr lang="en-CA" dirty="0"/>
              <a:t>thread state to READY, and </a:t>
            </a:r>
            <a:r>
              <a:rPr lang="en-CA" dirty="0" smtClean="0"/>
              <a:t>adds </a:t>
            </a:r>
            <a:r>
              <a:rPr lang="en-CA" dirty="0"/>
              <a:t>it to run </a:t>
            </a:r>
            <a:r>
              <a:rPr lang="en-CA" dirty="0" smtClean="0"/>
              <a:t>queue</a:t>
            </a:r>
          </a:p>
          <a:p>
            <a:pPr lvl="1"/>
            <a:r>
              <a:rPr lang="en-CA" dirty="0" smtClean="0"/>
              <a:t>Issue 1: If a thread creates a new thread, then who creates the first thread, and how?</a:t>
            </a:r>
          </a:p>
          <a:p>
            <a:pPr lvl="1"/>
            <a:r>
              <a:rPr lang="en-CA" dirty="0" smtClean="0"/>
              <a:t>Issue 2: We have seen how a thread resumes running, but how does a new thread start running?</a:t>
            </a:r>
          </a:p>
        </p:txBody>
      </p:sp>
      <p:sp>
        <p:nvSpPr>
          <p:cNvPr id="4" name="Slide Number Placeholder 3"/>
          <p:cNvSpPr>
            <a:spLocks noGrp="1"/>
          </p:cNvSpPr>
          <p:nvPr>
            <p:ph type="sldNum" sz="quarter" idx="10"/>
          </p:nvPr>
        </p:nvSpPr>
        <p:spPr/>
        <p:txBody>
          <a:bodyPr/>
          <a:lstStyle/>
          <a:p>
            <a:fld id="{BD5A72FA-3092-49FE-BD42-5E2A76C54D8B}" type="slidenum">
              <a:rPr lang="en-US"/>
              <a:pPr/>
              <a:t>12</a:t>
            </a:fld>
            <a:endParaRPr lang="en-US"/>
          </a:p>
        </p:txBody>
      </p:sp>
    </p:spTree>
    <p:extLst>
      <p:ext uri="{BB962C8B-B14F-4D97-AF65-F5344CB8AC3E}">
        <p14:creationId xmlns:p14="http://schemas.microsoft.com/office/powerpoint/2010/main" val="1668191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4" name="Rectangle 4"/>
          <p:cNvSpPr>
            <a:spLocks noGrp="1" noChangeArrowheads="1"/>
          </p:cNvSpPr>
          <p:nvPr>
            <p:ph type="title"/>
          </p:nvPr>
        </p:nvSpPr>
        <p:spPr/>
        <p:txBody>
          <a:bodyPr/>
          <a:lstStyle/>
          <a:p>
            <a:r>
              <a:rPr lang="en-US" dirty="0"/>
              <a:t>Thread Creation and Termination</a:t>
            </a:r>
          </a:p>
        </p:txBody>
      </p:sp>
      <p:sp>
        <p:nvSpPr>
          <p:cNvPr id="732165" name="Rectangle 5"/>
          <p:cNvSpPr>
            <a:spLocks noGrp="1" noChangeArrowheads="1"/>
          </p:cNvSpPr>
          <p:nvPr>
            <p:ph idx="1"/>
          </p:nvPr>
        </p:nvSpPr>
        <p:spPr/>
        <p:txBody>
          <a:bodyPr/>
          <a:lstStyle/>
          <a:p>
            <a:r>
              <a:rPr lang="en-US" dirty="0" err="1" smtClean="0"/>
              <a:t>thread_exit</a:t>
            </a:r>
            <a:endParaRPr lang="en-US" dirty="0" smtClean="0"/>
          </a:p>
          <a:p>
            <a:pPr lvl="1"/>
            <a:r>
              <a:rPr lang="en-US" dirty="0" smtClean="0"/>
              <a:t>Current thread invokes this call to terminate itself</a:t>
            </a:r>
          </a:p>
          <a:p>
            <a:pPr lvl="1"/>
            <a:r>
              <a:rPr lang="en-US" dirty="0" smtClean="0"/>
              <a:t>On exit, thread is suspended but not resumed</a:t>
            </a:r>
          </a:p>
          <a:p>
            <a:pPr lvl="1"/>
            <a:r>
              <a:rPr lang="en-US" dirty="0" smtClean="0"/>
              <a:t>Call does not destroy the thread structure and thread stack</a:t>
            </a:r>
          </a:p>
          <a:p>
            <a:pPr lvl="2"/>
            <a:r>
              <a:rPr lang="en-US" dirty="0" smtClean="0"/>
              <a:t>Current code is running on that stack, so destroying it could cause serious corruption</a:t>
            </a:r>
          </a:p>
          <a:p>
            <a:pPr lvl="1"/>
            <a:r>
              <a:rPr lang="en-US" dirty="0" smtClean="0"/>
              <a:t>Switch to another thread</a:t>
            </a:r>
          </a:p>
          <a:p>
            <a:pPr lvl="1"/>
            <a:endParaRPr lang="en-US" dirty="0" smtClean="0"/>
          </a:p>
          <a:p>
            <a:r>
              <a:rPr lang="en-US" dirty="0" err="1" smtClean="0"/>
              <a:t>thread_destroy</a:t>
            </a:r>
            <a:endParaRPr lang="en-US" dirty="0" smtClean="0"/>
          </a:p>
          <a:p>
            <a:pPr lvl="1"/>
            <a:r>
              <a:rPr lang="en-US" dirty="0"/>
              <a:t>Invoked by </a:t>
            </a:r>
            <a:r>
              <a:rPr lang="en-US" dirty="0" smtClean="0"/>
              <a:t>thread </a:t>
            </a:r>
            <a:r>
              <a:rPr lang="en-US" dirty="0"/>
              <a:t>that starts running after the </a:t>
            </a:r>
            <a:r>
              <a:rPr lang="en-US" dirty="0" smtClean="0"/>
              <a:t>exited thread</a:t>
            </a:r>
          </a:p>
          <a:p>
            <a:pPr lvl="1"/>
            <a:r>
              <a:rPr lang="en-US" dirty="0" smtClean="0"/>
              <a:t>Destroys thread structure and stack of the exited thread</a:t>
            </a:r>
          </a:p>
        </p:txBody>
      </p:sp>
      <p:sp>
        <p:nvSpPr>
          <p:cNvPr id="4" name="Slide Number Placeholder 3"/>
          <p:cNvSpPr>
            <a:spLocks noGrp="1"/>
          </p:cNvSpPr>
          <p:nvPr>
            <p:ph type="sldNum" sz="quarter" idx="10"/>
          </p:nvPr>
        </p:nvSpPr>
        <p:spPr/>
        <p:txBody>
          <a:bodyPr/>
          <a:lstStyle/>
          <a:p>
            <a:fld id="{1604A666-E7CA-458F-B157-FE026586EC52}" type="slidenum">
              <a:rPr lang="en-US"/>
              <a:pPr/>
              <a:t>13</a:t>
            </a:fld>
            <a:endParaRPr lang="en-US"/>
          </a:p>
        </p:txBody>
      </p:sp>
    </p:spTree>
    <p:extLst>
      <p:ext uri="{BB962C8B-B14F-4D97-AF65-F5344CB8AC3E}">
        <p14:creationId xmlns:p14="http://schemas.microsoft.com/office/powerpoint/2010/main" val="1630022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Rectangle 2"/>
          <p:cNvSpPr>
            <a:spLocks noGrp="1" noChangeArrowheads="1"/>
          </p:cNvSpPr>
          <p:nvPr>
            <p:ph type="title"/>
          </p:nvPr>
        </p:nvSpPr>
        <p:spPr/>
        <p:txBody>
          <a:bodyPr/>
          <a:lstStyle/>
          <a:p>
            <a:r>
              <a:rPr lang="en-US" dirty="0" smtClean="0"/>
              <a:t>Kernel vs. User Threads</a:t>
            </a:r>
            <a:endParaRPr lang="en-US" dirty="0"/>
          </a:p>
        </p:txBody>
      </p:sp>
      <p:sp>
        <p:nvSpPr>
          <p:cNvPr id="1114115" name="Rectangle 3"/>
          <p:cNvSpPr>
            <a:spLocks noGrp="1" noChangeArrowheads="1"/>
          </p:cNvSpPr>
          <p:nvPr>
            <p:ph idx="1"/>
          </p:nvPr>
        </p:nvSpPr>
        <p:spPr/>
        <p:txBody>
          <a:bodyPr/>
          <a:lstStyle/>
          <a:p>
            <a:r>
              <a:rPr lang="en-US" dirty="0" smtClean="0"/>
              <a:t>We have discussed how a thread scheduler works</a:t>
            </a:r>
          </a:p>
          <a:p>
            <a:r>
              <a:rPr lang="en-US" dirty="0" smtClean="0"/>
              <a:t>The thread scheduler is implemented in the kernel</a:t>
            </a:r>
          </a:p>
          <a:p>
            <a:pPr lvl="1"/>
            <a:r>
              <a:rPr lang="en-US" dirty="0" smtClean="0"/>
              <a:t>The corresponding threads are called </a:t>
            </a:r>
            <a:r>
              <a:rPr lang="en-US" dirty="0" smtClean="0">
                <a:solidFill>
                  <a:srgbClr val="C00000"/>
                </a:solidFill>
              </a:rPr>
              <a:t>kernel threads</a:t>
            </a:r>
          </a:p>
          <a:p>
            <a:pPr lvl="1"/>
            <a:r>
              <a:rPr lang="en-US" dirty="0"/>
              <a:t>K</a:t>
            </a:r>
            <a:r>
              <a:rPr lang="en-US" dirty="0" smtClean="0"/>
              <a:t>ernel threads virtualize CPU</a:t>
            </a:r>
          </a:p>
          <a:p>
            <a:r>
              <a:rPr lang="en-US" dirty="0" smtClean="0"/>
              <a:t>It can also be implemented by a user program</a:t>
            </a:r>
          </a:p>
          <a:p>
            <a:pPr lvl="1"/>
            <a:r>
              <a:rPr lang="en-US" dirty="0" smtClean="0"/>
              <a:t>These threads are called </a:t>
            </a:r>
            <a:r>
              <a:rPr lang="en-US" dirty="0" smtClean="0">
                <a:solidFill>
                  <a:srgbClr val="C00000"/>
                </a:solidFill>
              </a:rPr>
              <a:t>user threads</a:t>
            </a:r>
          </a:p>
          <a:p>
            <a:pPr lvl="1"/>
            <a:r>
              <a:rPr lang="en-US" dirty="0"/>
              <a:t>User threads virtualize a kernel </a:t>
            </a:r>
            <a:r>
              <a:rPr lang="en-US" dirty="0" smtClean="0"/>
              <a:t>thread</a:t>
            </a:r>
            <a:endParaRPr lang="en-US" dirty="0" smtClean="0">
              <a:solidFill>
                <a:srgbClr val="C00000"/>
              </a:solidFill>
            </a:endParaRPr>
          </a:p>
        </p:txBody>
      </p:sp>
      <p:sp>
        <p:nvSpPr>
          <p:cNvPr id="4" name="Slide Number Placeholder 3"/>
          <p:cNvSpPr>
            <a:spLocks noGrp="1"/>
          </p:cNvSpPr>
          <p:nvPr>
            <p:ph type="sldNum" sz="quarter" idx="10"/>
          </p:nvPr>
        </p:nvSpPr>
        <p:spPr/>
        <p:txBody>
          <a:bodyPr/>
          <a:lstStyle/>
          <a:p>
            <a:fld id="{2FA7503D-465D-4135-A504-4F8EE8D641CE}" type="slidenum">
              <a:rPr lang="en-US"/>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Grp="1" noChangeArrowheads="1"/>
          </p:cNvSpPr>
          <p:nvPr>
            <p:ph type="title"/>
          </p:nvPr>
        </p:nvSpPr>
        <p:spPr/>
        <p:txBody>
          <a:bodyPr/>
          <a:lstStyle/>
          <a:p>
            <a:r>
              <a:rPr lang="en-US" dirty="0" smtClean="0"/>
              <a:t>Kernel vs. User Threads</a:t>
            </a:r>
            <a:endParaRPr lang="en-US" sz="2600" dirty="0"/>
          </a:p>
        </p:txBody>
      </p:sp>
      <p:sp>
        <p:nvSpPr>
          <p:cNvPr id="13" name="Slide Number Placeholder 2"/>
          <p:cNvSpPr>
            <a:spLocks noGrp="1"/>
          </p:cNvSpPr>
          <p:nvPr>
            <p:ph type="sldNum" sz="quarter" idx="10"/>
          </p:nvPr>
        </p:nvSpPr>
        <p:spPr/>
        <p:txBody>
          <a:bodyPr/>
          <a:lstStyle/>
          <a:p>
            <a:fld id="{8996286F-2B93-41D4-BB3B-ADE6E28E8DED}" type="slidenum">
              <a:rPr lang="en-US"/>
              <a:pPr/>
              <a:t>15</a:t>
            </a:fld>
            <a:endParaRPr lang="en-US"/>
          </a:p>
        </p:txBody>
      </p:sp>
      <p:pic>
        <p:nvPicPr>
          <p:cNvPr id="1115143" name="Picture 7" descr="2-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61" y="1441451"/>
            <a:ext cx="3436938"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5144" name="Text Box 8"/>
          <p:cNvSpPr txBox="1">
            <a:spLocks noChangeArrowheads="1"/>
          </p:cNvSpPr>
          <p:nvPr/>
        </p:nvSpPr>
        <p:spPr bwMode="auto">
          <a:xfrm>
            <a:off x="1143070" y="5408472"/>
            <a:ext cx="20970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2200" dirty="0">
                <a:latin typeface="Arial" charset="0"/>
              </a:rPr>
              <a:t>Kernel </a:t>
            </a:r>
            <a:r>
              <a:rPr lang="en-US" sz="2200" dirty="0" smtClean="0">
                <a:latin typeface="Arial" charset="0"/>
              </a:rPr>
              <a:t>Threads</a:t>
            </a:r>
            <a:endParaRPr lang="en-US" sz="2200" dirty="0">
              <a:latin typeface="Arial" charset="0"/>
            </a:endParaRPr>
          </a:p>
        </p:txBody>
      </p:sp>
      <p:sp>
        <p:nvSpPr>
          <p:cNvPr id="1115149" name="Text Box 13"/>
          <p:cNvSpPr txBox="1">
            <a:spLocks noChangeArrowheads="1"/>
          </p:cNvSpPr>
          <p:nvPr/>
        </p:nvSpPr>
        <p:spPr bwMode="auto">
          <a:xfrm>
            <a:off x="782224" y="1420813"/>
            <a:ext cx="863600" cy="304800"/>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latin typeface="Arial" charset="0"/>
              </a:rPr>
              <a:t>Program</a:t>
            </a:r>
          </a:p>
        </p:txBody>
      </p:sp>
      <p:sp>
        <p:nvSpPr>
          <p:cNvPr id="1115152" name="Rectangle 16"/>
          <p:cNvSpPr>
            <a:spLocks noChangeArrowheads="1"/>
          </p:cNvSpPr>
          <p:nvPr/>
        </p:nvSpPr>
        <p:spPr bwMode="auto">
          <a:xfrm>
            <a:off x="1918874" y="4381501"/>
            <a:ext cx="923925" cy="77787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5153" name="Rectangle 17"/>
          <p:cNvSpPr>
            <a:spLocks noChangeArrowheads="1"/>
          </p:cNvSpPr>
          <p:nvPr/>
        </p:nvSpPr>
        <p:spPr bwMode="auto">
          <a:xfrm>
            <a:off x="2098261" y="3832226"/>
            <a:ext cx="923925" cy="522287"/>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15140" name="Picture 4" descr="2-13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27163"/>
            <a:ext cx="4295775" cy="365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5141" name="Text Box 5"/>
          <p:cNvSpPr txBox="1">
            <a:spLocks noChangeArrowheads="1"/>
          </p:cNvSpPr>
          <p:nvPr/>
        </p:nvSpPr>
        <p:spPr bwMode="auto">
          <a:xfrm>
            <a:off x="5769862" y="5408471"/>
            <a:ext cx="1879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2200" dirty="0">
                <a:latin typeface="Arial" charset="0"/>
              </a:rPr>
              <a:t>User Threads</a:t>
            </a:r>
          </a:p>
        </p:txBody>
      </p:sp>
      <p:sp>
        <p:nvSpPr>
          <p:cNvPr id="1115148" name="Text Box 12"/>
          <p:cNvSpPr txBox="1">
            <a:spLocks noChangeArrowheads="1"/>
          </p:cNvSpPr>
          <p:nvPr/>
        </p:nvSpPr>
        <p:spPr bwMode="auto">
          <a:xfrm>
            <a:off x="5343525" y="1420813"/>
            <a:ext cx="863600" cy="304800"/>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latin typeface="Arial" charset="0"/>
              </a:rPr>
              <a:t>Program</a:t>
            </a:r>
          </a:p>
        </p:txBody>
      </p:sp>
      <p:sp>
        <p:nvSpPr>
          <p:cNvPr id="1115150" name="Text Box 14"/>
          <p:cNvSpPr txBox="1">
            <a:spLocks noChangeArrowheads="1"/>
          </p:cNvSpPr>
          <p:nvPr/>
        </p:nvSpPr>
        <p:spPr bwMode="auto">
          <a:xfrm>
            <a:off x="7519987" y="4578350"/>
            <a:ext cx="744538" cy="304800"/>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latin typeface="Arial" charset="0"/>
              </a:rPr>
              <a:t>Thread</a:t>
            </a:r>
          </a:p>
        </p:txBody>
      </p:sp>
      <p:sp>
        <p:nvSpPr>
          <p:cNvPr id="1115154" name="Text Box 18"/>
          <p:cNvSpPr txBox="1">
            <a:spLocks noChangeArrowheads="1"/>
          </p:cNvSpPr>
          <p:nvPr/>
        </p:nvSpPr>
        <p:spPr bwMode="auto">
          <a:xfrm>
            <a:off x="5003800" y="4594225"/>
            <a:ext cx="982662" cy="51752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latin typeface="Arial" charset="0"/>
              </a:rPr>
              <a:t>User-level</a:t>
            </a:r>
          </a:p>
          <a:p>
            <a:r>
              <a:rPr lang="en-US" sz="1400" dirty="0">
                <a:latin typeface="Arial" charset="0"/>
              </a:rPr>
              <a:t>scheduler</a:t>
            </a:r>
          </a:p>
        </p:txBody>
      </p:sp>
      <p:sp>
        <p:nvSpPr>
          <p:cNvPr id="17" name="Text Box 18"/>
          <p:cNvSpPr txBox="1">
            <a:spLocks noChangeArrowheads="1"/>
          </p:cNvSpPr>
          <p:nvPr/>
        </p:nvSpPr>
        <p:spPr bwMode="auto">
          <a:xfrm>
            <a:off x="1061175" y="3789242"/>
            <a:ext cx="1130439" cy="523220"/>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smtClean="0">
                <a:latin typeface="Arial" charset="0"/>
              </a:rPr>
              <a:t>Kernel-level</a:t>
            </a:r>
            <a:endParaRPr lang="en-US" sz="1400" dirty="0">
              <a:latin typeface="Arial" charset="0"/>
            </a:endParaRPr>
          </a:p>
          <a:p>
            <a:r>
              <a:rPr lang="en-US" sz="1400" dirty="0">
                <a:latin typeface="Arial" charset="0"/>
              </a:rPr>
              <a:t>scheduler</a:t>
            </a:r>
          </a:p>
        </p:txBody>
      </p:sp>
      <p:sp>
        <p:nvSpPr>
          <p:cNvPr id="7" name="Freeform 6"/>
          <p:cNvSpPr/>
          <p:nvPr/>
        </p:nvSpPr>
        <p:spPr bwMode="auto">
          <a:xfrm>
            <a:off x="6152202" y="3432313"/>
            <a:ext cx="54923" cy="157649"/>
          </a:xfrm>
          <a:custGeom>
            <a:avLst/>
            <a:gdLst>
              <a:gd name="connsiteX0" fmla="*/ 109355 w 133302"/>
              <a:gd name="connsiteY0" fmla="*/ 0 h 864704"/>
              <a:gd name="connsiteX1" fmla="*/ 25 w 133302"/>
              <a:gd name="connsiteY1" fmla="*/ 218660 h 864704"/>
              <a:gd name="connsiteX2" fmla="*/ 99416 w 133302"/>
              <a:gd name="connsiteY2" fmla="*/ 467139 h 864704"/>
              <a:gd name="connsiteX3" fmla="*/ 129233 w 133302"/>
              <a:gd name="connsiteY3" fmla="*/ 655982 h 864704"/>
              <a:gd name="connsiteX4" fmla="*/ 19903 w 133302"/>
              <a:gd name="connsiteY4" fmla="*/ 864704 h 864704"/>
              <a:gd name="connsiteX5" fmla="*/ 19903 w 133302"/>
              <a:gd name="connsiteY5" fmla="*/ 864704 h 86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02" h="864704">
                <a:moveTo>
                  <a:pt x="109355" y="0"/>
                </a:moveTo>
                <a:cubicBezTo>
                  <a:pt x="55518" y="70402"/>
                  <a:pt x="1681" y="140804"/>
                  <a:pt x="25" y="218660"/>
                </a:cubicBezTo>
                <a:cubicBezTo>
                  <a:pt x="-1631" y="296516"/>
                  <a:pt x="77881" y="394252"/>
                  <a:pt x="99416" y="467139"/>
                </a:cubicBezTo>
                <a:cubicBezTo>
                  <a:pt x="120951" y="540026"/>
                  <a:pt x="142485" y="589721"/>
                  <a:pt x="129233" y="655982"/>
                </a:cubicBezTo>
                <a:cubicBezTo>
                  <a:pt x="115981" y="722243"/>
                  <a:pt x="19903" y="864704"/>
                  <a:pt x="19903" y="864704"/>
                </a:cubicBezTo>
                <a:lnTo>
                  <a:pt x="19903" y="864704"/>
                </a:lnTo>
              </a:path>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22" name="Freeform 21"/>
          <p:cNvSpPr/>
          <p:nvPr/>
        </p:nvSpPr>
        <p:spPr bwMode="auto">
          <a:xfrm>
            <a:off x="7594539" y="3432314"/>
            <a:ext cx="54923" cy="157649"/>
          </a:xfrm>
          <a:custGeom>
            <a:avLst/>
            <a:gdLst>
              <a:gd name="connsiteX0" fmla="*/ 109355 w 133302"/>
              <a:gd name="connsiteY0" fmla="*/ 0 h 864704"/>
              <a:gd name="connsiteX1" fmla="*/ 25 w 133302"/>
              <a:gd name="connsiteY1" fmla="*/ 218660 h 864704"/>
              <a:gd name="connsiteX2" fmla="*/ 99416 w 133302"/>
              <a:gd name="connsiteY2" fmla="*/ 467139 h 864704"/>
              <a:gd name="connsiteX3" fmla="*/ 129233 w 133302"/>
              <a:gd name="connsiteY3" fmla="*/ 655982 h 864704"/>
              <a:gd name="connsiteX4" fmla="*/ 19903 w 133302"/>
              <a:gd name="connsiteY4" fmla="*/ 864704 h 864704"/>
              <a:gd name="connsiteX5" fmla="*/ 19903 w 133302"/>
              <a:gd name="connsiteY5" fmla="*/ 864704 h 86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02" h="864704">
                <a:moveTo>
                  <a:pt x="109355" y="0"/>
                </a:moveTo>
                <a:cubicBezTo>
                  <a:pt x="55518" y="70402"/>
                  <a:pt x="1681" y="140804"/>
                  <a:pt x="25" y="218660"/>
                </a:cubicBezTo>
                <a:cubicBezTo>
                  <a:pt x="-1631" y="296516"/>
                  <a:pt x="77881" y="394252"/>
                  <a:pt x="99416" y="467139"/>
                </a:cubicBezTo>
                <a:cubicBezTo>
                  <a:pt x="120951" y="540026"/>
                  <a:pt x="142485" y="589721"/>
                  <a:pt x="129233" y="655982"/>
                </a:cubicBezTo>
                <a:cubicBezTo>
                  <a:pt x="115981" y="722243"/>
                  <a:pt x="19903" y="864704"/>
                  <a:pt x="19903" y="864704"/>
                </a:cubicBezTo>
                <a:lnTo>
                  <a:pt x="19903" y="864704"/>
                </a:lnTo>
              </a:path>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Kernel vs. User Threads</a:t>
            </a:r>
            <a:endParaRPr lang="en-CA" dirty="0"/>
          </a:p>
        </p:txBody>
      </p:sp>
      <p:sp>
        <p:nvSpPr>
          <p:cNvPr id="3" name="Slide Number Placeholder 2"/>
          <p:cNvSpPr>
            <a:spLocks noGrp="1"/>
          </p:cNvSpPr>
          <p:nvPr>
            <p:ph type="sldNum" sz="quarter" idx="10"/>
          </p:nvPr>
        </p:nvSpPr>
        <p:spPr/>
        <p:txBody>
          <a:bodyPr/>
          <a:lstStyle/>
          <a:p>
            <a:fld id="{783B433D-AFCE-4F03-A220-12C5798C3F65}" type="slidenum">
              <a:rPr lang="en-US" smtClean="0"/>
              <a:pPr/>
              <a:t>16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808321071"/>
              </p:ext>
            </p:extLst>
          </p:nvPr>
        </p:nvGraphicFramePr>
        <p:xfrm>
          <a:off x="360726" y="1651000"/>
          <a:ext cx="8422547" cy="4297680"/>
        </p:xfrm>
        <a:graphic>
          <a:graphicData uri="http://schemas.openxmlformats.org/drawingml/2006/table">
            <a:tbl>
              <a:tblPr firstRow="1" bandRow="1">
                <a:tableStyleId>{073A0DAA-6AF3-43AB-8588-CEC1D06C72B9}</a:tableStyleId>
              </a:tblPr>
              <a:tblGrid>
                <a:gridCol w="1984909"/>
                <a:gridCol w="2892287"/>
                <a:gridCol w="3545351"/>
              </a:tblGrid>
              <a:tr h="0">
                <a:tc>
                  <a:txBody>
                    <a:bodyPr/>
                    <a:lstStyle/>
                    <a:p>
                      <a:endParaRPr lang="en-CA" dirty="0"/>
                    </a:p>
                  </a:txBody>
                  <a:tcPr/>
                </a:tc>
                <a:tc>
                  <a:txBody>
                    <a:bodyPr/>
                    <a:lstStyle/>
                    <a:p>
                      <a:pPr algn="ctr"/>
                      <a:r>
                        <a:rPr lang="en-CA" dirty="0" smtClean="0"/>
                        <a:t>Kernel</a:t>
                      </a:r>
                      <a:r>
                        <a:rPr lang="en-CA" baseline="0" dirty="0" smtClean="0"/>
                        <a:t> </a:t>
                      </a:r>
                      <a:r>
                        <a:rPr lang="en-CA" dirty="0" smtClean="0"/>
                        <a:t>Threads</a:t>
                      </a:r>
                      <a:endParaRPr lang="en-CA" dirty="0"/>
                    </a:p>
                  </a:txBody>
                  <a:tcPr/>
                </a:tc>
                <a:tc>
                  <a:txBody>
                    <a:bodyPr/>
                    <a:lstStyle/>
                    <a:p>
                      <a:pPr algn="ctr"/>
                      <a:r>
                        <a:rPr lang="en-CA" dirty="0" smtClean="0"/>
                        <a:t>User Threads</a:t>
                      </a:r>
                      <a:endParaRPr lang="en-CA" dirty="0"/>
                    </a:p>
                  </a:txBody>
                  <a:tcPr/>
                </a:tc>
              </a:tr>
              <a:tr h="370840">
                <a:tc>
                  <a:txBody>
                    <a:bodyPr/>
                    <a:lstStyle/>
                    <a:p>
                      <a:r>
                        <a:rPr lang="en-CA" dirty="0" smtClean="0"/>
                        <a:t>Switching cost</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Kernel</a:t>
                      </a:r>
                      <a:r>
                        <a:rPr lang="en-CA" baseline="0" dirty="0" smtClean="0"/>
                        <a:t> switches threads, r</a:t>
                      </a:r>
                      <a:r>
                        <a:rPr lang="en-CA" dirty="0" smtClean="0"/>
                        <a:t>equiring</a:t>
                      </a:r>
                      <a:r>
                        <a:rPr lang="en-CA" baseline="0" dirty="0" smtClean="0"/>
                        <a:t> running kernel code</a:t>
                      </a:r>
                      <a:r>
                        <a:rPr lang="en-CA" dirty="0" smtClean="0"/>
                        <a:t>,</a:t>
                      </a:r>
                      <a:r>
                        <a:rPr lang="en-CA" baseline="0" dirty="0" smtClean="0"/>
                        <a:t> </a:t>
                      </a:r>
                      <a:r>
                        <a:rPr lang="en-CA" dirty="0" smtClean="0"/>
                        <a:t>more expensive</a:t>
                      </a:r>
                    </a:p>
                  </a:txBody>
                  <a:tcPr/>
                </a:tc>
                <a:tc>
                  <a:txBody>
                    <a:bodyPr/>
                    <a:lstStyle/>
                    <a:p>
                      <a:r>
                        <a:rPr lang="en-CA" dirty="0" smtClean="0"/>
                        <a:t>Program switches threads,</a:t>
                      </a:r>
                      <a:r>
                        <a:rPr lang="en-CA" baseline="0" dirty="0" smtClean="0"/>
                        <a:t> t</a:t>
                      </a:r>
                      <a:r>
                        <a:rPr lang="en-CA" dirty="0" smtClean="0"/>
                        <a:t>ime closer</a:t>
                      </a:r>
                      <a:r>
                        <a:rPr lang="en-CA" baseline="0" dirty="0" smtClean="0"/>
                        <a:t> to procedure call, less expensive</a:t>
                      </a:r>
                      <a:endParaRPr lang="en-CA" dirty="0"/>
                    </a:p>
                  </a:txBody>
                  <a:tcPr/>
                </a:tc>
              </a:tr>
              <a:tr h="320040">
                <a:tc>
                  <a:txBody>
                    <a:bodyPr/>
                    <a:lstStyle/>
                    <a:p>
                      <a:r>
                        <a:rPr lang="en-CA" dirty="0" smtClean="0"/>
                        <a:t>Scheduling policy</a:t>
                      </a:r>
                      <a:endParaRPr lang="en-CA" dirty="0"/>
                    </a:p>
                  </a:txBody>
                  <a:tcPr/>
                </a:tc>
                <a:tc>
                  <a:txBody>
                    <a:bodyPr/>
                    <a:lstStyle/>
                    <a:p>
                      <a:r>
                        <a:rPr lang="en-CA" baseline="0" dirty="0" smtClean="0"/>
                        <a:t>System has fixed policies</a:t>
                      </a:r>
                      <a:endParaRPr lang="en-CA" dirty="0"/>
                    </a:p>
                  </a:txBody>
                  <a:tcPr/>
                </a:tc>
                <a:tc>
                  <a:txBody>
                    <a:bodyPr/>
                    <a:lstStyle/>
                    <a:p>
                      <a:r>
                        <a:rPr lang="en-CA" dirty="0" smtClean="0"/>
                        <a:t>User</a:t>
                      </a:r>
                      <a:r>
                        <a:rPr lang="en-CA" baseline="0" dirty="0" smtClean="0"/>
                        <a:t> can define custom policy</a:t>
                      </a:r>
                      <a:endParaRPr lang="en-CA" dirty="0"/>
                    </a:p>
                  </a:txBody>
                  <a:tcPr/>
                </a:tc>
              </a:tr>
              <a:tr h="182880">
                <a:tc>
                  <a:txBody>
                    <a:bodyPr/>
                    <a:lstStyle/>
                    <a:p>
                      <a:r>
                        <a:rPr lang="en-CA" dirty="0" smtClean="0"/>
                        <a:t>Blocking </a:t>
                      </a:r>
                    </a:p>
                    <a:p>
                      <a:r>
                        <a:rPr lang="en-CA" dirty="0" smtClean="0"/>
                        <a:t>system calls</a:t>
                      </a:r>
                      <a:endParaRPr lang="en-CA" dirty="0"/>
                    </a:p>
                  </a:txBody>
                  <a:tcPr/>
                </a:tc>
                <a:tc>
                  <a:txBody>
                    <a:bodyPr/>
                    <a:lstStyle/>
                    <a:p>
                      <a:r>
                        <a:rPr lang="en-CA" dirty="0" smtClean="0"/>
                        <a:t>When</a:t>
                      </a:r>
                      <a:r>
                        <a:rPr lang="en-CA" baseline="0" dirty="0" smtClean="0"/>
                        <a:t> system call blocks (in kernel), kernel switches to another thread</a:t>
                      </a:r>
                      <a:endParaRPr lang="en-CA" dirty="0"/>
                    </a:p>
                  </a:txBody>
                  <a:tcPr/>
                </a:tc>
                <a:tc>
                  <a:txBody>
                    <a:bodyPr/>
                    <a:lstStyle/>
                    <a:p>
                      <a:r>
                        <a:rPr lang="en-CA" dirty="0" smtClean="0"/>
                        <a:t>When system</a:t>
                      </a:r>
                      <a:r>
                        <a:rPr lang="en-CA" baseline="0" dirty="0" smtClean="0"/>
                        <a:t> call blocks, all user threads (associated with the corresponding kernel thread) block, so overlap of I/O and computation is not possible</a:t>
                      </a:r>
                      <a:endParaRPr lang="en-CA" dirty="0"/>
                    </a:p>
                  </a:txBody>
                  <a:tcPr/>
                </a:tc>
              </a:tr>
              <a:tr h="182880">
                <a:tc>
                  <a:txBody>
                    <a:bodyPr/>
                    <a:lstStyle/>
                    <a:p>
                      <a:r>
                        <a:rPr lang="en-CA" dirty="0" smtClean="0"/>
                        <a:t>Multiprocessors</a:t>
                      </a:r>
                      <a:endParaRPr lang="en-CA" dirty="0"/>
                    </a:p>
                  </a:txBody>
                  <a:tcPr/>
                </a:tc>
                <a:tc>
                  <a:txBody>
                    <a:bodyPr/>
                    <a:lstStyle/>
                    <a:p>
                      <a:r>
                        <a:rPr lang="en-CA" dirty="0" smtClean="0"/>
                        <a:t>Different</a:t>
                      </a:r>
                      <a:r>
                        <a:rPr lang="en-CA" baseline="0" dirty="0" smtClean="0"/>
                        <a:t> k</a:t>
                      </a:r>
                      <a:r>
                        <a:rPr lang="en-CA" dirty="0" smtClean="0"/>
                        <a:t>ernel</a:t>
                      </a:r>
                      <a:r>
                        <a:rPr lang="en-CA" baseline="0" dirty="0" smtClean="0"/>
                        <a:t> threads can use multiple CPUs concurrently</a:t>
                      </a:r>
                      <a:endParaRPr lang="en-CA" dirty="0"/>
                    </a:p>
                  </a:txBody>
                  <a:tcPr/>
                </a:tc>
                <a:tc>
                  <a:txBody>
                    <a:bodyPr/>
                    <a:lstStyle/>
                    <a:p>
                      <a:r>
                        <a:rPr lang="en-CA" dirty="0" smtClean="0"/>
                        <a:t>Different</a:t>
                      </a:r>
                      <a:r>
                        <a:rPr lang="en-CA" baseline="0" dirty="0" smtClean="0"/>
                        <a:t> u</a:t>
                      </a:r>
                      <a:r>
                        <a:rPr lang="en-CA" dirty="0" smtClean="0"/>
                        <a:t>ser threads</a:t>
                      </a:r>
                      <a:r>
                        <a:rPr lang="en-CA" baseline="0" dirty="0" smtClean="0"/>
                        <a:t> (</a:t>
                      </a:r>
                      <a:r>
                        <a:rPr lang="en-CA" dirty="0" smtClean="0"/>
                        <a:t>associated</a:t>
                      </a:r>
                      <a:r>
                        <a:rPr lang="en-CA" baseline="0" dirty="0" smtClean="0"/>
                        <a:t> with a given kernel thread) cannot use multiple CPUs concurrently</a:t>
                      </a:r>
                      <a:endParaRPr lang="en-CA" dirty="0"/>
                    </a:p>
                  </a:txBody>
                  <a:tcPr/>
                </a:tc>
              </a:tr>
            </a:tbl>
          </a:graphicData>
        </a:graphic>
      </p:graphicFrame>
    </p:spTree>
    <p:extLst>
      <p:ext uri="{BB962C8B-B14F-4D97-AF65-F5344CB8AC3E}">
        <p14:creationId xmlns:p14="http://schemas.microsoft.com/office/powerpoint/2010/main" val="309073380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r>
              <a:rPr lang="en-US" dirty="0" smtClean="0"/>
              <a:t>The core of an operating system is a thread scheduler</a:t>
            </a:r>
          </a:p>
          <a:p>
            <a:pPr lvl="1"/>
            <a:r>
              <a:rPr lang="en-US" dirty="0" smtClean="0"/>
              <a:t>It implements the thread abstraction, and thread switching</a:t>
            </a:r>
          </a:p>
          <a:p>
            <a:pPr lvl="1"/>
            <a:r>
              <a:rPr lang="en-US" dirty="0" smtClean="0"/>
              <a:t>Creating and destroying threads introduces some complications</a:t>
            </a:r>
          </a:p>
          <a:p>
            <a:r>
              <a:rPr lang="en-US" dirty="0" smtClean="0"/>
              <a:t>Just like the OS, a user program can also implement a thread scheduler</a:t>
            </a:r>
          </a:p>
          <a:p>
            <a:endParaRPr lang="en-CA" dirty="0"/>
          </a:p>
        </p:txBody>
      </p:sp>
      <p:sp>
        <p:nvSpPr>
          <p:cNvPr id="4" name="Slide Number Placeholder 3"/>
          <p:cNvSpPr>
            <a:spLocks noGrp="1"/>
          </p:cNvSpPr>
          <p:nvPr>
            <p:ph type="sldNum" sz="quarter" idx="10"/>
          </p:nvPr>
        </p:nvSpPr>
        <p:spPr/>
        <p:txBody>
          <a:bodyPr/>
          <a:lstStyle/>
          <a:p>
            <a:fld id="{46299EF9-DF56-45E6-B867-09E73DB2D784}" type="slidenum">
              <a:rPr lang="en-US" smtClean="0"/>
              <a:pPr/>
              <a:t>17</a:t>
            </a:fld>
            <a:endParaRPr lang="en-US"/>
          </a:p>
        </p:txBody>
      </p:sp>
    </p:spTree>
    <p:extLst>
      <p:ext uri="{BB962C8B-B14F-4D97-AF65-F5344CB8AC3E}">
        <p14:creationId xmlns:p14="http://schemas.microsoft.com/office/powerpoint/2010/main" val="33786283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Think Time</a:t>
            </a:r>
            <a:endParaRPr lang="en-CA" dirty="0"/>
          </a:p>
        </p:txBody>
      </p:sp>
      <p:sp>
        <p:nvSpPr>
          <p:cNvPr id="3" name="Content Placeholder 2"/>
          <p:cNvSpPr>
            <a:spLocks noGrp="1"/>
          </p:cNvSpPr>
          <p:nvPr>
            <p:ph idx="1"/>
          </p:nvPr>
        </p:nvSpPr>
        <p:spPr/>
        <p:txBody>
          <a:bodyPr/>
          <a:lstStyle/>
          <a:p>
            <a:r>
              <a:rPr lang="en-CA" dirty="0" smtClean="0"/>
              <a:t>What </a:t>
            </a:r>
            <a:r>
              <a:rPr lang="en-CA" dirty="0"/>
              <a:t>steps are involved in switching the CPU from one process to another?</a:t>
            </a:r>
          </a:p>
          <a:p>
            <a:r>
              <a:rPr lang="en-CA" dirty="0" smtClean="0"/>
              <a:t>What </a:t>
            </a:r>
            <a:r>
              <a:rPr lang="en-CA" dirty="0"/>
              <a:t>is the difference between a context switch and a mode switch?</a:t>
            </a:r>
          </a:p>
          <a:p>
            <a:r>
              <a:rPr lang="en-CA" dirty="0" smtClean="0"/>
              <a:t>What </a:t>
            </a:r>
            <a:r>
              <a:rPr lang="en-CA" dirty="0"/>
              <a:t>is the difference between a thread switch and a context switch</a:t>
            </a:r>
            <a:r>
              <a:rPr lang="en-CA" dirty="0" smtClean="0"/>
              <a:t>?</a:t>
            </a:r>
          </a:p>
        </p:txBody>
      </p:sp>
      <p:sp>
        <p:nvSpPr>
          <p:cNvPr id="4" name="Slide Number Placeholder 3"/>
          <p:cNvSpPr>
            <a:spLocks noGrp="1"/>
          </p:cNvSpPr>
          <p:nvPr>
            <p:ph type="sldNum" sz="quarter" idx="10"/>
          </p:nvPr>
        </p:nvSpPr>
        <p:spPr/>
        <p:txBody>
          <a:bodyPr/>
          <a:lstStyle/>
          <a:p>
            <a:fld id="{46299EF9-DF56-45E6-B867-09E73DB2D784}" type="slidenum">
              <a:rPr lang="en-US" smtClean="0"/>
              <a:pPr/>
              <a:t>18</a:t>
            </a:fld>
            <a:endParaRPr lang="en-US"/>
          </a:p>
        </p:txBody>
      </p:sp>
    </p:spTree>
    <p:extLst>
      <p:ext uri="{BB962C8B-B14F-4D97-AF65-F5344CB8AC3E}">
        <p14:creationId xmlns:p14="http://schemas.microsoft.com/office/powerpoint/2010/main" val="377937309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4" name="Rectangle 4"/>
          <p:cNvSpPr>
            <a:spLocks noGrp="1" noChangeArrowheads="1"/>
          </p:cNvSpPr>
          <p:nvPr>
            <p:ph type="title"/>
          </p:nvPr>
        </p:nvSpPr>
        <p:spPr/>
        <p:txBody>
          <a:bodyPr/>
          <a:lstStyle/>
          <a:p>
            <a:r>
              <a:rPr lang="en-US" smtClean="0"/>
              <a:t>Overview</a:t>
            </a:r>
            <a:endParaRPr lang="en-US" dirty="0"/>
          </a:p>
        </p:txBody>
      </p:sp>
      <p:sp>
        <p:nvSpPr>
          <p:cNvPr id="952325" name="Rectangle 5"/>
          <p:cNvSpPr>
            <a:spLocks noGrp="1" noChangeArrowheads="1"/>
          </p:cNvSpPr>
          <p:nvPr>
            <p:ph idx="1"/>
          </p:nvPr>
        </p:nvSpPr>
        <p:spPr/>
        <p:txBody>
          <a:bodyPr/>
          <a:lstStyle/>
          <a:p>
            <a:r>
              <a:rPr lang="en-US" dirty="0" smtClean="0"/>
              <a:t>Thread scheduling</a:t>
            </a:r>
          </a:p>
          <a:p>
            <a:r>
              <a:rPr lang="en-US" dirty="0" smtClean="0"/>
              <a:t>Thread and context switch</a:t>
            </a:r>
          </a:p>
          <a:p>
            <a:r>
              <a:rPr lang="en-US" dirty="0" smtClean="0"/>
              <a:t>Thread creation and termination</a:t>
            </a:r>
          </a:p>
          <a:p>
            <a:r>
              <a:rPr lang="en-US" dirty="0" smtClean="0"/>
              <a:t>Kernel threads vs. user threads</a:t>
            </a:r>
            <a:endParaRPr lang="en-US" dirty="0"/>
          </a:p>
        </p:txBody>
      </p:sp>
      <p:sp>
        <p:nvSpPr>
          <p:cNvPr id="4" name="Slide Number Placeholder 3"/>
          <p:cNvSpPr>
            <a:spLocks noGrp="1"/>
          </p:cNvSpPr>
          <p:nvPr>
            <p:ph type="sldNum" sz="quarter" idx="10"/>
          </p:nvPr>
        </p:nvSpPr>
        <p:spPr/>
        <p:txBody>
          <a:bodyPr/>
          <a:lstStyle/>
          <a:p>
            <a:fld id="{37168AEB-532C-48AE-A9CB-A5687B4A5B28}"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 of Threads</a:t>
            </a:r>
            <a:endParaRPr lang="en-CA" dirty="0"/>
          </a:p>
        </p:txBody>
      </p:sp>
      <p:sp>
        <p:nvSpPr>
          <p:cNvPr id="3" name="Content Placeholder 2"/>
          <p:cNvSpPr>
            <a:spLocks noGrp="1"/>
          </p:cNvSpPr>
          <p:nvPr>
            <p:ph idx="1"/>
          </p:nvPr>
        </p:nvSpPr>
        <p:spPr>
          <a:xfrm>
            <a:off x="609600" y="1341438"/>
            <a:ext cx="5610813" cy="5183187"/>
          </a:xfrm>
        </p:spPr>
        <p:txBody>
          <a:bodyPr/>
          <a:lstStyle/>
          <a:p>
            <a:r>
              <a:rPr lang="en-US" dirty="0"/>
              <a:t>A thread is </a:t>
            </a:r>
            <a:r>
              <a:rPr lang="en-US" dirty="0" smtClean="0"/>
              <a:t>an independent stream </a:t>
            </a:r>
            <a:r>
              <a:rPr lang="en-US" dirty="0"/>
              <a:t>of </a:t>
            </a:r>
            <a:r>
              <a:rPr lang="en-US" dirty="0" smtClean="0"/>
              <a:t>instructions</a:t>
            </a:r>
          </a:p>
          <a:p>
            <a:pPr lvl="1"/>
            <a:r>
              <a:rPr lang="en-US" dirty="0" smtClean="0"/>
              <a:t>Threads are multiplexed onto a CPU</a:t>
            </a:r>
          </a:p>
          <a:p>
            <a:r>
              <a:rPr lang="en-US" dirty="0" smtClean="0"/>
              <a:t>Requires </a:t>
            </a:r>
          </a:p>
          <a:p>
            <a:pPr lvl="1"/>
            <a:r>
              <a:rPr lang="en-US" dirty="0" smtClean="0"/>
              <a:t>Choosing which thread to run &amp; when</a:t>
            </a:r>
          </a:p>
          <a:p>
            <a:pPr lvl="1"/>
            <a:r>
              <a:rPr lang="en-US" dirty="0" smtClean="0"/>
              <a:t>Switching threads</a:t>
            </a:r>
          </a:p>
          <a:p>
            <a:r>
              <a:rPr lang="en-US" dirty="0" smtClean="0"/>
              <a:t>Next we will see how this is done</a:t>
            </a:r>
            <a:endParaRPr lang="en-US" dirty="0"/>
          </a:p>
        </p:txBody>
      </p:sp>
      <p:sp>
        <p:nvSpPr>
          <p:cNvPr id="4" name="Slide Number Placeholder 3"/>
          <p:cNvSpPr>
            <a:spLocks noGrp="1"/>
          </p:cNvSpPr>
          <p:nvPr>
            <p:ph type="sldNum" sz="quarter" idx="10"/>
          </p:nvPr>
        </p:nvSpPr>
        <p:spPr/>
        <p:txBody>
          <a:bodyPr/>
          <a:lstStyle/>
          <a:p>
            <a:fld id="{46299EF9-DF56-45E6-B867-09E73DB2D784}" type="slidenum">
              <a:rPr lang="en-US" smtClean="0"/>
              <a:pPr/>
              <a:t>3</a:t>
            </a:fld>
            <a:endParaRPr lang="en-US"/>
          </a:p>
        </p:txBody>
      </p:sp>
      <p:grpSp>
        <p:nvGrpSpPr>
          <p:cNvPr id="19" name="Group 18"/>
          <p:cNvGrpSpPr/>
          <p:nvPr/>
        </p:nvGrpSpPr>
        <p:grpSpPr>
          <a:xfrm>
            <a:off x="6458042" y="1857105"/>
            <a:ext cx="1652484" cy="461665"/>
            <a:chOff x="2325923" y="2916708"/>
            <a:chExt cx="1652484" cy="461665"/>
          </a:xfrm>
        </p:grpSpPr>
        <p:sp>
          <p:nvSpPr>
            <p:cNvPr id="20" name="TextBox 19"/>
            <p:cNvSpPr txBox="1"/>
            <p:nvPr/>
          </p:nvSpPr>
          <p:spPr>
            <a:xfrm>
              <a:off x="2325923" y="2916708"/>
              <a:ext cx="543740" cy="461665"/>
            </a:xfrm>
            <a:prstGeom prst="rect">
              <a:avLst/>
            </a:prstGeom>
            <a:noFill/>
          </p:spPr>
          <p:txBody>
            <a:bodyPr wrap="none" rtlCol="0">
              <a:spAutoFit/>
            </a:bodyPr>
            <a:lstStyle/>
            <a:p>
              <a:r>
                <a:rPr lang="en-CA" dirty="0" smtClean="0">
                  <a:latin typeface="+mn-lt"/>
                </a:rPr>
                <a:t>T1</a:t>
              </a:r>
              <a:endParaRPr lang="en-CA" dirty="0">
                <a:latin typeface="+mn-lt"/>
              </a:endParaRPr>
            </a:p>
          </p:txBody>
        </p:sp>
        <p:sp>
          <p:nvSpPr>
            <p:cNvPr id="21" name="TextBox 20"/>
            <p:cNvSpPr txBox="1"/>
            <p:nvPr/>
          </p:nvSpPr>
          <p:spPr>
            <a:xfrm>
              <a:off x="3434667" y="2916708"/>
              <a:ext cx="543740" cy="461665"/>
            </a:xfrm>
            <a:prstGeom prst="rect">
              <a:avLst/>
            </a:prstGeom>
            <a:noFill/>
          </p:spPr>
          <p:txBody>
            <a:bodyPr wrap="none" rtlCol="0">
              <a:spAutoFit/>
            </a:bodyPr>
            <a:lstStyle/>
            <a:p>
              <a:r>
                <a:rPr lang="en-CA" dirty="0">
                  <a:latin typeface="+mn-lt"/>
                </a:rPr>
                <a:t>T</a:t>
              </a:r>
              <a:r>
                <a:rPr lang="en-CA" dirty="0" smtClean="0">
                  <a:latin typeface="+mn-lt"/>
                </a:rPr>
                <a:t>2</a:t>
              </a:r>
              <a:endParaRPr lang="en-CA" dirty="0">
                <a:latin typeface="+mn-lt"/>
              </a:endParaRPr>
            </a:p>
          </p:txBody>
        </p:sp>
      </p:grpSp>
      <p:cxnSp>
        <p:nvCxnSpPr>
          <p:cNvPr id="22" name="Straight Arrow Connector 21"/>
          <p:cNvCxnSpPr/>
          <p:nvPr/>
        </p:nvCxnSpPr>
        <p:spPr bwMode="auto">
          <a:xfrm flipH="1">
            <a:off x="6759845" y="2318768"/>
            <a:ext cx="1" cy="989205"/>
          </a:xfrm>
          <a:prstGeom prst="straightConnector1">
            <a:avLst/>
          </a:prstGeom>
          <a:noFill/>
          <a:ln w="28575"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7868591" y="2318768"/>
            <a:ext cx="0" cy="2032769"/>
          </a:xfrm>
          <a:prstGeom prst="straightConnector1">
            <a:avLst/>
          </a:prstGeom>
          <a:noFill/>
          <a:ln w="28575"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flipV="1">
            <a:off x="6759845" y="2318768"/>
            <a:ext cx="1108746" cy="989205"/>
          </a:xfrm>
          <a:prstGeom prst="straightConnector1">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flipH="1" flipV="1">
            <a:off x="6759845" y="3368138"/>
            <a:ext cx="1108744" cy="989203"/>
          </a:xfrm>
          <a:prstGeom prst="straightConnector1">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flipH="1">
            <a:off x="6765675" y="3368138"/>
            <a:ext cx="1" cy="2032767"/>
          </a:xfrm>
          <a:prstGeom prst="straightConnector1">
            <a:avLst/>
          </a:prstGeom>
          <a:noFill/>
          <a:ln w="28575"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p:nvPr/>
        </p:nvCxnSpPr>
        <p:spPr bwMode="auto">
          <a:xfrm flipV="1">
            <a:off x="6771504" y="4411702"/>
            <a:ext cx="1108746" cy="989205"/>
          </a:xfrm>
          <a:prstGeom prst="straightConnector1">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p:cNvCxnSpPr/>
          <p:nvPr/>
        </p:nvCxnSpPr>
        <p:spPr bwMode="auto">
          <a:xfrm flipH="1">
            <a:off x="7868589" y="4425100"/>
            <a:ext cx="1" cy="1270947"/>
          </a:xfrm>
          <a:prstGeom prst="straightConnector1">
            <a:avLst/>
          </a:prstGeom>
          <a:noFill/>
          <a:ln w="28575"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rot="19095238">
            <a:off x="6740932" y="2511877"/>
            <a:ext cx="825867" cy="369332"/>
          </a:xfrm>
          <a:prstGeom prst="rect">
            <a:avLst/>
          </a:prstGeom>
          <a:noFill/>
        </p:spPr>
        <p:txBody>
          <a:bodyPr wrap="none" rtlCol="0">
            <a:spAutoFit/>
          </a:bodyPr>
          <a:lstStyle/>
          <a:p>
            <a:r>
              <a:rPr lang="en-CA" sz="1800" dirty="0" smtClean="0">
                <a:latin typeface="+mn-lt"/>
              </a:rPr>
              <a:t>switch</a:t>
            </a:r>
            <a:endParaRPr lang="en-CA" sz="1800" dirty="0">
              <a:latin typeface="+mn-lt"/>
            </a:endParaRPr>
          </a:p>
        </p:txBody>
      </p:sp>
      <p:sp>
        <p:nvSpPr>
          <p:cNvPr id="30" name="TextBox 29"/>
          <p:cNvSpPr txBox="1"/>
          <p:nvPr/>
        </p:nvSpPr>
        <p:spPr>
          <a:xfrm rot="2520552">
            <a:off x="6938110" y="3487092"/>
            <a:ext cx="825867" cy="369332"/>
          </a:xfrm>
          <a:prstGeom prst="rect">
            <a:avLst/>
          </a:prstGeom>
          <a:noFill/>
        </p:spPr>
        <p:txBody>
          <a:bodyPr wrap="none" rtlCol="0">
            <a:spAutoFit/>
          </a:bodyPr>
          <a:lstStyle/>
          <a:p>
            <a:r>
              <a:rPr lang="en-CA" sz="1800" dirty="0" smtClean="0">
                <a:latin typeface="+mn-lt"/>
              </a:rPr>
              <a:t>switch</a:t>
            </a:r>
            <a:endParaRPr lang="en-CA" sz="1800" dirty="0">
              <a:latin typeface="+mn-lt"/>
            </a:endParaRPr>
          </a:p>
        </p:txBody>
      </p:sp>
      <p:sp>
        <p:nvSpPr>
          <p:cNvPr id="31" name="TextBox 30"/>
          <p:cNvSpPr txBox="1"/>
          <p:nvPr/>
        </p:nvSpPr>
        <p:spPr>
          <a:xfrm rot="19095238">
            <a:off x="6804241" y="4584852"/>
            <a:ext cx="825867" cy="369332"/>
          </a:xfrm>
          <a:prstGeom prst="rect">
            <a:avLst/>
          </a:prstGeom>
          <a:noFill/>
        </p:spPr>
        <p:txBody>
          <a:bodyPr wrap="none" rtlCol="0">
            <a:spAutoFit/>
          </a:bodyPr>
          <a:lstStyle/>
          <a:p>
            <a:r>
              <a:rPr lang="en-CA" sz="1800" dirty="0" smtClean="0">
                <a:latin typeface="+mn-lt"/>
              </a:rPr>
              <a:t>switch</a:t>
            </a:r>
            <a:endParaRPr lang="en-CA" sz="1800" dirty="0">
              <a:latin typeface="+mn-lt"/>
            </a:endParaRPr>
          </a:p>
        </p:txBody>
      </p:sp>
      <p:sp>
        <p:nvSpPr>
          <p:cNvPr id="32" name="TextBox 31"/>
          <p:cNvSpPr txBox="1"/>
          <p:nvPr/>
        </p:nvSpPr>
        <p:spPr>
          <a:xfrm>
            <a:off x="5909051" y="3053671"/>
            <a:ext cx="861133" cy="523220"/>
          </a:xfrm>
          <a:prstGeom prst="rect">
            <a:avLst/>
          </a:prstGeom>
          <a:noFill/>
        </p:spPr>
        <p:txBody>
          <a:bodyPr wrap="none" rtlCol="0">
            <a:spAutoFit/>
          </a:bodyPr>
          <a:lstStyle/>
          <a:p>
            <a:pPr algn="r"/>
            <a:r>
              <a:rPr lang="en-CA" sz="1400" dirty="0" smtClean="0">
                <a:latin typeface="+mn-lt"/>
              </a:rPr>
              <a:t>suspend</a:t>
            </a:r>
          </a:p>
          <a:p>
            <a:pPr algn="r"/>
            <a:r>
              <a:rPr lang="en-CA" sz="1400" dirty="0" smtClean="0">
                <a:latin typeface="+mn-lt"/>
              </a:rPr>
              <a:t>resume</a:t>
            </a:r>
          </a:p>
        </p:txBody>
      </p:sp>
      <p:sp>
        <p:nvSpPr>
          <p:cNvPr id="33" name="TextBox 32"/>
          <p:cNvSpPr txBox="1"/>
          <p:nvPr/>
        </p:nvSpPr>
        <p:spPr>
          <a:xfrm>
            <a:off x="7883724" y="4122911"/>
            <a:ext cx="861133" cy="523220"/>
          </a:xfrm>
          <a:prstGeom prst="rect">
            <a:avLst/>
          </a:prstGeom>
          <a:noFill/>
        </p:spPr>
        <p:txBody>
          <a:bodyPr wrap="none" rtlCol="0">
            <a:spAutoFit/>
          </a:bodyPr>
          <a:lstStyle/>
          <a:p>
            <a:pPr algn="l"/>
            <a:r>
              <a:rPr lang="en-CA" sz="1400" dirty="0" smtClean="0">
                <a:latin typeface="+mn-lt"/>
              </a:rPr>
              <a:t>suspend</a:t>
            </a:r>
          </a:p>
          <a:p>
            <a:pPr algn="l"/>
            <a:r>
              <a:rPr lang="en-CA" sz="1400" dirty="0" smtClean="0">
                <a:latin typeface="+mn-lt"/>
              </a:rPr>
              <a:t>resume</a:t>
            </a:r>
          </a:p>
        </p:txBody>
      </p:sp>
    </p:spTree>
    <p:extLst>
      <p:ext uri="{BB962C8B-B14F-4D97-AF65-F5344CB8AC3E}">
        <p14:creationId xmlns:p14="http://schemas.microsoft.com/office/powerpoint/2010/main" val="405441204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Thread Scheduling</a:t>
            </a:r>
            <a:endParaRPr lang="en-US" dirty="0"/>
          </a:p>
        </p:txBody>
      </p:sp>
      <p:sp>
        <p:nvSpPr>
          <p:cNvPr id="1184771" name="Rectangle 3"/>
          <p:cNvSpPr>
            <a:spLocks noGrp="1" noChangeArrowheads="1"/>
          </p:cNvSpPr>
          <p:nvPr>
            <p:ph idx="1"/>
          </p:nvPr>
        </p:nvSpPr>
        <p:spPr/>
        <p:txBody>
          <a:bodyPr/>
          <a:lstStyle/>
          <a:p>
            <a:r>
              <a:rPr lang="en-US" dirty="0" smtClean="0"/>
              <a:t>Thread scheduling means running threads in some order</a:t>
            </a:r>
          </a:p>
          <a:p>
            <a:r>
              <a:rPr lang="en-US" dirty="0" smtClean="0"/>
              <a:t>A scheduler decides which thread to run based on</a:t>
            </a:r>
          </a:p>
          <a:p>
            <a:pPr lvl="1"/>
            <a:r>
              <a:rPr lang="en-US" dirty="0" smtClean="0"/>
              <a:t>Thread state</a:t>
            </a:r>
          </a:p>
          <a:p>
            <a:pPr lvl="1"/>
            <a:r>
              <a:rPr lang="en-US" dirty="0" smtClean="0"/>
              <a:t>Various scheduling policies (discussed later)</a:t>
            </a:r>
          </a:p>
          <a:p>
            <a:r>
              <a:rPr lang="en-US" dirty="0" smtClean="0"/>
              <a:t>A thread has several states</a:t>
            </a:r>
          </a:p>
          <a:p>
            <a:pPr lvl="1"/>
            <a:r>
              <a:rPr lang="en-US" dirty="0" smtClean="0"/>
              <a:t>Running - thread is using CPU</a:t>
            </a:r>
          </a:p>
          <a:p>
            <a:pPr lvl="1"/>
            <a:r>
              <a:rPr lang="en-US" dirty="0" smtClean="0"/>
              <a:t>Blocked - thread is waiting for some event, e.g., input</a:t>
            </a:r>
          </a:p>
          <a:p>
            <a:pPr lvl="1"/>
            <a:r>
              <a:rPr lang="en-US" dirty="0" smtClean="0"/>
              <a:t>Ready - thread is ready to run (neither Running or Blocked)</a:t>
            </a:r>
          </a:p>
          <a:p>
            <a:pPr lvl="1"/>
            <a:r>
              <a:rPr lang="en-US" dirty="0" smtClean="0"/>
              <a:t>Exited - thread has exited but not been destroyed</a:t>
            </a:r>
          </a:p>
          <a:p>
            <a:r>
              <a:rPr lang="en-US" dirty="0" smtClean="0"/>
              <a:t>Scheduling functions change the states of threads</a:t>
            </a:r>
          </a:p>
        </p:txBody>
      </p:sp>
      <p:sp>
        <p:nvSpPr>
          <p:cNvPr id="4" name="Slide Number Placeholder 3"/>
          <p:cNvSpPr>
            <a:spLocks noGrp="1"/>
          </p:cNvSpPr>
          <p:nvPr>
            <p:ph type="sldNum" sz="quarter" idx="10"/>
          </p:nvPr>
        </p:nvSpPr>
        <p:spPr/>
        <p:txBody>
          <a:bodyPr/>
          <a:lstStyle/>
          <a:p>
            <a:fld id="{6A537996-F24F-433C-9236-9D67022A4855}"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p:txBody>
          <a:bodyPr/>
          <a:lstStyle/>
          <a:p>
            <a:r>
              <a:rPr lang="en-GB" smtClean="0"/>
              <a:t>Thread Scheduling Functions</a:t>
            </a:r>
            <a:endParaRPr lang="en-US" dirty="0"/>
          </a:p>
        </p:txBody>
      </p:sp>
      <p:sp>
        <p:nvSpPr>
          <p:cNvPr id="1159171" name="Rectangle 3"/>
          <p:cNvSpPr>
            <a:spLocks noGrp="1" noChangeArrowheads="1"/>
          </p:cNvSpPr>
          <p:nvPr>
            <p:ph idx="1"/>
          </p:nvPr>
        </p:nvSpPr>
        <p:spPr/>
        <p:txBody>
          <a:bodyPr/>
          <a:lstStyle/>
          <a:p>
            <a:pPr lvl="1"/>
            <a:r>
              <a:rPr lang="en-US" dirty="0" err="1" smtClean="0">
                <a:solidFill>
                  <a:schemeClr val="folHlink"/>
                </a:solidFill>
              </a:rPr>
              <a:t>Thread_yield</a:t>
            </a:r>
            <a:r>
              <a:rPr lang="en-US" dirty="0" smtClean="0"/>
              <a:t> - Current thread yields CPU</a:t>
            </a:r>
          </a:p>
          <a:p>
            <a:pPr lvl="2"/>
            <a:r>
              <a:rPr lang="en-US" dirty="0" smtClean="0"/>
              <a:t>State change: Running → Ready, e.g., ?</a:t>
            </a:r>
          </a:p>
          <a:p>
            <a:pPr lvl="2"/>
            <a:r>
              <a:rPr lang="en-US" dirty="0" smtClean="0"/>
              <a:t>Run another thread: Ready </a:t>
            </a:r>
            <a:r>
              <a:rPr lang="en-US" dirty="0"/>
              <a:t>→ </a:t>
            </a:r>
            <a:r>
              <a:rPr lang="en-US" dirty="0" smtClean="0"/>
              <a:t>Running</a:t>
            </a:r>
          </a:p>
          <a:p>
            <a:pPr lvl="1"/>
            <a:r>
              <a:rPr lang="en-US" dirty="0" err="1" smtClean="0">
                <a:solidFill>
                  <a:schemeClr val="folHlink"/>
                </a:solidFill>
              </a:rPr>
              <a:t>Thread_sleep</a:t>
            </a:r>
            <a:r>
              <a:rPr lang="en-US" dirty="0" smtClean="0"/>
              <a:t> - Current thread</a:t>
            </a:r>
            <a:r>
              <a:rPr lang="en-GB" dirty="0" smtClean="0"/>
              <a:t> blocks for an event</a:t>
            </a:r>
          </a:p>
          <a:p>
            <a:pPr lvl="2"/>
            <a:r>
              <a:rPr lang="en-US" dirty="0" smtClean="0"/>
              <a:t>State change:  Running → Blocked, </a:t>
            </a:r>
            <a:r>
              <a:rPr lang="en-GB" dirty="0" smtClean="0"/>
              <a:t>e.g., send to full buffer</a:t>
            </a:r>
          </a:p>
          <a:p>
            <a:pPr lvl="2"/>
            <a:r>
              <a:rPr lang="en-US" dirty="0"/>
              <a:t>Run another </a:t>
            </a:r>
            <a:r>
              <a:rPr lang="en-US" dirty="0" smtClean="0"/>
              <a:t>thread</a:t>
            </a:r>
            <a:r>
              <a:rPr lang="en-US" dirty="0"/>
              <a:t> : Ready → Running</a:t>
            </a:r>
            <a:endParaRPr lang="en-US" dirty="0" smtClean="0"/>
          </a:p>
          <a:p>
            <a:pPr lvl="1"/>
            <a:r>
              <a:rPr lang="en-US" dirty="0" err="1" smtClean="0">
                <a:solidFill>
                  <a:schemeClr val="folHlink"/>
                </a:solidFill>
              </a:rPr>
              <a:t>Thread_wakeup</a:t>
            </a:r>
            <a:r>
              <a:rPr lang="en-US" dirty="0" smtClean="0"/>
              <a:t> – Wakeup another thread blocked on event</a:t>
            </a:r>
          </a:p>
          <a:p>
            <a:pPr lvl="2"/>
            <a:r>
              <a:rPr lang="en-GB" dirty="0" smtClean="0"/>
              <a:t>State change: </a:t>
            </a:r>
            <a:r>
              <a:rPr lang="en-US" dirty="0" smtClean="0"/>
              <a:t> Blocked → Ready, </a:t>
            </a:r>
            <a:r>
              <a:rPr lang="en-GB" dirty="0" smtClean="0"/>
              <a:t>e.g., receive from non-empty buffer</a:t>
            </a:r>
          </a:p>
        </p:txBody>
      </p:sp>
      <p:sp>
        <p:nvSpPr>
          <p:cNvPr id="21" name="Slide Number Placeholder 3"/>
          <p:cNvSpPr>
            <a:spLocks noGrp="1"/>
          </p:cNvSpPr>
          <p:nvPr>
            <p:ph type="sldNum" sz="quarter" idx="10"/>
          </p:nvPr>
        </p:nvSpPr>
        <p:spPr/>
        <p:txBody>
          <a:bodyPr/>
          <a:lstStyle/>
          <a:p>
            <a:fld id="{8073934C-0BF0-42A2-8F8C-6D96480EF0E0}" type="slidenum">
              <a:rPr lang="en-US" smtClean="0"/>
              <a:pPr/>
              <a:t>5</a:t>
            </a:fld>
            <a:endParaRPr lang="en-US"/>
          </a:p>
        </p:txBody>
      </p:sp>
      <p:sp>
        <p:nvSpPr>
          <p:cNvPr id="1159173" name="Text Box 5"/>
          <p:cNvSpPr txBox="1">
            <a:spLocks noChangeArrowheads="1"/>
          </p:cNvSpPr>
          <p:nvPr/>
        </p:nvSpPr>
        <p:spPr bwMode="auto">
          <a:xfrm>
            <a:off x="1892300" y="6222155"/>
            <a:ext cx="1743075" cy="3667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dirty="0" err="1">
                <a:solidFill>
                  <a:schemeClr val="folHlink"/>
                </a:solidFill>
                <a:latin typeface="Arial" charset="0"/>
              </a:rPr>
              <a:t>thread_wakeup</a:t>
            </a:r>
            <a:endParaRPr lang="en-GB" sz="1800" dirty="0">
              <a:solidFill>
                <a:schemeClr val="folHlink"/>
              </a:solidFill>
              <a:latin typeface="Arial" charset="0"/>
            </a:endParaRPr>
          </a:p>
        </p:txBody>
      </p:sp>
      <p:sp>
        <p:nvSpPr>
          <p:cNvPr id="1159174" name="Text Box 6"/>
          <p:cNvSpPr txBox="1">
            <a:spLocks noChangeArrowheads="1"/>
          </p:cNvSpPr>
          <p:nvPr/>
        </p:nvSpPr>
        <p:spPr bwMode="auto">
          <a:xfrm>
            <a:off x="406400" y="5107730"/>
            <a:ext cx="1501775" cy="3667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a:solidFill>
                  <a:schemeClr val="folHlink"/>
                </a:solidFill>
                <a:latin typeface="Arial" charset="0"/>
              </a:rPr>
              <a:t>thread_sleep</a:t>
            </a:r>
          </a:p>
        </p:txBody>
      </p:sp>
      <p:sp>
        <p:nvSpPr>
          <p:cNvPr id="1159178" name="Text Box 10"/>
          <p:cNvSpPr txBox="1">
            <a:spLocks noChangeArrowheads="1"/>
          </p:cNvSpPr>
          <p:nvPr/>
        </p:nvSpPr>
        <p:spPr bwMode="auto">
          <a:xfrm>
            <a:off x="3487738" y="5109317"/>
            <a:ext cx="1425575" cy="3667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a:solidFill>
                  <a:schemeClr val="folHlink"/>
                </a:solidFill>
                <a:latin typeface="Arial" charset="0"/>
              </a:rPr>
              <a:t>thread_yield</a:t>
            </a:r>
          </a:p>
        </p:txBody>
      </p:sp>
      <p:sp>
        <p:nvSpPr>
          <p:cNvPr id="1159189" name="Oval 21"/>
          <p:cNvSpPr>
            <a:spLocks noChangeArrowheads="1"/>
          </p:cNvSpPr>
          <p:nvPr/>
        </p:nvSpPr>
        <p:spPr bwMode="auto">
          <a:xfrm>
            <a:off x="2097088" y="4645767"/>
            <a:ext cx="1281112" cy="500063"/>
          </a:xfrm>
          <a:prstGeom prst="ellipse">
            <a:avLst/>
          </a:prstGeom>
          <a:noFill/>
          <a:ln w="19050" algn="ctr">
            <a:solidFill>
              <a:schemeClr val="tx1"/>
            </a:solidFill>
            <a:round/>
            <a:headEn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Arial" charset="0"/>
              </a:rPr>
              <a:t>Running</a:t>
            </a:r>
          </a:p>
        </p:txBody>
      </p:sp>
      <p:grpSp>
        <p:nvGrpSpPr>
          <p:cNvPr id="1159195" name="Group 27"/>
          <p:cNvGrpSpPr>
            <a:grpSpLocks/>
          </p:cNvGrpSpPr>
          <p:nvPr/>
        </p:nvGrpSpPr>
        <p:grpSpPr bwMode="auto">
          <a:xfrm>
            <a:off x="962025" y="5790355"/>
            <a:ext cx="3551238" cy="500062"/>
            <a:chOff x="2539" y="3580"/>
            <a:chExt cx="2237" cy="315"/>
          </a:xfrm>
        </p:grpSpPr>
        <p:sp>
          <p:nvSpPr>
            <p:cNvPr id="1159191" name="Oval 23"/>
            <p:cNvSpPr>
              <a:spLocks noChangeArrowheads="1"/>
            </p:cNvSpPr>
            <p:nvPr/>
          </p:nvSpPr>
          <p:spPr bwMode="auto">
            <a:xfrm>
              <a:off x="3969" y="3580"/>
              <a:ext cx="807" cy="315"/>
            </a:xfrm>
            <a:prstGeom prst="ellipse">
              <a:avLst/>
            </a:prstGeom>
            <a:noFill/>
            <a:ln w="19050" algn="ctr">
              <a:solidFill>
                <a:schemeClr val="tx1"/>
              </a:solidFill>
              <a:round/>
              <a:headEn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Arial" charset="0"/>
                </a:rPr>
                <a:t>Ready</a:t>
              </a:r>
            </a:p>
          </p:txBody>
        </p:sp>
        <p:sp>
          <p:nvSpPr>
            <p:cNvPr id="1159192" name="Oval 24"/>
            <p:cNvSpPr>
              <a:spLocks noChangeArrowheads="1"/>
            </p:cNvSpPr>
            <p:nvPr/>
          </p:nvSpPr>
          <p:spPr bwMode="auto">
            <a:xfrm>
              <a:off x="2539" y="3580"/>
              <a:ext cx="807" cy="315"/>
            </a:xfrm>
            <a:prstGeom prst="ellipse">
              <a:avLst/>
            </a:prstGeom>
            <a:noFill/>
            <a:ln w="19050" algn="ctr">
              <a:solidFill>
                <a:schemeClr val="tx1"/>
              </a:solidFill>
              <a:round/>
              <a:headEn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Arial" charset="0"/>
                </a:rPr>
                <a:t>Blocked</a:t>
              </a:r>
            </a:p>
          </p:txBody>
        </p:sp>
      </p:grpSp>
      <p:sp>
        <p:nvSpPr>
          <p:cNvPr id="1159193" name="Oval 25"/>
          <p:cNvSpPr>
            <a:spLocks noChangeArrowheads="1"/>
          </p:cNvSpPr>
          <p:nvPr/>
        </p:nvSpPr>
        <p:spPr bwMode="auto">
          <a:xfrm>
            <a:off x="4703763" y="4645767"/>
            <a:ext cx="1281112" cy="500063"/>
          </a:xfrm>
          <a:prstGeom prst="ellipse">
            <a:avLst/>
          </a:prstGeom>
          <a:noFill/>
          <a:ln w="19050" algn="ctr">
            <a:solidFill>
              <a:schemeClr val="tx1"/>
            </a:solidFill>
            <a:round/>
            <a:headEn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Arial" charset="0"/>
              </a:rPr>
              <a:t>Exited</a:t>
            </a:r>
          </a:p>
        </p:txBody>
      </p:sp>
      <p:cxnSp>
        <p:nvCxnSpPr>
          <p:cNvPr id="1159198" name="AutoShape 30"/>
          <p:cNvCxnSpPr>
            <a:cxnSpLocks noChangeShapeType="1"/>
            <a:stCxn id="1159192" idx="6"/>
            <a:endCxn id="1159191" idx="2"/>
          </p:cNvCxnSpPr>
          <p:nvPr/>
        </p:nvCxnSpPr>
        <p:spPr bwMode="auto">
          <a:xfrm>
            <a:off x="2252663" y="6041180"/>
            <a:ext cx="969962" cy="0"/>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9199" name="AutoShape 31"/>
          <p:cNvCxnSpPr>
            <a:cxnSpLocks noChangeShapeType="1"/>
            <a:stCxn id="1159189" idx="3"/>
            <a:endCxn id="1159192" idx="0"/>
          </p:cNvCxnSpPr>
          <p:nvPr/>
        </p:nvCxnSpPr>
        <p:spPr bwMode="auto">
          <a:xfrm flipH="1">
            <a:off x="1603375" y="5082330"/>
            <a:ext cx="681038" cy="698500"/>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9200" name="AutoShape 32"/>
          <p:cNvCxnSpPr>
            <a:cxnSpLocks noChangeShapeType="1"/>
            <a:stCxn id="1159189" idx="5"/>
            <a:endCxn id="1159191" idx="0"/>
          </p:cNvCxnSpPr>
          <p:nvPr/>
        </p:nvCxnSpPr>
        <p:spPr bwMode="auto">
          <a:xfrm>
            <a:off x="3190875" y="5082330"/>
            <a:ext cx="682625" cy="698500"/>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9201" name="AutoShape 33"/>
          <p:cNvCxnSpPr>
            <a:cxnSpLocks noChangeShapeType="1"/>
            <a:stCxn id="1159189" idx="6"/>
            <a:endCxn id="1159193" idx="2"/>
          </p:cNvCxnSpPr>
          <p:nvPr/>
        </p:nvCxnSpPr>
        <p:spPr bwMode="auto">
          <a:xfrm>
            <a:off x="3387725" y="4896592"/>
            <a:ext cx="1306513" cy="0"/>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9202" name="AutoShape 34"/>
          <p:cNvCxnSpPr>
            <a:cxnSpLocks noChangeShapeType="1"/>
            <a:stCxn id="1159205" idx="1"/>
            <a:endCxn id="1159191" idx="6"/>
          </p:cNvCxnSpPr>
          <p:nvPr/>
        </p:nvCxnSpPr>
        <p:spPr bwMode="auto">
          <a:xfrm flipH="1" flipV="1">
            <a:off x="4513263" y="6040386"/>
            <a:ext cx="423862" cy="3988"/>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9203" name="Text Box 35"/>
          <p:cNvSpPr txBox="1">
            <a:spLocks noChangeArrowheads="1"/>
          </p:cNvSpPr>
          <p:nvPr/>
        </p:nvSpPr>
        <p:spPr bwMode="auto">
          <a:xfrm>
            <a:off x="3341688" y="4521942"/>
            <a:ext cx="1311275" cy="3667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a:latin typeface="Arial" charset="0"/>
              </a:rPr>
              <a:t>thread_exit</a:t>
            </a:r>
          </a:p>
        </p:txBody>
      </p:sp>
      <p:sp>
        <p:nvSpPr>
          <p:cNvPr id="1159204" name="Text Box 36"/>
          <p:cNvSpPr txBox="1">
            <a:spLocks noChangeArrowheads="1"/>
          </p:cNvSpPr>
          <p:nvPr/>
        </p:nvSpPr>
        <p:spPr bwMode="auto">
          <a:xfrm>
            <a:off x="6346825" y="4712442"/>
            <a:ext cx="1704975" cy="3667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a:latin typeface="Arial" charset="0"/>
              </a:rPr>
              <a:t>thread_destroy</a:t>
            </a:r>
          </a:p>
        </p:txBody>
      </p:sp>
      <p:sp>
        <p:nvSpPr>
          <p:cNvPr id="1159205" name="Text Box 37"/>
          <p:cNvSpPr txBox="1">
            <a:spLocks noChangeArrowheads="1"/>
          </p:cNvSpPr>
          <p:nvPr/>
        </p:nvSpPr>
        <p:spPr bwMode="auto">
          <a:xfrm>
            <a:off x="4937125" y="5858617"/>
            <a:ext cx="1605224" cy="3715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dirty="0" err="1" smtClean="0">
                <a:latin typeface="Arial" charset="0"/>
              </a:rPr>
              <a:t>thread_create</a:t>
            </a:r>
            <a:endParaRPr lang="en-GB" sz="1800" dirty="0">
              <a:latin typeface="Arial" charset="0"/>
            </a:endParaRPr>
          </a:p>
        </p:txBody>
      </p:sp>
      <p:cxnSp>
        <p:nvCxnSpPr>
          <p:cNvPr id="1159206" name="AutoShape 38"/>
          <p:cNvCxnSpPr>
            <a:cxnSpLocks noChangeShapeType="1"/>
            <a:stCxn id="1159193" idx="6"/>
            <a:endCxn id="1159204" idx="1"/>
          </p:cNvCxnSpPr>
          <p:nvPr/>
        </p:nvCxnSpPr>
        <p:spPr bwMode="auto">
          <a:xfrm>
            <a:off x="5994400" y="4896592"/>
            <a:ext cx="352425" cy="0"/>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 Box 55"/>
          <p:cNvSpPr txBox="1">
            <a:spLocks noChangeArrowheads="1"/>
          </p:cNvSpPr>
          <p:nvPr/>
        </p:nvSpPr>
        <p:spPr bwMode="auto">
          <a:xfrm>
            <a:off x="2747169" y="5405742"/>
            <a:ext cx="511175" cy="3667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dirty="0">
                <a:solidFill>
                  <a:schemeClr val="folHlink"/>
                </a:solidFill>
                <a:latin typeface="Arial" charset="0"/>
              </a:rPr>
              <a:t>run</a:t>
            </a:r>
          </a:p>
        </p:txBody>
      </p:sp>
      <p:cxnSp>
        <p:nvCxnSpPr>
          <p:cNvPr id="23" name="AutoShape 56"/>
          <p:cNvCxnSpPr>
            <a:cxnSpLocks noChangeShapeType="1"/>
          </p:cNvCxnSpPr>
          <p:nvPr/>
        </p:nvCxnSpPr>
        <p:spPr bwMode="auto">
          <a:xfrm flipH="1" flipV="1">
            <a:off x="2821781" y="5134279"/>
            <a:ext cx="681038" cy="698500"/>
          </a:xfrm>
          <a:prstGeom prst="straightConnector1">
            <a:avLst/>
          </a:prstGeom>
          <a:noFill/>
          <a:ln w="127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Invoking Thread Yield</a:t>
            </a:r>
            <a:endParaRPr lang="en-CA" dirty="0"/>
          </a:p>
        </p:txBody>
      </p:sp>
      <p:sp>
        <p:nvSpPr>
          <p:cNvPr id="4" name="Slide Number Placeholder 3"/>
          <p:cNvSpPr>
            <a:spLocks noGrp="1"/>
          </p:cNvSpPr>
          <p:nvPr>
            <p:ph type="sldNum" sz="quarter" idx="10"/>
          </p:nvPr>
        </p:nvSpPr>
        <p:spPr/>
        <p:txBody>
          <a:bodyPr/>
          <a:lstStyle/>
          <a:p>
            <a:fld id="{46299EF9-DF56-45E6-B867-09E73DB2D784}" type="slidenum">
              <a:rPr lang="en-US" smtClean="0"/>
              <a:pPr/>
              <a:t>6</a:t>
            </a:fld>
            <a:endParaRPr lang="en-US"/>
          </a:p>
        </p:txBody>
      </p:sp>
      <p:sp>
        <p:nvSpPr>
          <p:cNvPr id="5" name="TextBox 4"/>
          <p:cNvSpPr txBox="1"/>
          <p:nvPr/>
        </p:nvSpPr>
        <p:spPr>
          <a:xfrm>
            <a:off x="947127" y="2286000"/>
            <a:ext cx="4432624" cy="3785652"/>
          </a:xfrm>
          <a:prstGeom prst="rect">
            <a:avLst/>
          </a:prstGeom>
          <a:noFill/>
        </p:spPr>
        <p:txBody>
          <a:bodyPr wrap="none" rtlCol="0">
            <a:spAutoFit/>
          </a:bodyPr>
          <a:lstStyle/>
          <a:p>
            <a:pPr algn="l"/>
            <a:r>
              <a:rPr lang="en-CA" dirty="0" smtClean="0">
                <a:latin typeface="Consolas" panose="020B0609020204030204" pitchFamily="49" charset="0"/>
              </a:rPr>
              <a:t>main() {</a:t>
            </a:r>
          </a:p>
          <a:p>
            <a:pPr algn="l"/>
            <a:r>
              <a:rPr lang="en-CA" dirty="0">
                <a:latin typeface="Consolas" panose="020B0609020204030204" pitchFamily="49" charset="0"/>
              </a:rPr>
              <a:t> </a:t>
            </a:r>
            <a:r>
              <a:rPr lang="en-CA" dirty="0" smtClean="0">
                <a:latin typeface="Consolas" panose="020B0609020204030204" pitchFamily="49" charset="0"/>
              </a:rPr>
              <a:t> </a:t>
            </a:r>
            <a:r>
              <a:rPr lang="en-CA" dirty="0" err="1" smtClean="0">
                <a:latin typeface="Consolas" panose="020B0609020204030204" pitchFamily="49" charset="0"/>
              </a:rPr>
              <a:t>thread_create</a:t>
            </a:r>
            <a:r>
              <a:rPr lang="en-CA" dirty="0" smtClean="0">
                <a:latin typeface="Consolas" panose="020B0609020204030204" pitchFamily="49" charset="0"/>
              </a:rPr>
              <a:t>(</a:t>
            </a:r>
            <a:r>
              <a:rPr lang="en-CA" dirty="0" err="1" smtClean="0">
                <a:latin typeface="Consolas" panose="020B0609020204030204" pitchFamily="49" charset="0"/>
              </a:rPr>
              <a:t>workerA</a:t>
            </a:r>
            <a:r>
              <a:rPr lang="en-CA" dirty="0" smtClean="0">
                <a:latin typeface="Consolas" panose="020B0609020204030204" pitchFamily="49" charset="0"/>
              </a:rPr>
              <a:t>);</a:t>
            </a:r>
          </a:p>
          <a:p>
            <a:pPr algn="l"/>
            <a:r>
              <a:rPr lang="en-CA" dirty="0">
                <a:latin typeface="Consolas" panose="020B0609020204030204" pitchFamily="49" charset="0"/>
              </a:rPr>
              <a:t> </a:t>
            </a:r>
            <a:r>
              <a:rPr lang="en-CA" dirty="0" smtClean="0">
                <a:latin typeface="Consolas" panose="020B0609020204030204" pitchFamily="49" charset="0"/>
              </a:rPr>
              <a:t> </a:t>
            </a:r>
            <a:r>
              <a:rPr lang="en-CA" dirty="0" err="1" smtClean="0">
                <a:latin typeface="Consolas" panose="020B0609020204030204" pitchFamily="49" charset="0"/>
              </a:rPr>
              <a:t>thread_create</a:t>
            </a:r>
            <a:r>
              <a:rPr lang="en-CA" dirty="0" smtClean="0">
                <a:latin typeface="Consolas" panose="020B0609020204030204" pitchFamily="49" charset="0"/>
              </a:rPr>
              <a:t>(</a:t>
            </a:r>
            <a:r>
              <a:rPr lang="en-CA" dirty="0" err="1" smtClean="0">
                <a:latin typeface="Consolas" panose="020B0609020204030204" pitchFamily="49" charset="0"/>
              </a:rPr>
              <a:t>workerB</a:t>
            </a:r>
            <a:r>
              <a:rPr lang="en-CA" dirty="0" smtClean="0">
                <a:latin typeface="Consolas" panose="020B0609020204030204" pitchFamily="49" charset="0"/>
              </a:rPr>
              <a:t>);</a:t>
            </a:r>
          </a:p>
          <a:p>
            <a:pPr algn="l"/>
            <a:r>
              <a:rPr lang="en-CA" dirty="0" smtClean="0">
                <a:latin typeface="Consolas" panose="020B0609020204030204" pitchFamily="49" charset="0"/>
              </a:rPr>
              <a:t>}</a:t>
            </a:r>
          </a:p>
          <a:p>
            <a:pPr algn="l"/>
            <a:endParaRPr lang="en-CA" dirty="0">
              <a:latin typeface="Consolas" panose="020B0609020204030204" pitchFamily="49" charset="0"/>
            </a:endParaRPr>
          </a:p>
          <a:p>
            <a:pPr algn="l"/>
            <a:r>
              <a:rPr lang="en-CA" dirty="0" err="1" smtClean="0">
                <a:latin typeface="Consolas" panose="020B0609020204030204" pitchFamily="49" charset="0"/>
              </a:rPr>
              <a:t>workerA</a:t>
            </a:r>
            <a:r>
              <a:rPr lang="en-CA" dirty="0" smtClean="0">
                <a:latin typeface="Consolas" panose="020B0609020204030204" pitchFamily="49" charset="0"/>
              </a:rPr>
              <a:t>() {</a:t>
            </a:r>
          </a:p>
          <a:p>
            <a:pPr algn="l"/>
            <a:r>
              <a:rPr lang="en-CA" dirty="0" smtClean="0">
                <a:latin typeface="Consolas" panose="020B0609020204030204" pitchFamily="49" charset="0"/>
              </a:rPr>
              <a:t>  </a:t>
            </a:r>
            <a:r>
              <a:rPr lang="en-CA" dirty="0" err="1" smtClean="0">
                <a:latin typeface="Consolas" panose="020B0609020204030204" pitchFamily="49" charset="0"/>
              </a:rPr>
              <a:t>do_A</a:t>
            </a:r>
            <a:r>
              <a:rPr lang="en-CA" dirty="0" smtClean="0">
                <a:latin typeface="Consolas" panose="020B0609020204030204" pitchFamily="49" charset="0"/>
              </a:rPr>
              <a:t>();</a:t>
            </a:r>
          </a:p>
          <a:p>
            <a:pPr algn="l"/>
            <a:r>
              <a:rPr lang="en-CA" dirty="0">
                <a:latin typeface="Consolas" panose="020B0609020204030204" pitchFamily="49" charset="0"/>
              </a:rPr>
              <a:t> </a:t>
            </a:r>
            <a:r>
              <a:rPr lang="en-CA" dirty="0" smtClean="0">
                <a:latin typeface="Consolas" panose="020B0609020204030204" pitchFamily="49" charset="0"/>
              </a:rPr>
              <a:t> </a:t>
            </a:r>
            <a:r>
              <a:rPr lang="en-CA" dirty="0" err="1" smtClean="0">
                <a:latin typeface="Consolas" panose="020B0609020204030204" pitchFamily="49" charset="0"/>
              </a:rPr>
              <a:t>thread_yield</a:t>
            </a:r>
            <a:r>
              <a:rPr lang="en-CA" dirty="0" smtClean="0">
                <a:latin typeface="Consolas" panose="020B0609020204030204" pitchFamily="49" charset="0"/>
              </a:rPr>
              <a:t>();</a:t>
            </a:r>
          </a:p>
          <a:p>
            <a:pPr algn="l"/>
            <a:r>
              <a:rPr lang="en-CA" dirty="0">
                <a:latin typeface="Consolas" panose="020B0609020204030204" pitchFamily="49" charset="0"/>
              </a:rPr>
              <a:t> </a:t>
            </a:r>
            <a:r>
              <a:rPr lang="en-CA" dirty="0" smtClean="0">
                <a:latin typeface="Consolas" panose="020B0609020204030204" pitchFamily="49" charset="0"/>
              </a:rPr>
              <a:t> </a:t>
            </a:r>
            <a:r>
              <a:rPr lang="en-CA" dirty="0" err="1" smtClean="0">
                <a:latin typeface="Consolas" panose="020B0609020204030204" pitchFamily="49" charset="0"/>
              </a:rPr>
              <a:t>do_more_A</a:t>
            </a:r>
            <a:r>
              <a:rPr lang="en-CA" dirty="0" smtClean="0">
                <a:latin typeface="Consolas" panose="020B0609020204030204" pitchFamily="49" charset="0"/>
              </a:rPr>
              <a:t>();</a:t>
            </a:r>
          </a:p>
          <a:p>
            <a:pPr algn="l"/>
            <a:r>
              <a:rPr lang="en-CA" dirty="0">
                <a:latin typeface="Consolas" panose="020B0609020204030204" pitchFamily="49" charset="0"/>
              </a:rPr>
              <a:t>}</a:t>
            </a:r>
          </a:p>
        </p:txBody>
      </p:sp>
      <p:sp>
        <p:nvSpPr>
          <p:cNvPr id="6" name="TextBox 5"/>
          <p:cNvSpPr txBox="1"/>
          <p:nvPr/>
        </p:nvSpPr>
        <p:spPr>
          <a:xfrm>
            <a:off x="5478487" y="2286000"/>
            <a:ext cx="3073277" cy="3785652"/>
          </a:xfrm>
          <a:prstGeom prst="rect">
            <a:avLst/>
          </a:prstGeom>
          <a:noFill/>
        </p:spPr>
        <p:txBody>
          <a:bodyPr wrap="none" rtlCol="0">
            <a:spAutoFit/>
          </a:bodyPr>
          <a:lstStyle/>
          <a:p>
            <a:pPr algn="l"/>
            <a:endParaRPr lang="en-CA" dirty="0" smtClean="0">
              <a:latin typeface="Consolas" panose="020B0609020204030204" pitchFamily="49" charset="0"/>
            </a:endParaRPr>
          </a:p>
          <a:p>
            <a:pPr algn="l"/>
            <a:endParaRPr lang="en-CA" dirty="0">
              <a:latin typeface="Consolas" panose="020B0609020204030204" pitchFamily="49" charset="0"/>
            </a:endParaRPr>
          </a:p>
          <a:p>
            <a:pPr algn="l"/>
            <a:endParaRPr lang="en-CA" dirty="0" smtClean="0">
              <a:latin typeface="Consolas" panose="020B0609020204030204" pitchFamily="49" charset="0"/>
            </a:endParaRPr>
          </a:p>
          <a:p>
            <a:pPr algn="l"/>
            <a:endParaRPr lang="en-CA" dirty="0">
              <a:latin typeface="Consolas" panose="020B0609020204030204" pitchFamily="49" charset="0"/>
            </a:endParaRPr>
          </a:p>
          <a:p>
            <a:pPr algn="l"/>
            <a:endParaRPr lang="en-CA" dirty="0">
              <a:latin typeface="Consolas" panose="020B0609020204030204" pitchFamily="49" charset="0"/>
            </a:endParaRPr>
          </a:p>
          <a:p>
            <a:pPr algn="l"/>
            <a:r>
              <a:rPr lang="en-CA" dirty="0" err="1" smtClean="0">
                <a:latin typeface="Consolas" panose="020B0609020204030204" pitchFamily="49" charset="0"/>
              </a:rPr>
              <a:t>workerB</a:t>
            </a:r>
            <a:r>
              <a:rPr lang="en-CA" dirty="0" smtClean="0">
                <a:latin typeface="Consolas" panose="020B0609020204030204" pitchFamily="49" charset="0"/>
              </a:rPr>
              <a:t>() {</a:t>
            </a:r>
          </a:p>
          <a:p>
            <a:pPr algn="l"/>
            <a:r>
              <a:rPr lang="en-CA" dirty="0" smtClean="0">
                <a:latin typeface="Consolas" panose="020B0609020204030204" pitchFamily="49" charset="0"/>
              </a:rPr>
              <a:t>  </a:t>
            </a:r>
            <a:r>
              <a:rPr lang="en-CA" dirty="0" err="1" smtClean="0">
                <a:latin typeface="Consolas" panose="020B0609020204030204" pitchFamily="49" charset="0"/>
              </a:rPr>
              <a:t>do_B</a:t>
            </a:r>
            <a:r>
              <a:rPr lang="en-CA" dirty="0" smtClean="0">
                <a:latin typeface="Consolas" panose="020B0609020204030204" pitchFamily="49" charset="0"/>
              </a:rPr>
              <a:t>();</a:t>
            </a:r>
          </a:p>
          <a:p>
            <a:pPr algn="l"/>
            <a:r>
              <a:rPr lang="en-CA" dirty="0">
                <a:latin typeface="Consolas" panose="020B0609020204030204" pitchFamily="49" charset="0"/>
              </a:rPr>
              <a:t> </a:t>
            </a:r>
            <a:r>
              <a:rPr lang="en-CA" dirty="0" smtClean="0">
                <a:latin typeface="Consolas" panose="020B0609020204030204" pitchFamily="49" charset="0"/>
              </a:rPr>
              <a:t> </a:t>
            </a:r>
            <a:r>
              <a:rPr lang="en-CA" dirty="0" err="1" smtClean="0">
                <a:latin typeface="Consolas" panose="020B0609020204030204" pitchFamily="49" charset="0"/>
              </a:rPr>
              <a:t>thread_yield</a:t>
            </a:r>
            <a:r>
              <a:rPr lang="en-CA" dirty="0" smtClean="0">
                <a:latin typeface="Consolas" panose="020B0609020204030204" pitchFamily="49" charset="0"/>
              </a:rPr>
              <a:t>();</a:t>
            </a:r>
          </a:p>
          <a:p>
            <a:pPr algn="l"/>
            <a:r>
              <a:rPr lang="en-CA" dirty="0">
                <a:latin typeface="Consolas" panose="020B0609020204030204" pitchFamily="49" charset="0"/>
              </a:rPr>
              <a:t> </a:t>
            </a:r>
            <a:r>
              <a:rPr lang="en-CA" dirty="0" smtClean="0">
                <a:latin typeface="Consolas" panose="020B0609020204030204" pitchFamily="49" charset="0"/>
              </a:rPr>
              <a:t> </a:t>
            </a:r>
            <a:r>
              <a:rPr lang="en-CA" dirty="0" err="1" smtClean="0">
                <a:latin typeface="Consolas" panose="020B0609020204030204" pitchFamily="49" charset="0"/>
              </a:rPr>
              <a:t>do_more_B</a:t>
            </a:r>
            <a:r>
              <a:rPr lang="en-CA" dirty="0" smtClean="0">
                <a:latin typeface="Consolas" panose="020B0609020204030204" pitchFamily="49" charset="0"/>
              </a:rPr>
              <a:t>();</a:t>
            </a:r>
          </a:p>
          <a:p>
            <a:pPr algn="l"/>
            <a:r>
              <a:rPr lang="en-CA" dirty="0">
                <a:latin typeface="Consolas" panose="020B0609020204030204" pitchFamily="49" charset="0"/>
              </a:rPr>
              <a:t>}</a:t>
            </a:r>
          </a:p>
        </p:txBody>
      </p:sp>
    </p:spTree>
    <p:extLst>
      <p:ext uri="{BB962C8B-B14F-4D97-AF65-F5344CB8AC3E}">
        <p14:creationId xmlns:p14="http://schemas.microsoft.com/office/powerpoint/2010/main" val="50652419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p:txBody>
          <a:bodyPr/>
          <a:lstStyle/>
          <a:p>
            <a:r>
              <a:rPr lang="en-GB" smtClean="0"/>
              <a:t>Preemptive Scheduling</a:t>
            </a:r>
            <a:endParaRPr lang="en-GB" dirty="0"/>
          </a:p>
        </p:txBody>
      </p:sp>
      <p:sp>
        <p:nvSpPr>
          <p:cNvPr id="1162243" name="Rectangle 3"/>
          <p:cNvSpPr>
            <a:spLocks noGrp="1" noChangeArrowheads="1"/>
          </p:cNvSpPr>
          <p:nvPr>
            <p:ph idx="1"/>
          </p:nvPr>
        </p:nvSpPr>
        <p:spPr/>
        <p:txBody>
          <a:bodyPr/>
          <a:lstStyle/>
          <a:p>
            <a:r>
              <a:rPr lang="en-GB" dirty="0" smtClean="0"/>
              <a:t>A thread may never call </a:t>
            </a:r>
            <a:r>
              <a:rPr lang="en-GB" dirty="0" err="1" smtClean="0"/>
              <a:t>thread_yield</a:t>
            </a:r>
            <a:r>
              <a:rPr lang="en-GB" dirty="0" smtClean="0"/>
              <a:t> or </a:t>
            </a:r>
            <a:r>
              <a:rPr lang="en-GB" dirty="0" err="1" smtClean="0"/>
              <a:t>thread_sleep</a:t>
            </a:r>
            <a:endParaRPr lang="en-GB" dirty="0" smtClean="0"/>
          </a:p>
          <a:p>
            <a:pPr lvl="2"/>
            <a:r>
              <a:rPr lang="en-US" dirty="0" smtClean="0"/>
              <a:t>A thread makes these calls voluntarily, when convenient</a:t>
            </a:r>
            <a:endParaRPr lang="en-GB" dirty="0" smtClean="0"/>
          </a:p>
          <a:p>
            <a:r>
              <a:rPr lang="en-GB" dirty="0" smtClean="0"/>
              <a:t>Scheduler uses timer interrupt to regain control</a:t>
            </a:r>
          </a:p>
          <a:p>
            <a:r>
              <a:rPr lang="en-GB" dirty="0" smtClean="0"/>
              <a:t>Interrupt handler calls yield on behalf of current thread</a:t>
            </a:r>
          </a:p>
          <a:p>
            <a:r>
              <a:rPr lang="en-GB" dirty="0" smtClean="0"/>
              <a:t>This is called </a:t>
            </a:r>
            <a:r>
              <a:rPr lang="en-GB" dirty="0" err="1" smtClean="0"/>
              <a:t>preemptive</a:t>
            </a:r>
            <a:r>
              <a:rPr lang="en-GB" dirty="0" smtClean="0"/>
              <a:t> scheduling</a:t>
            </a:r>
          </a:p>
          <a:p>
            <a:pPr lvl="1"/>
            <a:r>
              <a:rPr lang="en-US" dirty="0" smtClean="0"/>
              <a:t>Current thread is preempted at an arbitrary instruction</a:t>
            </a:r>
          </a:p>
        </p:txBody>
      </p:sp>
      <p:sp>
        <p:nvSpPr>
          <p:cNvPr id="23" name="Slide Number Placeholder 3"/>
          <p:cNvSpPr>
            <a:spLocks noGrp="1"/>
          </p:cNvSpPr>
          <p:nvPr>
            <p:ph type="sldNum" sz="quarter" idx="10"/>
          </p:nvPr>
        </p:nvSpPr>
        <p:spPr/>
        <p:txBody>
          <a:bodyPr/>
          <a:lstStyle/>
          <a:p>
            <a:fld id="{65C0785D-D171-4C00-A640-E866465FC8BE}" type="slidenum">
              <a:rPr lang="en-US" smtClean="0"/>
              <a:pPr/>
              <a:t>7</a:t>
            </a:fld>
            <a:endParaRPr lang="en-US"/>
          </a:p>
        </p:txBody>
      </p:sp>
      <p:sp>
        <p:nvSpPr>
          <p:cNvPr id="24" name="Text Box 5"/>
          <p:cNvSpPr txBox="1">
            <a:spLocks noChangeArrowheads="1"/>
          </p:cNvSpPr>
          <p:nvPr/>
        </p:nvSpPr>
        <p:spPr bwMode="auto">
          <a:xfrm>
            <a:off x="1892300" y="6222155"/>
            <a:ext cx="1759113" cy="3715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dirty="0" err="1">
                <a:latin typeface="Arial" charset="0"/>
              </a:rPr>
              <a:t>thread_wakeup</a:t>
            </a:r>
            <a:endParaRPr lang="en-GB" sz="1800" dirty="0">
              <a:latin typeface="Arial" charset="0"/>
            </a:endParaRPr>
          </a:p>
        </p:txBody>
      </p:sp>
      <p:sp>
        <p:nvSpPr>
          <p:cNvPr id="25" name="Text Box 6"/>
          <p:cNvSpPr txBox="1">
            <a:spLocks noChangeArrowheads="1"/>
          </p:cNvSpPr>
          <p:nvPr/>
        </p:nvSpPr>
        <p:spPr bwMode="auto">
          <a:xfrm>
            <a:off x="406400" y="5107730"/>
            <a:ext cx="1515456" cy="3715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dirty="0" err="1">
                <a:latin typeface="Arial" charset="0"/>
              </a:rPr>
              <a:t>thread_sleep</a:t>
            </a:r>
            <a:endParaRPr lang="en-GB" sz="1800" dirty="0">
              <a:latin typeface="Arial" charset="0"/>
            </a:endParaRPr>
          </a:p>
        </p:txBody>
      </p:sp>
      <p:sp>
        <p:nvSpPr>
          <p:cNvPr id="26" name="Text Box 10"/>
          <p:cNvSpPr txBox="1">
            <a:spLocks noChangeArrowheads="1"/>
          </p:cNvSpPr>
          <p:nvPr/>
        </p:nvSpPr>
        <p:spPr bwMode="auto">
          <a:xfrm>
            <a:off x="3594746" y="5012037"/>
            <a:ext cx="1438512" cy="6485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dirty="0" err="1" smtClean="0">
                <a:solidFill>
                  <a:schemeClr val="folHlink"/>
                </a:solidFill>
                <a:latin typeface="Arial" charset="0"/>
              </a:rPr>
              <a:t>preemptive</a:t>
            </a:r>
            <a:r>
              <a:rPr lang="en-GB" sz="1800" dirty="0" smtClean="0">
                <a:solidFill>
                  <a:schemeClr val="folHlink"/>
                </a:solidFill>
                <a:latin typeface="Arial" charset="0"/>
              </a:rPr>
              <a:t> </a:t>
            </a:r>
          </a:p>
          <a:p>
            <a:pPr>
              <a:buClr>
                <a:srgbClr val="000000"/>
              </a:buClr>
              <a:buSzPct val="100000"/>
              <a:buFont typeface="Courier New" pitchFamily="49" charset="0"/>
              <a:buNone/>
            </a:pPr>
            <a:r>
              <a:rPr lang="en-GB" sz="1800" dirty="0" err="1" smtClean="0">
                <a:solidFill>
                  <a:schemeClr val="folHlink"/>
                </a:solidFill>
                <a:latin typeface="Arial" charset="0"/>
              </a:rPr>
              <a:t>thread_yield</a:t>
            </a:r>
            <a:endParaRPr lang="en-GB" sz="1800" dirty="0">
              <a:solidFill>
                <a:schemeClr val="folHlink"/>
              </a:solidFill>
              <a:latin typeface="Arial" charset="0"/>
            </a:endParaRPr>
          </a:p>
        </p:txBody>
      </p:sp>
      <p:sp>
        <p:nvSpPr>
          <p:cNvPr id="27" name="Oval 21"/>
          <p:cNvSpPr>
            <a:spLocks noChangeArrowheads="1"/>
          </p:cNvSpPr>
          <p:nvPr/>
        </p:nvSpPr>
        <p:spPr bwMode="auto">
          <a:xfrm>
            <a:off x="2097088" y="4645767"/>
            <a:ext cx="1281112" cy="500063"/>
          </a:xfrm>
          <a:prstGeom prst="ellipse">
            <a:avLst/>
          </a:prstGeom>
          <a:noFill/>
          <a:ln w="19050" algn="ctr">
            <a:solidFill>
              <a:schemeClr val="tx1"/>
            </a:solidFill>
            <a:round/>
            <a:headEn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Arial" charset="0"/>
              </a:rPr>
              <a:t>Running</a:t>
            </a:r>
          </a:p>
        </p:txBody>
      </p:sp>
      <p:grpSp>
        <p:nvGrpSpPr>
          <p:cNvPr id="28" name="Group 27"/>
          <p:cNvGrpSpPr>
            <a:grpSpLocks/>
          </p:cNvGrpSpPr>
          <p:nvPr/>
        </p:nvGrpSpPr>
        <p:grpSpPr bwMode="auto">
          <a:xfrm>
            <a:off x="962025" y="5790355"/>
            <a:ext cx="3551238" cy="500062"/>
            <a:chOff x="2539" y="3580"/>
            <a:chExt cx="2237" cy="315"/>
          </a:xfrm>
        </p:grpSpPr>
        <p:sp>
          <p:nvSpPr>
            <p:cNvPr id="29" name="Oval 23"/>
            <p:cNvSpPr>
              <a:spLocks noChangeArrowheads="1"/>
            </p:cNvSpPr>
            <p:nvPr/>
          </p:nvSpPr>
          <p:spPr bwMode="auto">
            <a:xfrm>
              <a:off x="3969" y="3580"/>
              <a:ext cx="807" cy="315"/>
            </a:xfrm>
            <a:prstGeom prst="ellipse">
              <a:avLst/>
            </a:prstGeom>
            <a:noFill/>
            <a:ln w="19050" algn="ctr">
              <a:solidFill>
                <a:schemeClr val="tx1"/>
              </a:solidFill>
              <a:round/>
              <a:headEn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Arial" charset="0"/>
                </a:rPr>
                <a:t>Ready</a:t>
              </a:r>
            </a:p>
          </p:txBody>
        </p:sp>
        <p:sp>
          <p:nvSpPr>
            <p:cNvPr id="30" name="Oval 24"/>
            <p:cNvSpPr>
              <a:spLocks noChangeArrowheads="1"/>
            </p:cNvSpPr>
            <p:nvPr/>
          </p:nvSpPr>
          <p:spPr bwMode="auto">
            <a:xfrm>
              <a:off x="2539" y="3580"/>
              <a:ext cx="807" cy="315"/>
            </a:xfrm>
            <a:prstGeom prst="ellipse">
              <a:avLst/>
            </a:prstGeom>
            <a:noFill/>
            <a:ln w="19050" algn="ctr">
              <a:solidFill>
                <a:schemeClr val="tx1"/>
              </a:solidFill>
              <a:round/>
              <a:headEn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Arial" charset="0"/>
                </a:rPr>
                <a:t>Blocked</a:t>
              </a:r>
            </a:p>
          </p:txBody>
        </p:sp>
      </p:grpSp>
      <p:sp>
        <p:nvSpPr>
          <p:cNvPr id="31" name="Oval 25"/>
          <p:cNvSpPr>
            <a:spLocks noChangeArrowheads="1"/>
          </p:cNvSpPr>
          <p:nvPr/>
        </p:nvSpPr>
        <p:spPr bwMode="auto">
          <a:xfrm>
            <a:off x="4703763" y="4645767"/>
            <a:ext cx="1281112" cy="500063"/>
          </a:xfrm>
          <a:prstGeom prst="ellipse">
            <a:avLst/>
          </a:prstGeom>
          <a:noFill/>
          <a:ln w="19050" algn="ctr">
            <a:solidFill>
              <a:schemeClr val="tx1"/>
            </a:solidFill>
            <a:round/>
            <a:headEn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a:latin typeface="Arial" charset="0"/>
              </a:rPr>
              <a:t>Exited</a:t>
            </a:r>
          </a:p>
        </p:txBody>
      </p:sp>
      <p:cxnSp>
        <p:nvCxnSpPr>
          <p:cNvPr id="32" name="AutoShape 30"/>
          <p:cNvCxnSpPr>
            <a:cxnSpLocks noChangeShapeType="1"/>
            <a:stCxn id="30" idx="6"/>
            <a:endCxn id="29" idx="2"/>
          </p:cNvCxnSpPr>
          <p:nvPr/>
        </p:nvCxnSpPr>
        <p:spPr bwMode="auto">
          <a:xfrm>
            <a:off x="2252663" y="6041180"/>
            <a:ext cx="969962" cy="0"/>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27" idx="3"/>
            <a:endCxn id="30" idx="0"/>
          </p:cNvCxnSpPr>
          <p:nvPr/>
        </p:nvCxnSpPr>
        <p:spPr bwMode="auto">
          <a:xfrm flipH="1">
            <a:off x="1603375" y="5082330"/>
            <a:ext cx="681038" cy="698500"/>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27" idx="5"/>
            <a:endCxn id="29" idx="0"/>
          </p:cNvCxnSpPr>
          <p:nvPr/>
        </p:nvCxnSpPr>
        <p:spPr bwMode="auto">
          <a:xfrm>
            <a:off x="3190875" y="5082330"/>
            <a:ext cx="682625" cy="698500"/>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3"/>
          <p:cNvCxnSpPr>
            <a:cxnSpLocks noChangeShapeType="1"/>
            <a:stCxn id="27" idx="6"/>
            <a:endCxn id="31" idx="2"/>
          </p:cNvCxnSpPr>
          <p:nvPr/>
        </p:nvCxnSpPr>
        <p:spPr bwMode="auto">
          <a:xfrm>
            <a:off x="3387725" y="4896592"/>
            <a:ext cx="1306513" cy="0"/>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4"/>
          <p:cNvCxnSpPr>
            <a:cxnSpLocks noChangeShapeType="1"/>
            <a:stCxn id="39" idx="1"/>
            <a:endCxn id="29" idx="6"/>
          </p:cNvCxnSpPr>
          <p:nvPr/>
        </p:nvCxnSpPr>
        <p:spPr bwMode="auto">
          <a:xfrm flipH="1" flipV="1">
            <a:off x="4513263" y="6040386"/>
            <a:ext cx="423862" cy="3988"/>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 Box 35"/>
          <p:cNvSpPr txBox="1">
            <a:spLocks noChangeArrowheads="1"/>
          </p:cNvSpPr>
          <p:nvPr/>
        </p:nvSpPr>
        <p:spPr bwMode="auto">
          <a:xfrm>
            <a:off x="3341688" y="4521942"/>
            <a:ext cx="1311275" cy="3667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a:latin typeface="Arial" charset="0"/>
              </a:rPr>
              <a:t>thread_exit</a:t>
            </a:r>
          </a:p>
        </p:txBody>
      </p:sp>
      <p:sp>
        <p:nvSpPr>
          <p:cNvPr id="38" name="Text Box 36"/>
          <p:cNvSpPr txBox="1">
            <a:spLocks noChangeArrowheads="1"/>
          </p:cNvSpPr>
          <p:nvPr/>
        </p:nvSpPr>
        <p:spPr bwMode="auto">
          <a:xfrm>
            <a:off x="6346825" y="4712442"/>
            <a:ext cx="1704975" cy="3667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a:latin typeface="Arial" charset="0"/>
              </a:rPr>
              <a:t>thread_destroy</a:t>
            </a:r>
          </a:p>
        </p:txBody>
      </p:sp>
      <p:sp>
        <p:nvSpPr>
          <p:cNvPr id="39" name="Text Box 37"/>
          <p:cNvSpPr txBox="1">
            <a:spLocks noChangeArrowheads="1"/>
          </p:cNvSpPr>
          <p:nvPr/>
        </p:nvSpPr>
        <p:spPr bwMode="auto">
          <a:xfrm>
            <a:off x="4937125" y="5858617"/>
            <a:ext cx="1605224" cy="3715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dirty="0" err="1" smtClean="0">
                <a:latin typeface="Arial" charset="0"/>
              </a:rPr>
              <a:t>thread_create</a:t>
            </a:r>
            <a:endParaRPr lang="en-GB" sz="1800" dirty="0">
              <a:latin typeface="Arial" charset="0"/>
            </a:endParaRPr>
          </a:p>
        </p:txBody>
      </p:sp>
      <p:cxnSp>
        <p:nvCxnSpPr>
          <p:cNvPr id="40" name="AutoShape 38"/>
          <p:cNvCxnSpPr>
            <a:cxnSpLocks noChangeShapeType="1"/>
            <a:stCxn id="31" idx="6"/>
            <a:endCxn id="38" idx="1"/>
          </p:cNvCxnSpPr>
          <p:nvPr/>
        </p:nvCxnSpPr>
        <p:spPr bwMode="auto">
          <a:xfrm>
            <a:off x="5994400" y="4896592"/>
            <a:ext cx="352425" cy="0"/>
          </a:xfrm>
          <a:prstGeom prst="straightConnector1">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 Box 55"/>
          <p:cNvSpPr txBox="1">
            <a:spLocks noChangeArrowheads="1"/>
          </p:cNvSpPr>
          <p:nvPr/>
        </p:nvSpPr>
        <p:spPr bwMode="auto">
          <a:xfrm>
            <a:off x="2747169" y="5405742"/>
            <a:ext cx="511175" cy="3667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lgn="l"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buClr>
                <a:srgbClr val="000000"/>
              </a:buClr>
              <a:buSzPct val="100000"/>
              <a:buFont typeface="Courier New" pitchFamily="49" charset="0"/>
              <a:buNone/>
            </a:pPr>
            <a:r>
              <a:rPr lang="en-GB" sz="1800" dirty="0">
                <a:solidFill>
                  <a:schemeClr val="folHlink"/>
                </a:solidFill>
                <a:latin typeface="Arial" charset="0"/>
              </a:rPr>
              <a:t>run</a:t>
            </a:r>
          </a:p>
        </p:txBody>
      </p:sp>
      <p:cxnSp>
        <p:nvCxnSpPr>
          <p:cNvPr id="42" name="AutoShape 56"/>
          <p:cNvCxnSpPr>
            <a:cxnSpLocks noChangeShapeType="1"/>
          </p:cNvCxnSpPr>
          <p:nvPr/>
        </p:nvCxnSpPr>
        <p:spPr bwMode="auto">
          <a:xfrm flipH="1" flipV="1">
            <a:off x="2821781" y="5134279"/>
            <a:ext cx="681038" cy="698500"/>
          </a:xfrm>
          <a:prstGeom prst="straightConnector1">
            <a:avLst/>
          </a:prstGeom>
          <a:noFill/>
          <a:ln w="127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Scheduler Implementation</a:t>
            </a:r>
            <a:endParaRPr lang="en-CA" dirty="0"/>
          </a:p>
        </p:txBody>
      </p:sp>
      <p:sp>
        <p:nvSpPr>
          <p:cNvPr id="3" name="Content Placeholder 2"/>
          <p:cNvSpPr>
            <a:spLocks noGrp="1"/>
          </p:cNvSpPr>
          <p:nvPr>
            <p:ph idx="1"/>
          </p:nvPr>
        </p:nvSpPr>
        <p:spPr/>
        <p:txBody>
          <a:bodyPr/>
          <a:lstStyle/>
          <a:p>
            <a:endParaRPr lang="en-US" smtClean="0"/>
          </a:p>
          <a:p>
            <a:endParaRPr lang="en-US" smtClean="0"/>
          </a:p>
          <a:p>
            <a:pPr lvl="1"/>
            <a:endParaRPr lang="en-US" smtClean="0"/>
          </a:p>
          <a:p>
            <a:r>
              <a:rPr lang="en-US" smtClean="0"/>
              <a:t>Scheduler maintains thread structures in queues</a:t>
            </a:r>
          </a:p>
          <a:p>
            <a:pPr lvl="1"/>
            <a:r>
              <a:rPr lang="en-US" smtClean="0"/>
              <a:t>Ready queue (also ready list) has threads in Ready state</a:t>
            </a:r>
          </a:p>
          <a:p>
            <a:pPr lvl="2"/>
            <a:r>
              <a:rPr lang="en-US" smtClean="0"/>
              <a:t>Scheduler calls dequeue to run thread</a:t>
            </a:r>
          </a:p>
          <a:p>
            <a:pPr lvl="1"/>
            <a:r>
              <a:rPr lang="en-US" smtClean="0"/>
              <a:t>Wait queue has threads in Blocked state</a:t>
            </a:r>
          </a:p>
          <a:p>
            <a:pPr lvl="2"/>
            <a:r>
              <a:rPr lang="en-US" smtClean="0"/>
              <a:t>Typically, a separate wait queue is used for each type of event</a:t>
            </a:r>
          </a:p>
          <a:p>
            <a:pPr lvl="3"/>
            <a:r>
              <a:rPr lang="en-US" smtClean="0"/>
              <a:t>E.g., disk, console, timer, network, etc.</a:t>
            </a:r>
          </a:p>
          <a:p>
            <a:pPr lvl="1"/>
            <a:r>
              <a:rPr lang="en-US" smtClean="0"/>
              <a:t>Exited queue has threads in Exited state</a:t>
            </a:r>
          </a:p>
          <a:p>
            <a:r>
              <a:rPr lang="en-US" smtClean="0"/>
              <a:t>Scheduling functions move threads between queues</a:t>
            </a:r>
          </a:p>
          <a:p>
            <a:pPr lvl="2"/>
            <a:r>
              <a:rPr lang="en-US" smtClean="0"/>
              <a:t>E.g., wakeup moves thread from wait queue to ready queue</a:t>
            </a:r>
            <a:endParaRPr lang="en-US" dirty="0"/>
          </a:p>
        </p:txBody>
      </p:sp>
      <p:sp>
        <p:nvSpPr>
          <p:cNvPr id="4" name="Slide Number Placeholder 3"/>
          <p:cNvSpPr>
            <a:spLocks noGrp="1"/>
          </p:cNvSpPr>
          <p:nvPr>
            <p:ph type="sldNum" sz="quarter" idx="10"/>
          </p:nvPr>
        </p:nvSpPr>
        <p:spPr/>
        <p:txBody>
          <a:bodyPr/>
          <a:lstStyle/>
          <a:p>
            <a:fld id="{46299EF9-DF56-45E6-B867-09E73DB2D784}" type="slidenum">
              <a:rPr lang="en-US" smtClean="0"/>
              <a:pPr/>
              <a:t>8</a:t>
            </a:fld>
            <a:endParaRPr lang="en-US"/>
          </a:p>
        </p:txBody>
      </p:sp>
      <p:sp>
        <p:nvSpPr>
          <p:cNvPr id="5" name="TextBox 4"/>
          <p:cNvSpPr txBox="1"/>
          <p:nvPr/>
        </p:nvSpPr>
        <p:spPr>
          <a:xfrm>
            <a:off x="1637439" y="1571348"/>
            <a:ext cx="1811045" cy="954107"/>
          </a:xfrm>
          <a:prstGeom prst="rect">
            <a:avLst/>
          </a:prstGeom>
          <a:noFill/>
          <a:ln>
            <a:solidFill>
              <a:schemeClr val="tx1"/>
            </a:solidFill>
          </a:ln>
        </p:spPr>
        <p:txBody>
          <a:bodyPr wrap="square" rtlCol="0">
            <a:spAutoFit/>
          </a:bodyPr>
          <a:lstStyle/>
          <a:p>
            <a:pPr algn="l"/>
            <a:r>
              <a:rPr lang="en-CA" sz="1400" dirty="0" err="1" smtClean="0">
                <a:latin typeface="Courier New" panose="02070309020205020404" pitchFamily="49" charset="0"/>
                <a:cs typeface="Courier New" panose="02070309020205020404" pitchFamily="49" charset="0"/>
              </a:rPr>
              <a:t>thread_id</a:t>
            </a:r>
            <a:r>
              <a:rPr lang="en-CA" sz="1400" dirty="0" smtClean="0">
                <a:latin typeface="Courier New" panose="02070309020205020404" pitchFamily="49" charset="0"/>
                <a:cs typeface="Courier New" panose="02070309020205020404" pitchFamily="49" charset="0"/>
              </a:rPr>
              <a:t> = 5</a:t>
            </a:r>
            <a:endParaRPr lang="en-CA" sz="1400" dirty="0">
              <a:latin typeface="Courier New" panose="02070309020205020404" pitchFamily="49" charset="0"/>
              <a:cs typeface="Courier New" panose="02070309020205020404" pitchFamily="49" charset="0"/>
            </a:endParaRPr>
          </a:p>
          <a:p>
            <a:pPr algn="l"/>
            <a:r>
              <a:rPr lang="en-CA" sz="1400" dirty="0" err="1" smtClean="0">
                <a:latin typeface="Courier New" panose="02070309020205020404" pitchFamily="49" charset="0"/>
                <a:cs typeface="Courier New" panose="02070309020205020404" pitchFamily="49" charset="0"/>
              </a:rPr>
              <a:t>CPU_regs</a:t>
            </a:r>
            <a:endParaRPr lang="en-CA" sz="1400" dirty="0" smtClean="0">
              <a:latin typeface="Courier New" panose="02070309020205020404" pitchFamily="49" charset="0"/>
              <a:cs typeface="Courier New" panose="02070309020205020404" pitchFamily="49" charset="0"/>
            </a:endParaRPr>
          </a:p>
          <a:p>
            <a:pPr algn="l"/>
            <a:r>
              <a:rPr lang="en-CA" sz="1400" dirty="0" smtClean="0">
                <a:latin typeface="Courier New" panose="02070309020205020404" pitchFamily="49" charset="0"/>
                <a:cs typeface="Courier New" panose="02070309020205020404" pitchFamily="49" charset="0"/>
              </a:rPr>
              <a:t>state = ready</a:t>
            </a:r>
          </a:p>
          <a:p>
            <a:pPr algn="l"/>
            <a:r>
              <a:rPr lang="en-CA" sz="1400" dirty="0" smtClean="0">
                <a:latin typeface="Courier New" panose="02070309020205020404" pitchFamily="49" charset="0"/>
                <a:cs typeface="Courier New" panose="02070309020205020404" pitchFamily="49" charset="0"/>
              </a:rPr>
              <a:t>…</a:t>
            </a:r>
          </a:p>
        </p:txBody>
      </p:sp>
      <p:sp>
        <p:nvSpPr>
          <p:cNvPr id="6" name="TextBox 5"/>
          <p:cNvSpPr txBox="1"/>
          <p:nvPr/>
        </p:nvSpPr>
        <p:spPr>
          <a:xfrm>
            <a:off x="4127132" y="1571348"/>
            <a:ext cx="1811045" cy="954107"/>
          </a:xfrm>
          <a:prstGeom prst="rect">
            <a:avLst/>
          </a:prstGeom>
          <a:noFill/>
          <a:ln>
            <a:solidFill>
              <a:schemeClr val="tx1"/>
            </a:solidFill>
          </a:ln>
        </p:spPr>
        <p:txBody>
          <a:bodyPr wrap="square" rtlCol="0">
            <a:spAutoFit/>
          </a:bodyPr>
          <a:lstStyle/>
          <a:p>
            <a:pPr algn="l"/>
            <a:r>
              <a:rPr lang="en-CA" sz="1400" dirty="0" err="1" smtClean="0">
                <a:latin typeface="Courier New" panose="02070309020205020404" pitchFamily="49" charset="0"/>
                <a:cs typeface="Courier New" panose="02070309020205020404" pitchFamily="49" charset="0"/>
              </a:rPr>
              <a:t>thread_id</a:t>
            </a:r>
            <a:r>
              <a:rPr lang="en-CA" sz="1400" dirty="0" smtClean="0">
                <a:latin typeface="Courier New" panose="02070309020205020404" pitchFamily="49" charset="0"/>
                <a:cs typeface="Courier New" panose="02070309020205020404" pitchFamily="49" charset="0"/>
              </a:rPr>
              <a:t> = 8</a:t>
            </a:r>
            <a:endParaRPr lang="en-CA" sz="1400" dirty="0">
              <a:latin typeface="Courier New" panose="02070309020205020404" pitchFamily="49" charset="0"/>
              <a:cs typeface="Courier New" panose="02070309020205020404" pitchFamily="49" charset="0"/>
            </a:endParaRPr>
          </a:p>
          <a:p>
            <a:pPr algn="l"/>
            <a:r>
              <a:rPr lang="en-CA" sz="1400" dirty="0" err="1" smtClean="0">
                <a:latin typeface="Courier New" panose="02070309020205020404" pitchFamily="49" charset="0"/>
                <a:cs typeface="Courier New" panose="02070309020205020404" pitchFamily="49" charset="0"/>
              </a:rPr>
              <a:t>CPU_regs</a:t>
            </a:r>
            <a:endParaRPr lang="en-CA" sz="1400" dirty="0" smtClean="0">
              <a:latin typeface="Courier New" panose="02070309020205020404" pitchFamily="49" charset="0"/>
              <a:cs typeface="Courier New" panose="02070309020205020404" pitchFamily="49" charset="0"/>
            </a:endParaRPr>
          </a:p>
          <a:p>
            <a:pPr algn="l"/>
            <a:r>
              <a:rPr lang="en-CA" sz="1400" dirty="0" smtClean="0">
                <a:latin typeface="Courier New" panose="02070309020205020404" pitchFamily="49" charset="0"/>
                <a:cs typeface="Courier New" panose="02070309020205020404" pitchFamily="49" charset="0"/>
              </a:rPr>
              <a:t>state = ready</a:t>
            </a:r>
          </a:p>
          <a:p>
            <a:pPr algn="l"/>
            <a:r>
              <a:rPr lang="en-CA" sz="1400" dirty="0" smtClean="0">
                <a:latin typeface="Courier New" panose="02070309020205020404" pitchFamily="49" charset="0"/>
                <a:cs typeface="Courier New" panose="02070309020205020404" pitchFamily="49" charset="0"/>
              </a:rPr>
              <a:t>…</a:t>
            </a:r>
          </a:p>
        </p:txBody>
      </p:sp>
      <p:sp>
        <p:nvSpPr>
          <p:cNvPr id="7" name="TextBox 6"/>
          <p:cNvSpPr txBox="1"/>
          <p:nvPr/>
        </p:nvSpPr>
        <p:spPr>
          <a:xfrm>
            <a:off x="6616825" y="1571347"/>
            <a:ext cx="1811045" cy="954107"/>
          </a:xfrm>
          <a:prstGeom prst="rect">
            <a:avLst/>
          </a:prstGeom>
          <a:noFill/>
          <a:ln>
            <a:solidFill>
              <a:schemeClr val="tx1"/>
            </a:solidFill>
          </a:ln>
        </p:spPr>
        <p:txBody>
          <a:bodyPr wrap="square" rtlCol="0">
            <a:spAutoFit/>
          </a:bodyPr>
          <a:lstStyle/>
          <a:p>
            <a:pPr algn="l"/>
            <a:r>
              <a:rPr lang="en-CA" sz="1400" dirty="0" err="1" smtClean="0">
                <a:latin typeface="Courier New" panose="02070309020205020404" pitchFamily="49" charset="0"/>
                <a:cs typeface="Courier New" panose="02070309020205020404" pitchFamily="49" charset="0"/>
              </a:rPr>
              <a:t>thread_id</a:t>
            </a:r>
            <a:r>
              <a:rPr lang="en-CA" sz="1400" dirty="0" smtClean="0">
                <a:latin typeface="Courier New" panose="02070309020205020404" pitchFamily="49" charset="0"/>
                <a:cs typeface="Courier New" panose="02070309020205020404" pitchFamily="49" charset="0"/>
              </a:rPr>
              <a:t> = 3</a:t>
            </a:r>
            <a:endParaRPr lang="en-CA" sz="1400" dirty="0">
              <a:latin typeface="Courier New" panose="02070309020205020404" pitchFamily="49" charset="0"/>
              <a:cs typeface="Courier New" panose="02070309020205020404" pitchFamily="49" charset="0"/>
            </a:endParaRPr>
          </a:p>
          <a:p>
            <a:pPr algn="l"/>
            <a:r>
              <a:rPr lang="en-CA" sz="1400" dirty="0" err="1" smtClean="0">
                <a:latin typeface="Courier New" panose="02070309020205020404" pitchFamily="49" charset="0"/>
                <a:cs typeface="Courier New" panose="02070309020205020404" pitchFamily="49" charset="0"/>
              </a:rPr>
              <a:t>CPU_regs</a:t>
            </a:r>
            <a:endParaRPr lang="en-CA" sz="1400" dirty="0" smtClean="0">
              <a:latin typeface="Courier New" panose="02070309020205020404" pitchFamily="49" charset="0"/>
              <a:cs typeface="Courier New" panose="02070309020205020404" pitchFamily="49" charset="0"/>
            </a:endParaRPr>
          </a:p>
          <a:p>
            <a:pPr algn="l"/>
            <a:r>
              <a:rPr lang="en-CA" sz="1400" dirty="0" smtClean="0">
                <a:latin typeface="Courier New" panose="02070309020205020404" pitchFamily="49" charset="0"/>
                <a:cs typeface="Courier New" panose="02070309020205020404" pitchFamily="49" charset="0"/>
              </a:rPr>
              <a:t>state = ready</a:t>
            </a:r>
          </a:p>
          <a:p>
            <a:pPr algn="l"/>
            <a:r>
              <a:rPr lang="en-CA" sz="1400" dirty="0" smtClean="0">
                <a:latin typeface="Courier New" panose="02070309020205020404" pitchFamily="49" charset="0"/>
                <a:cs typeface="Courier New" panose="02070309020205020404" pitchFamily="49" charset="0"/>
              </a:rPr>
              <a:t>…</a:t>
            </a:r>
          </a:p>
        </p:txBody>
      </p:sp>
      <p:sp>
        <p:nvSpPr>
          <p:cNvPr id="12" name="Freeform 11"/>
          <p:cNvSpPr/>
          <p:nvPr/>
        </p:nvSpPr>
        <p:spPr bwMode="auto">
          <a:xfrm>
            <a:off x="2875380" y="2077376"/>
            <a:ext cx="1251752" cy="310718"/>
          </a:xfrm>
          <a:custGeom>
            <a:avLst/>
            <a:gdLst>
              <a:gd name="connsiteX0" fmla="*/ 0 w 1260629"/>
              <a:gd name="connsiteY0" fmla="*/ 381739 h 381739"/>
              <a:gd name="connsiteX1" fmla="*/ 861134 w 1260629"/>
              <a:gd name="connsiteY1" fmla="*/ 88776 h 381739"/>
              <a:gd name="connsiteX2" fmla="*/ 1260629 w 1260629"/>
              <a:gd name="connsiteY2" fmla="*/ 0 h 381739"/>
              <a:gd name="connsiteX3" fmla="*/ 1260629 w 1260629"/>
              <a:gd name="connsiteY3" fmla="*/ 0 h 381739"/>
              <a:gd name="connsiteX4" fmla="*/ 1251752 w 1260629"/>
              <a:gd name="connsiteY4" fmla="*/ 71021 h 381739"/>
              <a:gd name="connsiteX0" fmla="*/ 0 w 1260629"/>
              <a:gd name="connsiteY0" fmla="*/ 381739 h 381739"/>
              <a:gd name="connsiteX1" fmla="*/ 754602 w 1260629"/>
              <a:gd name="connsiteY1" fmla="*/ 328473 h 381739"/>
              <a:gd name="connsiteX2" fmla="*/ 1260629 w 1260629"/>
              <a:gd name="connsiteY2" fmla="*/ 0 h 381739"/>
              <a:gd name="connsiteX3" fmla="*/ 1260629 w 1260629"/>
              <a:gd name="connsiteY3" fmla="*/ 0 h 381739"/>
              <a:gd name="connsiteX4" fmla="*/ 1251752 w 1260629"/>
              <a:gd name="connsiteY4" fmla="*/ 71021 h 381739"/>
              <a:gd name="connsiteX0" fmla="*/ 0 w 1260629"/>
              <a:gd name="connsiteY0" fmla="*/ 381739 h 381739"/>
              <a:gd name="connsiteX1" fmla="*/ 754602 w 1260629"/>
              <a:gd name="connsiteY1" fmla="*/ 328473 h 381739"/>
              <a:gd name="connsiteX2" fmla="*/ 1260629 w 1260629"/>
              <a:gd name="connsiteY2" fmla="*/ 0 h 381739"/>
              <a:gd name="connsiteX3" fmla="*/ 1251752 w 1260629"/>
              <a:gd name="connsiteY3" fmla="*/ 71021 h 381739"/>
              <a:gd name="connsiteX0" fmla="*/ 0 w 1251752"/>
              <a:gd name="connsiteY0" fmla="*/ 310718 h 310718"/>
              <a:gd name="connsiteX1" fmla="*/ 754602 w 1251752"/>
              <a:gd name="connsiteY1" fmla="*/ 257452 h 310718"/>
              <a:gd name="connsiteX2" fmla="*/ 1251752 w 1251752"/>
              <a:gd name="connsiteY2" fmla="*/ 0 h 310718"/>
              <a:gd name="connsiteX0" fmla="*/ 0 w 1251752"/>
              <a:gd name="connsiteY0" fmla="*/ 310718 h 310718"/>
              <a:gd name="connsiteX1" fmla="*/ 769685 w 1251752"/>
              <a:gd name="connsiteY1" fmla="*/ 297045 h 310718"/>
              <a:gd name="connsiteX2" fmla="*/ 1251752 w 1251752"/>
              <a:gd name="connsiteY2" fmla="*/ 0 h 310718"/>
            </a:gdLst>
            <a:ahLst/>
            <a:cxnLst>
              <a:cxn ang="0">
                <a:pos x="connsiteX0" y="connsiteY0"/>
              </a:cxn>
              <a:cxn ang="0">
                <a:pos x="connsiteX1" y="connsiteY1"/>
              </a:cxn>
              <a:cxn ang="0">
                <a:pos x="connsiteX2" y="connsiteY2"/>
              </a:cxn>
            </a:cxnLst>
            <a:rect l="l" t="t" r="r" b="b"/>
            <a:pathLst>
              <a:path w="1251752" h="310718">
                <a:moveTo>
                  <a:pt x="0" y="310718"/>
                </a:moveTo>
                <a:cubicBezTo>
                  <a:pt x="325514" y="196048"/>
                  <a:pt x="561060" y="348831"/>
                  <a:pt x="769685" y="297045"/>
                </a:cubicBezTo>
                <a:cubicBezTo>
                  <a:pt x="978310" y="245259"/>
                  <a:pt x="1148179" y="53636"/>
                  <a:pt x="1251752" y="0"/>
                </a:cubicBezTo>
              </a:path>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13" name="Freeform 12"/>
          <p:cNvSpPr/>
          <p:nvPr/>
        </p:nvSpPr>
        <p:spPr bwMode="auto">
          <a:xfrm>
            <a:off x="5362115" y="2113577"/>
            <a:ext cx="1251752" cy="310718"/>
          </a:xfrm>
          <a:custGeom>
            <a:avLst/>
            <a:gdLst>
              <a:gd name="connsiteX0" fmla="*/ 0 w 1260629"/>
              <a:gd name="connsiteY0" fmla="*/ 381739 h 381739"/>
              <a:gd name="connsiteX1" fmla="*/ 861134 w 1260629"/>
              <a:gd name="connsiteY1" fmla="*/ 88776 h 381739"/>
              <a:gd name="connsiteX2" fmla="*/ 1260629 w 1260629"/>
              <a:gd name="connsiteY2" fmla="*/ 0 h 381739"/>
              <a:gd name="connsiteX3" fmla="*/ 1260629 w 1260629"/>
              <a:gd name="connsiteY3" fmla="*/ 0 h 381739"/>
              <a:gd name="connsiteX4" fmla="*/ 1251752 w 1260629"/>
              <a:gd name="connsiteY4" fmla="*/ 71021 h 381739"/>
              <a:gd name="connsiteX0" fmla="*/ 0 w 1260629"/>
              <a:gd name="connsiteY0" fmla="*/ 381739 h 381739"/>
              <a:gd name="connsiteX1" fmla="*/ 754602 w 1260629"/>
              <a:gd name="connsiteY1" fmla="*/ 328473 h 381739"/>
              <a:gd name="connsiteX2" fmla="*/ 1260629 w 1260629"/>
              <a:gd name="connsiteY2" fmla="*/ 0 h 381739"/>
              <a:gd name="connsiteX3" fmla="*/ 1260629 w 1260629"/>
              <a:gd name="connsiteY3" fmla="*/ 0 h 381739"/>
              <a:gd name="connsiteX4" fmla="*/ 1251752 w 1260629"/>
              <a:gd name="connsiteY4" fmla="*/ 71021 h 381739"/>
              <a:gd name="connsiteX0" fmla="*/ 0 w 1260629"/>
              <a:gd name="connsiteY0" fmla="*/ 381739 h 381739"/>
              <a:gd name="connsiteX1" fmla="*/ 754602 w 1260629"/>
              <a:gd name="connsiteY1" fmla="*/ 328473 h 381739"/>
              <a:gd name="connsiteX2" fmla="*/ 1260629 w 1260629"/>
              <a:gd name="connsiteY2" fmla="*/ 0 h 381739"/>
              <a:gd name="connsiteX3" fmla="*/ 1251752 w 1260629"/>
              <a:gd name="connsiteY3" fmla="*/ 71021 h 381739"/>
              <a:gd name="connsiteX0" fmla="*/ 0 w 1251752"/>
              <a:gd name="connsiteY0" fmla="*/ 310718 h 310718"/>
              <a:gd name="connsiteX1" fmla="*/ 754602 w 1251752"/>
              <a:gd name="connsiteY1" fmla="*/ 257452 h 310718"/>
              <a:gd name="connsiteX2" fmla="*/ 1251752 w 1251752"/>
              <a:gd name="connsiteY2" fmla="*/ 0 h 310718"/>
              <a:gd name="connsiteX0" fmla="*/ 0 w 1251752"/>
              <a:gd name="connsiteY0" fmla="*/ 310718 h 310718"/>
              <a:gd name="connsiteX1" fmla="*/ 769685 w 1251752"/>
              <a:gd name="connsiteY1" fmla="*/ 297045 h 310718"/>
              <a:gd name="connsiteX2" fmla="*/ 1251752 w 1251752"/>
              <a:gd name="connsiteY2" fmla="*/ 0 h 310718"/>
            </a:gdLst>
            <a:ahLst/>
            <a:cxnLst>
              <a:cxn ang="0">
                <a:pos x="connsiteX0" y="connsiteY0"/>
              </a:cxn>
              <a:cxn ang="0">
                <a:pos x="connsiteX1" y="connsiteY1"/>
              </a:cxn>
              <a:cxn ang="0">
                <a:pos x="connsiteX2" y="connsiteY2"/>
              </a:cxn>
            </a:cxnLst>
            <a:rect l="l" t="t" r="r" b="b"/>
            <a:pathLst>
              <a:path w="1251752" h="310718">
                <a:moveTo>
                  <a:pt x="0" y="310718"/>
                </a:moveTo>
                <a:cubicBezTo>
                  <a:pt x="325514" y="196048"/>
                  <a:pt x="561060" y="348831"/>
                  <a:pt x="769685" y="297045"/>
                </a:cubicBezTo>
                <a:cubicBezTo>
                  <a:pt x="978310" y="245259"/>
                  <a:pt x="1148179" y="53636"/>
                  <a:pt x="1251752" y="0"/>
                </a:cubicBezTo>
              </a:path>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14" name="Freeform 13"/>
          <p:cNvSpPr/>
          <p:nvPr/>
        </p:nvSpPr>
        <p:spPr bwMode="auto">
          <a:xfrm flipV="1">
            <a:off x="7890771" y="2375452"/>
            <a:ext cx="818225" cy="150001"/>
          </a:xfrm>
          <a:custGeom>
            <a:avLst/>
            <a:gdLst>
              <a:gd name="connsiteX0" fmla="*/ 0 w 1260629"/>
              <a:gd name="connsiteY0" fmla="*/ 381739 h 381739"/>
              <a:gd name="connsiteX1" fmla="*/ 861134 w 1260629"/>
              <a:gd name="connsiteY1" fmla="*/ 88776 h 381739"/>
              <a:gd name="connsiteX2" fmla="*/ 1260629 w 1260629"/>
              <a:gd name="connsiteY2" fmla="*/ 0 h 381739"/>
              <a:gd name="connsiteX3" fmla="*/ 1260629 w 1260629"/>
              <a:gd name="connsiteY3" fmla="*/ 0 h 381739"/>
              <a:gd name="connsiteX4" fmla="*/ 1251752 w 1260629"/>
              <a:gd name="connsiteY4" fmla="*/ 71021 h 381739"/>
              <a:gd name="connsiteX0" fmla="*/ 0 w 1260629"/>
              <a:gd name="connsiteY0" fmla="*/ 381739 h 381739"/>
              <a:gd name="connsiteX1" fmla="*/ 754602 w 1260629"/>
              <a:gd name="connsiteY1" fmla="*/ 328473 h 381739"/>
              <a:gd name="connsiteX2" fmla="*/ 1260629 w 1260629"/>
              <a:gd name="connsiteY2" fmla="*/ 0 h 381739"/>
              <a:gd name="connsiteX3" fmla="*/ 1260629 w 1260629"/>
              <a:gd name="connsiteY3" fmla="*/ 0 h 381739"/>
              <a:gd name="connsiteX4" fmla="*/ 1251752 w 1260629"/>
              <a:gd name="connsiteY4" fmla="*/ 71021 h 381739"/>
              <a:gd name="connsiteX0" fmla="*/ 0 w 1260629"/>
              <a:gd name="connsiteY0" fmla="*/ 381739 h 381739"/>
              <a:gd name="connsiteX1" fmla="*/ 754602 w 1260629"/>
              <a:gd name="connsiteY1" fmla="*/ 328473 h 381739"/>
              <a:gd name="connsiteX2" fmla="*/ 1260629 w 1260629"/>
              <a:gd name="connsiteY2" fmla="*/ 0 h 381739"/>
              <a:gd name="connsiteX3" fmla="*/ 1251752 w 1260629"/>
              <a:gd name="connsiteY3" fmla="*/ 71021 h 381739"/>
              <a:gd name="connsiteX0" fmla="*/ 0 w 1251752"/>
              <a:gd name="connsiteY0" fmla="*/ 310718 h 310718"/>
              <a:gd name="connsiteX1" fmla="*/ 754602 w 1251752"/>
              <a:gd name="connsiteY1" fmla="*/ 257452 h 310718"/>
              <a:gd name="connsiteX2" fmla="*/ 1251752 w 1251752"/>
              <a:gd name="connsiteY2" fmla="*/ 0 h 310718"/>
              <a:gd name="connsiteX0" fmla="*/ 0 w 1251752"/>
              <a:gd name="connsiteY0" fmla="*/ 310718 h 310718"/>
              <a:gd name="connsiteX1" fmla="*/ 769685 w 1251752"/>
              <a:gd name="connsiteY1" fmla="*/ 297045 h 310718"/>
              <a:gd name="connsiteX2" fmla="*/ 1251752 w 1251752"/>
              <a:gd name="connsiteY2" fmla="*/ 0 h 310718"/>
            </a:gdLst>
            <a:ahLst/>
            <a:cxnLst>
              <a:cxn ang="0">
                <a:pos x="connsiteX0" y="connsiteY0"/>
              </a:cxn>
              <a:cxn ang="0">
                <a:pos x="connsiteX1" y="connsiteY1"/>
              </a:cxn>
              <a:cxn ang="0">
                <a:pos x="connsiteX2" y="connsiteY2"/>
              </a:cxn>
            </a:cxnLst>
            <a:rect l="l" t="t" r="r" b="b"/>
            <a:pathLst>
              <a:path w="1251752" h="310718">
                <a:moveTo>
                  <a:pt x="0" y="310718"/>
                </a:moveTo>
                <a:cubicBezTo>
                  <a:pt x="325514" y="196048"/>
                  <a:pt x="561060" y="348831"/>
                  <a:pt x="769685" y="297045"/>
                </a:cubicBezTo>
                <a:cubicBezTo>
                  <a:pt x="978310" y="245259"/>
                  <a:pt x="1148179" y="53636"/>
                  <a:pt x="1251752" y="0"/>
                </a:cubicBezTo>
              </a:path>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15" name="TextBox 14"/>
          <p:cNvSpPr txBox="1"/>
          <p:nvPr/>
        </p:nvSpPr>
        <p:spPr>
          <a:xfrm>
            <a:off x="8470778" y="2552087"/>
            <a:ext cx="619958" cy="307777"/>
          </a:xfrm>
          <a:prstGeom prst="rect">
            <a:avLst/>
          </a:prstGeom>
          <a:noFill/>
          <a:ln>
            <a:noFill/>
          </a:ln>
        </p:spPr>
        <p:txBody>
          <a:bodyPr wrap="square" rtlCol="0">
            <a:spAutoFit/>
          </a:bodyPr>
          <a:lstStyle/>
          <a:p>
            <a:pPr algn="l"/>
            <a:r>
              <a:rPr lang="en-CA" sz="1400" dirty="0" smtClean="0">
                <a:latin typeface="Courier New" panose="02070309020205020404" pitchFamily="49" charset="0"/>
                <a:cs typeface="Courier New" panose="02070309020205020404" pitchFamily="49" charset="0"/>
              </a:rPr>
              <a:t>Null</a:t>
            </a:r>
          </a:p>
        </p:txBody>
      </p:sp>
      <p:sp>
        <p:nvSpPr>
          <p:cNvPr id="16" name="TextBox 15"/>
          <p:cNvSpPr txBox="1"/>
          <p:nvPr/>
        </p:nvSpPr>
        <p:spPr>
          <a:xfrm>
            <a:off x="241919" y="1571347"/>
            <a:ext cx="716872" cy="954107"/>
          </a:xfrm>
          <a:prstGeom prst="rect">
            <a:avLst/>
          </a:prstGeom>
          <a:noFill/>
          <a:ln>
            <a:solidFill>
              <a:schemeClr val="tx1"/>
            </a:solidFill>
          </a:ln>
        </p:spPr>
        <p:txBody>
          <a:bodyPr wrap="square" rtlCol="0">
            <a:spAutoFit/>
          </a:bodyPr>
          <a:lstStyle/>
          <a:p>
            <a:r>
              <a:rPr lang="en-CA" sz="1400" dirty="0" smtClean="0">
                <a:latin typeface="Courier New" panose="02070309020205020404" pitchFamily="49" charset="0"/>
                <a:cs typeface="Courier New" panose="02070309020205020404" pitchFamily="49" charset="0"/>
              </a:rPr>
              <a:t>Ready </a:t>
            </a:r>
          </a:p>
          <a:p>
            <a:r>
              <a:rPr lang="en-CA" sz="1400" dirty="0" smtClean="0">
                <a:latin typeface="Courier New" panose="02070309020205020404" pitchFamily="49" charset="0"/>
                <a:cs typeface="Courier New" panose="02070309020205020404" pitchFamily="49" charset="0"/>
              </a:rPr>
              <a:t>queue</a:t>
            </a:r>
          </a:p>
          <a:p>
            <a:r>
              <a:rPr lang="en-CA" sz="1400" dirty="0" smtClean="0">
                <a:latin typeface="Courier New" panose="02070309020205020404" pitchFamily="49" charset="0"/>
                <a:cs typeface="Courier New" panose="02070309020205020404" pitchFamily="49" charset="0"/>
              </a:rPr>
              <a:t>head</a:t>
            </a:r>
          </a:p>
          <a:p>
            <a:endParaRPr lang="en-CA" sz="1400" dirty="0" smtClean="0">
              <a:latin typeface="Courier New" panose="02070309020205020404" pitchFamily="49" charset="0"/>
              <a:cs typeface="Courier New" panose="02070309020205020404" pitchFamily="49" charset="0"/>
            </a:endParaRPr>
          </a:p>
        </p:txBody>
      </p:sp>
      <p:sp>
        <p:nvSpPr>
          <p:cNvPr id="17" name="Freeform 16"/>
          <p:cNvSpPr/>
          <p:nvPr/>
        </p:nvSpPr>
        <p:spPr bwMode="auto">
          <a:xfrm>
            <a:off x="388401" y="2077376"/>
            <a:ext cx="1251752" cy="310718"/>
          </a:xfrm>
          <a:custGeom>
            <a:avLst/>
            <a:gdLst>
              <a:gd name="connsiteX0" fmla="*/ 0 w 1260629"/>
              <a:gd name="connsiteY0" fmla="*/ 381739 h 381739"/>
              <a:gd name="connsiteX1" fmla="*/ 861134 w 1260629"/>
              <a:gd name="connsiteY1" fmla="*/ 88776 h 381739"/>
              <a:gd name="connsiteX2" fmla="*/ 1260629 w 1260629"/>
              <a:gd name="connsiteY2" fmla="*/ 0 h 381739"/>
              <a:gd name="connsiteX3" fmla="*/ 1260629 w 1260629"/>
              <a:gd name="connsiteY3" fmla="*/ 0 h 381739"/>
              <a:gd name="connsiteX4" fmla="*/ 1251752 w 1260629"/>
              <a:gd name="connsiteY4" fmla="*/ 71021 h 381739"/>
              <a:gd name="connsiteX0" fmla="*/ 0 w 1260629"/>
              <a:gd name="connsiteY0" fmla="*/ 381739 h 381739"/>
              <a:gd name="connsiteX1" fmla="*/ 754602 w 1260629"/>
              <a:gd name="connsiteY1" fmla="*/ 328473 h 381739"/>
              <a:gd name="connsiteX2" fmla="*/ 1260629 w 1260629"/>
              <a:gd name="connsiteY2" fmla="*/ 0 h 381739"/>
              <a:gd name="connsiteX3" fmla="*/ 1260629 w 1260629"/>
              <a:gd name="connsiteY3" fmla="*/ 0 h 381739"/>
              <a:gd name="connsiteX4" fmla="*/ 1251752 w 1260629"/>
              <a:gd name="connsiteY4" fmla="*/ 71021 h 381739"/>
              <a:gd name="connsiteX0" fmla="*/ 0 w 1260629"/>
              <a:gd name="connsiteY0" fmla="*/ 381739 h 381739"/>
              <a:gd name="connsiteX1" fmla="*/ 754602 w 1260629"/>
              <a:gd name="connsiteY1" fmla="*/ 328473 h 381739"/>
              <a:gd name="connsiteX2" fmla="*/ 1260629 w 1260629"/>
              <a:gd name="connsiteY2" fmla="*/ 0 h 381739"/>
              <a:gd name="connsiteX3" fmla="*/ 1251752 w 1260629"/>
              <a:gd name="connsiteY3" fmla="*/ 71021 h 381739"/>
              <a:gd name="connsiteX0" fmla="*/ 0 w 1251752"/>
              <a:gd name="connsiteY0" fmla="*/ 310718 h 310718"/>
              <a:gd name="connsiteX1" fmla="*/ 754602 w 1251752"/>
              <a:gd name="connsiteY1" fmla="*/ 257452 h 310718"/>
              <a:gd name="connsiteX2" fmla="*/ 1251752 w 1251752"/>
              <a:gd name="connsiteY2" fmla="*/ 0 h 310718"/>
              <a:gd name="connsiteX0" fmla="*/ 0 w 1251752"/>
              <a:gd name="connsiteY0" fmla="*/ 310718 h 310718"/>
              <a:gd name="connsiteX1" fmla="*/ 769685 w 1251752"/>
              <a:gd name="connsiteY1" fmla="*/ 297045 h 310718"/>
              <a:gd name="connsiteX2" fmla="*/ 1251752 w 1251752"/>
              <a:gd name="connsiteY2" fmla="*/ 0 h 310718"/>
            </a:gdLst>
            <a:ahLst/>
            <a:cxnLst>
              <a:cxn ang="0">
                <a:pos x="connsiteX0" y="connsiteY0"/>
              </a:cxn>
              <a:cxn ang="0">
                <a:pos x="connsiteX1" y="connsiteY1"/>
              </a:cxn>
              <a:cxn ang="0">
                <a:pos x="connsiteX2" y="connsiteY2"/>
              </a:cxn>
            </a:cxnLst>
            <a:rect l="l" t="t" r="r" b="b"/>
            <a:pathLst>
              <a:path w="1251752" h="310718">
                <a:moveTo>
                  <a:pt x="0" y="310718"/>
                </a:moveTo>
                <a:cubicBezTo>
                  <a:pt x="325514" y="196048"/>
                  <a:pt x="561060" y="348831"/>
                  <a:pt x="769685" y="297045"/>
                </a:cubicBezTo>
                <a:cubicBezTo>
                  <a:pt x="978310" y="245259"/>
                  <a:pt x="1148179" y="53636"/>
                  <a:pt x="1251752" y="0"/>
                </a:cubicBezTo>
              </a:path>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90091136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Invoking Thread Sleep &amp; Wakeup</a:t>
            </a:r>
            <a:endParaRPr lang="en-CA" dirty="0"/>
          </a:p>
        </p:txBody>
      </p:sp>
      <p:sp>
        <p:nvSpPr>
          <p:cNvPr id="4" name="Slide Number Placeholder 3"/>
          <p:cNvSpPr>
            <a:spLocks noGrp="1"/>
          </p:cNvSpPr>
          <p:nvPr>
            <p:ph type="sldNum" sz="quarter" idx="10"/>
          </p:nvPr>
        </p:nvSpPr>
        <p:spPr/>
        <p:txBody>
          <a:bodyPr/>
          <a:lstStyle/>
          <a:p>
            <a:fld id="{46299EF9-DF56-45E6-B867-09E73DB2D784}" type="slidenum">
              <a:rPr lang="en-US" smtClean="0"/>
              <a:pPr/>
              <a:t>9</a:t>
            </a:fld>
            <a:endParaRPr lang="en-US"/>
          </a:p>
        </p:txBody>
      </p:sp>
      <p:sp>
        <p:nvSpPr>
          <p:cNvPr id="9" name="TextBox 8"/>
          <p:cNvSpPr txBox="1"/>
          <p:nvPr/>
        </p:nvSpPr>
        <p:spPr>
          <a:xfrm>
            <a:off x="947127" y="1554480"/>
            <a:ext cx="4432624" cy="4524315"/>
          </a:xfrm>
          <a:prstGeom prst="rect">
            <a:avLst/>
          </a:prstGeom>
          <a:noFill/>
        </p:spPr>
        <p:txBody>
          <a:bodyPr wrap="none" rtlCol="0">
            <a:spAutoFit/>
          </a:bodyPr>
          <a:lstStyle/>
          <a:p>
            <a:pPr algn="l"/>
            <a:r>
              <a:rPr lang="en-CA" dirty="0" err="1" smtClean="0">
                <a:latin typeface="Consolas" panose="020B0609020204030204" pitchFamily="49" charset="0"/>
              </a:rPr>
              <a:t>wait_queue</a:t>
            </a:r>
            <a:r>
              <a:rPr lang="en-CA" dirty="0" smtClean="0">
                <a:latin typeface="Consolas" panose="020B0609020204030204" pitchFamily="49" charset="0"/>
              </a:rPr>
              <a:t> </a:t>
            </a:r>
            <a:r>
              <a:rPr lang="en-CA" dirty="0" err="1" smtClean="0">
                <a:latin typeface="Consolas" panose="020B0609020204030204" pitchFamily="49" charset="0"/>
              </a:rPr>
              <a:t>wq</a:t>
            </a:r>
            <a:r>
              <a:rPr lang="en-CA" dirty="0" smtClean="0">
                <a:latin typeface="Consolas" panose="020B0609020204030204" pitchFamily="49" charset="0"/>
              </a:rPr>
              <a:t>;</a:t>
            </a:r>
          </a:p>
          <a:p>
            <a:pPr algn="l"/>
            <a:endParaRPr lang="en-CA" dirty="0">
              <a:latin typeface="Consolas" panose="020B0609020204030204" pitchFamily="49" charset="0"/>
            </a:endParaRPr>
          </a:p>
          <a:p>
            <a:pPr algn="l"/>
            <a:r>
              <a:rPr lang="en-CA" dirty="0" smtClean="0">
                <a:latin typeface="Consolas" panose="020B0609020204030204" pitchFamily="49" charset="0"/>
              </a:rPr>
              <a:t>main() {</a:t>
            </a:r>
          </a:p>
          <a:p>
            <a:pPr algn="l"/>
            <a:r>
              <a:rPr lang="en-CA" dirty="0">
                <a:latin typeface="Consolas" panose="020B0609020204030204" pitchFamily="49" charset="0"/>
              </a:rPr>
              <a:t> </a:t>
            </a:r>
            <a:r>
              <a:rPr lang="en-CA" dirty="0" smtClean="0">
                <a:latin typeface="Consolas" panose="020B0609020204030204" pitchFamily="49" charset="0"/>
              </a:rPr>
              <a:t> </a:t>
            </a:r>
            <a:r>
              <a:rPr lang="en-CA" dirty="0" err="1" smtClean="0">
                <a:latin typeface="Consolas" panose="020B0609020204030204" pitchFamily="49" charset="0"/>
              </a:rPr>
              <a:t>thread_create</a:t>
            </a:r>
            <a:r>
              <a:rPr lang="en-CA" dirty="0" smtClean="0">
                <a:latin typeface="Consolas" panose="020B0609020204030204" pitchFamily="49" charset="0"/>
              </a:rPr>
              <a:t>(</a:t>
            </a:r>
            <a:r>
              <a:rPr lang="en-CA" dirty="0" err="1" smtClean="0">
                <a:latin typeface="Consolas" panose="020B0609020204030204" pitchFamily="49" charset="0"/>
              </a:rPr>
              <a:t>workerA</a:t>
            </a:r>
            <a:r>
              <a:rPr lang="en-CA" dirty="0" smtClean="0">
                <a:latin typeface="Consolas" panose="020B0609020204030204" pitchFamily="49" charset="0"/>
              </a:rPr>
              <a:t>);</a:t>
            </a:r>
          </a:p>
          <a:p>
            <a:pPr algn="l"/>
            <a:r>
              <a:rPr lang="en-CA" dirty="0">
                <a:latin typeface="Consolas" panose="020B0609020204030204" pitchFamily="49" charset="0"/>
              </a:rPr>
              <a:t> </a:t>
            </a:r>
            <a:r>
              <a:rPr lang="en-CA" dirty="0" smtClean="0">
                <a:latin typeface="Consolas" panose="020B0609020204030204" pitchFamily="49" charset="0"/>
              </a:rPr>
              <a:t> </a:t>
            </a:r>
            <a:r>
              <a:rPr lang="en-CA" dirty="0" err="1" smtClean="0">
                <a:latin typeface="Consolas" panose="020B0609020204030204" pitchFamily="49" charset="0"/>
              </a:rPr>
              <a:t>thread_create</a:t>
            </a:r>
            <a:r>
              <a:rPr lang="en-CA" dirty="0" smtClean="0">
                <a:latin typeface="Consolas" panose="020B0609020204030204" pitchFamily="49" charset="0"/>
              </a:rPr>
              <a:t>(</a:t>
            </a:r>
            <a:r>
              <a:rPr lang="en-CA" dirty="0" err="1" smtClean="0">
                <a:latin typeface="Consolas" panose="020B0609020204030204" pitchFamily="49" charset="0"/>
              </a:rPr>
              <a:t>workerB</a:t>
            </a:r>
            <a:r>
              <a:rPr lang="en-CA" dirty="0" smtClean="0">
                <a:latin typeface="Consolas" panose="020B0609020204030204" pitchFamily="49" charset="0"/>
              </a:rPr>
              <a:t>);</a:t>
            </a:r>
          </a:p>
          <a:p>
            <a:pPr algn="l"/>
            <a:r>
              <a:rPr lang="en-CA" dirty="0" smtClean="0">
                <a:latin typeface="Consolas" panose="020B0609020204030204" pitchFamily="49" charset="0"/>
              </a:rPr>
              <a:t>}</a:t>
            </a:r>
            <a:endParaRPr lang="en-CA" dirty="0" smtClean="0">
              <a:latin typeface="Consolas" panose="020B0609020204030204" pitchFamily="49" charset="0"/>
            </a:endParaRPr>
          </a:p>
          <a:p>
            <a:pPr algn="l"/>
            <a:endParaRPr lang="en-CA" dirty="0">
              <a:latin typeface="Consolas" panose="020B0609020204030204" pitchFamily="49" charset="0"/>
            </a:endParaRPr>
          </a:p>
          <a:p>
            <a:pPr algn="l"/>
            <a:r>
              <a:rPr lang="en-CA" dirty="0" err="1" smtClean="0">
                <a:latin typeface="Consolas" panose="020B0609020204030204" pitchFamily="49" charset="0"/>
              </a:rPr>
              <a:t>workerA</a:t>
            </a:r>
            <a:r>
              <a:rPr lang="en-CA" dirty="0" smtClean="0">
                <a:latin typeface="Consolas" panose="020B0609020204030204" pitchFamily="49" charset="0"/>
              </a:rPr>
              <a:t>() {</a:t>
            </a:r>
          </a:p>
          <a:p>
            <a:pPr algn="l"/>
            <a:r>
              <a:rPr lang="en-CA" dirty="0" smtClean="0">
                <a:latin typeface="Consolas" panose="020B0609020204030204" pitchFamily="49" charset="0"/>
              </a:rPr>
              <a:t>  </a:t>
            </a:r>
            <a:r>
              <a:rPr lang="en-CA" dirty="0" err="1" smtClean="0">
                <a:latin typeface="Consolas" panose="020B0609020204030204" pitchFamily="49" charset="0"/>
              </a:rPr>
              <a:t>do_A</a:t>
            </a:r>
            <a:r>
              <a:rPr lang="en-CA" dirty="0" smtClean="0">
                <a:latin typeface="Consolas" panose="020B0609020204030204" pitchFamily="49" charset="0"/>
              </a:rPr>
              <a:t>();</a:t>
            </a:r>
          </a:p>
          <a:p>
            <a:pPr algn="l"/>
            <a:r>
              <a:rPr lang="en-CA" dirty="0">
                <a:latin typeface="Consolas" panose="020B0609020204030204" pitchFamily="49" charset="0"/>
              </a:rPr>
              <a:t> </a:t>
            </a:r>
            <a:r>
              <a:rPr lang="en-CA" dirty="0" smtClean="0">
                <a:latin typeface="Consolas" panose="020B0609020204030204" pitchFamily="49" charset="0"/>
              </a:rPr>
              <a:t> </a:t>
            </a:r>
            <a:r>
              <a:rPr lang="en-CA" dirty="0" err="1" smtClean="0">
                <a:latin typeface="Consolas" panose="020B0609020204030204" pitchFamily="49" charset="0"/>
              </a:rPr>
              <a:t>thread_sleep</a:t>
            </a:r>
            <a:r>
              <a:rPr lang="en-CA" dirty="0" smtClean="0">
                <a:latin typeface="Consolas" panose="020B0609020204030204" pitchFamily="49" charset="0"/>
              </a:rPr>
              <a:t>(</a:t>
            </a:r>
            <a:r>
              <a:rPr lang="en-CA" dirty="0" err="1" smtClean="0">
                <a:latin typeface="Consolas" panose="020B0609020204030204" pitchFamily="49" charset="0"/>
              </a:rPr>
              <a:t>wq</a:t>
            </a:r>
            <a:r>
              <a:rPr lang="en-CA" dirty="0" smtClean="0">
                <a:latin typeface="Consolas" panose="020B0609020204030204" pitchFamily="49" charset="0"/>
              </a:rPr>
              <a:t>);</a:t>
            </a:r>
          </a:p>
          <a:p>
            <a:pPr algn="l"/>
            <a:r>
              <a:rPr lang="en-CA" dirty="0">
                <a:latin typeface="Consolas" panose="020B0609020204030204" pitchFamily="49" charset="0"/>
              </a:rPr>
              <a:t> </a:t>
            </a:r>
            <a:r>
              <a:rPr lang="en-CA" dirty="0" smtClean="0">
                <a:latin typeface="Consolas" panose="020B0609020204030204" pitchFamily="49" charset="0"/>
              </a:rPr>
              <a:t> </a:t>
            </a:r>
            <a:r>
              <a:rPr lang="en-CA" dirty="0" err="1" smtClean="0">
                <a:latin typeface="Consolas" panose="020B0609020204030204" pitchFamily="49" charset="0"/>
              </a:rPr>
              <a:t>do_more_A</a:t>
            </a:r>
            <a:r>
              <a:rPr lang="en-CA" dirty="0" smtClean="0">
                <a:latin typeface="Consolas" panose="020B0609020204030204" pitchFamily="49" charset="0"/>
              </a:rPr>
              <a:t>();</a:t>
            </a:r>
          </a:p>
          <a:p>
            <a:pPr algn="l"/>
            <a:r>
              <a:rPr lang="en-CA" dirty="0">
                <a:latin typeface="Consolas" panose="020B0609020204030204" pitchFamily="49" charset="0"/>
              </a:rPr>
              <a:t>}</a:t>
            </a:r>
          </a:p>
        </p:txBody>
      </p:sp>
      <p:sp>
        <p:nvSpPr>
          <p:cNvPr id="10" name="TextBox 9"/>
          <p:cNvSpPr txBox="1"/>
          <p:nvPr/>
        </p:nvSpPr>
        <p:spPr>
          <a:xfrm>
            <a:off x="5478487" y="2293143"/>
            <a:ext cx="3583032" cy="3785652"/>
          </a:xfrm>
          <a:prstGeom prst="rect">
            <a:avLst/>
          </a:prstGeom>
          <a:noFill/>
        </p:spPr>
        <p:txBody>
          <a:bodyPr wrap="none" rtlCol="0">
            <a:spAutoFit/>
          </a:bodyPr>
          <a:lstStyle/>
          <a:p>
            <a:pPr algn="l"/>
            <a:endParaRPr lang="en-CA" dirty="0" smtClean="0">
              <a:latin typeface="Consolas" panose="020B0609020204030204" pitchFamily="49" charset="0"/>
            </a:endParaRPr>
          </a:p>
          <a:p>
            <a:pPr algn="l"/>
            <a:endParaRPr lang="en-CA" dirty="0">
              <a:latin typeface="Consolas" panose="020B0609020204030204" pitchFamily="49" charset="0"/>
            </a:endParaRPr>
          </a:p>
          <a:p>
            <a:pPr algn="l"/>
            <a:endParaRPr lang="en-CA" dirty="0" smtClean="0">
              <a:latin typeface="Consolas" panose="020B0609020204030204" pitchFamily="49" charset="0"/>
            </a:endParaRPr>
          </a:p>
          <a:p>
            <a:pPr algn="l"/>
            <a:endParaRPr lang="en-CA" dirty="0">
              <a:latin typeface="Consolas" panose="020B0609020204030204" pitchFamily="49" charset="0"/>
            </a:endParaRPr>
          </a:p>
          <a:p>
            <a:pPr algn="l"/>
            <a:endParaRPr lang="en-CA" dirty="0">
              <a:latin typeface="Consolas" panose="020B0609020204030204" pitchFamily="49" charset="0"/>
            </a:endParaRPr>
          </a:p>
          <a:p>
            <a:pPr algn="l"/>
            <a:r>
              <a:rPr lang="en-CA" dirty="0" err="1" smtClean="0">
                <a:latin typeface="Consolas" panose="020B0609020204030204" pitchFamily="49" charset="0"/>
              </a:rPr>
              <a:t>workerB</a:t>
            </a:r>
            <a:r>
              <a:rPr lang="en-CA" dirty="0" smtClean="0">
                <a:latin typeface="Consolas" panose="020B0609020204030204" pitchFamily="49" charset="0"/>
              </a:rPr>
              <a:t>() {</a:t>
            </a:r>
          </a:p>
          <a:p>
            <a:pPr algn="l"/>
            <a:r>
              <a:rPr lang="en-CA" dirty="0" smtClean="0">
                <a:latin typeface="Consolas" panose="020B0609020204030204" pitchFamily="49" charset="0"/>
              </a:rPr>
              <a:t>  </a:t>
            </a:r>
            <a:r>
              <a:rPr lang="en-CA" dirty="0" err="1" smtClean="0">
                <a:latin typeface="Consolas" panose="020B0609020204030204" pitchFamily="49" charset="0"/>
              </a:rPr>
              <a:t>do_B</a:t>
            </a:r>
            <a:r>
              <a:rPr lang="en-CA" dirty="0" smtClean="0">
                <a:latin typeface="Consolas" panose="020B0609020204030204" pitchFamily="49" charset="0"/>
              </a:rPr>
              <a:t>();</a:t>
            </a:r>
          </a:p>
          <a:p>
            <a:pPr algn="l"/>
            <a:r>
              <a:rPr lang="en-CA" dirty="0">
                <a:latin typeface="Consolas" panose="020B0609020204030204" pitchFamily="49" charset="0"/>
              </a:rPr>
              <a:t> </a:t>
            </a:r>
            <a:r>
              <a:rPr lang="en-CA" dirty="0" smtClean="0">
                <a:latin typeface="Consolas" panose="020B0609020204030204" pitchFamily="49" charset="0"/>
              </a:rPr>
              <a:t> </a:t>
            </a:r>
            <a:r>
              <a:rPr lang="en-CA" dirty="0" err="1" smtClean="0">
                <a:latin typeface="Consolas" panose="020B0609020204030204" pitchFamily="49" charset="0"/>
              </a:rPr>
              <a:t>thread_wakeup</a:t>
            </a:r>
            <a:r>
              <a:rPr lang="en-CA" dirty="0" smtClean="0">
                <a:latin typeface="Consolas" panose="020B0609020204030204" pitchFamily="49" charset="0"/>
              </a:rPr>
              <a:t>(</a:t>
            </a:r>
            <a:r>
              <a:rPr lang="en-CA" dirty="0" err="1" smtClean="0">
                <a:latin typeface="Consolas" panose="020B0609020204030204" pitchFamily="49" charset="0"/>
              </a:rPr>
              <a:t>wq</a:t>
            </a:r>
            <a:r>
              <a:rPr lang="en-CA" dirty="0" smtClean="0">
                <a:latin typeface="Consolas" panose="020B0609020204030204" pitchFamily="49" charset="0"/>
              </a:rPr>
              <a:t>);</a:t>
            </a:r>
          </a:p>
          <a:p>
            <a:pPr algn="l"/>
            <a:r>
              <a:rPr lang="en-CA" dirty="0">
                <a:latin typeface="Consolas" panose="020B0609020204030204" pitchFamily="49" charset="0"/>
              </a:rPr>
              <a:t> </a:t>
            </a:r>
            <a:r>
              <a:rPr lang="en-CA" dirty="0" smtClean="0">
                <a:latin typeface="Consolas" panose="020B0609020204030204" pitchFamily="49" charset="0"/>
              </a:rPr>
              <a:t> </a:t>
            </a:r>
            <a:r>
              <a:rPr lang="en-CA" dirty="0" err="1" smtClean="0">
                <a:latin typeface="Consolas" panose="020B0609020204030204" pitchFamily="49" charset="0"/>
              </a:rPr>
              <a:t>do_more_B</a:t>
            </a:r>
            <a:r>
              <a:rPr lang="en-CA" dirty="0" smtClean="0">
                <a:latin typeface="Consolas" panose="020B0609020204030204" pitchFamily="49" charset="0"/>
              </a:rPr>
              <a:t>();</a:t>
            </a:r>
          </a:p>
          <a:p>
            <a:pPr algn="l"/>
            <a:r>
              <a:rPr lang="en-CA" dirty="0">
                <a:latin typeface="Consolas" panose="020B0609020204030204" pitchFamily="49" charset="0"/>
              </a:rPr>
              <a:t>}</a:t>
            </a:r>
          </a:p>
        </p:txBody>
      </p:sp>
    </p:spTree>
    <p:extLst>
      <p:ext uri="{BB962C8B-B14F-4D97-AF65-F5344CB8AC3E}">
        <p14:creationId xmlns:p14="http://schemas.microsoft.com/office/powerpoint/2010/main" val="92873195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ce344_lectures">
  <a:themeElements>
    <a:clrScheme name="Custom 3">
      <a:dk1>
        <a:srgbClr val="000000"/>
      </a:dk1>
      <a:lt1>
        <a:srgbClr val="FFFFFF"/>
      </a:lt1>
      <a:dk2>
        <a:srgbClr val="99CC99"/>
      </a:dk2>
      <a:lt2>
        <a:srgbClr val="E0E0E0"/>
      </a:lt2>
      <a:accent1>
        <a:srgbClr val="5DAE5D"/>
      </a:accent1>
      <a:accent2>
        <a:srgbClr val="003366"/>
      </a:accent2>
      <a:accent3>
        <a:srgbClr val="CC3300"/>
      </a:accent3>
      <a:accent4>
        <a:srgbClr val="AAB8B1"/>
      </a:accent4>
      <a:accent5>
        <a:srgbClr val="FFA655"/>
      </a:accent5>
      <a:accent6>
        <a:srgbClr val="FFFF00"/>
      </a:accent6>
      <a:hlink>
        <a:srgbClr val="CC3300"/>
      </a:hlink>
      <a:folHlink>
        <a:srgbClr val="CC3300"/>
      </a:folHlink>
    </a:clrScheme>
    <a:fontScheme name="1_ece568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ece568_templa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1_ece568_templa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1_ece568_templat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ece568_template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1_ece568_template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1_ece568_template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
      <a:clrScheme name="1_ece568_template 7">
        <a:dk1>
          <a:srgbClr val="000000"/>
        </a:dk1>
        <a:lt1>
          <a:srgbClr val="FFFFFF"/>
        </a:lt1>
        <a:dk2>
          <a:srgbClr val="FFFFFF"/>
        </a:dk2>
        <a:lt2>
          <a:srgbClr val="99CC99"/>
        </a:lt2>
        <a:accent1>
          <a:srgbClr val="E0E0E0"/>
        </a:accent1>
        <a:accent2>
          <a:srgbClr val="003366"/>
        </a:accent2>
        <a:accent3>
          <a:srgbClr val="FFFFFF"/>
        </a:accent3>
        <a:accent4>
          <a:srgbClr val="000000"/>
        </a:accent4>
        <a:accent5>
          <a:srgbClr val="EDEDED"/>
        </a:accent5>
        <a:accent6>
          <a:srgbClr val="002D5C"/>
        </a:accent6>
        <a:hlink>
          <a:srgbClr val="0063C6"/>
        </a:hlink>
        <a:folHlink>
          <a:srgbClr val="CC3300"/>
        </a:folHlink>
      </a:clrScheme>
      <a:clrMap bg1="lt1" tx1="dk1" bg2="lt2" tx2="dk2" accent1="accent1" accent2="accent2" accent3="accent3" accent4="accent4" accent5="accent5" accent6="accent6" hlink="hlink" folHlink="folHlink"/>
    </a:extraClrScheme>
    <a:extraClrScheme>
      <a:clrScheme name="1_ece568_template 8">
        <a:dk1>
          <a:srgbClr val="000000"/>
        </a:dk1>
        <a:lt1>
          <a:srgbClr val="FFFFFF"/>
        </a:lt1>
        <a:dk2>
          <a:srgbClr val="E0E0E0"/>
        </a:dk2>
        <a:lt2>
          <a:srgbClr val="99CC99"/>
        </a:lt2>
        <a:accent1>
          <a:srgbClr val="006447"/>
        </a:accent1>
        <a:accent2>
          <a:srgbClr val="003366"/>
        </a:accent2>
        <a:accent3>
          <a:srgbClr val="FFFFFF"/>
        </a:accent3>
        <a:accent4>
          <a:srgbClr val="000000"/>
        </a:accent4>
        <a:accent5>
          <a:srgbClr val="AAB8B1"/>
        </a:accent5>
        <a:accent6>
          <a:srgbClr val="002D5C"/>
        </a:accent6>
        <a:hlink>
          <a:srgbClr val="FFA655"/>
        </a:hlink>
        <a:folHlink>
          <a:srgbClr val="CC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ece344_lectures</Template>
  <TotalTime>20044</TotalTime>
  <Words>1989</Words>
  <Application>Microsoft Office PowerPoint</Application>
  <PresentationFormat>On-screen Show (4:3)</PresentationFormat>
  <Paragraphs>315</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Comic Sans MS</vt:lpstr>
      <vt:lpstr>Consolas</vt:lpstr>
      <vt:lpstr>Courier New</vt:lpstr>
      <vt:lpstr>Times New Roman</vt:lpstr>
      <vt:lpstr>Wingdings</vt:lpstr>
      <vt:lpstr>ece344_lectures</vt:lpstr>
      <vt:lpstr>Thread Scheduling</vt:lpstr>
      <vt:lpstr>Overview</vt:lpstr>
      <vt:lpstr>Overview of Threads</vt:lpstr>
      <vt:lpstr>Thread Scheduling</vt:lpstr>
      <vt:lpstr>Thread Scheduling Functions</vt:lpstr>
      <vt:lpstr>Invoking Thread Yield</vt:lpstr>
      <vt:lpstr>Preemptive Scheduling</vt:lpstr>
      <vt:lpstr>Scheduler Implementation</vt:lpstr>
      <vt:lpstr>Invoking Thread Sleep &amp; Wakeup</vt:lpstr>
      <vt:lpstr>Thread Switching</vt:lpstr>
      <vt:lpstr>Thread Switching</vt:lpstr>
      <vt:lpstr>Thread Creation and Termination</vt:lpstr>
      <vt:lpstr>Thread Creation and Termination</vt:lpstr>
      <vt:lpstr>Kernel vs. User Threads</vt:lpstr>
      <vt:lpstr>Kernel vs. User Threads</vt:lpstr>
      <vt:lpstr>Kernel vs. User Threads</vt:lpstr>
      <vt:lpstr>Summary</vt:lpstr>
      <vt:lpstr>Think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Wu-chi  Feng</dc:creator>
  <cp:lastModifiedBy>ashvin</cp:lastModifiedBy>
  <cp:revision>1509</cp:revision>
  <cp:lastPrinted>2004-04-05T21:09:41Z</cp:lastPrinted>
  <dcterms:created xsi:type="dcterms:W3CDTF">2001-03-12T14:19:18Z</dcterms:created>
  <dcterms:modified xsi:type="dcterms:W3CDTF">2016-09-22T21:27:18Z</dcterms:modified>
</cp:coreProperties>
</file>