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9.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6" r:id="rId1"/>
  </p:sldMasterIdLst>
  <p:notesMasterIdLst>
    <p:notesMasterId r:id="rId35"/>
  </p:notesMasterIdLst>
  <p:sldIdLst>
    <p:sldId id="256" r:id="rId2"/>
    <p:sldId id="257" r:id="rId3"/>
    <p:sldId id="258" r:id="rId4"/>
    <p:sldId id="259" r:id="rId5"/>
    <p:sldId id="465" r:id="rId6"/>
    <p:sldId id="262" r:id="rId7"/>
    <p:sldId id="268" r:id="rId8"/>
    <p:sldId id="466" r:id="rId9"/>
    <p:sldId id="269" r:id="rId10"/>
    <p:sldId id="264" r:id="rId11"/>
    <p:sldId id="270" r:id="rId12"/>
    <p:sldId id="467" r:id="rId13"/>
    <p:sldId id="301" r:id="rId14"/>
    <p:sldId id="394" r:id="rId15"/>
    <p:sldId id="271" r:id="rId16"/>
    <p:sldId id="273" r:id="rId17"/>
    <p:sldId id="275" r:id="rId18"/>
    <p:sldId id="278" r:id="rId19"/>
    <p:sldId id="475" r:id="rId20"/>
    <p:sldId id="280" r:id="rId21"/>
    <p:sldId id="476" r:id="rId22"/>
    <p:sldId id="472" r:id="rId23"/>
    <p:sldId id="474" r:id="rId24"/>
    <p:sldId id="470" r:id="rId25"/>
    <p:sldId id="457" r:id="rId26"/>
    <p:sldId id="458" r:id="rId27"/>
    <p:sldId id="459" r:id="rId28"/>
    <p:sldId id="461" r:id="rId29"/>
    <p:sldId id="462" r:id="rId30"/>
    <p:sldId id="464" r:id="rId31"/>
    <p:sldId id="468" r:id="rId32"/>
    <p:sldId id="471" r:id="rId33"/>
    <p:sldId id="469" r:id="rId34"/>
  </p:sldIdLst>
  <p:sldSz cx="9144000" cy="6858000" type="screen4x3"/>
  <p:notesSz cx="6983413" cy="9283700"/>
  <p:defaultTextStyle>
    <a:defPPr>
      <a:defRPr lang="en-GB"/>
    </a:defPPr>
    <a:lvl1pPr algn="ctr" defTabSz="449263"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defTabSz="449263"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defTabSz="449263"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defTabSz="449263"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defTabSz="449263"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52" autoAdjust="0"/>
    <p:restoredTop sz="79747" autoAdjust="0"/>
  </p:normalViewPr>
  <p:slideViewPr>
    <p:cSldViewPr snapToGrid="0">
      <p:cViewPr varScale="1">
        <p:scale>
          <a:sx n="53" d="100"/>
          <a:sy n="53" d="100"/>
        </p:scale>
        <p:origin x="1629" y="1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snapToGrid="0">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42"/>
    </inkml:context>
    <inkml:brush xml:id="br0">
      <inkml:brushProperty name="width" value="0.06667" units="cm"/>
      <inkml:brushProperty name="height" value="0.06667" units="cm"/>
      <inkml:brushProperty name="fitToCurve" value="1"/>
    </inkml:brush>
  </inkml:definitions>
  <inkml:trace contextRef="#ctx0" brushRef="#br0">139 57 19,'-48'6'18,"27"1"-5,-2 0 0,2 0-3,3 0-1,18-7 1,0 0-2,-9 16 0,31-9-3,16-7 0,13-7-2,15 2 1,10-4-2,8 2 0,5-7-5,-8-1-8,-4 5-11,-32-15-7,6 22 1,-41-15 4</inkml:trace>
  <inkml:trace contextRef="#ctx0" brushRef="#br0" timeOffset="1">530 10 4,'-47'3'21,"17"20"-4,-7-7-4,19 7-3,-3 0-2,16 0-1,1 4-1,13 3-2,2 5 0,4 2-1,3 0 0,-2 6-1,0-6-1,-7 4-1,1-2 0,-4-6-3,-5-3-3,-1-30-12,14 36-7,-14-36 0,0 0 0</inkml:trace>
  <inkml:trace contextRef="#ctx0" brushRef="#br0" timeOffset="2">965 98 3,'37'9'26,"-16"-18"0,16 13 2,-11-10-14,3 1-4,-5 2-1,-4-1-3,-3 4-2,-17 0-1,29 7 0,-29-7-1,14 18-1,-14-18 0,-2 32-1,-9-9 1,-3 1-1,-11 8 1,-3 0 0,-9 3 0,4 3 1,-8-1-1,9 0 1,1-5 0,15-1 1,5-9 0,23-3 0,18-8-1,15-9 0,13-2-2,5-9-4,15-2-16,-2 2-12,-20-14-2,-1 11 2</inkml:trace>
</inkml:ink>
</file>

<file path=ppt/ink/ink10.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58"/>
    </inkml:context>
    <inkml:brush xml:id="br0">
      <inkml:brushProperty name="width" value="0.06667" units="cm"/>
      <inkml:brushProperty name="height" value="0.06667" units="cm"/>
      <inkml:brushProperty name="fitToCurve" value="1"/>
    </inkml:brush>
  </inkml:definitions>
  <inkml:trace contextRef="#ctx0" brushRef="#br0">413 868 2,'-6'23'20,"6"-23"-5,-14 27-5,14-11 0,7 1-2,0 4-2,2 2 0,5 6-2,-1-3 0,4 1-2,-2 3-1,0-8-1,-4 0 1,0-6 2,-11-16 1,0 0 0,17 1 1,-12-18-1,-3-12 1,0-2-1,2-1-1,1 0-11,-7-5-19,21 23-1,-13-9 0,20 25 0</inkml:trace>
  <inkml:trace contextRef="#ctx0" brushRef="#br0" timeOffset="1">625-1195 6,'0'0'19,"16"-10"-3,-16 10-2,0 0-3,0 0-2,0 0-1,0 0-1,0 0-3,0 0 1,0 0-2,5 16 1,-5-16-1,0 0 0,-2 17-2,2-17 1,2 23-2,-2-23 1,0 32-1,0-14 0,0 5 0,5 0 1,1-1-1,-6 0 0,5-3 1,-5-19-1,19 27 0,-19-27-2,32 3-8,-9-3-18,-7-25 1,17 11 0</inkml:trace>
  <inkml:trace contextRef="#ctx0" brushRef="#br0" timeOffset="2">618-1414 19,'0'0'28,"0"0"1,0 0-8,0 0-5,0 0-5,0 0-4,0 0-2,0 0-3,0 0 0,0 0-2,0 0-4,0 0-14,0 0-12,-9-17 0,9 17 0</inkml:trace>
</inkml:ink>
</file>

<file path=ppt/ink/ink11.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61"/>
    </inkml:context>
    <inkml:brush xml:id="br0">
      <inkml:brushProperty name="width" value="0.06667" units="cm"/>
      <inkml:brushProperty name="height" value="0.06667" units="cm"/>
      <inkml:brushProperty name="fitToCurve" value="1"/>
    </inkml:brush>
  </inkml:definitions>
  <inkml:trace contextRef="#ctx0" brushRef="#br0">570-523 13,'0'0'18,"0"0"-2,0 0-1,0 0-1,0 0-1,-7 24-5,7-24-2,-13 27-1,6-9-2,2 3-1,0 5-1,-1 3 0,3 1-1,-1 3 1,3 4-1,-1-1 0,-2 1 0,4-2 0,0 4 0,2-4 0,0 4 0,1-2 0,1 2 0,-2 7 0,-1-7 0,-2 7 0,-1-4 1,-2 4-1,-1-6 0,0-1 0,-2-5 0,1-2 0,3-4 0,1-3 0,2-1 0,2-2 0,3 0-1,-1 1 1,-1 2 0,3 0 0,-5 3 1,-1 0-2,4-1 2,-2-1-1,-2 3 0,5 1 0,0-2-1,4-2 1,-4 1-1,6-2-1,-1-1-4,-2-6-7,7 14-14,-15-32 0,6 26 1</inkml:trace>
</inkml:ink>
</file>

<file path=ppt/ink/ink12.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62"/>
    </inkml:context>
    <inkml:brush xml:id="br0">
      <inkml:brushProperty name="width" value="0.06667" units="cm"/>
      <inkml:brushProperty name="height" value="0.06667" units="cm"/>
      <inkml:brushProperty name="fitToCurve" value="1"/>
    </inkml:brush>
  </inkml:definitions>
  <inkml:trace contextRef="#ctx0" brushRef="#br0">9 1808 21,'0'0'28,"0"0"1,0 0-8,0 0-6,0 0-5,0 0-3,0 0-3,0 0-2,-14 23-1,17-7-1,-1 3 0,3 4 0,-1 4-1,6-3 1,1 6-1,1-3 0,8-1 1,-3-6-2,4-2 2,1-6-1,-1-5 0,0-7 1,-5-7 0,3-7 1,-3-7 1,-4-11 2,4-5-2,-2-4 1,2 6 0,-3-1-1,-3 12 1,1 8-1,-11 16-1,10 16-2,-4 10-1,3 11-1,-4 4-2,13 5-1,1-2 1,13-7-1,1-7 1,10-9 2,2-12 1,0-11 2,2-13 2,-15-17 4,1-12 1,-17-17 1,-2-4 0,-14-15 1,2 13-2,-11 4 1,1 13-3,-5 15-2,13 35-5,0 0-12,-9 19-20,6 9 0,13 10-1,-8-8 0</inkml:trace>
</inkml:ink>
</file>

<file path=ppt/ink/ink13.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63"/>
    </inkml:context>
    <inkml:brush xml:id="br0">
      <inkml:brushProperty name="width" value="0.06667" units="cm"/>
      <inkml:brushProperty name="height" value="0.06667" units="cm"/>
      <inkml:brushProperty name="fitToCurve" value="1"/>
    </inkml:brush>
  </inkml:definitions>
  <inkml:trace contextRef="#ctx0" brushRef="#br0">36 4 42,'0'0'32,"0"0"0,0 0-8,-16-1-12,16 1-11,0 0-25,-20-6-6,20 6-2,0 0 0</inkml:trace>
</inkml:ink>
</file>

<file path=ppt/ink/ink14.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64"/>
    </inkml:context>
    <inkml:brush xml:id="br0">
      <inkml:brushProperty name="width" value="0.06667" units="cm"/>
      <inkml:brushProperty name="height" value="0.06667" units="cm"/>
      <inkml:brushProperty name="fitToCurve" value="1"/>
    </inkml:brush>
  </inkml:definitions>
  <inkml:trace contextRef="#ctx0" brushRef="#br0">6 0 13,'0'0'23,"0"0"-7,0 0-2,0 0-1,0 0-2,0 0-2,0 0-1,0 0 0,-7 23-2,7-23-1,0 28-2,4-5-1,-3 2-1,6 5 0,-3-4 0,1 3-1,2-3 0,4-6 0,3-3-1,-14-17-2,34 7-6,-11-10-13,-9-22-8,17 4 1,-20-29 1</inkml:trace>
</inkml:ink>
</file>

<file path=ppt/ink/ink15.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65"/>
    </inkml:context>
    <inkml:brush xml:id="br0">
      <inkml:brushProperty name="width" value="0.06667" units="cm"/>
      <inkml:brushProperty name="height" value="0.06667" units="cm"/>
      <inkml:brushProperty name="fitToCurve" value="1"/>
    </inkml:brush>
  </inkml:definitions>
  <inkml:trace contextRef="#ctx0" brushRef="#br0">0 72 27,'0'0'26,"0"0"-6,0 0-5,11-17-10,-11 17-18,5-32-10,-5 32-1,11-23-2</inkml:trace>
</inkml:ink>
</file>

<file path=ppt/ink/ink16.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66"/>
    </inkml:context>
    <inkml:brush xml:id="br0">
      <inkml:brushProperty name="width" value="0.06667" units="cm"/>
      <inkml:brushProperty name="height" value="0.06667" units="cm"/>
      <inkml:brushProperty name="fitToCurve" value="1"/>
    </inkml:brush>
  </inkml:definitions>
  <inkml:trace contextRef="#ctx0" brushRef="#br0">4 0 36,'0'0'29,"0"0"-5,0 0-6,0 0-4,0 0-4,0 0-3,0 0-2,0 21-1,0-21-2,0 35 0,0-7 0,0 8-1,-1 2 0,-1 3-1,2-2 1,3 0-1,-1-2-1,7-11 0,3-10-1,8-16-2,6-7-6,-5-12-10,-3-26-11,14 7-1,-15-24 1</inkml:trace>
</inkml:ink>
</file>

<file path=ppt/ink/ink17.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67"/>
    </inkml:context>
    <inkml:brush xml:id="br0">
      <inkml:brushProperty name="width" value="0.06667" units="cm"/>
      <inkml:brushProperty name="height" value="0.06667" units="cm"/>
      <inkml:brushProperty name="fitToCurve" value="1"/>
    </inkml:brush>
  </inkml:definitions>
  <inkml:trace contextRef="#ctx0" brushRef="#br0">0 0 28,'0'0'31,"0"0"0,0 0-7,0 0-10,0 0-7,0 0-22,0 0-13,0 0-2,0 0-1</inkml:trace>
</inkml:ink>
</file>

<file path=ppt/ink/ink18.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68"/>
    </inkml:context>
    <inkml:brush xml:id="br0">
      <inkml:brushProperty name="width" value="0.05292" units="cm"/>
      <inkml:brushProperty name="height" value="0.05292" units="cm"/>
    </inkml:brush>
  </inkml:definitions>
  <inkml:trace contextRef="#ctx0" brushRef="#br0">16348 10443 13,'-9'1'19,"9"-1"-15,0 0-1,25 6 0,1-8 2,8-2 1,14-3 2,14-3 1,18 0 0,11-2 1,11 0 0,16 2-2,9-3-2,9 4-1,3 3-2,11 0-1,-3 0 0,5 3-1,8 3 1,-3 1-1,1 4 0,3 0 0,-6 4-1,-3 0 1,3 8 1,-9-2-1,-3 4 0,-8 2 1,1 1 0,-10 1-1,4 1 0,-6 1 0,-4-4 0,2 2 0,-8-2-1,4-3 1,-2 1-1,0-1 0,-2-2 1,-2 1-1,3 1 1,-8 3-1,0-3 1,-8 0-1,-7 0 0,-9-3 0,-7 0 0,-11-4 0,-11-4-1,-9 0 1,-8-5-2,-10-6 0,-8-3-1,-7-3 0,-5-7-1,-7-2 1,-8-7-1,-2-1 1,-9 0 0,-6-1 1,-8 3 1,-4 3 1,-3 5 0,0 5 0,-1 4 0,6 6 0,7 6 0,13 2 1,13 5-1,13 5 1,11 2 0,9 6 0,9 1 0,4 2-1,-2 2 1,-8 1-1,-6-2-1,-17-2-2,-14-6-2,-17-4-6,-15 0-17,-28-20-1,0 1 0</inkml:trace>
  <inkml:trace contextRef="#ctx0" brushRef="#br0" timeOffset="1">18539 9663 11,'0'0'9,"0"0"-3,0 0 1,-18 5 1,2 3-1,-7 2 1,-6 5 0,-5 3 0,-7 5-1,-1 4-1,0 5-3,9 2 0,9 2 0,9-2-1,17-1-1,15-3 1,20-6-1,12-4-1,13-11-2,6-5-7,-2-14-18,9 5 1,-17-23 0</inkml:trace>
  <inkml:trace contextRef="#ctx0" brushRef="#br0" timeOffset="2">19136 9738 6,'-30'1'7,"-1"5"0,-5-1-1,5 5 0,2-1 1,9 4 1,9 1 0,7 5 0,10 4-2,9 1-1,11 0 0,5 2-2,4 0 0,0 1-2,1-1 0,-7-3 0,-7-4-1,-15 2 1,-10-3 0,-15-1-1,-11-2 0,-9-2-7,-6 3-11,-12-13-7,13 10 1</inkml:trace>
  <inkml:trace contextRef="#ctx0" brushRef="#br0" timeOffset="3">22014 12103 11,'-49'2'15,"2"7"-1,-10-5-2,-1 1-2,-8 1-3,-3 0-2,-3-2-1,-7-1 0,-6 2 2,-5-3-1,-3 1-1,-6 0 1,-7 0-1,-6 1-1,-6-1 1,-9 0-2,-3 0 0,-10-1-1,-5 1-1,-5-2 0,-6-1 0,-4 0 0,-7-3 1,0 3-1,-4-2 0,4-1 0,-1 2 1,3-3 0,5-1-1,9 0 1,9-1-1,9-1 1,12-2 1,9-1 0,13 1-1,9 2 0,9 1 1,7-2-1,5 4 1,7 1-2,6 3 1,1 0 0,4 2 1,0 0 0,2 3 1,8-3-1,7 2 1,2 0-1,6 1 1,4-1-2,-2 1 0,8-1 0,1-1-1,-5 1 0,8 1 0,2-2-1,-2-1 0,-1-2-1,13 0 0,-2-10-3,8 0-1,9-1-4,-3-7-3,8-1-2,7-5 0,2-1 0,2 2 4,-1 4 4,-1 0 5,-2 4 4,-6 3 3,-5 4 4,-5 4 1,-11 4 1,0 0-3,-5 10-2,-11-1-2,-11 4-2,-7 0 0,-9 5-1,-4-2 0,-3 4 1,0 0 1,4 0-1,9 2 2,3-2-1,13 0 1,11 0 0,10 1 0,12-3-3,11 0-1,16-3-9,8 7-21,-1-20-2,7 4 0,-1-18 0</inkml:trace>
  <inkml:trace contextRef="#ctx0" brushRef="#br0" timeOffset="4">18999 12544 20,'0'0'22,"-9"-3"-1,9 3-17,-28-5-2,5 5 1,-7 3 2,-7 6 1,-6 1 4,-2 7-2,-5 2 1,0 7 0,3 2-2,1 8-2,0 1-2,9 0-1,16 1-1,7-1 0,16-4-2,10-3 1,11-9-1,16-8-4,12-7-8,11-3-18,-7-22-1,10 1 1</inkml:trace>
  <inkml:trace contextRef="#ctx0" brushRef="#br0" timeOffset="5">19531 12515 32,'0'0'30,"-5"10"-1,-10-16-1,-8 7-24,-2 4-5,-4-2 1,-5 5-1,6 1 2,2 3 1,16 2 1,9 4 1,12 0-1,3 0 1,12 4-2,13 3 0,-4 0-1,3 1-1,-12-1 0,-6 0 0,-15 2 0,-7 0 0,-13-3 0,-21-4-1,-3 1 0,-7-7-1,5 0-7,0-2-19,-1-18-4,19 4 1,-2-19-1</inkml:trace>
</inkml:ink>
</file>

<file path=ppt/ink/ink19.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2-02-02T16:36:14.093"/>
    </inkml:context>
    <inkml:brush xml:id="br0">
      <inkml:brushProperty name="width" value="0.05292" units="cm"/>
      <inkml:brushProperty name="height" value="0.05292" units="cm"/>
    </inkml:brush>
  </inkml:definitions>
  <inkml:trace contextRef="#ctx0" brushRef="#br0">12710 12518 9,'53'-39'9,"6"10"-1,0 1 0,10 10 0,6 8-1,5 8-2,12 4 0,9 14 0,4 5-1,14 10-1,4 6 0,5 12-1,0 5 0,4 9-1,-4 5 1,-9 4-1,-1 5 2,-16 8-1,-5 5 0,-10 9 0,-12 5 0,-16 8 0,-17 4 0,-16 6 0,-16 6-2,-10 0 1,-11 1-1,-20-3 1,-12-5 0,-4-2 0,-6-6 1,-7-8-1,-2-8 1,-14-13 0,-6-8-1,-5-13 1,-5-11-1,-7-14 0,-6-13 0,2-11 0,-6-12-1,-2-10 0,2-7 0,1-7 1,0-9-1,3-2-1,2-5 0,2-5 1,5-3 0,8-5-1,7-3 1,6-4 0,3-2 0,7-7 0,6-5 1,6-2-1,4-5 1,1-2-1,6-3 1,2-2-1,3 2 0,6-1 0,5 0 0,7 1-1,7 4 1,3 0 0,6 6 0,9 3-1,4 0 1,8 4 0,2 5 1,5 4-1,5 1 0,-1 4 0,7 7 0,0 4 0,2 7-1,-7 8-1,-1 5 0,-6 6 0,-3 9-1,-7 5 1,0 4 0,-14-2 1,5 13 1,-3 0 0,-2 0 0,1 2 1,-1-1 0,0 2-1,2-2 1,-2 0-1,1-2 1,-1-2-1,0 0 0,0-10 0,-2 14 1,2-14-1,-12 7 0,12-7 0,-18 3 1,8-4-1,-3-3 1,3 0-1,-5-3 0,4 0 1,-4-3-1,-3 3 1,0-1-1,-2 3 0,-1 3 0,-5 2-1,4 4 1,-4 2 0,2 4 0,2 3-1,4 4 1,2 2 1,-1-1-1,6 1 0,0 0 0,5-4 0,2-1 1,0-5 0,4-9-1,0 0 1,16-12-1,-1-7 1,7-8-2,3-9 1,4-9 0,9-3-1,-2-4 1,9 4 1,-3 4 0,0 8 1,-3 12 0,1 13 0,0 16 0,-7 13 0,4 8-1,-13 11 0,3 4-1,-5 3 0,-2 0 0,-9-6-1,-3-4 2,-7-5-2,-4-5 1,1-1 1,-8-6-1,0 5 1,-4 1-1,2 4 0,-7 2 0,2 11-1,1 2-4,-5 4-18,11 20-7,-18-16 0,7 3 1</inkml:trace>
</inkml:ink>
</file>

<file path=ppt/ink/ink2.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45"/>
    </inkml:context>
    <inkml:brush xml:id="br0">
      <inkml:brushProperty name="width" value="0.06667" units="cm"/>
      <inkml:brushProperty name="height" value="0.06667" units="cm"/>
      <inkml:brushProperty name="fitToCurve" value="1"/>
    </inkml:brush>
  </inkml:definitions>
  <inkml:trace contextRef="#ctx0" brushRef="#br0">10 1 11,'-26'2'25,"31"13"0,-5-15 1,0 0-19,42-5-1,-5 7 0,22 3 0,15-1 0,17 5 0,21-6 1,23 6-1,14-4 0,15 4-1,12-5-3,4-6-12,-17-7-19,1 9-3,-43-21 1,-11 8-1</inkml:trace>
</inkml:ink>
</file>

<file path=ppt/ink/ink3.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46"/>
    </inkml:context>
    <inkml:brush xml:id="br0">
      <inkml:brushProperty name="width" value="0.06667" units="cm"/>
      <inkml:brushProperty name="height" value="0.06667" units="cm"/>
      <inkml:brushProperty name="fitToCurve" value="1"/>
    </inkml:brush>
  </inkml:definitions>
  <inkml:trace contextRef="#ctx0" brushRef="#br0">147 263 9,'0'0'16,"0"0"-3,0 0-3,0 0-2,0 0-1,0 0-1,0 0 1,0 0-1,0 0 2,-2 16-2,2-16 0,0 0-1,0 0-1,0 0 0,0 0-1,0 0-2,0 0 0,0 0 0,0 0-1,0 0 0,0 0 1,0 0-1,0 0 1,0 0 0,0 0-1,0 0 1,0 0-1,0 0 1,0 0-1,0 0 1,0 0-1,0 0 0,0 0 1,0 0-1,0 0 0,0 0 0,0 0 0,0 0 0,0 0 0,0 0 0,0 0 0,0 0 1,0 0-1,0 0 0,0 0 1,0 0-1,0 0 1,0 0-1,0 0 0,0 0 0,0 0 1,0 0-1,0 0 0,0 0 0,0 0 0,0 0 0,0 0 0,0 0 0,0 0 0,0 0 0,0 0 0,0 0 0,0 0 1,0 0-1,0 0 1,0 0-1,0 0 1,0 0 0,0 0 0,0 0 0,0 0 0,0 0 0,0 0 0,0 0 0,0 0-1,0 0 1,0 0-1,0 0 0,0 0 0,0 0 1,0 0-1,0 0 0,0 0 0,0 0 0,0 0 1,5 19-1,-5-19 0,-5 16 0,5-16 0,-9 34 0,7-11 0,2 5 0,0 4-1,0-6 1,2 2 0,1-5 0,5 0 0,-5-7 0,-3-16 0,4 18 0,-4-18 0,0 0 1,0 0 0,1-30 0,-1 7 1,0-5 0,0-15 0,4-4 0,-2-13 0,3 1 0,-2-1 0,5 7-1,0 2 0,6 7 0,-3 11-1,7 12 0,1 10 0,6 9 0,1 4 0,4 1 0,0 8 0,0 0-1,-1 6 1,-7 3 0,-6 3 0,-12 5-1,-9 4-1,-17 3 1,-8 5 0,-15-1 0,-8 2 0,-7-1 0,-2-6 1,4-4 1,5-7 0,10-4 0,15-8 0,28-11 0,0 0 0,0 0 0,51 16 0,-3-7-1,5-1 0,3 8 0,-1 5-2,-4 4 1,-5 3-2,-9-3 1,-12 3-2,-9-8-2,-2-3-4,-14-17-7,0 0-14,14 20-1,-14-20 1</inkml:trace>
  <inkml:trace contextRef="#ctx0" brushRef="#br0" timeOffset="1">369 1606 41,'0'0'32,"0"0"2,0 0-10,-20 19-11,20-19-3,-12 28-5,5-10-2,5 5-1,4 0-1,2 9 0,1-1-1,4 1 0,3 2 0,2-3 0,2 1-1,0-7 1,0-2-1,0-2 1,0-12-1,-16-9 0,26 7 1,-26-7 0,21-25 0,-14 2 0,0-7 1,0-3-1,4 1 0,0 2 0,1 3 0,-1 12 0,-11 15 0,17-8 0,-6 26-1,-4 9-1,2 6-1,-2 1 1,2 1-1,5-9 1,7-4-1,0-10 1,2-10 1,5-13 1,-3-12 2,5-3 1,-5-18 0,-1-6 1,-6-10 0,3 6 0,-5 1-1,0 10 0,-4 4-1,1 15-2,-13 24-2,0 0-5,0 0-9,1 40-17,-18-20-2,11 13 2,-17-17-1</inkml:trace>
  <inkml:trace contextRef="#ctx0" brushRef="#br0" timeOffset="2">882 2638 18,'0'0'28,"0"0"1,0 0-7,0 0-7,-21 2-3,21-2-5,-12 28-2,7-5-1,-3 9-2,7 8 0,-5 10-1,6 15 0,0 15 0,4 6-1,1 16-3,1 11-3,2 11-6,1 6-5,-2-6-9,9 8-5,-19-23 0</inkml:trace>
</inkml:ink>
</file>

<file path=ppt/ink/ink4.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49"/>
    </inkml:context>
    <inkml:brush xml:id="br0">
      <inkml:brushProperty name="width" value="0.06667" units="cm"/>
      <inkml:brushProperty name="height" value="0.06667" units="cm"/>
      <inkml:brushProperty name="fitToCurve" value="1"/>
    </inkml:brush>
  </inkml:definitions>
  <inkml:trace contextRef="#ctx0" brushRef="#br0">12 104 13,'0'0'10,"10"-28"0,-10 28 1,11-23-1,-11 23-1,10-21-2,-10 21 1,13-18-1,-13 18-2,0 0-1,3-16 0,-3 16-1,0 0 0,0 0 0,0 0-1,0 0-1,0 0 0,0 0 0,0 0-1,0 0 0,-10 18 0,10-18-1,0 25 1,0-10 0,0 5 0,0-3 0,-6 5 0,3 2 0,1-1 0,-3 2 0,-2 3 0,2 0 0,1 2 1,-1-5-1,-1 2 0,6-3 0,-5-1 0,5-5 0,0-18 0,-3 28 0,3-28 0,0 25 0,0-25-1,3 21 1,-3-21-1,2 28 1,1-12 0,-6 0-1,6 2 1,-4-2 0,-3 5 0,4-4 0,0-17 0,0 25-1,0-25 0,5 25 1,-5-25 0,2 19-1,-2-19 0,9 16 0,-9-16 0,11 28 0,-6-12 0,-2 4-1,8 1-2,-4 2-1,2 1-6,3 8-8,-17-12-5,21 13 0</inkml:trace>
</inkml:ink>
</file>

<file path=ppt/ink/ink5.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50"/>
    </inkml:context>
    <inkml:brush xml:id="br0">
      <inkml:brushProperty name="width" value="0.06667" units="cm"/>
      <inkml:brushProperty name="height" value="0.06667" units="cm"/>
      <inkml:brushProperty name="fitToCurve" value="1"/>
    </inkml:brush>
  </inkml:definitions>
  <inkml:trace contextRef="#ctx0" brushRef="#br0">20 1 9,'0'0'12,"0"0"-3,0 0-2,0 0-1,0 0-3,0 0-1,0 0-1,0 0 0,0 0 0,0 0 1,-7 17 1,7-17-1,0 0 2,-7 20-1,7-20-1,0 0 1,-5 21-1,5-21 0,0 20-1,0-20 0,1 16-1,-1-16 1,11 23-1,-11-23 0,0 23 1,0-23-1,0 24 0,0-24 0,0 25 1,0-25-1,-7 23 1,7-23-1,2 20 0,-2-20 1,3 24-1,-3-24 0,0 29 1,2-13-1,-2 0 0,0 1 0,0-17 0,-5 31 0,5-31 0,5 24 1,-5-24-1,0 0 0,4 18 0,-4-18 2,0 0-2,5 21 0,-5-21 1,0 22-1,0-22 0,2 21 0,-2-21 0,10 25 0,-10-25 0,9 19 0,-9-19-4,0 0-5,23 21-13,-23-21-1,0 0 0</inkml:trace>
</inkml:ink>
</file>

<file path=ppt/ink/ink6.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51"/>
    </inkml:context>
    <inkml:brush xml:id="br0">
      <inkml:brushProperty name="width" value="0.06667" units="cm"/>
      <inkml:brushProperty name="height" value="0.06667" units="cm"/>
      <inkml:brushProperty name="fitToCurve" value="1"/>
    </inkml:brush>
  </inkml:definitions>
  <inkml:trace contextRef="#ctx0" brushRef="#br0">0 0 19,'0'0'17,"0"0"0,0 0-1,0 0 0,0 0-3,0 0-2,0 0-3,0 0-1,0 23-1,0-23-3,0 24 0,0-6-2,2 5 1,0 5-2,1 0 0,1 6 1,3 0-1,0-3 0,2-4 0,-1-3 1,3-4-3,-11-20 0,25 19-3,-25-19-6,24 6-11,-20-26-9,12 11 2,-16-22-1</inkml:trace>
</inkml:ink>
</file>

<file path=ppt/ink/ink7.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52"/>
    </inkml:context>
    <inkml:brush xml:id="br0">
      <inkml:brushProperty name="width" value="0.06667" units="cm"/>
      <inkml:brushProperty name="height" value="0.06667" units="cm"/>
      <inkml:brushProperty name="fitToCurve" value="1"/>
    </inkml:brush>
  </inkml:definitions>
  <inkml:trace contextRef="#ctx0" brushRef="#br0">25 17 3,'0'0'6,"0"0"-2,0 0-2,0 0-1,0 0-1,0 0 1,0 0 1,0 0 2,0 0 2,-12-16 1,12 16 0,0 0 2,0 0 0,0 0-1,-16-2 0,16 2 0,0 0-3,0 0 0,0 0 0,-9 16-1,9-16 0,21 7 1,-3-3-2,12-4 1,4 1-1,10 1 0,0-2 0,9 0-1,-7 0-1,-8 2 0,-4 0-1,-9-1 1,-8 1-1,-17-2 0,0 0 0,0 0 0,0 0-2,-21 9-2,21-9-6,-21 11-17,0-19-2,21 8 1,-27-7-1</inkml:trace>
  <inkml:trace contextRef="#ctx0" brushRef="#br0" timeOffset="1">106 100 21,'4'39'25,"-11"-16"0,14 14-9,-2-4-5,6 3-7,-6 2-5,2 1-4,-1 0-1,-1 3-2,-2-1 1,-3-6 0,2-1 0,-2-13-1,9 9-13,-9-30 3</inkml:trace>
  <inkml:trace contextRef="#ctx0" brushRef="#br0" timeOffset="2">717 137 13,'0'0'28,"0"0"1,0 0 1,2 30-15,-4-7-4,-9 5-2,6 9-3,-5 2-2,4 9-1,-1-1-1,5 1-1,-1-2-1,6-2 0,3-7-1,-3-5-5,3-9-7,2 4-16,-8-27-3,0 0 2,0 0-1</inkml:trace>
</inkml:ink>
</file>

<file path=ppt/ink/ink8.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55"/>
    </inkml:context>
    <inkml:brush xml:id="br0">
      <inkml:brushProperty name="width" value="0.06667" units="cm"/>
      <inkml:brushProperty name="height" value="0.06667" units="cm"/>
      <inkml:brushProperty name="fitToCurve" value="1"/>
    </inkml:brush>
  </inkml:definitions>
  <inkml:trace contextRef="#ctx0" brushRef="#br0">-718 1181 14,'-8'14'13,"9"1"0,-1-15 0,2 17-2,-2-17 0,23 14-1,4-7-2,11-6 0,17 4-1,7-3 0,19-2-1,11-5-1,17 2-1,6-6-2,14-1 0,3 0-1,8-1 1,-2-4-1,4 3 0,-4-2 1,0 8-1,-6-1 1,-5 2-1,-14 0 0,-3 5-1,-10 1 0,-10 1-3,-8 0-4,-10 1-18,-19-13-6,11 10 1,-33-19 0</inkml:trace>
</inkml:ink>
</file>

<file path=ppt/ink/ink9.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7T09:44:21.956"/>
    </inkml:context>
    <inkml:brush xml:id="br0">
      <inkml:brushProperty name="width" value="0.06667" units="cm"/>
      <inkml:brushProperty name="height" value="0.06667" units="cm"/>
      <inkml:brushProperty name="fitToCurve" value="1"/>
    </inkml:brush>
  </inkml:definitions>
  <inkml:trace contextRef="#ctx0" brushRef="#br0">-74-1580 12,'0'16'14,"0"-16"-1,-11 25 0,11-25 0,-10 30-2,10-30 1,-11 33-4,6-12-2,3-1-2,2 3-2,2 3-1,-2 4 0,3-2-1,-3 6 0,2-2 0,-2-4 0,0-1 1,-7-6 0,2-4 2,5-17 1,-11 18 2,11-18 0,0 0 0,-9-25 2,7-8-1,9-10 0,-1-18-2,8-7-1,-4-9 0,8-1 0,-4 0-1,4 6-1,-2 7 1,0 13-2,-4 14 1,2 9 0,-3 10-1,-11 19-1,19-18 0,-19 18-1,21 11 0,-21-11 1,20 33-1,-11-10-1,-4 6 1,-3 2 0,-4 3 0,-3-2 1,-6 3-1,-5-5 1,0-2-1,0-1 2,-3-1-1,3-6 0,4 1 0,12-21 1,-16 30-1,10-12 0,6-18 1,15 31-1,-15-31 0,33 30 0,-6-14 0,4 5 0,5-1 0,-3-4-3,2 5-1,-12-7-8,7 6-8,-7 2-14,-23-22-2,20 18 2,-20-18 1</inkml:trace>
  <inkml:trace contextRef="#ctx0" brushRef="#br0" timeOffset="1">624-2420 13,'-21'7'15,"21"-7"1,-16 9-1,16-9 1,0 0-1,-17 16-2,17-16-2,-14 21-3,14-4-1,-6 6-3,5 9-1,1 7-3,1 5-9,-1 0-19,18 20-2,-16-20 1,19 14-1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AutoShape 1"/>
          <p:cNvSpPr>
            <a:spLocks noChangeArrowheads="1"/>
          </p:cNvSpPr>
          <p:nvPr/>
        </p:nvSpPr>
        <p:spPr bwMode="auto">
          <a:xfrm>
            <a:off x="0" y="0"/>
            <a:ext cx="6985000" cy="9285288"/>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p:cNvSpPr>
            <a:spLocks noGrp="1" noChangeArrowheads="1"/>
          </p:cNvSpPr>
          <p:nvPr>
            <p:ph type="hdr"/>
          </p:nvPr>
        </p:nvSpPr>
        <p:spPr bwMode="auto">
          <a:xfrm>
            <a:off x="0" y="0"/>
            <a:ext cx="302577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t" anchorCtr="0" compatLnSpc="1">
            <a:prstTxWarp prst="textNoShape">
              <a:avLst/>
            </a:prstTxWarp>
          </a:bodyPr>
          <a:lstStyle>
            <a:lvl1pPr algn="l" eaLnBrk="1">
              <a:buClr>
                <a:srgbClr val="000000"/>
              </a:buClr>
              <a:buSzPct val="45000"/>
              <a:buFont typeface="Wingdings" pitchFamily="2" charset="2"/>
              <a:buNone/>
              <a:tabLst>
                <a:tab pos="723900" algn="l"/>
                <a:tab pos="1447800" algn="l"/>
                <a:tab pos="2171700" algn="l"/>
                <a:tab pos="2895600" algn="l"/>
              </a:tabLst>
              <a:defRPr sz="1200">
                <a:solidFill>
                  <a:srgbClr val="000000"/>
                </a:solidFill>
                <a:latin typeface="Comic Sans MS" pitchFamily="66" charset="0"/>
              </a:defRPr>
            </a:lvl1pPr>
          </a:lstStyle>
          <a:p>
            <a:pPr>
              <a:defRPr/>
            </a:pPr>
            <a:endParaRPr lang="en-GB"/>
          </a:p>
        </p:txBody>
      </p:sp>
      <p:sp>
        <p:nvSpPr>
          <p:cNvPr id="3075" name="Rectangle 3"/>
          <p:cNvSpPr>
            <a:spLocks noGrp="1" noChangeArrowheads="1"/>
          </p:cNvSpPr>
          <p:nvPr>
            <p:ph type="dt"/>
          </p:nvPr>
        </p:nvSpPr>
        <p:spPr bwMode="auto">
          <a:xfrm>
            <a:off x="3957638" y="0"/>
            <a:ext cx="302577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t" anchorCtr="0" compatLnSpc="1">
            <a:prstTxWarp prst="textNoShape">
              <a:avLst/>
            </a:prstTxWarp>
          </a:bodyPr>
          <a:lstStyle>
            <a:lvl1pPr algn="r" eaLnBrk="1">
              <a:buClr>
                <a:srgbClr val="000000"/>
              </a:buClr>
              <a:buSzPct val="45000"/>
              <a:buFont typeface="Wingdings" pitchFamily="2" charset="2"/>
              <a:buNone/>
              <a:tabLst>
                <a:tab pos="723900" algn="l"/>
                <a:tab pos="1447800" algn="l"/>
                <a:tab pos="2171700" algn="l"/>
                <a:tab pos="2895600" algn="l"/>
              </a:tabLst>
              <a:defRPr sz="1200">
                <a:solidFill>
                  <a:srgbClr val="000000"/>
                </a:solidFill>
                <a:latin typeface="Comic Sans MS" pitchFamily="66" charset="0"/>
              </a:defRPr>
            </a:lvl1pPr>
          </a:lstStyle>
          <a:p>
            <a:pPr>
              <a:defRPr/>
            </a:pPr>
            <a:endParaRPr lang="en-GB"/>
          </a:p>
        </p:txBody>
      </p:sp>
      <p:sp>
        <p:nvSpPr>
          <p:cNvPr id="103429" name="Rectangle 4"/>
          <p:cNvSpPr>
            <a:spLocks noGrp="1" noRot="1" noChangeAspect="1" noChangeArrowheads="1"/>
          </p:cNvSpPr>
          <p:nvPr>
            <p:ph type="sldImg"/>
          </p:nvPr>
        </p:nvSpPr>
        <p:spPr bwMode="auto">
          <a:xfrm>
            <a:off x="1171575" y="696913"/>
            <a:ext cx="4640263" cy="34798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931863" y="4410075"/>
            <a:ext cx="5119687" cy="417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t" anchorCtr="0" compatLnSpc="1">
            <a:prstTxWarp prst="textNoShape">
              <a:avLst/>
            </a:prstTxWarp>
          </a:bodyPr>
          <a:lstStyle/>
          <a:p>
            <a:pPr lvl="0"/>
            <a:endParaRPr lang="en-US" noProof="0" smtClean="0"/>
          </a:p>
        </p:txBody>
      </p:sp>
      <p:sp>
        <p:nvSpPr>
          <p:cNvPr id="3078" name="Rectangle 6"/>
          <p:cNvSpPr>
            <a:spLocks noGrp="1" noChangeArrowheads="1"/>
          </p:cNvSpPr>
          <p:nvPr>
            <p:ph type="ftr"/>
          </p:nvPr>
        </p:nvSpPr>
        <p:spPr bwMode="auto">
          <a:xfrm>
            <a:off x="0" y="8820150"/>
            <a:ext cx="302577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b" anchorCtr="0" compatLnSpc="1">
            <a:prstTxWarp prst="textNoShape">
              <a:avLst/>
            </a:prstTxWarp>
          </a:bodyPr>
          <a:lstStyle>
            <a:lvl1pPr algn="l" eaLnBrk="1">
              <a:buClr>
                <a:srgbClr val="000000"/>
              </a:buClr>
              <a:buSzPct val="45000"/>
              <a:buFont typeface="Wingdings" pitchFamily="2" charset="2"/>
              <a:buNone/>
              <a:tabLst>
                <a:tab pos="723900" algn="l"/>
                <a:tab pos="1447800" algn="l"/>
                <a:tab pos="2171700" algn="l"/>
                <a:tab pos="2895600" algn="l"/>
              </a:tabLst>
              <a:defRPr sz="1200">
                <a:solidFill>
                  <a:srgbClr val="000000"/>
                </a:solidFill>
                <a:latin typeface="Comic Sans MS" pitchFamily="66" charset="0"/>
              </a:defRPr>
            </a:lvl1pPr>
          </a:lstStyle>
          <a:p>
            <a:pPr>
              <a:defRPr/>
            </a:pPr>
            <a:endParaRPr lang="en-GB"/>
          </a:p>
        </p:txBody>
      </p:sp>
      <p:sp>
        <p:nvSpPr>
          <p:cNvPr id="3079" name="Rectangle 7"/>
          <p:cNvSpPr>
            <a:spLocks noGrp="1" noChangeArrowheads="1"/>
          </p:cNvSpPr>
          <p:nvPr>
            <p:ph type="sldNum"/>
          </p:nvPr>
        </p:nvSpPr>
        <p:spPr bwMode="auto">
          <a:xfrm>
            <a:off x="3957638" y="8820150"/>
            <a:ext cx="302577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b" anchorCtr="0" compatLnSpc="1">
            <a:prstTxWarp prst="textNoShape">
              <a:avLst/>
            </a:prstTxWarp>
          </a:bodyPr>
          <a:lstStyle>
            <a:lvl1pPr algn="r" eaLnBrk="1">
              <a:buClr>
                <a:srgbClr val="000000"/>
              </a:buClr>
              <a:buSzPct val="45000"/>
              <a:buFont typeface="Wingdings" pitchFamily="2" charset="2"/>
              <a:buNone/>
              <a:tabLst>
                <a:tab pos="723900" algn="l"/>
                <a:tab pos="1447800" algn="l"/>
                <a:tab pos="2171700" algn="l"/>
                <a:tab pos="2895600" algn="l"/>
              </a:tabLst>
              <a:defRPr sz="1200">
                <a:solidFill>
                  <a:srgbClr val="000000"/>
                </a:solidFill>
                <a:latin typeface="Comic Sans MS" pitchFamily="66" charset="0"/>
              </a:defRPr>
            </a:lvl1pPr>
          </a:lstStyle>
          <a:p>
            <a:pPr>
              <a:defRPr/>
            </a:pPr>
            <a:fld id="{45DD170F-1FA1-4A7E-B0AA-0C2A7AB0F040}" type="slidenum">
              <a:rPr lang="en-GB"/>
              <a:pPr>
                <a:defRPr/>
              </a:pPr>
              <a:t>‹#›</a:t>
            </a:fld>
            <a:endParaRPr lang="en-GB"/>
          </a:p>
        </p:txBody>
      </p:sp>
    </p:spTree>
    <p:extLst>
      <p:ext uri="{BB962C8B-B14F-4D97-AF65-F5344CB8AC3E}">
        <p14:creationId xmlns:p14="http://schemas.microsoft.com/office/powerpoint/2010/main" val="367857877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2C180DDD-AFE8-4CD0-B8B7-DEC301B62007}" type="slidenum">
              <a:rPr lang="en-GB" sz="1200" smtClean="0">
                <a:solidFill>
                  <a:srgbClr val="000000"/>
                </a:solidFill>
                <a:latin typeface="Comic Sans MS" pitchFamily="66" charset="0"/>
              </a:rPr>
              <a:pPr/>
              <a:t>1</a:t>
            </a:fld>
            <a:endParaRPr lang="en-GB" sz="1200" dirty="0" smtClean="0">
              <a:solidFill>
                <a:srgbClr val="000000"/>
              </a:solidFill>
              <a:latin typeface="Comic Sans MS" pitchFamily="66" charset="0"/>
            </a:endParaRPr>
          </a:p>
        </p:txBody>
      </p:sp>
      <p:sp>
        <p:nvSpPr>
          <p:cNvPr id="104451" name="Text Box 1"/>
          <p:cNvSpPr txBox="1">
            <a:spLocks noChangeArrowheads="1"/>
          </p:cNvSpPr>
          <p:nvPr/>
        </p:nvSpPr>
        <p:spPr bwMode="auto">
          <a:xfrm>
            <a:off x="1171575" y="696913"/>
            <a:ext cx="4641850" cy="348138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endParaRPr lang="en-US" dirty="0"/>
          </a:p>
        </p:txBody>
      </p:sp>
      <p:sp>
        <p:nvSpPr>
          <p:cNvPr id="104452" name="Rectangle 2"/>
          <p:cNvSpPr>
            <a:spLocks noGrp="1" noChangeArrowheads="1"/>
          </p:cNvSpPr>
          <p:nvPr>
            <p:ph type="body"/>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p>
        </p:txBody>
      </p:sp>
    </p:spTree>
    <p:extLst>
      <p:ext uri="{BB962C8B-B14F-4D97-AF65-F5344CB8AC3E}">
        <p14:creationId xmlns:p14="http://schemas.microsoft.com/office/powerpoint/2010/main" val="145198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FDBC84BC-4690-4D1E-9126-49CD462CCC63}" type="slidenum">
              <a:rPr lang="en-GB" sz="1200" smtClean="0">
                <a:solidFill>
                  <a:srgbClr val="000000"/>
                </a:solidFill>
                <a:latin typeface="Comic Sans MS" pitchFamily="66" charset="0"/>
              </a:rPr>
              <a:pPr/>
              <a:t>11</a:t>
            </a:fld>
            <a:endParaRPr lang="en-GB" sz="1200" smtClean="0">
              <a:solidFill>
                <a:srgbClr val="000000"/>
              </a:solidFill>
              <a:latin typeface="Comic Sans MS" pitchFamily="66" charset="0"/>
            </a:endParaRPr>
          </a:p>
        </p:txBody>
      </p:sp>
      <p:sp>
        <p:nvSpPr>
          <p:cNvPr id="117763"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4" name="Rectangle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problem: On</a:t>
            </a:r>
            <a:r>
              <a:rPr lang="en-US" baseline="0" dirty="0" smtClean="0"/>
              <a:t>e thread invokes lock(). It read checks l == TRUE), and find it is false. Before it can set l to TRUE, there is a context switch, and another thread invokes lock(). It will also find l is false, and then will set to TRUE and acquire the lock. Then the first thread will again set l to TRUE and also acquire the lock. So no mutual exclusion.</a:t>
            </a:r>
          </a:p>
        </p:txBody>
      </p:sp>
    </p:spTree>
    <p:extLst>
      <p:ext uri="{BB962C8B-B14F-4D97-AF65-F5344CB8AC3E}">
        <p14:creationId xmlns:p14="http://schemas.microsoft.com/office/powerpoint/2010/main" val="4032285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FDBC84BC-4690-4D1E-9126-49CD462CCC63}" type="slidenum">
              <a:rPr lang="en-GB" sz="1200" smtClean="0">
                <a:solidFill>
                  <a:srgbClr val="000000"/>
                </a:solidFill>
                <a:latin typeface="Comic Sans MS" pitchFamily="66" charset="0"/>
              </a:rPr>
              <a:pPr/>
              <a:t>12</a:t>
            </a:fld>
            <a:endParaRPr lang="en-GB" sz="1200" smtClean="0">
              <a:solidFill>
                <a:srgbClr val="000000"/>
              </a:solidFill>
              <a:latin typeface="Comic Sans MS" pitchFamily="66" charset="0"/>
            </a:endParaRPr>
          </a:p>
        </p:txBody>
      </p:sp>
      <p:sp>
        <p:nvSpPr>
          <p:cNvPr id="117763"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4" name="Rectangle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problem:</a:t>
            </a:r>
            <a:r>
              <a:rPr lang="en-US" baseline="0" dirty="0" smtClean="0"/>
              <a:t> one thread acquires a lock, but before it performs an unlock, say another thread runs. The second thread will disable interrupts, and get stuck in the while loop because the first thread has set the lock variable to true. Since interrupts are disabled, the original thread doesn’t get to run, and so now both threads are stuck forever. this is called a deadlock.</a:t>
            </a:r>
            <a:endParaRPr lang="en-US" dirty="0" smtClean="0"/>
          </a:p>
        </p:txBody>
      </p:sp>
    </p:spTree>
    <p:extLst>
      <p:ext uri="{BB962C8B-B14F-4D97-AF65-F5344CB8AC3E}">
        <p14:creationId xmlns:p14="http://schemas.microsoft.com/office/powerpoint/2010/main" val="2976510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2681C7A3-F63F-48BE-834C-6C3FBDF600E2}" type="slidenum">
              <a:rPr lang="en-GB" sz="1200" smtClean="0">
                <a:solidFill>
                  <a:srgbClr val="000000"/>
                </a:solidFill>
                <a:latin typeface="Comic Sans MS" pitchFamily="66" charset="0"/>
              </a:rPr>
              <a:pPr/>
              <a:t>13</a:t>
            </a:fld>
            <a:endParaRPr lang="en-GB" sz="1200" smtClean="0">
              <a:solidFill>
                <a:srgbClr val="000000"/>
              </a:solidFill>
              <a:latin typeface="Comic Sans MS" pitchFamily="66" charset="0"/>
            </a:endParaRPr>
          </a:p>
        </p:txBody>
      </p:sp>
      <p:sp>
        <p:nvSpPr>
          <p:cNvPr id="118787" name="Rectangle 2"/>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8" name="Rectangle 3"/>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r>
              <a:rPr lang="en-US" dirty="0" smtClean="0"/>
              <a:t>we can’t seem to implement locks</a:t>
            </a:r>
            <a:r>
              <a:rPr lang="en-US" baseline="0" dirty="0" smtClean="0"/>
              <a:t> by reading and writing the lock variable, so let’s give up and try using another option, interrupt disabling.</a:t>
            </a:r>
            <a:endParaRPr lang="en-US" dirty="0" smtClean="0"/>
          </a:p>
          <a:p>
            <a:pPr eaLnBrk="1" hangingPunct="1"/>
            <a:endParaRPr lang="en-US" dirty="0" smtClean="0"/>
          </a:p>
          <a:p>
            <a:pPr eaLnBrk="1" hangingPunct="1"/>
            <a:r>
              <a:rPr lang="en-US" dirty="0" smtClean="0"/>
              <a:t>this implementation works on a single CPU because the critical</a:t>
            </a:r>
            <a:r>
              <a:rPr lang="en-US" baseline="0" dirty="0" smtClean="0"/>
              <a:t> section is executed atomically without preemption.</a:t>
            </a:r>
            <a:endParaRPr lang="en-US" dirty="0" smtClean="0"/>
          </a:p>
          <a:p>
            <a:pPr eaLnBrk="1" hangingPunct="1"/>
            <a:endParaRPr lang="en-US" dirty="0" smtClean="0"/>
          </a:p>
          <a:p>
            <a:pPr eaLnBrk="1" hangingPunct="1"/>
            <a:r>
              <a:rPr lang="en-US" dirty="0" smtClean="0"/>
              <a:t>In practice, the implementation of unlock() will set the interrupt level to its value before the call to lock().</a:t>
            </a:r>
            <a:r>
              <a:rPr lang="en-US" baseline="0" dirty="0" smtClean="0"/>
              <a:t> </a:t>
            </a:r>
            <a:r>
              <a:rPr lang="en-US" dirty="0" smtClean="0"/>
              <a:t>Suppose interrupts are enabled and lock is called twice.</a:t>
            </a:r>
            <a:r>
              <a:rPr lang="en-US" baseline="0" dirty="0" smtClean="0"/>
              <a:t> </a:t>
            </a:r>
            <a:r>
              <a:rPr lang="en-US" dirty="0" smtClean="0"/>
              <a:t>Then two unlocks are needed to enable interrupts.</a:t>
            </a:r>
          </a:p>
          <a:p>
            <a:pPr eaLnBrk="1" hangingPunct="1"/>
            <a:endParaRPr lang="en-US" dirty="0" smtClean="0"/>
          </a:p>
          <a:p>
            <a:pPr eaLnBrk="1" hangingPunct="1"/>
            <a:r>
              <a:rPr lang="en-US" dirty="0" smtClean="0"/>
              <a:t>problem: doesn’t work for multi-processors,</a:t>
            </a:r>
            <a:r>
              <a:rPr lang="en-US" baseline="0" dirty="0" smtClean="0"/>
              <a:t> as we see next.</a:t>
            </a:r>
            <a:endParaRPr lang="en-US" dirty="0" smtClean="0"/>
          </a:p>
          <a:p>
            <a:endParaRPr lang="en-US" dirty="0" smtClean="0"/>
          </a:p>
        </p:txBody>
      </p:sp>
    </p:spTree>
    <p:extLst>
      <p:ext uri="{BB962C8B-B14F-4D97-AF65-F5344CB8AC3E}">
        <p14:creationId xmlns:p14="http://schemas.microsoft.com/office/powerpoint/2010/main" val="295495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a:t>
            </a:r>
            <a:r>
              <a:rPr lang="en-US" baseline="0" dirty="0" smtClean="0"/>
              <a:t> assembly of worker function in </a:t>
            </a:r>
            <a:r>
              <a:rPr lang="en-US" dirty="0" smtClean="0"/>
              <a:t>threads-atomic.exe</a:t>
            </a:r>
            <a:r>
              <a:rPr lang="en-US" baseline="0" dirty="0" smtClean="0"/>
              <a:t> which uses an atomic increment instruction.</a:t>
            </a:r>
          </a:p>
          <a:p>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Note that threads_sync.exe uses </a:t>
            </a:r>
            <a:r>
              <a:rPr lang="en-US" dirty="0" err="1" smtClean="0"/>
              <a:t>pthread</a:t>
            </a:r>
            <a:r>
              <a:rPr lang="en-US" baseline="0" dirty="0" smtClean="0"/>
              <a:t> locks (these are blocking locks that we will discuss later).</a:t>
            </a:r>
          </a:p>
          <a:p>
            <a:endParaRPr lang="en-US" dirty="0" smtClean="0"/>
          </a:p>
          <a:p>
            <a:pPr marL="0" marR="0" lvl="1"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How does h/w performs these operations indivisibly?</a:t>
            </a:r>
            <a:r>
              <a:rPr lang="en-CA" dirty="0" smtClean="0"/>
              <a:t> </a:t>
            </a:r>
            <a:r>
              <a:rPr lang="en-CA" baseline="0" dirty="0" smtClean="0"/>
              <a:t>CPU requests memory controller to </a:t>
            </a:r>
            <a:r>
              <a:rPr lang="en-CA" dirty="0" smtClean="0"/>
              <a:t>lock memory location, so the two operations on the memory location are performed without other</a:t>
            </a:r>
            <a:r>
              <a:rPr lang="en-CA" baseline="0" dirty="0" smtClean="0"/>
              <a:t> CPUs interfering. in essence, to building a lock primitive in software, we are using a lock/atomic primitive provided by h/w!</a:t>
            </a:r>
            <a:endParaRPr lang="en-CA" dirty="0"/>
          </a:p>
        </p:txBody>
      </p:sp>
      <p:sp>
        <p:nvSpPr>
          <p:cNvPr id="4" name="Slide Number Placeholder 3"/>
          <p:cNvSpPr>
            <a:spLocks noGrp="1"/>
          </p:cNvSpPr>
          <p:nvPr>
            <p:ph type="sldNum" idx="10"/>
          </p:nvPr>
        </p:nvSpPr>
        <p:spPr/>
        <p:txBody>
          <a:bodyPr/>
          <a:lstStyle/>
          <a:p>
            <a:pPr>
              <a:defRPr/>
            </a:pPr>
            <a:fld id="{45DD170F-1FA1-4A7E-B0AA-0C2A7AB0F040}" type="slidenum">
              <a:rPr lang="en-GB" smtClean="0"/>
              <a:pPr>
                <a:defRPr/>
              </a:pPr>
              <a:t>14</a:t>
            </a:fld>
            <a:endParaRPr lang="en-GB"/>
          </a:p>
        </p:txBody>
      </p:sp>
    </p:spTree>
    <p:extLst>
      <p:ext uri="{BB962C8B-B14F-4D97-AF65-F5344CB8AC3E}">
        <p14:creationId xmlns:p14="http://schemas.microsoft.com/office/powerpoint/2010/main" val="1645849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3958C91E-339B-4797-9D95-51179ED1065E}" type="slidenum">
              <a:rPr lang="en-GB" sz="1200" smtClean="0">
                <a:solidFill>
                  <a:srgbClr val="000000"/>
                </a:solidFill>
                <a:latin typeface="Comic Sans MS" pitchFamily="66" charset="0"/>
              </a:rPr>
              <a:pPr/>
              <a:t>15</a:t>
            </a:fld>
            <a:endParaRPr lang="en-GB" sz="1200" smtClean="0">
              <a:solidFill>
                <a:srgbClr val="000000"/>
              </a:solidFill>
              <a:latin typeface="Comic Sans MS" pitchFamily="66" charset="0"/>
            </a:endParaRPr>
          </a:p>
        </p:txBody>
      </p:sp>
      <p:sp>
        <p:nvSpPr>
          <p:cNvPr id="119811"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2" name="Rectangle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While</a:t>
            </a:r>
            <a:r>
              <a:rPr lang="en-US" baseline="0" dirty="0" smtClean="0"/>
              <a:t> atomic instructions such as atomic increment allow performing specific operations (increment counter) atomically, t</a:t>
            </a:r>
            <a:r>
              <a:rPr lang="en-US" dirty="0" smtClean="0"/>
              <a:t>he </a:t>
            </a:r>
            <a:r>
              <a:rPr lang="en-US" dirty="0" err="1" smtClean="0"/>
              <a:t>tset</a:t>
            </a:r>
            <a:r>
              <a:rPr lang="en-US" baseline="0" dirty="0" smtClean="0"/>
              <a:t> instruction is a general atomic instruction for implementing spin locks, as described in the next slide.</a:t>
            </a:r>
          </a:p>
          <a:p>
            <a:endParaRPr lang="en-US" dirty="0" smtClean="0"/>
          </a:p>
        </p:txBody>
      </p:sp>
    </p:spTree>
    <p:extLst>
      <p:ext uri="{BB962C8B-B14F-4D97-AF65-F5344CB8AC3E}">
        <p14:creationId xmlns:p14="http://schemas.microsoft.com/office/powerpoint/2010/main" val="3599999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5E9BB687-7B11-4E31-9515-B65DBBD58D19}" type="slidenum">
              <a:rPr lang="en-GB" sz="1200" smtClean="0">
                <a:solidFill>
                  <a:srgbClr val="000000"/>
                </a:solidFill>
                <a:latin typeface="Comic Sans MS" pitchFamily="66" charset="0"/>
              </a:rPr>
              <a:pPr/>
              <a:t>16</a:t>
            </a:fld>
            <a:endParaRPr lang="en-GB" sz="1200" smtClean="0">
              <a:solidFill>
                <a:srgbClr val="000000"/>
              </a:solidFill>
              <a:latin typeface="Comic Sans MS" pitchFamily="66" charset="0"/>
            </a:endParaRPr>
          </a:p>
        </p:txBody>
      </p:sp>
      <p:sp>
        <p:nvSpPr>
          <p:cNvPr id="120835"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6" name="Rectangle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baseline="0" dirty="0" smtClean="0"/>
              <a:t>Spin locks allow implementing an arbitrary size critical section, by surrounding the critical section code with lock and unlock.</a:t>
            </a:r>
          </a:p>
        </p:txBody>
      </p:sp>
    </p:spTree>
    <p:extLst>
      <p:ext uri="{BB962C8B-B14F-4D97-AF65-F5344CB8AC3E}">
        <p14:creationId xmlns:p14="http://schemas.microsoft.com/office/powerpoint/2010/main" val="379484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EF817519-7356-4075-924C-31BDE9DC9F03}" type="slidenum">
              <a:rPr lang="en-GB" sz="1200" smtClean="0">
                <a:solidFill>
                  <a:srgbClr val="000000"/>
                </a:solidFill>
                <a:latin typeface="Comic Sans MS" pitchFamily="66" charset="0"/>
              </a:rPr>
              <a:pPr/>
              <a:t>17</a:t>
            </a:fld>
            <a:endParaRPr lang="en-GB" sz="1200" smtClean="0">
              <a:solidFill>
                <a:srgbClr val="000000"/>
              </a:solidFill>
              <a:latin typeface="Comic Sans MS" pitchFamily="66" charset="0"/>
            </a:endParaRPr>
          </a:p>
        </p:txBody>
      </p:sp>
      <p:sp>
        <p:nvSpPr>
          <p:cNvPr id="121859"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60" name="Text Box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Thread might get unlucky and wait for a long time in </a:t>
            </a:r>
            <a:r>
              <a:rPr lang="en-US" dirty="0" err="1" smtClean="0"/>
              <a:t>thread_yield</a:t>
            </a:r>
            <a:r>
              <a:rPr lang="en-US" dirty="0" smtClean="0"/>
              <a:t>(), even if the </a:t>
            </a:r>
            <a:r>
              <a:rPr lang="en-US" dirty="0" err="1" smtClean="0"/>
              <a:t>the</a:t>
            </a:r>
            <a:r>
              <a:rPr lang="en-US" dirty="0" smtClean="0"/>
              <a:t> other thread releases the lock soon after the call to yield.</a:t>
            </a:r>
            <a:endParaRPr lang="en-GB" dirty="0" smtClean="0"/>
          </a:p>
        </p:txBody>
      </p:sp>
    </p:spTree>
    <p:extLst>
      <p:ext uri="{BB962C8B-B14F-4D97-AF65-F5344CB8AC3E}">
        <p14:creationId xmlns:p14="http://schemas.microsoft.com/office/powerpoint/2010/main" val="484790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C93AE62C-7BC0-4A4A-B5DE-BB9C52CC4CB6}" type="slidenum">
              <a:rPr lang="en-GB" sz="1200" smtClean="0">
                <a:solidFill>
                  <a:srgbClr val="000000"/>
                </a:solidFill>
                <a:latin typeface="Comic Sans MS" pitchFamily="66" charset="0"/>
              </a:rPr>
              <a:pPr/>
              <a:t>18</a:t>
            </a:fld>
            <a:endParaRPr lang="en-GB" sz="1200" smtClean="0">
              <a:solidFill>
                <a:srgbClr val="000000"/>
              </a:solidFill>
              <a:latin typeface="Comic Sans MS" pitchFamily="66" charset="0"/>
            </a:endParaRPr>
          </a:p>
        </p:txBody>
      </p:sp>
      <p:sp>
        <p:nvSpPr>
          <p:cNvPr id="123907"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8" name="Rectangle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lock() will</a:t>
            </a:r>
            <a:r>
              <a:rPr lang="en-US" baseline="0" dirty="0" smtClean="0"/>
              <a:t> </a:t>
            </a:r>
            <a:r>
              <a:rPr lang="en-US" dirty="0" smtClean="0"/>
              <a:t>block until unlock() was called: this has similarities</a:t>
            </a:r>
            <a:r>
              <a:rPr lang="en-US" baseline="0" dirty="0" smtClean="0"/>
              <a:t> with interrupts helping determine when a device has completed work, and letting the CPU know at that time. In this case, while lock() is blocked, the CPU can do work on behalf of other ready threads.</a:t>
            </a:r>
            <a:endParaRPr lang="en-US" dirty="0" smtClean="0"/>
          </a:p>
        </p:txBody>
      </p:sp>
    </p:spTree>
    <p:extLst>
      <p:ext uri="{BB962C8B-B14F-4D97-AF65-F5344CB8AC3E}">
        <p14:creationId xmlns:p14="http://schemas.microsoft.com/office/powerpoint/2010/main" val="1948542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C9F16B8D-4084-4AC9-B09F-4E7147014DE5}" type="slidenum">
              <a:rPr lang="en-GB" sz="1200" smtClean="0">
                <a:solidFill>
                  <a:srgbClr val="000000"/>
                </a:solidFill>
                <a:latin typeface="Comic Sans MS" pitchFamily="66" charset="0"/>
              </a:rPr>
              <a:pPr/>
              <a:t>19</a:t>
            </a:fld>
            <a:endParaRPr lang="en-GB" sz="1200" smtClean="0">
              <a:solidFill>
                <a:srgbClr val="000000"/>
              </a:solidFill>
              <a:latin typeface="Comic Sans MS" pitchFamily="66" charset="0"/>
            </a:endParaRPr>
          </a:p>
        </p:txBody>
      </p:sp>
      <p:sp>
        <p:nvSpPr>
          <p:cNvPr id="124931"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2" name="Text Box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lvl="0"/>
            <a:endParaRPr lang="en-GB" dirty="0" smtClean="0"/>
          </a:p>
        </p:txBody>
      </p:sp>
    </p:spTree>
    <p:extLst>
      <p:ext uri="{BB962C8B-B14F-4D97-AF65-F5344CB8AC3E}">
        <p14:creationId xmlns:p14="http://schemas.microsoft.com/office/powerpoint/2010/main" val="2534213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C9F16B8D-4084-4AC9-B09F-4E7147014DE5}" type="slidenum">
              <a:rPr lang="en-GB" sz="1200" smtClean="0">
                <a:solidFill>
                  <a:srgbClr val="000000"/>
                </a:solidFill>
                <a:latin typeface="Comic Sans MS" pitchFamily="66" charset="0"/>
              </a:rPr>
              <a:pPr/>
              <a:t>20</a:t>
            </a:fld>
            <a:endParaRPr lang="en-GB" sz="1200" smtClean="0">
              <a:solidFill>
                <a:srgbClr val="000000"/>
              </a:solidFill>
              <a:latin typeface="Comic Sans MS" pitchFamily="66" charset="0"/>
            </a:endParaRPr>
          </a:p>
        </p:txBody>
      </p:sp>
      <p:sp>
        <p:nvSpPr>
          <p:cNvPr id="124931"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2" name="Text Box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lvl="0"/>
            <a:r>
              <a:rPr lang="en-GB" dirty="0" smtClean="0"/>
              <a:t>For</a:t>
            </a:r>
            <a:r>
              <a:rPr lang="en-GB" baseline="0" dirty="0" smtClean="0"/>
              <a:t> example, an atomic instruction is a single instruction, spin locks loop on an atomic instruction, while blocking locks require manipulating the ready list, wait list, etc.</a:t>
            </a:r>
            <a:endParaRPr lang="en-GB" dirty="0" smtClean="0"/>
          </a:p>
        </p:txBody>
      </p:sp>
    </p:spTree>
    <p:extLst>
      <p:ext uri="{BB962C8B-B14F-4D97-AF65-F5344CB8AC3E}">
        <p14:creationId xmlns:p14="http://schemas.microsoft.com/office/powerpoint/2010/main" val="4222135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1B02231D-73C4-4593-ADBA-CEA85D1CD3CA}" type="slidenum">
              <a:rPr lang="en-GB" sz="1200" smtClean="0">
                <a:solidFill>
                  <a:srgbClr val="000000"/>
                </a:solidFill>
                <a:latin typeface="Comic Sans MS" pitchFamily="66" charset="0"/>
              </a:rPr>
              <a:pPr/>
              <a:t>2</a:t>
            </a:fld>
            <a:endParaRPr lang="en-GB" sz="1200" smtClean="0">
              <a:solidFill>
                <a:srgbClr val="000000"/>
              </a:solidFill>
              <a:latin typeface="Comic Sans MS" pitchFamily="66" charset="0"/>
            </a:endParaRPr>
          </a:p>
        </p:txBody>
      </p:sp>
      <p:sp>
        <p:nvSpPr>
          <p:cNvPr id="105475"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6" name="Rectangle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538154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Use whe</a:t>
            </a:r>
            <a:r>
              <a:rPr lang="en-CA" baseline="0" dirty="0" smtClean="0"/>
              <a:t>n available: say that all we want to do is to increment a counter atomically. Since an atomic instruction is available, we can use it.</a:t>
            </a:r>
          </a:p>
          <a:p>
            <a:endParaRPr lang="en-CA" baseline="0" dirty="0" smtClean="0"/>
          </a:p>
          <a:p>
            <a:r>
              <a:rPr lang="en-CA" baseline="0" dirty="0" smtClean="0"/>
              <a:t>Why would you block in a critical section: we will see later that we may need to block in a critical section because we need to synchronize with other threads.</a:t>
            </a:r>
            <a:endParaRPr lang="en-CA" dirty="0"/>
          </a:p>
        </p:txBody>
      </p:sp>
      <p:sp>
        <p:nvSpPr>
          <p:cNvPr id="4" name="Slide Number Placeholder 3"/>
          <p:cNvSpPr>
            <a:spLocks noGrp="1"/>
          </p:cNvSpPr>
          <p:nvPr>
            <p:ph type="sldNum" idx="10"/>
          </p:nvPr>
        </p:nvSpPr>
        <p:spPr/>
        <p:txBody>
          <a:bodyPr/>
          <a:lstStyle/>
          <a:p>
            <a:pPr>
              <a:defRPr/>
            </a:pPr>
            <a:fld id="{45DD170F-1FA1-4A7E-B0AA-0C2A7AB0F040}" type="slidenum">
              <a:rPr lang="en-GB" smtClean="0"/>
              <a:pPr>
                <a:defRPr/>
              </a:pPr>
              <a:t>21</a:t>
            </a:fld>
            <a:endParaRPr lang="en-GB"/>
          </a:p>
        </p:txBody>
      </p:sp>
    </p:spTree>
    <p:extLst>
      <p:ext uri="{BB962C8B-B14F-4D97-AF65-F5344CB8AC3E}">
        <p14:creationId xmlns:p14="http://schemas.microsoft.com/office/powerpoint/2010/main" val="509457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We have talked about how locks are implemented</a:t>
            </a:r>
            <a:r>
              <a:rPr lang="en-CA" dirty="0" smtClean="0"/>
              <a:t>,</a:t>
            </a:r>
            <a:r>
              <a:rPr lang="en-CA" baseline="0" dirty="0" smtClean="0"/>
              <a:t> now lets see how they are used?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CA" baseline="0" dirty="0" smtClean="0"/>
          </a:p>
        </p:txBody>
      </p:sp>
      <p:sp>
        <p:nvSpPr>
          <p:cNvPr id="4" name="Slide Number Placeholder 3"/>
          <p:cNvSpPr>
            <a:spLocks noGrp="1"/>
          </p:cNvSpPr>
          <p:nvPr>
            <p:ph type="sldNum" idx="10"/>
          </p:nvPr>
        </p:nvSpPr>
        <p:spPr/>
        <p:txBody>
          <a:bodyPr/>
          <a:lstStyle/>
          <a:p>
            <a:pPr>
              <a:defRPr/>
            </a:pPr>
            <a:fld id="{45DD170F-1FA1-4A7E-B0AA-0C2A7AB0F040}" type="slidenum">
              <a:rPr lang="en-GB" smtClean="0"/>
              <a:pPr>
                <a:defRPr/>
              </a:pPr>
              <a:t>22</a:t>
            </a:fld>
            <a:endParaRPr lang="en-GB"/>
          </a:p>
        </p:txBody>
      </p:sp>
    </p:spTree>
    <p:extLst>
      <p:ext uri="{BB962C8B-B14F-4D97-AF65-F5344CB8AC3E}">
        <p14:creationId xmlns:p14="http://schemas.microsoft.com/office/powerpoint/2010/main" val="1036771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CA" baseline="0" dirty="0" smtClean="0"/>
              <a:t>If Thread 1 and Thread 2 used different locks while accessing the counter variable, then they could run concurrently, possibly corrupting counter.</a:t>
            </a:r>
          </a:p>
        </p:txBody>
      </p:sp>
      <p:sp>
        <p:nvSpPr>
          <p:cNvPr id="4" name="Slide Number Placeholder 3"/>
          <p:cNvSpPr>
            <a:spLocks noGrp="1"/>
          </p:cNvSpPr>
          <p:nvPr>
            <p:ph type="sldNum" idx="10"/>
          </p:nvPr>
        </p:nvSpPr>
        <p:spPr/>
        <p:txBody>
          <a:bodyPr/>
          <a:lstStyle/>
          <a:p>
            <a:pPr>
              <a:defRPr/>
            </a:pPr>
            <a:fld id="{45DD170F-1FA1-4A7E-B0AA-0C2A7AB0F040}" type="slidenum">
              <a:rPr lang="en-GB" smtClean="0"/>
              <a:pPr>
                <a:defRPr/>
              </a:pPr>
              <a:t>23</a:t>
            </a:fld>
            <a:endParaRPr lang="en-GB"/>
          </a:p>
        </p:txBody>
      </p:sp>
    </p:spTree>
    <p:extLst>
      <p:ext uri="{BB962C8B-B14F-4D97-AF65-F5344CB8AC3E}">
        <p14:creationId xmlns:p14="http://schemas.microsoft.com/office/powerpoint/2010/main" val="3774784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Same</a:t>
            </a:r>
            <a:r>
              <a:rPr lang="en-US" baseline="0" dirty="0" smtClean="0"/>
              <a:t> or different lock: same lock because they are accessing the same data structure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baseline="0" dirty="0" err="1" smtClean="0"/>
              <a:t>Mor</a:t>
            </a:r>
            <a:r>
              <a:rPr lang="en-US" baseline="0" dirty="0" smtClean="0"/>
              <a:t> concurrency but more bugs: for example, when using a separate lock per node, two threads can updates two different nodes of the list concurrently, however adding and removing elements becomes more tricky because one needs to acquire multiple locks to perform the list update correctly.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dirty="0" smtClean="0"/>
          </a:p>
        </p:txBody>
      </p:sp>
      <p:sp>
        <p:nvSpPr>
          <p:cNvPr id="4" name="Slide Number Placeholder 3"/>
          <p:cNvSpPr>
            <a:spLocks noGrp="1"/>
          </p:cNvSpPr>
          <p:nvPr>
            <p:ph type="sldNum" idx="10"/>
          </p:nvPr>
        </p:nvSpPr>
        <p:spPr/>
        <p:txBody>
          <a:bodyPr/>
          <a:lstStyle/>
          <a:p>
            <a:pPr>
              <a:defRPr/>
            </a:pPr>
            <a:fld id="{45DD170F-1FA1-4A7E-B0AA-0C2A7AB0F040}" type="slidenum">
              <a:rPr lang="en-GB" smtClean="0"/>
              <a:pPr>
                <a:defRPr/>
              </a:pPr>
              <a:t>24</a:t>
            </a:fld>
            <a:endParaRPr lang="en-GB"/>
          </a:p>
        </p:txBody>
      </p:sp>
    </p:spTree>
    <p:extLst>
      <p:ext uri="{BB962C8B-B14F-4D97-AF65-F5344CB8AC3E}">
        <p14:creationId xmlns:p14="http://schemas.microsoft.com/office/powerpoint/2010/main" val="2210301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ED0A3132-4285-47AC-A500-1380951F4703}" type="slidenum">
              <a:rPr lang="en-GB" sz="1200" smtClean="0">
                <a:solidFill>
                  <a:srgbClr val="000000"/>
                </a:solidFill>
                <a:latin typeface="Comic Sans MS" pitchFamily="66" charset="0"/>
              </a:rPr>
              <a:pPr/>
              <a:t>25</a:t>
            </a:fld>
            <a:endParaRPr lang="en-GB" sz="1200" smtClean="0">
              <a:solidFill>
                <a:srgbClr val="000000"/>
              </a:solidFill>
              <a:latin typeface="Comic Sans MS" pitchFamily="66"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r>
              <a:rPr lang="en-US" dirty="0" smtClean="0"/>
              <a:t>Databases have deadlocks – however, they need heavy machinery to deal with them</a:t>
            </a:r>
          </a:p>
        </p:txBody>
      </p:sp>
    </p:spTree>
    <p:extLst>
      <p:ext uri="{BB962C8B-B14F-4D97-AF65-F5344CB8AC3E}">
        <p14:creationId xmlns:p14="http://schemas.microsoft.com/office/powerpoint/2010/main" val="3999457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E9292A58-0A9A-4ECD-9222-439F102541A1}" type="slidenum">
              <a:rPr lang="en-GB" sz="1200" smtClean="0">
                <a:solidFill>
                  <a:srgbClr val="000000"/>
                </a:solidFill>
                <a:latin typeface="Comic Sans MS" pitchFamily="66" charset="0"/>
              </a:rPr>
              <a:pPr/>
              <a:t>29</a:t>
            </a:fld>
            <a:endParaRPr lang="en-GB" sz="1200" smtClean="0">
              <a:solidFill>
                <a:srgbClr val="000000"/>
              </a:solidFill>
              <a:latin typeface="Comic Sans MS" pitchFamily="66"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r>
              <a:rPr lang="en-US" dirty="0" smtClean="0"/>
              <a:t>problems:</a:t>
            </a:r>
            <a:endParaRPr lang="en-US" baseline="0" dirty="0" smtClean="0"/>
          </a:p>
          <a:p>
            <a:r>
              <a:rPr lang="en-US" baseline="0" dirty="0" smtClean="0"/>
              <a:t>1. can cause </a:t>
            </a:r>
            <a:r>
              <a:rPr lang="en-US" baseline="0" dirty="0" err="1" smtClean="0"/>
              <a:t>livelock</a:t>
            </a:r>
            <a:r>
              <a:rPr lang="en-US" baseline="0" dirty="0" smtClean="0"/>
              <a:t> (no progress) since we may keep retrying to acquire locks,</a:t>
            </a:r>
          </a:p>
          <a:p>
            <a:r>
              <a:rPr lang="en-US" baseline="0" dirty="0" smtClean="0"/>
              <a:t>2. need to make sure that any data structure changes made within previous locks are undone before releasing locks. in practice, this is more tricky than it sounds.</a:t>
            </a:r>
          </a:p>
          <a:p>
            <a:endParaRPr lang="en-US" baseline="0" dirty="0" smtClean="0"/>
          </a:p>
          <a:p>
            <a:r>
              <a:rPr lang="en-US" baseline="0" dirty="0" smtClean="0"/>
              <a:t>problems:</a:t>
            </a:r>
          </a:p>
          <a:p>
            <a:r>
              <a:rPr lang="en-US" baseline="0" dirty="0" smtClean="0"/>
              <a:t>hard to use third-party software, since it is hard to number all resources if software comes from different sources</a:t>
            </a:r>
          </a:p>
        </p:txBody>
      </p:sp>
    </p:spTree>
    <p:extLst>
      <p:ext uri="{BB962C8B-B14F-4D97-AF65-F5344CB8AC3E}">
        <p14:creationId xmlns:p14="http://schemas.microsoft.com/office/powerpoint/2010/main" val="157917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FF286100-9B02-4366-A6A4-B1082CDC5A34}" type="slidenum">
              <a:rPr lang="en-GB" sz="1200" smtClean="0">
                <a:solidFill>
                  <a:srgbClr val="000000"/>
                </a:solidFill>
                <a:latin typeface="Comic Sans MS" pitchFamily="66" charset="0"/>
              </a:rPr>
              <a:pPr/>
              <a:t>30</a:t>
            </a:fld>
            <a:endParaRPr lang="en-GB" sz="1200" smtClean="0">
              <a:solidFill>
                <a:srgbClr val="000000"/>
              </a:solidFill>
              <a:latin typeface="Comic Sans MS" pitchFamily="66"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r>
              <a:rPr lang="en-US" dirty="0" smtClean="0"/>
              <a:t>Need to disable interrupts and switch to polling</a:t>
            </a:r>
            <a:r>
              <a:rPr lang="en-US" baseline="0" dirty="0" smtClean="0"/>
              <a:t> when interrupts are arriving too often, think about how you check email, text messages, etc.</a:t>
            </a:r>
            <a:endParaRPr lang="en-US" dirty="0" smtClean="0"/>
          </a:p>
        </p:txBody>
      </p:sp>
    </p:spTree>
    <p:extLst>
      <p:ext uri="{BB962C8B-B14F-4D97-AF65-F5344CB8AC3E}">
        <p14:creationId xmlns:p14="http://schemas.microsoft.com/office/powerpoint/2010/main" val="19398809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race condition: when</a:t>
            </a:r>
            <a:r>
              <a:rPr lang="en-CA" baseline="0" dirty="0" smtClean="0"/>
              <a:t> certain thread </a:t>
            </a:r>
            <a:r>
              <a:rPr lang="en-CA" baseline="0" dirty="0" err="1" smtClean="0"/>
              <a:t>interleavings</a:t>
            </a:r>
            <a:r>
              <a:rPr lang="en-CA" baseline="0" dirty="0" smtClean="0"/>
              <a:t> are possible that lead to incorrect results</a:t>
            </a:r>
          </a:p>
          <a:p>
            <a:endParaRPr lang="en-CA" baseline="0" dirty="0" smtClean="0"/>
          </a:p>
          <a:p>
            <a:r>
              <a:rPr lang="en-CA" baseline="0" dirty="0" smtClean="0"/>
              <a:t>protect against races: certain code needs to be executed atomically/indivisibly</a:t>
            </a:r>
          </a:p>
          <a:p>
            <a:endParaRPr lang="en-CA" baseline="0" dirty="0" smtClean="0"/>
          </a:p>
          <a:p>
            <a:r>
              <a:rPr lang="en-CA" baseline="0" dirty="0" smtClean="0"/>
              <a:t>locks with reading/writing binary </a:t>
            </a:r>
            <a:r>
              <a:rPr lang="en-CA" baseline="0" dirty="0" err="1" smtClean="0"/>
              <a:t>var</a:t>
            </a:r>
            <a:r>
              <a:rPr lang="en-CA" baseline="0" dirty="0" smtClean="0"/>
              <a:t>: no, the read and write need to be performed atomically.</a:t>
            </a:r>
          </a:p>
          <a:p>
            <a:endParaRPr lang="en-CA" dirty="0" smtClean="0"/>
          </a:p>
          <a:p>
            <a:r>
              <a:rPr lang="en-CA" dirty="0" smtClean="0"/>
              <a:t>better to block: with spinning, no progress is possible since there is only one processor</a:t>
            </a:r>
          </a:p>
          <a:p>
            <a:endParaRPr lang="en-CA" baseline="0" dirty="0" smtClean="0"/>
          </a:p>
          <a:p>
            <a:pPr marL="0" marR="0" lvl="0" indent="-28575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GB" dirty="0" smtClean="0"/>
              <a:t>blocking</a:t>
            </a:r>
            <a:r>
              <a:rPr lang="en-GB" baseline="0" dirty="0" smtClean="0"/>
              <a:t> lock is better: </a:t>
            </a:r>
            <a:r>
              <a:rPr lang="en-GB" dirty="0" smtClean="0"/>
              <a:t>Interrupt</a:t>
            </a:r>
            <a:r>
              <a:rPr lang="en-GB" baseline="0" dirty="0" smtClean="0"/>
              <a:t> disabling is performed for the entire critical section. Similarly, spin locks are held for the entire critical section. With blocking locks, i</a:t>
            </a:r>
            <a:r>
              <a:rPr lang="en-GB" dirty="0" smtClean="0"/>
              <a:t>nterrupts are disabled or spin locks are held only</a:t>
            </a:r>
            <a:r>
              <a:rPr lang="en-GB" baseline="0" dirty="0" smtClean="0"/>
              <a:t> in the blocking lock implementation</a:t>
            </a:r>
            <a:r>
              <a:rPr lang="en-GB" dirty="0" smtClean="0"/>
              <a:t>, not for entire critical section</a:t>
            </a:r>
            <a:r>
              <a:rPr lang="en-GB" baseline="0" dirty="0" smtClean="0"/>
              <a:t> </a:t>
            </a:r>
            <a:r>
              <a:rPr lang="en-GB" dirty="0" smtClean="0"/>
              <a:t>E.g.,</a:t>
            </a:r>
            <a:r>
              <a:rPr lang="en-GB" baseline="0" dirty="0" smtClean="0"/>
              <a:t> i</a:t>
            </a:r>
            <a:r>
              <a:rPr lang="en-GB" dirty="0" smtClean="0"/>
              <a:t>f critical section is accessing disk,</a:t>
            </a:r>
            <a:r>
              <a:rPr lang="en-GB" baseline="0" dirty="0" smtClean="0"/>
              <a:t> then it would be best to put thread to sleep and let other threads run on the same processor.</a:t>
            </a:r>
          </a:p>
          <a:p>
            <a:pPr marL="0" marR="0" lvl="0" indent="-28575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GB" baseline="0" dirty="0" smtClean="0"/>
          </a:p>
          <a:p>
            <a:pPr marL="0" marR="0" lvl="0" indent="-28575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GB" baseline="0" dirty="0" smtClean="0"/>
              <a:t>is blocking lock always better: blocking locks have overhead because they call the thread scheduler to perform a thread switch. when the critical section is short (say a few instructions), it is better to use interrupt disabling (on single CPU) or spin locks (on multi-processor) because the blocking lock has high overhead for short critical sections.</a:t>
            </a:r>
          </a:p>
        </p:txBody>
      </p:sp>
      <p:sp>
        <p:nvSpPr>
          <p:cNvPr id="4" name="Slide Number Placeholder 3"/>
          <p:cNvSpPr>
            <a:spLocks noGrp="1"/>
          </p:cNvSpPr>
          <p:nvPr>
            <p:ph type="sldNum" idx="10"/>
          </p:nvPr>
        </p:nvSpPr>
        <p:spPr/>
        <p:txBody>
          <a:bodyPr/>
          <a:lstStyle/>
          <a:p>
            <a:pPr>
              <a:defRPr/>
            </a:pPr>
            <a:fld id="{45DD170F-1FA1-4A7E-B0AA-0C2A7AB0F040}" type="slidenum">
              <a:rPr lang="en-GB" smtClean="0"/>
              <a:pPr>
                <a:defRPr/>
              </a:pPr>
              <a:t>32</a:t>
            </a:fld>
            <a:endParaRPr lang="en-GB"/>
          </a:p>
        </p:txBody>
      </p:sp>
    </p:spTree>
    <p:extLst>
      <p:ext uri="{BB962C8B-B14F-4D97-AF65-F5344CB8AC3E}">
        <p14:creationId xmlns:p14="http://schemas.microsoft.com/office/powerpoint/2010/main" val="1843870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avoiding</a:t>
            </a:r>
            <a:r>
              <a:rPr lang="en-CA" baseline="0" dirty="0" smtClean="0"/>
              <a:t> starvation: </a:t>
            </a:r>
            <a:r>
              <a:rPr lang="en-CA" dirty="0" smtClean="0"/>
              <a:t>use </a:t>
            </a:r>
            <a:r>
              <a:rPr lang="en-CA" dirty="0" err="1" smtClean="0"/>
              <a:t>fifo</a:t>
            </a:r>
            <a:r>
              <a:rPr lang="en-CA" dirty="0" smtClean="0"/>
              <a:t> queuing whenever a thread needs to wait on a condition,</a:t>
            </a:r>
            <a:r>
              <a:rPr lang="en-CA" baseline="0" dirty="0" smtClean="0"/>
              <a:t> so the first thread to wait on the condition gets served first</a:t>
            </a:r>
          </a:p>
          <a:p>
            <a:endParaRPr lang="en-CA" baseline="0" dirty="0" smtClean="0"/>
          </a:p>
          <a:p>
            <a:r>
              <a:rPr lang="en-CA" dirty="0" smtClean="0"/>
              <a:t>avoiding </a:t>
            </a:r>
            <a:r>
              <a:rPr lang="en-CA" dirty="0" err="1" smtClean="0"/>
              <a:t>livelock</a:t>
            </a:r>
            <a:r>
              <a:rPr lang="en-CA" smtClean="0"/>
              <a:t>: we </a:t>
            </a:r>
            <a:r>
              <a:rPr lang="en-CA" dirty="0" smtClean="0"/>
              <a:t>need to ensure that threads run for a while before switching to running some other thread</a:t>
            </a:r>
          </a:p>
          <a:p>
            <a:endParaRPr lang="en-CA" dirty="0" smtClean="0"/>
          </a:p>
          <a:p>
            <a:endParaRPr lang="en-CA" dirty="0" smtClean="0"/>
          </a:p>
          <a:p>
            <a:endParaRPr lang="en-CA" dirty="0"/>
          </a:p>
        </p:txBody>
      </p:sp>
      <p:sp>
        <p:nvSpPr>
          <p:cNvPr id="4" name="Slide Number Placeholder 3"/>
          <p:cNvSpPr>
            <a:spLocks noGrp="1"/>
          </p:cNvSpPr>
          <p:nvPr>
            <p:ph type="sldNum" idx="10"/>
          </p:nvPr>
        </p:nvSpPr>
        <p:spPr/>
        <p:txBody>
          <a:bodyPr/>
          <a:lstStyle/>
          <a:p>
            <a:pPr>
              <a:defRPr/>
            </a:pPr>
            <a:fld id="{45DD170F-1FA1-4A7E-B0AA-0C2A7AB0F040}" type="slidenum">
              <a:rPr lang="en-GB" smtClean="0"/>
              <a:pPr>
                <a:defRPr/>
              </a:pPr>
              <a:t>33</a:t>
            </a:fld>
            <a:endParaRPr lang="en-GB"/>
          </a:p>
        </p:txBody>
      </p:sp>
    </p:spTree>
    <p:extLst>
      <p:ext uri="{BB962C8B-B14F-4D97-AF65-F5344CB8AC3E}">
        <p14:creationId xmlns:p14="http://schemas.microsoft.com/office/powerpoint/2010/main" val="143907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A78C8DD0-EB00-4A29-867F-52702B12FAAE}" type="slidenum">
              <a:rPr lang="en-GB" sz="1200" smtClean="0">
                <a:solidFill>
                  <a:srgbClr val="000000"/>
                </a:solidFill>
                <a:latin typeface="Comic Sans MS" pitchFamily="66" charset="0"/>
              </a:rPr>
              <a:pPr/>
              <a:t>3</a:t>
            </a:fld>
            <a:endParaRPr lang="en-GB" sz="1200" smtClean="0">
              <a:solidFill>
                <a:srgbClr val="000000"/>
              </a:solidFill>
              <a:latin typeface="Comic Sans MS" pitchFamily="66" charset="0"/>
            </a:endParaRPr>
          </a:p>
        </p:txBody>
      </p:sp>
      <p:sp>
        <p:nvSpPr>
          <p:cNvPr id="106499"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500" name="Rectangle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GB" dirty="0" smtClean="0"/>
              <a:t> variables</a:t>
            </a:r>
            <a:r>
              <a:rPr lang="en-GB" baseline="0" dirty="0" smtClean="0"/>
              <a:t> that are shared: </a:t>
            </a:r>
            <a:r>
              <a:rPr lang="en-GB" dirty="0" err="1" smtClean="0"/>
              <a:t>globals</a:t>
            </a:r>
            <a:r>
              <a:rPr lang="en-GB" dirty="0" smtClean="0"/>
              <a:t> and heap variables</a:t>
            </a:r>
            <a:endParaRPr lang="en-US" dirty="0" smtClean="0"/>
          </a:p>
        </p:txBody>
      </p:sp>
    </p:spTree>
    <p:extLst>
      <p:ext uri="{BB962C8B-B14F-4D97-AF65-F5344CB8AC3E}">
        <p14:creationId xmlns:p14="http://schemas.microsoft.com/office/powerpoint/2010/main" val="644975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34A8C83C-4925-4C36-8DAD-73DB706A763B}" type="slidenum">
              <a:rPr lang="en-GB" sz="1200" smtClean="0">
                <a:solidFill>
                  <a:srgbClr val="000000"/>
                </a:solidFill>
                <a:latin typeface="Comic Sans MS" pitchFamily="66" charset="0"/>
              </a:rPr>
              <a:pPr/>
              <a:t>4</a:t>
            </a:fld>
            <a:endParaRPr lang="en-GB" sz="1200" smtClean="0">
              <a:solidFill>
                <a:srgbClr val="000000"/>
              </a:solidFill>
              <a:latin typeface="Comic Sans MS" pitchFamily="66" charset="0"/>
            </a:endParaRPr>
          </a:p>
        </p:txBody>
      </p:sp>
      <p:sp>
        <p:nvSpPr>
          <p:cNvPr id="107523"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4" name="Rectangle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baseline="0" dirty="0" smtClean="0"/>
              <a:t>Say Thread 1 start executing step 1. Before it can complete step 3, assume that a thread switch occurs and Thread 2 starts running, and executes its step 1. Then both threads have read the old value of counter. Only one of the increments will then be recorded, i.e., one of the increments will be lost.</a:t>
            </a:r>
          </a:p>
          <a:p>
            <a:endParaRPr lang="en-US" baseline="0" dirty="0" smtClean="0"/>
          </a:p>
        </p:txBody>
      </p:sp>
    </p:spTree>
    <p:extLst>
      <p:ext uri="{BB962C8B-B14F-4D97-AF65-F5344CB8AC3E}">
        <p14:creationId xmlns:p14="http://schemas.microsoft.com/office/powerpoint/2010/main" val="3960157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34A8C83C-4925-4C36-8DAD-73DB706A763B}" type="slidenum">
              <a:rPr lang="en-GB" sz="1200" smtClean="0">
                <a:solidFill>
                  <a:srgbClr val="000000"/>
                </a:solidFill>
                <a:latin typeface="Comic Sans MS" pitchFamily="66" charset="0"/>
              </a:rPr>
              <a:pPr/>
              <a:t>5</a:t>
            </a:fld>
            <a:endParaRPr lang="en-GB" sz="1200" smtClean="0">
              <a:solidFill>
                <a:srgbClr val="000000"/>
              </a:solidFill>
              <a:latin typeface="Comic Sans MS" pitchFamily="66" charset="0"/>
            </a:endParaRPr>
          </a:p>
        </p:txBody>
      </p:sp>
      <p:sp>
        <p:nvSpPr>
          <p:cNvPr id="107523"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4" name="Rectangle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err="1" smtClean="0"/>
              <a:t>Ri</a:t>
            </a:r>
            <a:r>
              <a:rPr lang="en-US" baseline="0" dirty="0" smtClean="0"/>
              <a:t> is read of counter value, Wi is write of counter value, CS is context switch</a:t>
            </a:r>
            <a:endParaRPr lang="en-US" dirty="0" smtClean="0"/>
          </a:p>
          <a:p>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solve</a:t>
            </a:r>
            <a:r>
              <a:rPr lang="en-US" baseline="0" dirty="0" smtClean="0"/>
              <a:t> this problem: </a:t>
            </a:r>
            <a:r>
              <a:rPr lang="en-GB" baseline="0" dirty="0" smtClean="0"/>
              <a:t>n</a:t>
            </a:r>
            <a:r>
              <a:rPr lang="en-GB" dirty="0" smtClean="0"/>
              <a:t>eed to</a:t>
            </a:r>
            <a:r>
              <a:rPr lang="en-GB" baseline="0" dirty="0" smtClean="0"/>
              <a:t> ensure that operation appears atomic</a:t>
            </a:r>
            <a:r>
              <a:rPr lang="en-GB" dirty="0" smtClean="0"/>
              <a:t>,</a:t>
            </a:r>
            <a:r>
              <a:rPr lang="en-GB" baseline="0" dirty="0" smtClean="0"/>
              <a:t> </a:t>
            </a:r>
            <a:r>
              <a:rPr lang="en-US" baseline="0" dirty="0" smtClean="0"/>
              <a:t>see next slide</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a special kind of a race condition is a data race: two threads access a shared variable </a:t>
            </a:r>
            <a:r>
              <a:rPr lang="en-US" dirty="0" smtClean="0">
                <a:solidFill>
                  <a:schemeClr val="accent3"/>
                </a:solidFill>
              </a:rPr>
              <a:t>concurrently</a:t>
            </a:r>
            <a:r>
              <a:rPr lang="en-US" dirty="0" smtClean="0"/>
              <a:t>, at least one access is a </a:t>
            </a:r>
            <a:r>
              <a:rPr lang="en-US" dirty="0" smtClean="0">
                <a:solidFill>
                  <a:schemeClr val="accent3"/>
                </a:solidFill>
              </a:rPr>
              <a:t>write</a:t>
            </a:r>
            <a:r>
              <a:rPr lang="en-US" dirty="0" smtClean="0"/>
              <a:t>, and the threads </a:t>
            </a:r>
            <a:r>
              <a:rPr lang="en-US" dirty="0" smtClean="0">
                <a:solidFill>
                  <a:schemeClr val="accent3"/>
                </a:solidFill>
              </a:rPr>
              <a:t>do not use any synchronization</a:t>
            </a:r>
            <a:r>
              <a:rPr lang="en-US" dirty="0" smtClean="0"/>
              <a:t> to control access to the variable. the example shown</a:t>
            </a:r>
            <a:r>
              <a:rPr lang="en-US" baseline="0" dirty="0" smtClean="0"/>
              <a:t> in this slide is a data race. race conditions can be of other types as well.</a:t>
            </a:r>
            <a:endParaRPr lang="en-US" dirty="0" smtClean="0"/>
          </a:p>
          <a:p>
            <a:endParaRPr lang="en-US" dirty="0" smtClean="0"/>
          </a:p>
        </p:txBody>
      </p:sp>
    </p:spTree>
    <p:extLst>
      <p:ext uri="{BB962C8B-B14F-4D97-AF65-F5344CB8AC3E}">
        <p14:creationId xmlns:p14="http://schemas.microsoft.com/office/powerpoint/2010/main" val="60796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2A6EABF2-6C41-4354-8B1B-C829CAA86CF0}" type="slidenum">
              <a:rPr lang="en-GB" sz="1200" smtClean="0">
                <a:solidFill>
                  <a:srgbClr val="000000"/>
                </a:solidFill>
                <a:latin typeface="Comic Sans MS" pitchFamily="66" charset="0"/>
              </a:rPr>
              <a:pPr/>
              <a:t>6</a:t>
            </a:fld>
            <a:endParaRPr lang="en-GB" sz="1200" smtClean="0">
              <a:solidFill>
                <a:srgbClr val="000000"/>
              </a:solidFill>
              <a:latin typeface="Comic Sans MS" pitchFamily="66" charset="0"/>
            </a:endParaRPr>
          </a:p>
        </p:txBody>
      </p:sp>
      <p:sp>
        <p:nvSpPr>
          <p:cNvPr id="109571"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Text Box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indent="-228600" eaLnBrk="1" hangingPunct="1">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The reason</a:t>
            </a:r>
            <a:r>
              <a:rPr lang="en-GB" baseline="0" dirty="0" smtClean="0"/>
              <a:t> we say that an operation </a:t>
            </a:r>
            <a:r>
              <a:rPr lang="en-GB" b="1" baseline="0" dirty="0" smtClean="0"/>
              <a:t>appears </a:t>
            </a:r>
            <a:r>
              <a:rPr lang="en-GB" b="0" baseline="0" dirty="0" smtClean="0"/>
              <a:t>to occur instantaneously is that it doesn’t occur instantaneously. For instance, other threads could run while the operation is running. Put another way, the other threads could run but they should not observe any intermediate states of the operation.</a:t>
            </a:r>
            <a:endParaRPr lang="en-GB" b="0" dirty="0" smtClean="0"/>
          </a:p>
        </p:txBody>
      </p:sp>
    </p:spTree>
    <p:extLst>
      <p:ext uri="{BB962C8B-B14F-4D97-AF65-F5344CB8AC3E}">
        <p14:creationId xmlns:p14="http://schemas.microsoft.com/office/powerpoint/2010/main" val="250905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2921FB3A-2F7E-48DC-8461-036BE8A3BECE}" type="slidenum">
              <a:rPr lang="en-GB" sz="1200" smtClean="0">
                <a:solidFill>
                  <a:srgbClr val="000000"/>
                </a:solidFill>
                <a:latin typeface="Comic Sans MS" pitchFamily="66" charset="0"/>
              </a:rPr>
              <a:pPr/>
              <a:t>7</a:t>
            </a:fld>
            <a:endParaRPr lang="en-GB" sz="1200" smtClean="0">
              <a:solidFill>
                <a:srgbClr val="000000"/>
              </a:solidFill>
              <a:latin typeface="Comic Sans MS" pitchFamily="66" charset="0"/>
            </a:endParaRPr>
          </a:p>
        </p:txBody>
      </p:sp>
      <p:sp>
        <p:nvSpPr>
          <p:cNvPr id="115715"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GB" dirty="0" smtClean="0"/>
              <a:t>A toilet is a critical section! You</a:t>
            </a:r>
            <a:r>
              <a:rPr lang="en-GB" baseline="0" dirty="0" smtClean="0"/>
              <a:t> acquire a lock by closing the door, and release the lock by opening the door.</a:t>
            </a:r>
            <a:endParaRPr lang="en-GB" dirty="0" smtClean="0"/>
          </a:p>
          <a:p>
            <a:endParaRPr lang="en-US" dirty="0" smtClean="0"/>
          </a:p>
        </p:txBody>
      </p:sp>
    </p:spTree>
    <p:extLst>
      <p:ext uri="{BB962C8B-B14F-4D97-AF65-F5344CB8AC3E}">
        <p14:creationId xmlns:p14="http://schemas.microsoft.com/office/powerpoint/2010/main" val="2139410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5902BC5F-C723-4417-90FB-7D5675A2A7BC}" type="slidenum">
              <a:rPr lang="en-GB" sz="1200" smtClean="0">
                <a:solidFill>
                  <a:srgbClr val="000000"/>
                </a:solidFill>
                <a:latin typeface="Comic Sans MS" pitchFamily="66" charset="0"/>
              </a:rPr>
              <a:pPr/>
              <a:t>9</a:t>
            </a:fld>
            <a:endParaRPr lang="en-GB" sz="1200" smtClean="0">
              <a:solidFill>
                <a:srgbClr val="000000"/>
              </a:solidFill>
              <a:latin typeface="Comic Sans MS" pitchFamily="66" charset="0"/>
            </a:endParaRPr>
          </a:p>
        </p:txBody>
      </p:sp>
      <p:sp>
        <p:nvSpPr>
          <p:cNvPr id="116739"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40" name="Rectangle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Using locks:</a:t>
            </a:r>
            <a:r>
              <a:rPr lang="en-US" baseline="0" dirty="0" smtClean="0"/>
              <a:t> it is the programmer’s responsibility to add locks to critical sections.</a:t>
            </a:r>
          </a:p>
          <a:p>
            <a:endParaRPr lang="en-US" baseline="0" dirty="0" smtClean="0"/>
          </a:p>
          <a:p>
            <a:r>
              <a:rPr lang="en-US" baseline="0" dirty="0" smtClean="0"/>
              <a:t>The code would not work if we added two different locks, e.g., say T1 uses lock L1, and T2 uses lock L2.</a:t>
            </a:r>
          </a:p>
          <a:p>
            <a:endParaRPr lang="en-US" baseline="0" dirty="0" smtClean="0"/>
          </a:p>
          <a:p>
            <a:r>
              <a:rPr lang="en-US" baseline="0" dirty="0" smtClean="0"/>
              <a:t>What if T2 performs “counter—”? Should we use the same lock L, for both threads or not? Yes, we should because we would like to protect both sections of code.</a:t>
            </a:r>
          </a:p>
          <a:p>
            <a:endParaRPr lang="en-US" baseline="0" dirty="0" smtClean="0"/>
          </a:p>
          <a:p>
            <a:r>
              <a:rPr lang="en-US" baseline="0" dirty="0" smtClean="0"/>
              <a:t>In general, it is important to think about shared data structures (</a:t>
            </a:r>
            <a:r>
              <a:rPr lang="en-US" baseline="0" dirty="0" err="1" smtClean="0"/>
              <a:t>globals</a:t>
            </a:r>
            <a:r>
              <a:rPr lang="en-US" baseline="0" dirty="0" smtClean="0"/>
              <a:t> and heap) that you are trying to protect, and then create a single lock for a specific data structure (or component of data structure, e.g., linked list item), and then use the lock in all code that accesses that data structure.</a:t>
            </a:r>
          </a:p>
          <a:p>
            <a:endParaRPr lang="en-US" baseline="0" dirty="0" smtClean="0"/>
          </a:p>
        </p:txBody>
      </p:sp>
    </p:spTree>
    <p:extLst>
      <p:ext uri="{BB962C8B-B14F-4D97-AF65-F5344CB8AC3E}">
        <p14:creationId xmlns:p14="http://schemas.microsoft.com/office/powerpoint/2010/main" val="2072633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261D6641-00AF-4238-ACC8-BCD780FD2224}" type="slidenum">
              <a:rPr lang="en-GB" sz="1200" smtClean="0">
                <a:solidFill>
                  <a:srgbClr val="000000"/>
                </a:solidFill>
                <a:latin typeface="Comic Sans MS" pitchFamily="66" charset="0"/>
              </a:rPr>
              <a:pPr/>
              <a:t>10</a:t>
            </a:fld>
            <a:endParaRPr lang="en-GB" sz="1200" smtClean="0">
              <a:solidFill>
                <a:srgbClr val="000000"/>
              </a:solidFill>
              <a:latin typeface="Comic Sans MS" pitchFamily="66" charset="0"/>
            </a:endParaRPr>
          </a:p>
        </p:txBody>
      </p:sp>
      <p:sp>
        <p:nvSpPr>
          <p:cNvPr id="113667"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8" name="Rectangle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why: bad for performance. presumably a thread outside the critical section</a:t>
            </a:r>
            <a:r>
              <a:rPr lang="en-US" baseline="0" dirty="0" smtClean="0"/>
              <a:t> is not doing anything critical, and so should not stop a thread in a critical section. Also,</a:t>
            </a:r>
            <a:r>
              <a:rPr lang="en-US" dirty="0" smtClean="0"/>
              <a:t> if a thread in</a:t>
            </a:r>
            <a:r>
              <a:rPr lang="en-US" baseline="0" dirty="0" smtClean="0"/>
              <a:t> a critical section is blocked, then all threads waiting to enter the critical section also get blocked.</a:t>
            </a:r>
            <a:endParaRPr lang="en-US" dirty="0" smtClean="0"/>
          </a:p>
          <a:p>
            <a:endParaRPr lang="en-US" dirty="0" smtClean="0"/>
          </a:p>
          <a:p>
            <a:r>
              <a:rPr lang="en-US" dirty="0" smtClean="0"/>
              <a:t>why: starvation, no progress is made</a:t>
            </a:r>
          </a:p>
        </p:txBody>
      </p:sp>
    </p:spTree>
    <p:extLst>
      <p:ext uri="{BB962C8B-B14F-4D97-AF65-F5344CB8AC3E}">
        <p14:creationId xmlns:p14="http://schemas.microsoft.com/office/powerpoint/2010/main" val="2552192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0482" name="Rectangle 2"/>
          <p:cNvSpPr>
            <a:spLocks noChangeArrowheads="1"/>
          </p:cNvSpPr>
          <p:nvPr/>
        </p:nvSpPr>
        <p:spPr bwMode="auto">
          <a:xfrm>
            <a:off x="0" y="0"/>
            <a:ext cx="9144000"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483" name="Rectangle 3"/>
          <p:cNvSpPr>
            <a:spLocks noChangeArrowheads="1"/>
          </p:cNvSpPr>
          <p:nvPr/>
        </p:nvSpPr>
        <p:spPr bwMode="auto">
          <a:xfrm>
            <a:off x="0" y="1651000"/>
            <a:ext cx="9144000" cy="1908175"/>
          </a:xfrm>
          <a:prstGeom prst="rect">
            <a:avLst/>
          </a:prstGeom>
          <a:solidFill>
            <a:srgbClr val="99CC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484" name="Rectangle 4"/>
          <p:cNvSpPr>
            <a:spLocks noChangeArrowheads="1"/>
          </p:cNvSpPr>
          <p:nvPr/>
        </p:nvSpPr>
        <p:spPr bwMode="auto">
          <a:xfrm>
            <a:off x="685800" y="1701800"/>
            <a:ext cx="77724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3000" b="1" smtClean="0">
                <a:solidFill>
                  <a:schemeClr val="bg1"/>
                </a:solidFill>
                <a:latin typeface="Arial" charset="0"/>
              </a:rPr>
              <a:t>Operating</a:t>
            </a:r>
            <a:r>
              <a:rPr lang="en-US" sz="3000" b="1" baseline="0" smtClean="0">
                <a:solidFill>
                  <a:schemeClr val="bg1"/>
                </a:solidFill>
                <a:latin typeface="Arial" charset="0"/>
              </a:rPr>
              <a:t> </a:t>
            </a:r>
            <a:r>
              <a:rPr lang="en-US" sz="3000" b="1" smtClean="0">
                <a:solidFill>
                  <a:schemeClr val="bg1"/>
                </a:solidFill>
                <a:latin typeface="Arial" charset="0"/>
              </a:rPr>
              <a:t>Systems</a:t>
            </a:r>
            <a:endParaRPr lang="en-US" sz="3000" b="1" dirty="0">
              <a:solidFill>
                <a:schemeClr val="bg1"/>
              </a:solidFill>
              <a:latin typeface="Arial" charset="0"/>
            </a:endParaRPr>
          </a:p>
          <a:p>
            <a:pPr eaLnBrk="1" hangingPunct="1"/>
            <a:r>
              <a:rPr lang="en-US" sz="3000" b="1" dirty="0" smtClean="0">
                <a:solidFill>
                  <a:schemeClr val="bg1"/>
                </a:solidFill>
                <a:latin typeface="Arial" charset="0"/>
              </a:rPr>
              <a:t>ECE344</a:t>
            </a:r>
            <a:endParaRPr lang="en-US" sz="3000" b="1" dirty="0">
              <a:solidFill>
                <a:schemeClr val="bg1"/>
              </a:solidFill>
              <a:latin typeface="Arial" charset="0"/>
            </a:endParaRPr>
          </a:p>
        </p:txBody>
      </p:sp>
      <p:sp>
        <p:nvSpPr>
          <p:cNvPr id="660485" name="Rectangle 5"/>
          <p:cNvSpPr>
            <a:spLocks noChangeArrowheads="1"/>
          </p:cNvSpPr>
          <p:nvPr/>
        </p:nvSpPr>
        <p:spPr bwMode="auto">
          <a:xfrm>
            <a:off x="1371600" y="4508500"/>
            <a:ext cx="64008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b="1">
                <a:solidFill>
                  <a:schemeClr val="bg1"/>
                </a:solidFill>
                <a:latin typeface="Arial" charset="0"/>
              </a:rPr>
              <a:t>Ashvin Goel</a:t>
            </a:r>
          </a:p>
          <a:p>
            <a:pPr eaLnBrk="1" hangingPunct="1"/>
            <a:r>
              <a:rPr lang="en-US" b="1">
                <a:solidFill>
                  <a:schemeClr val="bg1"/>
                </a:solidFill>
                <a:latin typeface="Arial" charset="0"/>
              </a:rPr>
              <a:t>ECE</a:t>
            </a:r>
          </a:p>
          <a:p>
            <a:pPr eaLnBrk="1" hangingPunct="1"/>
            <a:r>
              <a:rPr lang="en-US" b="1">
                <a:solidFill>
                  <a:schemeClr val="bg1"/>
                </a:solidFill>
                <a:latin typeface="Arial" charset="0"/>
              </a:rPr>
              <a:t>University of Toronto</a:t>
            </a:r>
            <a:endParaRPr lang="en-US">
              <a:solidFill>
                <a:schemeClr val="bg1"/>
              </a:solidFill>
              <a:latin typeface="Arial" charset="0"/>
            </a:endParaRPr>
          </a:p>
        </p:txBody>
      </p:sp>
      <p:sp>
        <p:nvSpPr>
          <p:cNvPr id="660486" name="Text Box 6"/>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
        <p:nvSpPr>
          <p:cNvPr id="660487" name="Rectangle 7"/>
          <p:cNvSpPr>
            <a:spLocks noGrp="1" noChangeArrowheads="1"/>
          </p:cNvSpPr>
          <p:nvPr>
            <p:ph type="ctrTitle" sz="quarter"/>
          </p:nvPr>
        </p:nvSpPr>
        <p:spPr>
          <a:xfrm>
            <a:off x="685800" y="2852738"/>
            <a:ext cx="7772400" cy="647700"/>
          </a:xfrm>
          <a:extLst>
            <a:ext uri="{91240B29-F687-4F45-9708-019B960494DF}">
              <a14:hiddenLine xmlns:a14="http://schemas.microsoft.com/office/drawing/2010/main" w="9525">
                <a:solidFill>
                  <a:schemeClr val="tx1"/>
                </a:solidFill>
                <a:miter lim="800000"/>
                <a:headEnd/>
                <a:tailEnd/>
              </a14:hiddenLine>
            </a:ext>
          </a:extLst>
        </p:spPr>
        <p:txBody>
          <a:bodyPr/>
          <a:lstStyle>
            <a:lvl1pPr algn="ctr">
              <a:defRPr/>
            </a:lvl1pPr>
          </a:lstStyle>
          <a:p>
            <a:pPr lvl="0"/>
            <a:r>
              <a:rPr lang="en-US" noProof="0" smtClean="0"/>
              <a:t>Click to edit Master title style</a:t>
            </a:r>
          </a:p>
        </p:txBody>
      </p:sp>
      <p:sp>
        <p:nvSpPr>
          <p:cNvPr id="660488" name="Text Box 8"/>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
        <p:nvSpPr>
          <p:cNvPr id="660489" name="Text Box 9"/>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3D79A2DC-F6D0-4207-B1A2-CBDEE59D65B7}" type="slidenum">
              <a:rPr lang="en-US" smtClean="0"/>
              <a:pPr>
                <a:defRPr/>
              </a:pPr>
              <a:t>‹#›</a:t>
            </a:fld>
            <a:endParaRPr lang="en-US"/>
          </a:p>
        </p:txBody>
      </p:sp>
    </p:spTree>
    <p:extLst>
      <p:ext uri="{BB962C8B-B14F-4D97-AF65-F5344CB8AC3E}">
        <p14:creationId xmlns:p14="http://schemas.microsoft.com/office/powerpoint/2010/main" val="36487158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4450"/>
            <a:ext cx="1981200" cy="6480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4450"/>
            <a:ext cx="5791200" cy="6480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CAEC1404-F084-4C88-A0A7-7CB0049A62AC}" type="slidenum">
              <a:rPr lang="en-US" smtClean="0"/>
              <a:pPr>
                <a:defRPr/>
              </a:pPr>
              <a:t>‹#›</a:t>
            </a:fld>
            <a:endParaRPr lang="en-US"/>
          </a:p>
        </p:txBody>
      </p:sp>
    </p:spTree>
    <p:extLst>
      <p:ext uri="{BB962C8B-B14F-4D97-AF65-F5344CB8AC3E}">
        <p14:creationId xmlns:p14="http://schemas.microsoft.com/office/powerpoint/2010/main" val="18597892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C8BBC367-7651-4135-8CB4-6CE649996247}" type="slidenum">
              <a:rPr lang="en-US" smtClean="0"/>
              <a:pPr>
                <a:defRPr/>
              </a:pPr>
              <a:t>‹#›</a:t>
            </a:fld>
            <a:endParaRPr lang="en-US"/>
          </a:p>
        </p:txBody>
      </p:sp>
    </p:spTree>
    <p:extLst>
      <p:ext uri="{BB962C8B-B14F-4D97-AF65-F5344CB8AC3E}">
        <p14:creationId xmlns:p14="http://schemas.microsoft.com/office/powerpoint/2010/main" val="18569416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1B10CFA3-6F7B-45DF-A26D-B67CBD6E8EE3}" type="slidenum">
              <a:rPr lang="en-US" smtClean="0"/>
              <a:pPr>
                <a:defRPr/>
              </a:pPr>
              <a:t>‹#›</a:t>
            </a:fld>
            <a:endParaRPr lang="en-US"/>
          </a:p>
        </p:txBody>
      </p:sp>
    </p:spTree>
    <p:extLst>
      <p:ext uri="{BB962C8B-B14F-4D97-AF65-F5344CB8AC3E}">
        <p14:creationId xmlns:p14="http://schemas.microsoft.com/office/powerpoint/2010/main" val="29076037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341438"/>
            <a:ext cx="38862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1438"/>
            <a:ext cx="38862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665B8CE6-041E-4E29-83B4-D786390A2285}" type="slidenum">
              <a:rPr lang="en-US" smtClean="0"/>
              <a:pPr>
                <a:defRPr/>
              </a:pPr>
              <a:t>‹#›</a:t>
            </a:fld>
            <a:endParaRPr lang="en-US"/>
          </a:p>
        </p:txBody>
      </p:sp>
    </p:spTree>
    <p:extLst>
      <p:ext uri="{BB962C8B-B14F-4D97-AF65-F5344CB8AC3E}">
        <p14:creationId xmlns:p14="http://schemas.microsoft.com/office/powerpoint/2010/main" val="27605499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199BC43B-0759-4DEA-9BE7-32B0274E9A5B}" type="slidenum">
              <a:rPr lang="en-US" smtClean="0"/>
              <a:pPr>
                <a:defRPr/>
              </a:pPr>
              <a:t>‹#›</a:t>
            </a:fld>
            <a:endParaRPr lang="en-US"/>
          </a:p>
        </p:txBody>
      </p:sp>
    </p:spTree>
    <p:extLst>
      <p:ext uri="{BB962C8B-B14F-4D97-AF65-F5344CB8AC3E}">
        <p14:creationId xmlns:p14="http://schemas.microsoft.com/office/powerpoint/2010/main" val="104403516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6CF3A7F5-B814-48AA-B6FF-670F1F90A53D}" type="slidenum">
              <a:rPr lang="en-US" smtClean="0"/>
              <a:pPr>
                <a:defRPr/>
              </a:pPr>
              <a:t>‹#›</a:t>
            </a:fld>
            <a:endParaRPr lang="en-US"/>
          </a:p>
        </p:txBody>
      </p:sp>
    </p:spTree>
    <p:extLst>
      <p:ext uri="{BB962C8B-B14F-4D97-AF65-F5344CB8AC3E}">
        <p14:creationId xmlns:p14="http://schemas.microsoft.com/office/powerpoint/2010/main" val="3512779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2B659526-F89F-4FB0-B301-83C0DAB5E181}" type="slidenum">
              <a:rPr lang="en-US" smtClean="0"/>
              <a:pPr>
                <a:defRPr/>
              </a:pPr>
              <a:t>‹#›</a:t>
            </a:fld>
            <a:endParaRPr lang="en-US"/>
          </a:p>
        </p:txBody>
      </p:sp>
    </p:spTree>
    <p:extLst>
      <p:ext uri="{BB962C8B-B14F-4D97-AF65-F5344CB8AC3E}">
        <p14:creationId xmlns:p14="http://schemas.microsoft.com/office/powerpoint/2010/main" val="40487862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154ACE34-0BF9-4127-92A2-108BDC80EEAF}" type="slidenum">
              <a:rPr lang="en-US" smtClean="0"/>
              <a:pPr>
                <a:defRPr/>
              </a:pPr>
              <a:t>‹#›</a:t>
            </a:fld>
            <a:endParaRPr lang="en-US"/>
          </a:p>
        </p:txBody>
      </p:sp>
    </p:spTree>
    <p:extLst>
      <p:ext uri="{BB962C8B-B14F-4D97-AF65-F5344CB8AC3E}">
        <p14:creationId xmlns:p14="http://schemas.microsoft.com/office/powerpoint/2010/main" val="39234031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6E4E60CA-6D17-45BB-88C1-FE3D4E2C9771}" type="slidenum">
              <a:rPr lang="en-US" smtClean="0"/>
              <a:pPr>
                <a:defRPr/>
              </a:pPr>
              <a:t>‹#›</a:t>
            </a:fld>
            <a:endParaRPr lang="en-US"/>
          </a:p>
        </p:txBody>
      </p:sp>
    </p:spTree>
    <p:extLst>
      <p:ext uri="{BB962C8B-B14F-4D97-AF65-F5344CB8AC3E}">
        <p14:creationId xmlns:p14="http://schemas.microsoft.com/office/powerpoint/2010/main" val="26996472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9458" name="Rectangle 2"/>
          <p:cNvSpPr>
            <a:spLocks noChangeArrowheads="1"/>
          </p:cNvSpPr>
          <p:nvPr/>
        </p:nvSpPr>
        <p:spPr bwMode="auto">
          <a:xfrm>
            <a:off x="0" y="0"/>
            <a:ext cx="9144000" cy="12684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59" name="Rectangle 3"/>
          <p:cNvSpPr>
            <a:spLocks noChangeArrowheads="1"/>
          </p:cNvSpPr>
          <p:nvPr/>
        </p:nvSpPr>
        <p:spPr bwMode="auto">
          <a:xfrm>
            <a:off x="0" y="1196975"/>
            <a:ext cx="9144000" cy="76200"/>
          </a:xfrm>
          <a:prstGeom prst="rect">
            <a:avLst/>
          </a:prstGeom>
          <a:solidFill>
            <a:srgbClr val="99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60" name="Rectangle 4"/>
          <p:cNvSpPr>
            <a:spLocks noGrp="1" noChangeArrowheads="1"/>
          </p:cNvSpPr>
          <p:nvPr>
            <p:ph type="title"/>
          </p:nvPr>
        </p:nvSpPr>
        <p:spPr bwMode="auto">
          <a:xfrm>
            <a:off x="609600" y="44450"/>
            <a:ext cx="7924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9461" name="Rectangle 5"/>
          <p:cNvSpPr>
            <a:spLocks noGrp="1" noChangeArrowheads="1"/>
          </p:cNvSpPr>
          <p:nvPr>
            <p:ph type="body" idx="1"/>
          </p:nvPr>
        </p:nvSpPr>
        <p:spPr bwMode="auto">
          <a:xfrm>
            <a:off x="609600" y="1341438"/>
            <a:ext cx="79248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9462" name="Rectangle 6"/>
          <p:cNvSpPr>
            <a:spLocks noChangeArrowheads="1"/>
          </p:cNvSpPr>
          <p:nvPr/>
        </p:nvSpPr>
        <p:spPr bwMode="auto">
          <a:xfrm>
            <a:off x="0" y="6553200"/>
            <a:ext cx="91440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63" name="Rectangle 7"/>
          <p:cNvSpPr>
            <a:spLocks noGrp="1" noChangeArrowheads="1"/>
          </p:cNvSpPr>
          <p:nvPr>
            <p:ph type="sldNum" sz="quarter" idx="4"/>
          </p:nvPr>
        </p:nvSpPr>
        <p:spPr bwMode="auto">
          <a:xfrm>
            <a:off x="7204075" y="6561138"/>
            <a:ext cx="19050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600">
                <a:solidFill>
                  <a:schemeClr val="bg1"/>
                </a:solidFill>
                <a:latin typeface="Comic Sans MS" pitchFamily="66" charset="0"/>
              </a:defRPr>
            </a:lvl1pPr>
          </a:lstStyle>
          <a:p>
            <a:pPr>
              <a:defRPr/>
            </a:pPr>
            <a:fld id="{4F238F8B-C88B-4705-9404-45920A0D0088}"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3000" b="1">
          <a:solidFill>
            <a:schemeClr val="bg1"/>
          </a:solidFill>
          <a:latin typeface="+mj-lt"/>
          <a:ea typeface="+mj-ea"/>
          <a:cs typeface="+mj-cs"/>
        </a:defRPr>
      </a:lvl1pPr>
      <a:lvl2pPr algn="l" rtl="0" eaLnBrk="1" fontAlgn="base" hangingPunct="1">
        <a:spcBef>
          <a:spcPct val="0"/>
        </a:spcBef>
        <a:spcAft>
          <a:spcPct val="0"/>
        </a:spcAft>
        <a:defRPr sz="3000" b="1">
          <a:solidFill>
            <a:schemeClr val="bg1"/>
          </a:solidFill>
          <a:latin typeface="Arial" charset="0"/>
        </a:defRPr>
      </a:lvl2pPr>
      <a:lvl3pPr algn="l" rtl="0" eaLnBrk="1" fontAlgn="base" hangingPunct="1">
        <a:spcBef>
          <a:spcPct val="0"/>
        </a:spcBef>
        <a:spcAft>
          <a:spcPct val="0"/>
        </a:spcAft>
        <a:defRPr sz="3000" b="1">
          <a:solidFill>
            <a:schemeClr val="bg1"/>
          </a:solidFill>
          <a:latin typeface="Arial" charset="0"/>
        </a:defRPr>
      </a:lvl3pPr>
      <a:lvl4pPr algn="l" rtl="0" eaLnBrk="1" fontAlgn="base" hangingPunct="1">
        <a:spcBef>
          <a:spcPct val="0"/>
        </a:spcBef>
        <a:spcAft>
          <a:spcPct val="0"/>
        </a:spcAft>
        <a:defRPr sz="3000" b="1">
          <a:solidFill>
            <a:schemeClr val="bg1"/>
          </a:solidFill>
          <a:latin typeface="Arial" charset="0"/>
        </a:defRPr>
      </a:lvl4pPr>
      <a:lvl5pPr algn="l" rtl="0" eaLnBrk="1" fontAlgn="base" hangingPunct="1">
        <a:spcBef>
          <a:spcPct val="0"/>
        </a:spcBef>
        <a:spcAft>
          <a:spcPct val="0"/>
        </a:spcAft>
        <a:defRPr sz="3000" b="1">
          <a:solidFill>
            <a:schemeClr val="bg1"/>
          </a:solidFill>
          <a:latin typeface="Arial" charset="0"/>
        </a:defRPr>
      </a:lvl5pPr>
      <a:lvl6pPr marL="457200" algn="l" rtl="0" eaLnBrk="1" fontAlgn="base" hangingPunct="1">
        <a:spcBef>
          <a:spcPct val="0"/>
        </a:spcBef>
        <a:spcAft>
          <a:spcPct val="0"/>
        </a:spcAft>
        <a:defRPr sz="3000" b="1">
          <a:solidFill>
            <a:schemeClr val="bg1"/>
          </a:solidFill>
          <a:latin typeface="Arial" charset="0"/>
        </a:defRPr>
      </a:lvl6pPr>
      <a:lvl7pPr marL="914400" algn="l" rtl="0" eaLnBrk="1" fontAlgn="base" hangingPunct="1">
        <a:spcBef>
          <a:spcPct val="0"/>
        </a:spcBef>
        <a:spcAft>
          <a:spcPct val="0"/>
        </a:spcAft>
        <a:defRPr sz="3000" b="1">
          <a:solidFill>
            <a:schemeClr val="bg1"/>
          </a:solidFill>
          <a:latin typeface="Arial" charset="0"/>
        </a:defRPr>
      </a:lvl7pPr>
      <a:lvl8pPr marL="1371600" algn="l" rtl="0" eaLnBrk="1" fontAlgn="base" hangingPunct="1">
        <a:spcBef>
          <a:spcPct val="0"/>
        </a:spcBef>
        <a:spcAft>
          <a:spcPct val="0"/>
        </a:spcAft>
        <a:defRPr sz="3000" b="1">
          <a:solidFill>
            <a:schemeClr val="bg1"/>
          </a:solidFill>
          <a:latin typeface="Arial" charset="0"/>
        </a:defRPr>
      </a:lvl8pPr>
      <a:lvl9pPr marL="1828800" algn="l" rtl="0" eaLnBrk="1" fontAlgn="base" hangingPunct="1">
        <a:spcBef>
          <a:spcPct val="0"/>
        </a:spcBef>
        <a:spcAft>
          <a:spcPct val="0"/>
        </a:spcAft>
        <a:defRPr sz="3000" b="1">
          <a:solidFill>
            <a:schemeClr val="bg1"/>
          </a:solidFill>
          <a:latin typeface="Arial" charset="0"/>
        </a:defRPr>
      </a:lvl9pPr>
    </p:titleStyle>
    <p:bodyStyle>
      <a:lvl1pPr marL="342900" indent="-342900" algn="l" rtl="0" eaLnBrk="1" fontAlgn="base" hangingPunct="1">
        <a:spcBef>
          <a:spcPct val="40000"/>
        </a:spcBef>
        <a:spcAft>
          <a:spcPct val="10000"/>
        </a:spcAft>
        <a:buClr>
          <a:schemeClr val="tx1"/>
        </a:buClr>
        <a:buSzPct val="50000"/>
        <a:buFont typeface="Wingdings" pitchFamily="2" charset="2"/>
        <a:buChar char="q"/>
        <a:defRPr sz="2400">
          <a:solidFill>
            <a:schemeClr val="tx1"/>
          </a:solidFill>
          <a:latin typeface="+mn-lt"/>
          <a:ea typeface="+mn-ea"/>
          <a:cs typeface="+mn-cs"/>
        </a:defRPr>
      </a:lvl1pPr>
      <a:lvl2pPr marL="742950" indent="-285750" algn="l" rtl="0" eaLnBrk="1" fontAlgn="base" hangingPunct="1">
        <a:spcBef>
          <a:spcPct val="20000"/>
        </a:spcBef>
        <a:spcAft>
          <a:spcPct val="5000"/>
        </a:spcAft>
        <a:buSzPct val="80000"/>
        <a:buChar char="o"/>
        <a:defRPr sz="2000">
          <a:solidFill>
            <a:schemeClr val="tx1"/>
          </a:solidFill>
          <a:latin typeface="+mn-lt"/>
        </a:defRPr>
      </a:lvl2pPr>
      <a:lvl3pPr marL="1143000" indent="-228600" algn="l" rtl="0" eaLnBrk="1" fontAlgn="base" hangingPunct="1">
        <a:spcBef>
          <a:spcPct val="20000"/>
        </a:spcBef>
        <a:spcAft>
          <a:spcPct val="0"/>
        </a:spcAft>
        <a:buSzPct val="90000"/>
        <a:buFont typeface="Wingdings" pitchFamily="2" charset="2"/>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8.emf"/><Relationship Id="rId26" Type="http://schemas.openxmlformats.org/officeDocument/2006/relationships/image" Target="../media/image12.emf"/><Relationship Id="rId21" Type="http://schemas.openxmlformats.org/officeDocument/2006/relationships/customXml" Target="../ink/ink10.xml"/><Relationship Id="rId34" Type="http://schemas.openxmlformats.org/officeDocument/2006/relationships/image" Target="../media/image16.emf"/><Relationship Id="rId7" Type="http://schemas.openxmlformats.org/officeDocument/2006/relationships/customXml" Target="../ink/ink3.xml"/><Relationship Id="rId12" Type="http://schemas.openxmlformats.org/officeDocument/2006/relationships/image" Target="../media/image5.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8.emf"/><Relationship Id="rId2" Type="http://schemas.openxmlformats.org/officeDocument/2006/relationships/notesSlide" Target="../notesSlides/notesSlide5.xml"/><Relationship Id="rId16" Type="http://schemas.openxmlformats.org/officeDocument/2006/relationships/image" Target="../media/image7.emf"/><Relationship Id="rId20" Type="http://schemas.openxmlformats.org/officeDocument/2006/relationships/image" Target="../media/image9.emf"/><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2.emf"/><Relationship Id="rId11" Type="http://schemas.openxmlformats.org/officeDocument/2006/relationships/customXml" Target="../ink/ink5.xml"/><Relationship Id="rId24" Type="http://schemas.openxmlformats.org/officeDocument/2006/relationships/image" Target="../media/image11.emf"/><Relationship Id="rId32" Type="http://schemas.openxmlformats.org/officeDocument/2006/relationships/image" Target="../media/image15.emf"/><Relationship Id="rId37" Type="http://schemas.openxmlformats.org/officeDocument/2006/relationships/customXml" Target="../ink/ink18.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3.emf"/><Relationship Id="rId36" Type="http://schemas.openxmlformats.org/officeDocument/2006/relationships/image" Target="../media/image17.emf"/><Relationship Id="rId10" Type="http://schemas.openxmlformats.org/officeDocument/2006/relationships/image" Target="../media/image4.emf"/><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1.emf"/><Relationship Id="rId9" Type="http://schemas.openxmlformats.org/officeDocument/2006/relationships/customXml" Target="../ink/ink4.xml"/><Relationship Id="rId14" Type="http://schemas.openxmlformats.org/officeDocument/2006/relationships/image" Target="../media/image6.emf"/><Relationship Id="rId22" Type="http://schemas.openxmlformats.org/officeDocument/2006/relationships/image" Target="../media/image10.emf"/><Relationship Id="rId27" Type="http://schemas.openxmlformats.org/officeDocument/2006/relationships/customXml" Target="../ink/ink13.xml"/><Relationship Id="rId30" Type="http://schemas.openxmlformats.org/officeDocument/2006/relationships/image" Target="../media/image14.emf"/><Relationship Id="rId35" Type="http://schemas.openxmlformats.org/officeDocument/2006/relationships/customXml" Target="../ink/ink17.xml"/><Relationship Id="rId8" Type="http://schemas.openxmlformats.org/officeDocument/2006/relationships/image" Target="../media/image3.emf"/><Relationship Id="rId3" Type="http://schemas.openxmlformats.org/officeDocument/2006/relationships/customXml" Target="../ink/ink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ctrTitle" sz="quarter"/>
          </p:nvPr>
        </p:nvSpPr>
        <p:spPr>
          <a:xfrm>
            <a:off x="685800" y="3170238"/>
            <a:ext cx="7772400" cy="28575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Mutual Exclusion</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
          <p:cNvSpPr>
            <a:spLocks noGrp="1" noChangeArrowheads="1"/>
          </p:cNvSpPr>
          <p:nvPr>
            <p:ph type="title"/>
          </p:nvPr>
        </p:nvSpPr>
        <p:spPr>
          <a:xfrm>
            <a:off x="609600" y="44450"/>
            <a:ext cx="7926388" cy="1220788"/>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Mutual Exclusion Conditions</a:t>
            </a:r>
          </a:p>
        </p:txBody>
      </p:sp>
      <p:sp>
        <p:nvSpPr>
          <p:cNvPr id="14340" name="Rectangle 2"/>
          <p:cNvSpPr>
            <a:spLocks noGrp="1" noChangeArrowheads="1"/>
          </p:cNvSpPr>
          <p:nvPr>
            <p:ph idx="1"/>
          </p:nvPr>
        </p:nvSpPr>
        <p:spPr>
          <a:xfrm>
            <a:off x="609600" y="1341438"/>
            <a:ext cx="7926388" cy="5184775"/>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No two threads simultaneously in critical section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No assumption on the speed of thread execution</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No thread running outside its critical section may block another thread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Why?</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No thread must wait forever to enter its critical section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W</a:t>
            </a:r>
            <a:r>
              <a:rPr lang="en-GB" dirty="0" smtClean="0"/>
              <a:t>hy?</a:t>
            </a:r>
          </a:p>
        </p:txBody>
      </p:sp>
      <p:sp>
        <p:nvSpPr>
          <p:cNvPr id="1433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37A0F9DE-9179-4DF1-A79D-35EF5A9A7B60}" type="slidenum">
              <a:rPr lang="en-US" sz="1600" smtClean="0">
                <a:solidFill>
                  <a:schemeClr val="bg1"/>
                </a:solidFill>
                <a:latin typeface="Comic Sans MS" pitchFamily="66" charset="0"/>
              </a:rPr>
              <a:pPr/>
              <a:t>10</a:t>
            </a:fld>
            <a:endParaRPr lang="en-US" sz="1600" smtClean="0">
              <a:solidFill>
                <a:schemeClr val="bg1"/>
              </a:solidFill>
              <a:latin typeface="Comic Sans MS" pitchFamily="66"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p:cNvSpPr>
            <a:spLocks noGrp="1" noChangeArrowheads="1"/>
          </p:cNvSpPr>
          <p:nvPr>
            <p:ph type="title"/>
          </p:nvPr>
        </p:nvSpPr>
        <p:spPr>
          <a:xfrm>
            <a:off x="609600" y="44450"/>
            <a:ext cx="7926388" cy="1220788"/>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Implementing Mutex Locks</a:t>
            </a:r>
          </a:p>
        </p:txBody>
      </p:sp>
      <p:sp>
        <p:nvSpPr>
          <p:cNvPr id="2" name="Rectangle 2"/>
          <p:cNvSpPr>
            <a:spLocks noGrp="1" noChangeArrowheads="1"/>
          </p:cNvSpPr>
          <p:nvPr>
            <p:ph idx="1"/>
          </p:nvPr>
        </p:nvSpPr>
        <p:spPr>
          <a:xfrm>
            <a:off x="609600" y="1331913"/>
            <a:ext cx="7926388" cy="5184775"/>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Naive implementation: use a global variable (</a:t>
            </a:r>
            <a:r>
              <a:rPr lang="en-GB" dirty="0" err="1" smtClean="0"/>
              <a:t>int</a:t>
            </a:r>
            <a:r>
              <a:rPr lang="en-GB" dirty="0" smtClean="0"/>
              <a:t> l) to track whether a thread is in the critical section</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Is there a problem with this implementation?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lock() and unlock() access a shared variable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So they themselves need to be atomic!</a:t>
            </a:r>
          </a:p>
        </p:txBody>
      </p:sp>
      <p:sp>
        <p:nvSpPr>
          <p:cNvPr id="1843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8949EF44-1112-4820-8726-D8657FDF3998}" type="slidenum">
              <a:rPr lang="en-US" sz="1600" smtClean="0">
                <a:solidFill>
                  <a:schemeClr val="bg1"/>
                </a:solidFill>
                <a:latin typeface="Comic Sans MS" pitchFamily="66" charset="0"/>
              </a:rPr>
              <a:pPr/>
              <a:t>11</a:t>
            </a:fld>
            <a:endParaRPr lang="en-US" sz="1600" smtClean="0">
              <a:solidFill>
                <a:schemeClr val="bg1"/>
              </a:solidFill>
              <a:latin typeface="Comic Sans MS" pitchFamily="66" charset="0"/>
            </a:endParaRPr>
          </a:p>
        </p:txBody>
      </p:sp>
      <p:sp>
        <p:nvSpPr>
          <p:cNvPr id="18437" name="Text Box 4"/>
          <p:cNvSpPr txBox="1">
            <a:spLocks noChangeArrowheads="1"/>
          </p:cNvSpPr>
          <p:nvPr/>
        </p:nvSpPr>
        <p:spPr bwMode="auto">
          <a:xfrm>
            <a:off x="655638" y="2542414"/>
            <a:ext cx="3587750" cy="1477963"/>
          </a:xfrm>
          <a:prstGeom prst="rect">
            <a:avLst/>
          </a:prstGeom>
          <a:noFill/>
          <a:ln w="12600">
            <a:solidFill>
              <a:srgbClr val="000000"/>
            </a:solidFill>
            <a:miter lim="800000"/>
            <a:headEnd/>
            <a:tailEnd/>
          </a:ln>
          <a:effectLs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urier New" pitchFamily="49" charset="0"/>
              <a:buNone/>
            </a:pPr>
            <a:r>
              <a:rPr lang="en-GB" sz="1800" b="1" dirty="0" smtClean="0">
                <a:latin typeface="Courier New" pitchFamily="49" charset="0"/>
              </a:rPr>
              <a:t>lock(l</a:t>
            </a:r>
            <a:r>
              <a:rPr lang="en-GB" sz="1800" b="1" dirty="0">
                <a:latin typeface="Courier New" pitchFamily="49" charset="0"/>
              </a:rPr>
              <a:t>) {</a:t>
            </a:r>
          </a:p>
          <a:p>
            <a:pPr algn="l">
              <a:buClr>
                <a:srgbClr val="000000"/>
              </a:buClr>
              <a:buSzPct val="100000"/>
              <a:buFont typeface="Courier New" pitchFamily="49" charset="0"/>
              <a:buNone/>
            </a:pPr>
            <a:r>
              <a:rPr lang="en-GB" sz="1800" b="1" dirty="0">
                <a:latin typeface="Courier New" pitchFamily="49" charset="0"/>
              </a:rPr>
              <a:t>  while </a:t>
            </a:r>
            <a:r>
              <a:rPr lang="en-GB" sz="1800" b="1" dirty="0" smtClean="0">
                <a:latin typeface="Courier New" pitchFamily="49" charset="0"/>
              </a:rPr>
              <a:t>(l </a:t>
            </a:r>
            <a:r>
              <a:rPr lang="en-GB" sz="1800" b="1" dirty="0">
                <a:latin typeface="Courier New" pitchFamily="49" charset="0"/>
              </a:rPr>
              <a:t>== TRUE)</a:t>
            </a:r>
          </a:p>
          <a:p>
            <a:pPr algn="l">
              <a:buClr>
                <a:srgbClr val="000000"/>
              </a:buClr>
              <a:buSzPct val="100000"/>
              <a:buFont typeface="Courier New" pitchFamily="49" charset="0"/>
              <a:buNone/>
            </a:pPr>
            <a:r>
              <a:rPr lang="en-GB" sz="1800" b="1" dirty="0">
                <a:latin typeface="Courier New" pitchFamily="49" charset="0"/>
              </a:rPr>
              <a:t>    ; // no-op</a:t>
            </a:r>
          </a:p>
          <a:p>
            <a:pPr algn="l">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l </a:t>
            </a:r>
            <a:r>
              <a:rPr lang="en-GB" sz="1800" b="1" dirty="0">
                <a:latin typeface="Courier New" pitchFamily="49" charset="0"/>
              </a:rPr>
              <a:t>= TRUE;</a:t>
            </a:r>
          </a:p>
          <a:p>
            <a:pPr algn="l">
              <a:buClr>
                <a:srgbClr val="000000"/>
              </a:buClr>
              <a:buSzPct val="100000"/>
              <a:buFont typeface="Courier New" pitchFamily="49" charset="0"/>
              <a:buNone/>
            </a:pPr>
            <a:r>
              <a:rPr lang="en-GB" sz="1800" b="1" dirty="0">
                <a:latin typeface="Courier New" pitchFamily="49" charset="0"/>
              </a:rPr>
              <a:t>}</a:t>
            </a:r>
          </a:p>
        </p:txBody>
      </p:sp>
      <p:sp>
        <p:nvSpPr>
          <p:cNvPr id="18438" name="Text Box 5"/>
          <p:cNvSpPr txBox="1">
            <a:spLocks noChangeArrowheads="1"/>
          </p:cNvSpPr>
          <p:nvPr/>
        </p:nvSpPr>
        <p:spPr bwMode="auto">
          <a:xfrm>
            <a:off x="4900613" y="2534477"/>
            <a:ext cx="3587750" cy="1477962"/>
          </a:xfrm>
          <a:prstGeom prst="rect">
            <a:avLst/>
          </a:prstGeom>
          <a:noFill/>
          <a:ln w="12573">
            <a:solidFill>
              <a:srgbClr val="000000"/>
            </a:solidFill>
            <a:miter lim="800000"/>
            <a:headEnd/>
            <a:tailEnd/>
          </a:ln>
          <a:effectLs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urier New" pitchFamily="49" charset="0"/>
              <a:buNone/>
            </a:pPr>
            <a:r>
              <a:rPr lang="en-GB" sz="1800" b="1" dirty="0" smtClean="0">
                <a:latin typeface="Courier New" pitchFamily="49" charset="0"/>
              </a:rPr>
              <a:t>unlock(l</a:t>
            </a:r>
            <a:r>
              <a:rPr lang="en-GB" sz="1800" b="1" dirty="0">
                <a:latin typeface="Courier New" pitchFamily="49" charset="0"/>
              </a:rPr>
              <a:t>) {</a:t>
            </a:r>
          </a:p>
          <a:p>
            <a:pPr algn="l">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l </a:t>
            </a:r>
            <a:r>
              <a:rPr lang="en-GB" sz="1800" b="1" dirty="0">
                <a:latin typeface="Courier New" pitchFamily="49" charset="0"/>
              </a:rPr>
              <a:t>= FALSE;</a:t>
            </a:r>
          </a:p>
          <a:p>
            <a:pPr algn="l">
              <a:buClr>
                <a:srgbClr val="000000"/>
              </a:buClr>
              <a:buSzPct val="100000"/>
              <a:buFont typeface="Courier New" pitchFamily="49" charset="0"/>
              <a:buNone/>
            </a:pPr>
            <a:r>
              <a:rPr lang="en-GB" sz="1800" b="1" dirty="0">
                <a:latin typeface="Courier New" pitchFamily="49" charset="0"/>
              </a:rPr>
              <a:t>}</a:t>
            </a:r>
          </a:p>
          <a:p>
            <a:pPr algn="l">
              <a:buClr>
                <a:srgbClr val="000000"/>
              </a:buClr>
              <a:buSzPct val="100000"/>
              <a:buFont typeface="Courier New" pitchFamily="49" charset="0"/>
              <a:buNone/>
            </a:pPr>
            <a:endParaRPr lang="en-GB" sz="1800" b="1" dirty="0">
              <a:latin typeface="Courier New" pitchFamily="49" charset="0"/>
            </a:endParaRPr>
          </a:p>
          <a:p>
            <a:pPr algn="l">
              <a:buClr>
                <a:srgbClr val="000000"/>
              </a:buClr>
              <a:buSzPct val="100000"/>
              <a:buFont typeface="Courier New" pitchFamily="49" charset="0"/>
              <a:buNone/>
            </a:pPr>
            <a:endParaRPr lang="en-GB" sz="1800" b="1" dirty="0">
              <a:latin typeface="Courier New" pitchFamily="49"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p:cNvSpPr>
            <a:spLocks noGrp="1" noChangeArrowheads="1"/>
          </p:cNvSpPr>
          <p:nvPr>
            <p:ph type="title"/>
          </p:nvPr>
        </p:nvSpPr>
        <p:spPr>
          <a:xfrm>
            <a:off x="609600" y="44450"/>
            <a:ext cx="7926388" cy="1220788"/>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Implementing Mutex Locks</a:t>
            </a:r>
          </a:p>
        </p:txBody>
      </p:sp>
      <p:sp>
        <p:nvSpPr>
          <p:cNvPr id="2" name="Rectangle 2"/>
          <p:cNvSpPr>
            <a:spLocks noGrp="1" noChangeArrowheads="1"/>
          </p:cNvSpPr>
          <p:nvPr>
            <p:ph idx="1"/>
          </p:nvPr>
        </p:nvSpPr>
        <p:spPr>
          <a:xfrm>
            <a:off x="609600" y="1331913"/>
            <a:ext cx="7926388" cy="5184775"/>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Naive implementation: make lock() atomic</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Disabling interrupt ensures that pre-emption doesn’t occur in the lock() code, ensuring it runs atomically</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Is there a problem with this implementation?</a:t>
            </a:r>
          </a:p>
        </p:txBody>
      </p:sp>
      <p:sp>
        <p:nvSpPr>
          <p:cNvPr id="1843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8949EF44-1112-4820-8726-D8657FDF3998}" type="slidenum">
              <a:rPr lang="en-US" sz="1600" smtClean="0">
                <a:solidFill>
                  <a:schemeClr val="bg1"/>
                </a:solidFill>
                <a:latin typeface="Comic Sans MS" pitchFamily="66" charset="0"/>
              </a:rPr>
              <a:pPr/>
              <a:t>12</a:t>
            </a:fld>
            <a:endParaRPr lang="en-US" sz="1600" smtClean="0">
              <a:solidFill>
                <a:schemeClr val="bg1"/>
              </a:solidFill>
              <a:latin typeface="Comic Sans MS" pitchFamily="66" charset="0"/>
            </a:endParaRPr>
          </a:p>
        </p:txBody>
      </p:sp>
      <p:sp>
        <p:nvSpPr>
          <p:cNvPr id="18437" name="Text Box 4"/>
          <p:cNvSpPr txBox="1">
            <a:spLocks noChangeArrowheads="1"/>
          </p:cNvSpPr>
          <p:nvPr/>
        </p:nvSpPr>
        <p:spPr bwMode="auto">
          <a:xfrm>
            <a:off x="655638" y="2000250"/>
            <a:ext cx="3587750" cy="2033506"/>
          </a:xfrm>
          <a:prstGeom prst="rect">
            <a:avLst/>
          </a:prstGeom>
          <a:noFill/>
          <a:ln w="12600">
            <a:solidFill>
              <a:srgbClr val="000000"/>
            </a:solidFill>
            <a:miter lim="800000"/>
            <a:headEnd/>
            <a:tailEnd/>
          </a:ln>
          <a:effectLs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urier New" pitchFamily="49" charset="0"/>
              <a:buNone/>
            </a:pPr>
            <a:r>
              <a:rPr lang="en-GB" sz="1800" b="1" dirty="0" smtClean="0">
                <a:latin typeface="Courier New" pitchFamily="49" charset="0"/>
              </a:rPr>
              <a:t>lock(l</a:t>
            </a:r>
            <a:r>
              <a:rPr lang="en-GB" sz="1800" b="1" dirty="0">
                <a:latin typeface="Courier New" pitchFamily="49" charset="0"/>
              </a:rPr>
              <a:t>) </a:t>
            </a:r>
            <a:r>
              <a:rPr lang="en-GB" sz="1800" b="1" dirty="0" smtClean="0">
                <a:latin typeface="Courier New" pitchFamily="49" charset="0"/>
              </a:rPr>
              <a:t>{</a:t>
            </a:r>
          </a:p>
          <a:p>
            <a:pPr algn="l">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a:t>
            </a:r>
            <a:r>
              <a:rPr lang="en-GB" sz="1800" b="1" dirty="0" smtClean="0">
                <a:solidFill>
                  <a:srgbClr val="C00000"/>
                </a:solidFill>
                <a:latin typeface="Courier New" pitchFamily="49" charset="0"/>
              </a:rPr>
              <a:t>disable interrupts;</a:t>
            </a:r>
            <a:endParaRPr lang="en-GB" sz="1800" b="1" dirty="0">
              <a:solidFill>
                <a:srgbClr val="C00000"/>
              </a:solidFill>
              <a:latin typeface="Courier New" pitchFamily="49" charset="0"/>
            </a:endParaRPr>
          </a:p>
          <a:p>
            <a:pPr algn="l">
              <a:buClr>
                <a:srgbClr val="000000"/>
              </a:buClr>
              <a:buSzPct val="100000"/>
              <a:buFont typeface="Courier New" pitchFamily="49" charset="0"/>
              <a:buNone/>
            </a:pPr>
            <a:r>
              <a:rPr lang="en-GB" sz="1800" b="1" dirty="0">
                <a:latin typeface="Courier New" pitchFamily="49" charset="0"/>
              </a:rPr>
              <a:t>  while </a:t>
            </a:r>
            <a:r>
              <a:rPr lang="en-GB" sz="1800" b="1" dirty="0" smtClean="0">
                <a:latin typeface="Courier New" pitchFamily="49" charset="0"/>
              </a:rPr>
              <a:t>(l </a:t>
            </a:r>
            <a:r>
              <a:rPr lang="en-GB" sz="1800" b="1" dirty="0">
                <a:latin typeface="Courier New" pitchFamily="49" charset="0"/>
              </a:rPr>
              <a:t>== TRUE)</a:t>
            </a:r>
          </a:p>
          <a:p>
            <a:pPr algn="l">
              <a:buClr>
                <a:srgbClr val="000000"/>
              </a:buClr>
              <a:buSzPct val="100000"/>
              <a:buFont typeface="Courier New" pitchFamily="49" charset="0"/>
              <a:buNone/>
            </a:pPr>
            <a:r>
              <a:rPr lang="en-GB" sz="1800" b="1" dirty="0">
                <a:latin typeface="Courier New" pitchFamily="49" charset="0"/>
              </a:rPr>
              <a:t>    ; // no-op</a:t>
            </a:r>
          </a:p>
          <a:p>
            <a:pPr algn="l">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l </a:t>
            </a:r>
            <a:r>
              <a:rPr lang="en-GB" sz="1800" b="1" dirty="0">
                <a:latin typeface="Courier New" pitchFamily="49" charset="0"/>
              </a:rPr>
              <a:t>= TRUE</a:t>
            </a:r>
            <a:r>
              <a:rPr lang="en-GB" sz="1800" b="1" dirty="0" smtClean="0">
                <a:latin typeface="Courier New" pitchFamily="49" charset="0"/>
              </a:rPr>
              <a:t>;</a:t>
            </a:r>
          </a:p>
          <a:p>
            <a:pPr algn="l">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a:t>
            </a:r>
            <a:r>
              <a:rPr lang="en-GB" sz="1800" b="1" dirty="0" smtClean="0">
                <a:solidFill>
                  <a:srgbClr val="C00000"/>
                </a:solidFill>
                <a:latin typeface="Courier New" pitchFamily="49" charset="0"/>
              </a:rPr>
              <a:t>enable interrupts;</a:t>
            </a:r>
            <a:endParaRPr lang="en-GB" sz="1800" b="1" dirty="0">
              <a:solidFill>
                <a:srgbClr val="C00000"/>
              </a:solidFill>
              <a:latin typeface="Courier New" pitchFamily="49" charset="0"/>
            </a:endParaRPr>
          </a:p>
          <a:p>
            <a:pPr algn="l">
              <a:buClr>
                <a:srgbClr val="000000"/>
              </a:buClr>
              <a:buSzPct val="100000"/>
              <a:buFont typeface="Courier New" pitchFamily="49" charset="0"/>
              <a:buNone/>
            </a:pPr>
            <a:r>
              <a:rPr lang="en-GB" sz="1800" b="1" dirty="0">
                <a:latin typeface="Courier New" pitchFamily="49" charset="0"/>
              </a:rPr>
              <a:t>}</a:t>
            </a:r>
          </a:p>
        </p:txBody>
      </p:sp>
      <p:sp>
        <p:nvSpPr>
          <p:cNvPr id="18438" name="Text Box 5"/>
          <p:cNvSpPr txBox="1">
            <a:spLocks noChangeArrowheads="1"/>
          </p:cNvSpPr>
          <p:nvPr/>
        </p:nvSpPr>
        <p:spPr bwMode="auto">
          <a:xfrm>
            <a:off x="4900613" y="1992313"/>
            <a:ext cx="3587750" cy="1477962"/>
          </a:xfrm>
          <a:prstGeom prst="rect">
            <a:avLst/>
          </a:prstGeom>
          <a:noFill/>
          <a:ln w="12573">
            <a:solidFill>
              <a:srgbClr val="000000"/>
            </a:solidFill>
            <a:miter lim="800000"/>
            <a:headEnd/>
            <a:tailEnd/>
          </a:ln>
          <a:effectLs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urier New" pitchFamily="49" charset="0"/>
              <a:buNone/>
            </a:pPr>
            <a:r>
              <a:rPr lang="en-GB" sz="1800" b="1" dirty="0" smtClean="0">
                <a:latin typeface="Courier New" pitchFamily="49" charset="0"/>
              </a:rPr>
              <a:t>unlock(l</a:t>
            </a:r>
            <a:r>
              <a:rPr lang="en-GB" sz="1800" b="1" dirty="0">
                <a:latin typeface="Courier New" pitchFamily="49" charset="0"/>
              </a:rPr>
              <a:t>) {</a:t>
            </a:r>
          </a:p>
          <a:p>
            <a:pPr algn="l">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l </a:t>
            </a:r>
            <a:r>
              <a:rPr lang="en-GB" sz="1800" b="1" dirty="0">
                <a:latin typeface="Courier New" pitchFamily="49" charset="0"/>
              </a:rPr>
              <a:t>= FALSE;</a:t>
            </a:r>
          </a:p>
          <a:p>
            <a:pPr algn="l">
              <a:buClr>
                <a:srgbClr val="000000"/>
              </a:buClr>
              <a:buSzPct val="100000"/>
              <a:buFont typeface="Courier New" pitchFamily="49" charset="0"/>
              <a:buNone/>
            </a:pPr>
            <a:r>
              <a:rPr lang="en-GB" sz="1800" b="1" dirty="0">
                <a:latin typeface="Courier New" pitchFamily="49" charset="0"/>
              </a:rPr>
              <a:t>}</a:t>
            </a:r>
          </a:p>
          <a:p>
            <a:pPr algn="l">
              <a:buClr>
                <a:srgbClr val="000000"/>
              </a:buClr>
              <a:buSzPct val="100000"/>
              <a:buFont typeface="Courier New" pitchFamily="49" charset="0"/>
              <a:buNone/>
            </a:pPr>
            <a:endParaRPr lang="en-GB" sz="1800" b="1" dirty="0">
              <a:latin typeface="Courier New" pitchFamily="49" charset="0"/>
            </a:endParaRPr>
          </a:p>
          <a:p>
            <a:pPr algn="l">
              <a:buClr>
                <a:srgbClr val="000000"/>
              </a:buClr>
              <a:buSzPct val="100000"/>
              <a:buFont typeface="Courier New" pitchFamily="49" charset="0"/>
              <a:buNone/>
            </a:pPr>
            <a:endParaRPr lang="en-GB" sz="1800" b="1" dirty="0">
              <a:latin typeface="Courier New" pitchFamily="49" charset="0"/>
            </a:endParaRPr>
          </a:p>
        </p:txBody>
      </p:sp>
    </p:spTree>
    <p:extLst>
      <p:ext uri="{BB962C8B-B14F-4D97-AF65-F5344CB8AC3E}">
        <p14:creationId xmlns:p14="http://schemas.microsoft.com/office/powerpoint/2010/main" val="13608434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09600" y="44450"/>
            <a:ext cx="7926388" cy="1220788"/>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Implementation 1: Interrupt Disabling</a:t>
            </a:r>
            <a:endParaRPr lang="en-GB" smtClean="0"/>
          </a:p>
        </p:txBody>
      </p:sp>
      <p:sp>
        <p:nvSpPr>
          <p:cNvPr id="109572" name="Rectangle 4"/>
          <p:cNvSpPr>
            <a:spLocks noGrp="1" noChangeArrowheads="1"/>
          </p:cNvSpPr>
          <p:nvPr>
            <p:ph idx="1"/>
          </p:nvPr>
        </p:nvSpPr>
        <p:spPr/>
        <p:txBody>
          <a:bodyPr/>
          <a:lstStyle/>
          <a:p>
            <a:pPr eaLnBrk="1" hangingPunct="1"/>
            <a:r>
              <a:rPr lang="en-US" dirty="0" smtClean="0"/>
              <a:t>What about this implementation?</a:t>
            </a:r>
          </a:p>
          <a:p>
            <a:pPr eaLnBrk="1" hangingPunct="1"/>
            <a:endParaRPr lang="en-US" dirty="0" smtClean="0"/>
          </a:p>
          <a:p>
            <a:pPr eaLnBrk="1" hangingPunct="1"/>
            <a:endParaRPr lang="en-US" dirty="0" smtClean="0"/>
          </a:p>
          <a:p>
            <a:endParaRPr lang="en-US" dirty="0" smtClean="0"/>
          </a:p>
          <a:p>
            <a:r>
              <a:rPr lang="en-US" dirty="0" smtClean="0"/>
              <a:t>Any problem with this implementation?</a:t>
            </a:r>
          </a:p>
        </p:txBody>
      </p:sp>
      <p:sp>
        <p:nvSpPr>
          <p:cNvPr id="1945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12165BB6-BC07-45E3-A89C-F343FEFE314A}" type="slidenum">
              <a:rPr lang="en-US" sz="1600" smtClean="0">
                <a:solidFill>
                  <a:schemeClr val="bg1"/>
                </a:solidFill>
                <a:latin typeface="Comic Sans MS" pitchFamily="66" charset="0"/>
              </a:rPr>
              <a:pPr/>
              <a:t>13</a:t>
            </a:fld>
            <a:endParaRPr lang="en-US" sz="1600" smtClean="0">
              <a:solidFill>
                <a:schemeClr val="bg1"/>
              </a:solidFill>
              <a:latin typeface="Comic Sans MS" pitchFamily="66" charset="0"/>
            </a:endParaRPr>
          </a:p>
        </p:txBody>
      </p:sp>
      <p:sp>
        <p:nvSpPr>
          <p:cNvPr id="19461" name="Text Box 5"/>
          <p:cNvSpPr txBox="1">
            <a:spLocks noChangeArrowheads="1"/>
          </p:cNvSpPr>
          <p:nvPr/>
        </p:nvSpPr>
        <p:spPr bwMode="auto">
          <a:xfrm>
            <a:off x="561975" y="1911285"/>
            <a:ext cx="3587750" cy="928687"/>
          </a:xfrm>
          <a:prstGeom prst="rect">
            <a:avLst/>
          </a:prstGeom>
          <a:noFill/>
          <a:ln w="12600">
            <a:solidFill>
              <a:srgbClr val="000000"/>
            </a:solidFill>
            <a:miter lim="800000"/>
            <a:headEnd/>
            <a:tailEnd/>
          </a:ln>
          <a:effectLs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urier New" pitchFamily="49" charset="0"/>
              <a:buNone/>
            </a:pPr>
            <a:r>
              <a:rPr lang="en-GB" sz="1800" b="1" dirty="0" smtClean="0">
                <a:solidFill>
                  <a:srgbClr val="000000"/>
                </a:solidFill>
                <a:latin typeface="Courier New" pitchFamily="49" charset="0"/>
              </a:rPr>
              <a:t>lock() </a:t>
            </a:r>
            <a:r>
              <a:rPr lang="en-GB" sz="1800" b="1" dirty="0">
                <a:solidFill>
                  <a:srgbClr val="000000"/>
                </a:solidFill>
                <a:latin typeface="Courier New" pitchFamily="49" charset="0"/>
              </a:rPr>
              <a:t>{</a:t>
            </a:r>
          </a:p>
          <a:p>
            <a:pPr algn="l">
              <a:buClr>
                <a:srgbClr val="000000"/>
              </a:buClr>
              <a:buSzPct val="100000"/>
              <a:buFont typeface="Courier New" pitchFamily="49" charset="0"/>
              <a:buNone/>
            </a:pPr>
            <a:r>
              <a:rPr lang="en-GB" sz="1800" b="1" dirty="0">
                <a:solidFill>
                  <a:schemeClr val="accent2"/>
                </a:solidFill>
                <a:latin typeface="Courier New" pitchFamily="49" charset="0"/>
              </a:rPr>
              <a:t>  </a:t>
            </a:r>
            <a:r>
              <a:rPr lang="en-GB" sz="1800" b="1" dirty="0" err="1">
                <a:solidFill>
                  <a:schemeClr val="folHlink"/>
                </a:solidFill>
                <a:latin typeface="Courier New" pitchFamily="49" charset="0"/>
              </a:rPr>
              <a:t>disable_interrupts</a:t>
            </a:r>
            <a:r>
              <a:rPr lang="en-GB" sz="1800" b="1" dirty="0">
                <a:solidFill>
                  <a:schemeClr val="folHlink"/>
                </a:solidFill>
                <a:latin typeface="Courier New" pitchFamily="49" charset="0"/>
              </a:rPr>
              <a:t>;</a:t>
            </a:r>
          </a:p>
          <a:p>
            <a:pPr algn="l">
              <a:buClr>
                <a:srgbClr val="000000"/>
              </a:buClr>
              <a:buSzPct val="100000"/>
              <a:buFont typeface="Courier New" pitchFamily="49" charset="0"/>
              <a:buNone/>
            </a:pPr>
            <a:r>
              <a:rPr lang="en-GB" sz="1800" b="1" dirty="0">
                <a:solidFill>
                  <a:srgbClr val="000000"/>
                </a:solidFill>
                <a:latin typeface="Courier New" pitchFamily="49" charset="0"/>
              </a:rPr>
              <a:t>}</a:t>
            </a:r>
          </a:p>
        </p:txBody>
      </p:sp>
      <p:sp>
        <p:nvSpPr>
          <p:cNvPr id="19462" name="Text Box 6"/>
          <p:cNvSpPr txBox="1">
            <a:spLocks noChangeArrowheads="1"/>
          </p:cNvSpPr>
          <p:nvPr/>
        </p:nvSpPr>
        <p:spPr bwMode="auto">
          <a:xfrm>
            <a:off x="4714875" y="1903347"/>
            <a:ext cx="3867150" cy="928688"/>
          </a:xfrm>
          <a:prstGeom prst="rect">
            <a:avLst/>
          </a:prstGeom>
          <a:noFill/>
          <a:ln w="12573">
            <a:solidFill>
              <a:srgbClr val="000000"/>
            </a:solidFill>
            <a:miter lim="800000"/>
            <a:headEnd/>
            <a:tailEnd/>
          </a:ln>
          <a:effectLs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urier New" pitchFamily="49" charset="0"/>
              <a:buNone/>
            </a:pPr>
            <a:r>
              <a:rPr lang="en-GB" sz="1800" b="1" dirty="0" smtClean="0">
                <a:solidFill>
                  <a:srgbClr val="000000"/>
                </a:solidFill>
                <a:latin typeface="Courier New" pitchFamily="49" charset="0"/>
              </a:rPr>
              <a:t>unlock() {</a:t>
            </a:r>
            <a:endParaRPr lang="en-GB" sz="1800" b="1" dirty="0">
              <a:solidFill>
                <a:srgbClr val="000000"/>
              </a:solidFill>
              <a:latin typeface="Courier New" pitchFamily="49" charset="0"/>
            </a:endParaRPr>
          </a:p>
          <a:p>
            <a:pPr algn="l">
              <a:buClr>
                <a:srgbClr val="000000"/>
              </a:buClr>
              <a:buSzPct val="100000"/>
              <a:buFont typeface="Courier New" pitchFamily="49" charset="0"/>
              <a:buNone/>
            </a:pPr>
            <a:r>
              <a:rPr lang="en-GB" sz="1800" b="1" dirty="0">
                <a:solidFill>
                  <a:schemeClr val="accent2"/>
                </a:solidFill>
                <a:latin typeface="Courier New" pitchFamily="49" charset="0"/>
              </a:rPr>
              <a:t>  </a:t>
            </a:r>
            <a:r>
              <a:rPr lang="en-GB" sz="1800" b="1" dirty="0" err="1">
                <a:solidFill>
                  <a:schemeClr val="folHlink"/>
                </a:solidFill>
                <a:latin typeface="Courier New" pitchFamily="49" charset="0"/>
              </a:rPr>
              <a:t>enable_interrupts</a:t>
            </a:r>
            <a:r>
              <a:rPr lang="en-GB" sz="1800" b="1" dirty="0">
                <a:solidFill>
                  <a:schemeClr val="folHlink"/>
                </a:solidFill>
                <a:latin typeface="Courier New" pitchFamily="49" charset="0"/>
              </a:rPr>
              <a:t>;</a:t>
            </a:r>
          </a:p>
          <a:p>
            <a:pPr algn="l">
              <a:buClr>
                <a:srgbClr val="000000"/>
              </a:buClr>
              <a:buSzPct val="100000"/>
              <a:buFont typeface="Courier New" pitchFamily="49" charset="0"/>
              <a:buNone/>
            </a:pPr>
            <a:r>
              <a:rPr lang="en-GB" sz="1800" b="1" dirty="0">
                <a:solidFill>
                  <a:srgbClr val="000000"/>
                </a:solidFill>
                <a:latin typeface="Courier New" pitchFamily="49" charset="0"/>
              </a:rPr>
              <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Atomic Instructions</a:t>
            </a:r>
            <a:endParaRPr lang="en-US" dirty="0" smtClean="0"/>
          </a:p>
        </p:txBody>
      </p:sp>
      <p:sp>
        <p:nvSpPr>
          <p:cNvPr id="292867" name="Rectangle 3"/>
          <p:cNvSpPr>
            <a:spLocks noGrp="1" noChangeArrowheads="1"/>
          </p:cNvSpPr>
          <p:nvPr>
            <p:ph idx="1"/>
          </p:nvPr>
        </p:nvSpPr>
        <p:spPr/>
        <p:txBody>
          <a:bodyPr/>
          <a:lstStyle/>
          <a:p>
            <a:r>
              <a:rPr lang="en-US" dirty="0" smtClean="0"/>
              <a:t>Previous implementation only works on single CPU</a:t>
            </a:r>
          </a:p>
          <a:p>
            <a:pPr lvl="1"/>
            <a:r>
              <a:rPr lang="en-US" dirty="0" smtClean="0"/>
              <a:t>Interrupts are disabled only on local CPU</a:t>
            </a:r>
          </a:p>
          <a:p>
            <a:pPr lvl="1"/>
            <a:r>
              <a:rPr lang="en-US" dirty="0" smtClean="0"/>
              <a:t>But threads could still run on another CPU, causing a race</a:t>
            </a:r>
          </a:p>
          <a:p>
            <a:r>
              <a:rPr lang="en-US" dirty="0" smtClean="0"/>
              <a:t>Hardware support for locking</a:t>
            </a:r>
          </a:p>
          <a:p>
            <a:pPr lvl="1"/>
            <a:r>
              <a:rPr lang="en-US" dirty="0" smtClean="0"/>
              <a:t>Interrupts provide h/w support for locking on single CPU</a:t>
            </a:r>
          </a:p>
          <a:p>
            <a:pPr lvl="1"/>
            <a:r>
              <a:rPr lang="en-US" dirty="0" smtClean="0"/>
              <a:t>Need h/w support for locking on multi-processors</a:t>
            </a:r>
          </a:p>
          <a:p>
            <a:r>
              <a:rPr lang="en-US" dirty="0" smtClean="0"/>
              <a:t>Multi-processor h/w provides</a:t>
            </a:r>
            <a:r>
              <a:rPr lang="en-US" dirty="0"/>
              <a:t> </a:t>
            </a:r>
            <a:r>
              <a:rPr lang="en-US" dirty="0" smtClean="0"/>
              <a:t>atomic instructions</a:t>
            </a:r>
          </a:p>
          <a:p>
            <a:pPr lvl="1"/>
            <a:r>
              <a:rPr lang="en-US" dirty="0" smtClean="0"/>
              <a:t>Atomic Increment, Atomic Test and Set Lock, Atomic Compare and Swap</a:t>
            </a:r>
          </a:p>
          <a:p>
            <a:pPr lvl="1"/>
            <a:r>
              <a:rPr lang="en-US" dirty="0" smtClean="0"/>
              <a:t>These instructions operate on a memory word</a:t>
            </a:r>
          </a:p>
          <a:p>
            <a:pPr lvl="1"/>
            <a:r>
              <a:rPr lang="en-US" dirty="0" smtClean="0"/>
              <a:t>Notice they perform 2 operations on the word indivisibly</a:t>
            </a:r>
          </a:p>
          <a:p>
            <a:pPr lvl="1"/>
            <a:r>
              <a:rPr lang="en-US" dirty="0" smtClean="0"/>
              <a:t>How does h/w performs these operations indivisibly?</a:t>
            </a:r>
          </a:p>
        </p:txBody>
      </p:sp>
      <p:sp>
        <p:nvSpPr>
          <p:cNvPr id="2" name="Slide Number Placeholder 1"/>
          <p:cNvSpPr>
            <a:spLocks noGrp="1"/>
          </p:cNvSpPr>
          <p:nvPr>
            <p:ph type="sldNum" sz="quarter" idx="10"/>
          </p:nvPr>
        </p:nvSpPr>
        <p:spPr/>
        <p:txBody>
          <a:bodyPr/>
          <a:lstStyle/>
          <a:p>
            <a:pPr>
              <a:defRPr/>
            </a:pPr>
            <a:fld id="{C8BBC367-7651-4135-8CB4-6CE649996247}" type="slidenum">
              <a:rPr lang="en-US" smtClean="0"/>
              <a:pPr>
                <a:defRPr/>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
          <p:cNvSpPr>
            <a:spLocks noGrp="1" noChangeArrowheads="1"/>
          </p:cNvSpPr>
          <p:nvPr>
            <p:ph type="title"/>
          </p:nvPr>
        </p:nvSpPr>
        <p:spPr>
          <a:xfrm>
            <a:off x="609600" y="44450"/>
            <a:ext cx="7926388" cy="1220788"/>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Test-and-Set Lock Instruction</a:t>
            </a:r>
          </a:p>
        </p:txBody>
      </p:sp>
      <p:sp>
        <p:nvSpPr>
          <p:cNvPr id="19458" name="Rectangle 2"/>
          <p:cNvSpPr>
            <a:spLocks noGrp="1" noChangeArrowheads="1"/>
          </p:cNvSpPr>
          <p:nvPr>
            <p:ph idx="1"/>
          </p:nvPr>
        </p:nvSpPr>
        <p:spPr>
          <a:xfrm>
            <a:off x="609600" y="1341438"/>
            <a:ext cx="7926388" cy="5184775"/>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err="1" smtClean="0"/>
              <a:t>Tset</a:t>
            </a:r>
            <a:r>
              <a:rPr lang="en-GB" dirty="0" smtClean="0"/>
              <a:t> </a:t>
            </a:r>
            <a:r>
              <a:rPr lang="en-GB" dirty="0" err="1" smtClean="0"/>
              <a:t>i</a:t>
            </a:r>
            <a:r>
              <a:rPr lang="en-US" dirty="0" err="1" smtClean="0"/>
              <a:t>nstruction</a:t>
            </a:r>
            <a:r>
              <a:rPr lang="en-US" dirty="0" smtClean="0"/>
              <a:t> operates on an integer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It reads and returns the old value of the integer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It updates the value of the integer to 1</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These two operations are performed atomically</a:t>
            </a:r>
            <a:endParaRPr lang="en-US" dirty="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p:txBody>
      </p:sp>
      <p:sp>
        <p:nvSpPr>
          <p:cNvPr id="2150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65A40556-3DBA-4E9A-8B0B-F997521163DC}" type="slidenum">
              <a:rPr lang="en-US" sz="1600" smtClean="0">
                <a:solidFill>
                  <a:schemeClr val="bg1"/>
                </a:solidFill>
                <a:latin typeface="Comic Sans MS" pitchFamily="66" charset="0"/>
              </a:rPr>
              <a:pPr/>
              <a:t>15</a:t>
            </a:fld>
            <a:endParaRPr lang="en-US" sz="1600" smtClean="0">
              <a:solidFill>
                <a:schemeClr val="bg1"/>
              </a:solidFill>
              <a:latin typeface="Comic Sans MS" pitchFamily="66" charset="0"/>
            </a:endParaRPr>
          </a:p>
        </p:txBody>
      </p:sp>
      <p:sp>
        <p:nvSpPr>
          <p:cNvPr id="21509" name="Text Box 4"/>
          <p:cNvSpPr txBox="1">
            <a:spLocks noChangeArrowheads="1"/>
          </p:cNvSpPr>
          <p:nvPr/>
        </p:nvSpPr>
        <p:spPr bwMode="auto">
          <a:xfrm>
            <a:off x="1073459" y="3263758"/>
            <a:ext cx="6067425" cy="1477963"/>
          </a:xfrm>
          <a:prstGeom prst="rect">
            <a:avLst/>
          </a:prstGeom>
          <a:noFill/>
          <a:ln w="12700" algn="ctr">
            <a:solidFill>
              <a:schemeClr val="tx1"/>
            </a:solidFill>
            <a:miter lim="800000"/>
            <a:headEnd/>
            <a:tailEnd type="none" w="med" len="lg"/>
          </a:ln>
          <a:effectLs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defTabSz="914400"/>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tset</a:t>
            </a:r>
            <a:r>
              <a:rPr lang="en-US" sz="1800" b="1" dirty="0">
                <a:latin typeface="Courier New" pitchFamily="49" charset="0"/>
              </a:rPr>
              <a:t>(</a:t>
            </a:r>
            <a:r>
              <a:rPr lang="en-US" sz="1800" b="1" dirty="0" err="1">
                <a:latin typeface="Courier New" pitchFamily="49" charset="0"/>
              </a:rPr>
              <a:t>int</a:t>
            </a:r>
            <a:r>
              <a:rPr lang="en-US" sz="1800" b="1" dirty="0">
                <a:latin typeface="Courier New" pitchFamily="49" charset="0"/>
              </a:rPr>
              <a:t> *lock) { // atomic in hardware</a:t>
            </a:r>
          </a:p>
          <a:p>
            <a:pPr algn="l" defTabSz="914400"/>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old = *lock;</a:t>
            </a:r>
          </a:p>
          <a:p>
            <a:pPr algn="l" defTabSz="914400"/>
            <a:r>
              <a:rPr lang="en-US" sz="1800" b="1" dirty="0">
                <a:latin typeface="Courier New" pitchFamily="49" charset="0"/>
              </a:rPr>
              <a:t>  *lock </a:t>
            </a:r>
            <a:r>
              <a:rPr lang="en-US" sz="1800" b="1" dirty="0" smtClean="0">
                <a:latin typeface="Courier New" pitchFamily="49" charset="0"/>
              </a:rPr>
              <a:t>= 1;</a:t>
            </a:r>
            <a:endParaRPr lang="en-US" sz="1800" b="1" dirty="0">
              <a:latin typeface="Courier New" pitchFamily="49" charset="0"/>
            </a:endParaRPr>
          </a:p>
          <a:p>
            <a:pPr algn="l" defTabSz="914400"/>
            <a:r>
              <a:rPr lang="en-US" sz="1800" b="1" dirty="0">
                <a:latin typeface="Courier New" pitchFamily="49" charset="0"/>
              </a:rPr>
              <a:t>  return old;</a:t>
            </a:r>
          </a:p>
          <a:p>
            <a:pPr algn="l" defTabSz="914400"/>
            <a:r>
              <a:rPr lang="en-US" sz="1800" b="1" dirty="0">
                <a:latin typeface="Courier New" pitchFamily="49" charset="0"/>
              </a:rPr>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
          <p:cNvSpPr>
            <a:spLocks noGrp="1" noChangeArrowheads="1"/>
          </p:cNvSpPr>
          <p:nvPr>
            <p:ph type="title"/>
          </p:nvPr>
        </p:nvSpPr>
        <p:spPr>
          <a:xfrm>
            <a:off x="609600" y="44450"/>
            <a:ext cx="7926388" cy="1220788"/>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Implementation 2: Spin Locks</a:t>
            </a:r>
            <a:endParaRPr lang="en-GB" dirty="0" smtClean="0"/>
          </a:p>
        </p:txBody>
      </p:sp>
      <p:sp>
        <p:nvSpPr>
          <p:cNvPr id="21506" name="Rectangle 2"/>
          <p:cNvSpPr>
            <a:spLocks noGrp="1" noChangeArrowheads="1"/>
          </p:cNvSpPr>
          <p:nvPr>
            <p:ph idx="1"/>
          </p:nvPr>
        </p:nvSpPr>
        <p:spPr>
          <a:xfrm>
            <a:off x="609600" y="1341438"/>
            <a:ext cx="7926388" cy="5184775"/>
          </a:xfrm>
          <a:noFill/>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dirty="0" smtClean="0"/>
              <a:t>Lock uses </a:t>
            </a:r>
            <a:r>
              <a:rPr lang="en-CA" dirty="0" err="1" smtClean="0"/>
              <a:t>tset</a:t>
            </a:r>
            <a:r>
              <a:rPr lang="en-CA" dirty="0" smtClean="0"/>
              <a:t> in a loop</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dirty="0" smtClean="0"/>
              <a:t>*l is initialized to 0</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dirty="0" smtClean="0"/>
              <a:t>If returned </a:t>
            </a:r>
            <a:r>
              <a:rPr lang="en-CA" dirty="0"/>
              <a:t>value </a:t>
            </a:r>
            <a:r>
              <a:rPr lang="en-CA" dirty="0" smtClean="0"/>
              <a:t>is 0, </a:t>
            </a:r>
            <a:r>
              <a:rPr lang="en-CA" dirty="0"/>
              <a:t>lock is </a:t>
            </a:r>
            <a:r>
              <a:rPr lang="en-CA" dirty="0" smtClean="0"/>
              <a:t>acquired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dirty="0" smtClean="0"/>
              <a:t>If returned </a:t>
            </a:r>
            <a:r>
              <a:rPr lang="en-CA" dirty="0"/>
              <a:t>value </a:t>
            </a:r>
            <a:r>
              <a:rPr lang="en-CA" dirty="0" smtClean="0"/>
              <a:t>is 1, </a:t>
            </a:r>
            <a:r>
              <a:rPr lang="en-CA" dirty="0"/>
              <a:t>then someone else has </a:t>
            </a:r>
            <a:r>
              <a:rPr lang="en-CA" dirty="0" smtClean="0"/>
              <a:t>lock</a:t>
            </a:r>
            <a:r>
              <a:rPr lang="en-GB" dirty="0" smtClean="0"/>
              <a:t>, try again</a:t>
            </a:r>
            <a:endParaRPr lang="en-GB"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This </a:t>
            </a:r>
            <a:r>
              <a:rPr lang="en-GB" dirty="0" err="1" smtClean="0"/>
              <a:t>mutex</a:t>
            </a:r>
            <a:r>
              <a:rPr lang="en-GB" dirty="0" smtClean="0"/>
              <a:t> lock is called a </a:t>
            </a:r>
            <a:r>
              <a:rPr lang="en-GB" dirty="0" smtClean="0">
                <a:solidFill>
                  <a:srgbClr val="C00000"/>
                </a:solidFill>
              </a:rPr>
              <a:t>spin lock</a:t>
            </a:r>
            <a:r>
              <a:rPr lang="en-GB" dirty="0" smtClean="0"/>
              <a:t> because threads </a:t>
            </a:r>
            <a:r>
              <a:rPr lang="en-US" dirty="0"/>
              <a:t>wait in a tight </a:t>
            </a:r>
            <a:r>
              <a:rPr lang="en-US" dirty="0" smtClean="0"/>
              <a:t>loop</a:t>
            </a:r>
            <a:endParaRPr lang="en-GB"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Problem: While a thread waits, CPU performs no useful work</a:t>
            </a:r>
            <a:endParaRPr lang="en-US" dirty="0" smtClean="0"/>
          </a:p>
        </p:txBody>
      </p:sp>
      <p:sp>
        <p:nvSpPr>
          <p:cNvPr id="2253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0583797D-6F4D-4457-A776-BA30DB3B1A50}" type="slidenum">
              <a:rPr lang="en-US" sz="1600" smtClean="0">
                <a:solidFill>
                  <a:schemeClr val="bg1"/>
                </a:solidFill>
                <a:latin typeface="Comic Sans MS" pitchFamily="66" charset="0"/>
              </a:rPr>
              <a:pPr/>
              <a:t>16</a:t>
            </a:fld>
            <a:endParaRPr lang="en-US" sz="1600" smtClean="0">
              <a:solidFill>
                <a:schemeClr val="bg1"/>
              </a:solidFill>
              <a:latin typeface="Comic Sans MS" pitchFamily="66" charset="0"/>
            </a:endParaRPr>
          </a:p>
        </p:txBody>
      </p:sp>
      <p:sp>
        <p:nvSpPr>
          <p:cNvPr id="22533" name="Text Box 8"/>
          <p:cNvSpPr txBox="1">
            <a:spLocks noChangeArrowheads="1"/>
          </p:cNvSpPr>
          <p:nvPr/>
        </p:nvSpPr>
        <p:spPr bwMode="auto">
          <a:xfrm>
            <a:off x="655638" y="3214050"/>
            <a:ext cx="3587750" cy="1203325"/>
          </a:xfrm>
          <a:prstGeom prst="rect">
            <a:avLst/>
          </a:prstGeom>
          <a:noFill/>
          <a:ln w="12600">
            <a:solidFill>
              <a:srgbClr val="000000"/>
            </a:solidFill>
            <a:miter lim="800000"/>
            <a:headEnd/>
            <a:tailEnd/>
          </a:ln>
          <a:effectLs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urier New" pitchFamily="49" charset="0"/>
              <a:buNone/>
            </a:pPr>
            <a:r>
              <a:rPr lang="en-GB" sz="1800" b="1" dirty="0" smtClean="0">
                <a:solidFill>
                  <a:srgbClr val="000000"/>
                </a:solidFill>
                <a:latin typeface="Courier New" pitchFamily="49" charset="0"/>
              </a:rPr>
              <a:t>lock(</a:t>
            </a:r>
            <a:r>
              <a:rPr lang="en-GB" sz="1800" b="1" dirty="0" err="1" smtClean="0">
                <a:solidFill>
                  <a:srgbClr val="000000"/>
                </a:solidFill>
                <a:latin typeface="Courier New" pitchFamily="49" charset="0"/>
              </a:rPr>
              <a:t>int</a:t>
            </a:r>
            <a:r>
              <a:rPr lang="en-GB" sz="1800" b="1" dirty="0" smtClean="0">
                <a:solidFill>
                  <a:srgbClr val="000000"/>
                </a:solidFill>
                <a:latin typeface="Courier New" pitchFamily="49" charset="0"/>
              </a:rPr>
              <a:t> </a:t>
            </a:r>
            <a:r>
              <a:rPr lang="en-GB" sz="1800" b="1" dirty="0">
                <a:solidFill>
                  <a:srgbClr val="000000"/>
                </a:solidFill>
                <a:latin typeface="Courier New" pitchFamily="49" charset="0"/>
              </a:rPr>
              <a:t>*l) {</a:t>
            </a:r>
          </a:p>
          <a:p>
            <a:pPr algn="l">
              <a:buClr>
                <a:srgbClr val="000000"/>
              </a:buClr>
              <a:buSzPct val="100000"/>
              <a:buFont typeface="Courier New" pitchFamily="49" charset="0"/>
              <a:buNone/>
            </a:pPr>
            <a:r>
              <a:rPr lang="en-GB" sz="1800" b="1" dirty="0">
                <a:solidFill>
                  <a:schemeClr val="accent2"/>
                </a:solidFill>
                <a:latin typeface="Courier New" pitchFamily="49" charset="0"/>
              </a:rPr>
              <a:t>  </a:t>
            </a:r>
            <a:r>
              <a:rPr lang="en-GB" sz="1800" b="1" dirty="0">
                <a:solidFill>
                  <a:schemeClr val="folHlink"/>
                </a:solidFill>
                <a:latin typeface="Courier New" pitchFamily="49" charset="0"/>
              </a:rPr>
              <a:t>while (</a:t>
            </a:r>
            <a:r>
              <a:rPr lang="en-GB" sz="1800" b="1" dirty="0" err="1">
                <a:solidFill>
                  <a:schemeClr val="folHlink"/>
                </a:solidFill>
                <a:latin typeface="Courier New" pitchFamily="49" charset="0"/>
              </a:rPr>
              <a:t>tset</a:t>
            </a:r>
            <a:r>
              <a:rPr lang="en-GB" sz="1800" b="1" dirty="0">
                <a:solidFill>
                  <a:schemeClr val="folHlink"/>
                </a:solidFill>
                <a:latin typeface="Courier New" pitchFamily="49" charset="0"/>
              </a:rPr>
              <a:t>(l))</a:t>
            </a:r>
          </a:p>
          <a:p>
            <a:pPr algn="l">
              <a:buClr>
                <a:srgbClr val="000000"/>
              </a:buClr>
              <a:buSzPct val="100000"/>
              <a:buFont typeface="Courier New" pitchFamily="49" charset="0"/>
              <a:buNone/>
            </a:pPr>
            <a:r>
              <a:rPr lang="en-GB" sz="1800" b="1" dirty="0">
                <a:solidFill>
                  <a:schemeClr val="folHlink"/>
                </a:solidFill>
                <a:latin typeface="Courier New" pitchFamily="49" charset="0"/>
              </a:rPr>
              <a:t>    ; // no-op</a:t>
            </a:r>
          </a:p>
          <a:p>
            <a:pPr algn="l">
              <a:buClr>
                <a:srgbClr val="000000"/>
              </a:buClr>
              <a:buSzPct val="100000"/>
              <a:buFont typeface="Courier New" pitchFamily="49" charset="0"/>
              <a:buNone/>
            </a:pPr>
            <a:r>
              <a:rPr lang="en-GB" sz="1800" b="1" dirty="0">
                <a:solidFill>
                  <a:srgbClr val="000000"/>
                </a:solidFill>
                <a:latin typeface="Courier New" pitchFamily="49" charset="0"/>
              </a:rPr>
              <a:t>}</a:t>
            </a:r>
          </a:p>
        </p:txBody>
      </p:sp>
      <p:sp>
        <p:nvSpPr>
          <p:cNvPr id="22534" name="Text Box 9"/>
          <p:cNvSpPr txBox="1">
            <a:spLocks noChangeArrowheads="1"/>
          </p:cNvSpPr>
          <p:nvPr/>
        </p:nvSpPr>
        <p:spPr bwMode="auto">
          <a:xfrm>
            <a:off x="4900613" y="3206113"/>
            <a:ext cx="3587750" cy="1203325"/>
          </a:xfrm>
          <a:prstGeom prst="rect">
            <a:avLst/>
          </a:prstGeom>
          <a:noFill/>
          <a:ln w="12573">
            <a:solidFill>
              <a:srgbClr val="000000"/>
            </a:solidFill>
            <a:miter lim="800000"/>
            <a:headEnd/>
            <a:tailEnd/>
          </a:ln>
          <a:effectLs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urier New" pitchFamily="49" charset="0"/>
              <a:buNone/>
            </a:pPr>
            <a:r>
              <a:rPr lang="en-GB" sz="1800" b="1" dirty="0" smtClean="0">
                <a:solidFill>
                  <a:srgbClr val="000000"/>
                </a:solidFill>
                <a:latin typeface="Courier New" pitchFamily="49" charset="0"/>
              </a:rPr>
              <a:t>unlock(</a:t>
            </a:r>
            <a:r>
              <a:rPr lang="en-GB" sz="1800" b="1" dirty="0" err="1" smtClean="0">
                <a:solidFill>
                  <a:srgbClr val="000000"/>
                </a:solidFill>
                <a:latin typeface="Courier New" pitchFamily="49" charset="0"/>
              </a:rPr>
              <a:t>int</a:t>
            </a:r>
            <a:r>
              <a:rPr lang="en-GB" sz="1800" b="1" dirty="0" smtClean="0">
                <a:solidFill>
                  <a:srgbClr val="000000"/>
                </a:solidFill>
                <a:latin typeface="Courier New" pitchFamily="49" charset="0"/>
              </a:rPr>
              <a:t> </a:t>
            </a:r>
            <a:r>
              <a:rPr lang="en-GB" sz="1800" b="1" dirty="0">
                <a:solidFill>
                  <a:srgbClr val="000000"/>
                </a:solidFill>
                <a:latin typeface="Courier New" pitchFamily="49" charset="0"/>
              </a:rPr>
              <a:t>*l) {</a:t>
            </a:r>
          </a:p>
          <a:p>
            <a:pPr algn="l">
              <a:buClr>
                <a:srgbClr val="000000"/>
              </a:buClr>
              <a:buSzPct val="100000"/>
              <a:buFont typeface="Courier New" pitchFamily="49" charset="0"/>
              <a:buNone/>
            </a:pPr>
            <a:r>
              <a:rPr lang="en-GB" sz="1800" b="1" dirty="0">
                <a:solidFill>
                  <a:schemeClr val="accent2"/>
                </a:solidFill>
                <a:latin typeface="Courier New" pitchFamily="49" charset="0"/>
              </a:rPr>
              <a:t>  </a:t>
            </a:r>
            <a:r>
              <a:rPr lang="en-GB" sz="1800" b="1" dirty="0">
                <a:solidFill>
                  <a:schemeClr val="folHlink"/>
                </a:solidFill>
                <a:latin typeface="Courier New" pitchFamily="49" charset="0"/>
              </a:rPr>
              <a:t>*l = FALSE;</a:t>
            </a:r>
          </a:p>
          <a:p>
            <a:pPr algn="l">
              <a:buClr>
                <a:srgbClr val="000000"/>
              </a:buClr>
              <a:buSzPct val="100000"/>
              <a:buFont typeface="Courier New" pitchFamily="49" charset="0"/>
              <a:buNone/>
            </a:pPr>
            <a:r>
              <a:rPr lang="en-GB" sz="1800" b="1" dirty="0">
                <a:solidFill>
                  <a:srgbClr val="000000"/>
                </a:solidFill>
                <a:latin typeface="Courier New" pitchFamily="49" charset="0"/>
              </a:rPr>
              <a:t>}</a:t>
            </a:r>
          </a:p>
          <a:p>
            <a:pPr algn="l">
              <a:buClr>
                <a:srgbClr val="000000"/>
              </a:buClr>
              <a:buSzPct val="100000"/>
              <a:buFont typeface="Courier New" pitchFamily="49" charset="0"/>
              <a:buNone/>
            </a:pPr>
            <a:endParaRPr lang="en-GB" sz="1800" b="1" dirty="0">
              <a:solidFill>
                <a:srgbClr val="000000"/>
              </a:solidFill>
              <a:latin typeface="Courier New" pitchFamily="49" charset="0"/>
            </a:endParaRPr>
          </a:p>
        </p:txBody>
      </p:sp>
      <p:sp>
        <p:nvSpPr>
          <p:cNvPr id="22535" name="Rectangle 10"/>
          <p:cNvSpPr>
            <a:spLocks noChangeArrowheads="1"/>
          </p:cNvSpPr>
          <p:nvPr/>
        </p:nvSpPr>
        <p:spPr bwMode="auto">
          <a:xfrm>
            <a:off x="609600" y="4065588"/>
            <a:ext cx="7926388" cy="243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342900" indent="-342900" algn="l" defTabSz="914400" eaLnBrk="1" hangingPunct="1">
              <a:spcBef>
                <a:spcPts val="550"/>
              </a:spcBef>
              <a:spcAft>
                <a:spcPts val="275"/>
              </a:spcAft>
              <a:buClr>
                <a:schemeClr val="tx1"/>
              </a:buClr>
              <a:buSzPct val="5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336699"/>
              </a:solidFill>
              <a:latin typeface="Arial"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title"/>
          </p:nvPr>
        </p:nvSpPr>
        <p:spPr/>
        <p:txBody>
          <a:bodyPr/>
          <a:lstStyle/>
          <a:p>
            <a:pPr eaLnBrk="1" hangingPunct="1"/>
            <a:r>
              <a:rPr lang="en-GB" smtClean="0"/>
              <a:t>Implementation 3: Yielding Locks</a:t>
            </a:r>
          </a:p>
        </p:txBody>
      </p:sp>
      <p:sp>
        <p:nvSpPr>
          <p:cNvPr id="23557" name="Rectangle 5"/>
          <p:cNvSpPr>
            <a:spLocks noGrp="1" noChangeArrowheads="1"/>
          </p:cNvSpPr>
          <p:nvPr>
            <p:ph idx="1"/>
          </p:nvPr>
        </p:nvSpPr>
        <p:spPr/>
        <p:txBody>
          <a:bodyPr/>
          <a:lstStyle/>
          <a:p>
            <a:pPr eaLnBrk="1" hangingPunct="1"/>
            <a:r>
              <a:rPr lang="en-GB" dirty="0" smtClean="0"/>
              <a:t>Yield the CPU voluntarily while waiting for the lock</a:t>
            </a:r>
          </a:p>
          <a:p>
            <a:pPr eaLnBrk="1" hangingPunct="1"/>
            <a:r>
              <a:rPr lang="en-GB" dirty="0" smtClean="0"/>
              <a:t>Recall that </a:t>
            </a:r>
            <a:r>
              <a:rPr lang="en-GB" dirty="0" err="1" smtClean="0"/>
              <a:t>thread_yield</a:t>
            </a:r>
            <a:r>
              <a:rPr lang="en-GB" dirty="0" smtClean="0"/>
              <a:t> runs another thread, so the CPU can perform useful work</a:t>
            </a:r>
          </a:p>
          <a:p>
            <a:pPr eaLnBrk="1" hangingPunct="1"/>
            <a:endParaRPr lang="en-GB" dirty="0"/>
          </a:p>
          <a:p>
            <a:pPr eaLnBrk="1" hangingPunct="1"/>
            <a:endParaRPr lang="en-GB" dirty="0" smtClean="0"/>
          </a:p>
          <a:p>
            <a:pPr eaLnBrk="1" hangingPunct="1"/>
            <a:endParaRPr lang="en-GB" dirty="0"/>
          </a:p>
          <a:p>
            <a:r>
              <a:rPr lang="en-GB" dirty="0"/>
              <a:t>This </a:t>
            </a:r>
            <a:r>
              <a:rPr lang="en-GB" dirty="0" err="1"/>
              <a:t>mutex</a:t>
            </a:r>
            <a:r>
              <a:rPr lang="en-GB" dirty="0"/>
              <a:t> is a </a:t>
            </a:r>
            <a:r>
              <a:rPr lang="en-GB" dirty="0">
                <a:solidFill>
                  <a:schemeClr val="folHlink"/>
                </a:solidFill>
              </a:rPr>
              <a:t>yielding</a:t>
            </a:r>
            <a:r>
              <a:rPr lang="en-GB" dirty="0"/>
              <a:t> </a:t>
            </a:r>
            <a:r>
              <a:rPr lang="en-GB" dirty="0" smtClean="0"/>
              <a:t>lock</a:t>
            </a:r>
          </a:p>
          <a:p>
            <a:r>
              <a:rPr lang="en-GB" dirty="0" smtClean="0"/>
              <a:t>Problem: s</a:t>
            </a:r>
            <a:r>
              <a:rPr lang="en-US" dirty="0" err="1" smtClean="0"/>
              <a:t>cheduler</a:t>
            </a:r>
            <a:r>
              <a:rPr lang="en-US" dirty="0" smtClean="0"/>
              <a:t> </a:t>
            </a:r>
            <a:r>
              <a:rPr lang="en-US" dirty="0"/>
              <a:t>determines when </a:t>
            </a:r>
            <a:r>
              <a:rPr lang="en-US" dirty="0" err="1" smtClean="0"/>
              <a:t>thread_yield</a:t>
            </a:r>
            <a:r>
              <a:rPr lang="en-US" dirty="0"/>
              <a:t>() </a:t>
            </a:r>
            <a:r>
              <a:rPr lang="en-US" dirty="0" smtClean="0"/>
              <a:t>returns</a:t>
            </a:r>
            <a:endParaRPr lang="en-GB" dirty="0" smtClean="0"/>
          </a:p>
          <a:p>
            <a:pPr eaLnBrk="1" hangingPunct="1"/>
            <a:endParaRPr lang="en-GB" dirty="0" smtClean="0"/>
          </a:p>
          <a:p>
            <a:pPr eaLnBrk="1" hangingPunct="1"/>
            <a:endParaRPr lang="en-GB" dirty="0" smtClean="0"/>
          </a:p>
          <a:p>
            <a:pPr eaLnBrk="1" hangingPunct="1"/>
            <a:endParaRPr lang="en-GB" dirty="0" smtClean="0"/>
          </a:p>
        </p:txBody>
      </p:sp>
      <p:sp>
        <p:nvSpPr>
          <p:cNvPr id="2355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7703FB72-05A1-43D0-AB0D-BC17D45F3734}" type="slidenum">
              <a:rPr lang="en-US" sz="1600" smtClean="0">
                <a:solidFill>
                  <a:schemeClr val="bg1"/>
                </a:solidFill>
                <a:latin typeface="Comic Sans MS" pitchFamily="66" charset="0"/>
              </a:rPr>
              <a:pPr/>
              <a:t>17</a:t>
            </a:fld>
            <a:endParaRPr lang="en-US" sz="1600" smtClean="0">
              <a:solidFill>
                <a:schemeClr val="bg1"/>
              </a:solidFill>
              <a:latin typeface="Comic Sans MS" pitchFamily="66" charset="0"/>
            </a:endParaRPr>
          </a:p>
        </p:txBody>
      </p:sp>
      <p:sp>
        <p:nvSpPr>
          <p:cNvPr id="6" name="Text Box 10"/>
          <p:cNvSpPr txBox="1">
            <a:spLocks noChangeArrowheads="1"/>
          </p:cNvSpPr>
          <p:nvPr/>
        </p:nvSpPr>
        <p:spPr bwMode="auto">
          <a:xfrm>
            <a:off x="655638" y="2979382"/>
            <a:ext cx="3587750" cy="1203325"/>
          </a:xfrm>
          <a:prstGeom prst="rect">
            <a:avLst/>
          </a:prstGeom>
          <a:noFill/>
          <a:ln w="12600">
            <a:solidFill>
              <a:srgbClr val="000000"/>
            </a:solidFill>
            <a:miter lim="800000"/>
            <a:headEnd/>
            <a:tailEnd/>
          </a:ln>
          <a:effectLs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urier New" pitchFamily="49" charset="0"/>
              <a:buNone/>
            </a:pPr>
            <a:r>
              <a:rPr lang="en-GB" sz="1800" b="1" dirty="0" err="1">
                <a:solidFill>
                  <a:srgbClr val="000000"/>
                </a:solidFill>
                <a:latin typeface="Courier New" pitchFamily="49" charset="0"/>
              </a:rPr>
              <a:t>lock_s</a:t>
            </a:r>
            <a:r>
              <a:rPr lang="en-GB" sz="1800" b="1" dirty="0">
                <a:solidFill>
                  <a:srgbClr val="000000"/>
                </a:solidFill>
                <a:latin typeface="Courier New" pitchFamily="49" charset="0"/>
              </a:rPr>
              <a:t>(</a:t>
            </a:r>
            <a:r>
              <a:rPr lang="en-GB" sz="1800" b="1" dirty="0" err="1">
                <a:solidFill>
                  <a:srgbClr val="000000"/>
                </a:solidFill>
                <a:latin typeface="Courier New" pitchFamily="49" charset="0"/>
              </a:rPr>
              <a:t>int</a:t>
            </a:r>
            <a:r>
              <a:rPr lang="en-GB" sz="1800" b="1" dirty="0">
                <a:solidFill>
                  <a:srgbClr val="000000"/>
                </a:solidFill>
                <a:latin typeface="Courier New" pitchFamily="49" charset="0"/>
              </a:rPr>
              <a:t> *l) {</a:t>
            </a:r>
          </a:p>
          <a:p>
            <a:pPr algn="l">
              <a:buClr>
                <a:srgbClr val="000000"/>
              </a:buClr>
              <a:buSzPct val="100000"/>
              <a:buFont typeface="Courier New" pitchFamily="49" charset="0"/>
              <a:buNone/>
            </a:pPr>
            <a:r>
              <a:rPr lang="en-GB" sz="1800" b="1" dirty="0">
                <a:solidFill>
                  <a:schemeClr val="accent2"/>
                </a:solidFill>
                <a:latin typeface="Courier New" pitchFamily="49" charset="0"/>
              </a:rPr>
              <a:t>  </a:t>
            </a:r>
            <a:r>
              <a:rPr lang="en-GB" sz="1800" b="1" dirty="0">
                <a:latin typeface="Courier New" pitchFamily="49" charset="0"/>
              </a:rPr>
              <a:t>while (</a:t>
            </a:r>
            <a:r>
              <a:rPr lang="en-GB" sz="1800" b="1" dirty="0" err="1">
                <a:latin typeface="Courier New" pitchFamily="49" charset="0"/>
              </a:rPr>
              <a:t>tset</a:t>
            </a:r>
            <a:r>
              <a:rPr lang="en-GB" sz="1800" b="1" dirty="0">
                <a:latin typeface="Courier New" pitchFamily="49" charset="0"/>
              </a:rPr>
              <a:t>(l))</a:t>
            </a:r>
          </a:p>
          <a:p>
            <a:pPr algn="l">
              <a:buClr>
                <a:srgbClr val="000000"/>
              </a:buClr>
              <a:buSzPct val="100000"/>
              <a:buFont typeface="Courier New" pitchFamily="49" charset="0"/>
              <a:buNone/>
            </a:pPr>
            <a:r>
              <a:rPr lang="en-GB" sz="1800" b="1" dirty="0">
                <a:solidFill>
                  <a:schemeClr val="folHlink"/>
                </a:solidFill>
                <a:latin typeface="Courier New" pitchFamily="49" charset="0"/>
              </a:rPr>
              <a:t>    </a:t>
            </a:r>
            <a:r>
              <a:rPr lang="en-GB" sz="1800" b="1" dirty="0" err="1">
                <a:solidFill>
                  <a:schemeClr val="folHlink"/>
                </a:solidFill>
                <a:latin typeface="Courier New" pitchFamily="49" charset="0"/>
              </a:rPr>
              <a:t>thread_yield</a:t>
            </a:r>
            <a:r>
              <a:rPr lang="en-GB" sz="1800" b="1" dirty="0">
                <a:solidFill>
                  <a:schemeClr val="folHlink"/>
                </a:solidFill>
                <a:latin typeface="Courier New" pitchFamily="49" charset="0"/>
              </a:rPr>
              <a:t>();</a:t>
            </a:r>
          </a:p>
          <a:p>
            <a:pPr algn="l">
              <a:buClr>
                <a:srgbClr val="000000"/>
              </a:buClr>
              <a:buSzPct val="100000"/>
              <a:buFont typeface="Courier New" pitchFamily="49" charset="0"/>
              <a:buNone/>
            </a:pPr>
            <a:r>
              <a:rPr lang="en-GB" sz="1800" b="1" dirty="0">
                <a:solidFill>
                  <a:srgbClr val="000000"/>
                </a:solidFill>
                <a:latin typeface="Courier New" pitchFamily="49" charset="0"/>
              </a:rPr>
              <a:t>}</a:t>
            </a:r>
          </a:p>
        </p:txBody>
      </p:sp>
      <p:sp>
        <p:nvSpPr>
          <p:cNvPr id="7" name="Text Box 11"/>
          <p:cNvSpPr txBox="1">
            <a:spLocks noChangeArrowheads="1"/>
          </p:cNvSpPr>
          <p:nvPr/>
        </p:nvSpPr>
        <p:spPr bwMode="auto">
          <a:xfrm>
            <a:off x="4900613" y="2971445"/>
            <a:ext cx="3587750" cy="1203325"/>
          </a:xfrm>
          <a:prstGeom prst="rect">
            <a:avLst/>
          </a:prstGeom>
          <a:noFill/>
          <a:ln w="12573">
            <a:solidFill>
              <a:srgbClr val="000000"/>
            </a:solidFill>
            <a:miter lim="800000"/>
            <a:headEnd/>
            <a:tailEnd/>
          </a:ln>
          <a:effectLs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urier New" pitchFamily="49" charset="0"/>
              <a:buNone/>
            </a:pPr>
            <a:r>
              <a:rPr lang="en-GB" sz="1800" b="1">
                <a:solidFill>
                  <a:srgbClr val="000000"/>
                </a:solidFill>
                <a:latin typeface="Courier New" pitchFamily="49" charset="0"/>
              </a:rPr>
              <a:t>unlock_s(int *l) {</a:t>
            </a:r>
          </a:p>
          <a:p>
            <a:pPr algn="l">
              <a:buClr>
                <a:srgbClr val="000000"/>
              </a:buClr>
              <a:buSzPct val="100000"/>
              <a:buFont typeface="Courier New" pitchFamily="49" charset="0"/>
              <a:buNone/>
            </a:pPr>
            <a:r>
              <a:rPr lang="en-GB" sz="1800" b="1">
                <a:solidFill>
                  <a:schemeClr val="accent2"/>
                </a:solidFill>
                <a:latin typeface="Courier New" pitchFamily="49" charset="0"/>
              </a:rPr>
              <a:t>  </a:t>
            </a:r>
            <a:r>
              <a:rPr lang="en-GB" sz="1800" b="1">
                <a:latin typeface="Courier New" pitchFamily="49" charset="0"/>
              </a:rPr>
              <a:t>*l = FALSE;</a:t>
            </a:r>
          </a:p>
          <a:p>
            <a:pPr algn="l">
              <a:buClr>
                <a:srgbClr val="000000"/>
              </a:buClr>
              <a:buSzPct val="100000"/>
              <a:buFont typeface="Courier New" pitchFamily="49" charset="0"/>
              <a:buNone/>
            </a:pPr>
            <a:r>
              <a:rPr lang="en-GB" sz="1800" b="1">
                <a:solidFill>
                  <a:srgbClr val="000000"/>
                </a:solidFill>
                <a:latin typeface="Courier New" pitchFamily="49" charset="0"/>
              </a:rPr>
              <a:t>}</a:t>
            </a:r>
          </a:p>
          <a:p>
            <a:pPr algn="l">
              <a:buClr>
                <a:srgbClr val="000000"/>
              </a:buClr>
              <a:buSzPct val="100000"/>
              <a:buFont typeface="Courier New" pitchFamily="49" charset="0"/>
              <a:buNone/>
            </a:pPr>
            <a:endParaRPr lang="en-GB" sz="1800" b="1">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p:txBody>
          <a:bodyPr/>
          <a:lstStyle/>
          <a:p>
            <a:pPr eaLnBrk="1" hangingPunct="1"/>
            <a:r>
              <a:rPr lang="en-GB" smtClean="0"/>
              <a:t>Implementation 4: Blocking Locks</a:t>
            </a:r>
          </a:p>
        </p:txBody>
      </p:sp>
      <p:sp>
        <p:nvSpPr>
          <p:cNvPr id="26629" name="Rectangle 5"/>
          <p:cNvSpPr>
            <a:spLocks noGrp="1" noChangeArrowheads="1"/>
          </p:cNvSpPr>
          <p:nvPr>
            <p:ph idx="1"/>
          </p:nvPr>
        </p:nvSpPr>
        <p:spPr/>
        <p:txBody>
          <a:bodyPr/>
          <a:lstStyle/>
          <a:p>
            <a:pPr eaLnBrk="1" hangingPunct="1"/>
            <a:r>
              <a:rPr lang="en-US" dirty="0" smtClean="0"/>
              <a:t>Both spin and yielding locks are essentially polling for lock to become available</a:t>
            </a:r>
          </a:p>
          <a:p>
            <a:pPr lvl="1"/>
            <a:r>
              <a:rPr lang="en-US" dirty="0" smtClean="0"/>
              <a:t>Choosing right polling frequency is not simple: spin locks waste CPU, yielding locks can delay lock acquire</a:t>
            </a:r>
          </a:p>
          <a:p>
            <a:r>
              <a:rPr lang="en-US" dirty="0" smtClean="0"/>
              <a:t>Ideally, lock() would block until unlock() was called</a:t>
            </a:r>
          </a:p>
          <a:p>
            <a:pPr lvl="1"/>
            <a:r>
              <a:rPr lang="en-US" dirty="0" smtClean="0"/>
              <a:t>Invoke </a:t>
            </a:r>
            <a:r>
              <a:rPr lang="en-US" dirty="0" err="1" smtClean="0"/>
              <a:t>thread_sleep</a:t>
            </a:r>
            <a:r>
              <a:rPr lang="en-US" dirty="0" smtClean="0"/>
              <a:t>() when lock is not available</a:t>
            </a:r>
            <a:endParaRPr lang="en-US" dirty="0"/>
          </a:p>
          <a:p>
            <a:pPr lvl="1"/>
            <a:r>
              <a:rPr lang="en-US" dirty="0" smtClean="0"/>
              <a:t>Unlock() should invoke </a:t>
            </a:r>
            <a:r>
              <a:rPr lang="en-US" dirty="0" err="1" smtClean="0"/>
              <a:t>thread_wakeup</a:t>
            </a:r>
            <a:r>
              <a:rPr lang="en-US" dirty="0" smtClean="0"/>
              <a:t>()</a:t>
            </a:r>
            <a:endParaRPr lang="en-GB" dirty="0" smtClean="0"/>
          </a:p>
          <a:p>
            <a:pPr eaLnBrk="1" hangingPunct="1"/>
            <a:r>
              <a:rPr lang="en-US" dirty="0" smtClean="0"/>
              <a:t>These functions access shared ready list, so they need to be critical sections, i.e., we need locking while trying to implement blocking!</a:t>
            </a:r>
          </a:p>
          <a:p>
            <a:pPr lvl="1"/>
            <a:endParaRPr lang="en-US" dirty="0" smtClean="0"/>
          </a:p>
          <a:p>
            <a:pPr eaLnBrk="1" hangingPunct="1"/>
            <a:r>
              <a:rPr lang="en-US" dirty="0" smtClean="0"/>
              <a:t>How can we solve this problem?</a:t>
            </a:r>
          </a:p>
        </p:txBody>
      </p:sp>
      <p:sp>
        <p:nvSpPr>
          <p:cNvPr id="2560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53869483-544E-4312-A3CC-135FC953E00F}" type="slidenum">
              <a:rPr lang="en-US" sz="1600" smtClean="0">
                <a:solidFill>
                  <a:schemeClr val="bg1"/>
                </a:solidFill>
                <a:latin typeface="Comic Sans MS" pitchFamily="66" charset="0"/>
              </a:rPr>
              <a:pPr/>
              <a:t>18</a:t>
            </a:fld>
            <a:endParaRPr lang="en-US" sz="1600" smtClean="0">
              <a:solidFill>
                <a:schemeClr val="bg1"/>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8"/>
          <p:cNvSpPr>
            <a:spLocks noGrp="1" noChangeArrowheads="1"/>
          </p:cNvSpPr>
          <p:nvPr>
            <p:ph type="title"/>
          </p:nvPr>
        </p:nvSpPr>
        <p:spPr/>
        <p:txBody>
          <a:bodyPr/>
          <a:lstStyle/>
          <a:p>
            <a:pPr eaLnBrk="1" hangingPunct="1"/>
            <a:r>
              <a:rPr lang="en-GB" smtClean="0"/>
              <a:t> Using a Previous Solution</a:t>
            </a:r>
          </a:p>
        </p:txBody>
      </p:sp>
      <p:sp>
        <p:nvSpPr>
          <p:cNvPr id="28681" name="Rectangle 9"/>
          <p:cNvSpPr>
            <a:spLocks noGrp="1" noChangeArrowheads="1"/>
          </p:cNvSpPr>
          <p:nvPr>
            <p:ph idx="1"/>
          </p:nvPr>
        </p:nvSpPr>
        <p:spPr>
          <a:xfrm>
            <a:off x="609600" y="1341438"/>
            <a:ext cx="7069742" cy="5183187"/>
          </a:xfrm>
        </p:spPr>
        <p:txBody>
          <a:bodyPr/>
          <a:lstStyle/>
          <a:p>
            <a:pPr eaLnBrk="1" hangingPunct="1"/>
            <a:r>
              <a:rPr lang="en-US" dirty="0" smtClean="0"/>
              <a:t>Previous solutions work correctly but don’t block</a:t>
            </a:r>
          </a:p>
          <a:p>
            <a:pPr lvl="1"/>
            <a:r>
              <a:rPr lang="en-US" dirty="0" smtClean="0"/>
              <a:t>Interrupt disabling works correctly on single CPU</a:t>
            </a:r>
          </a:p>
          <a:p>
            <a:pPr lvl="1"/>
            <a:r>
              <a:rPr lang="en-US" dirty="0" smtClean="0"/>
              <a:t>Spin locks work correctly on multi-processor</a:t>
            </a:r>
          </a:p>
          <a:p>
            <a:r>
              <a:rPr lang="en-US" dirty="0" smtClean="0"/>
              <a:t>We can use these solutions to access the shared data structures in the thread scheduler</a:t>
            </a:r>
          </a:p>
          <a:p>
            <a:pPr lvl="1"/>
            <a:r>
              <a:rPr lang="en-US" dirty="0" smtClean="0"/>
              <a:t>Scheduler implements blocking, so it can’t use a blocking lock!</a:t>
            </a:r>
          </a:p>
          <a:p>
            <a:pPr lvl="4"/>
            <a:endParaRPr lang="en-US" dirty="0"/>
          </a:p>
          <a:p>
            <a:r>
              <a:rPr lang="en-GB" dirty="0" smtClean="0"/>
              <a:t>Lab 3 requires you to implement blocking locks</a:t>
            </a:r>
          </a:p>
          <a:p>
            <a:pPr eaLnBrk="1" hangingPunct="1"/>
            <a:endParaRPr lang="en-GB" dirty="0" smtClean="0"/>
          </a:p>
        </p:txBody>
      </p:sp>
      <p:sp>
        <p:nvSpPr>
          <p:cNvPr id="2662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5E6434D2-B253-436D-829D-04369A3B16DA}" type="slidenum">
              <a:rPr lang="en-US" sz="1600" smtClean="0">
                <a:solidFill>
                  <a:schemeClr val="bg1"/>
                </a:solidFill>
                <a:latin typeface="Comic Sans MS" pitchFamily="66" charset="0"/>
              </a:rPr>
              <a:pPr/>
              <a:t>19</a:t>
            </a:fld>
            <a:endParaRPr lang="en-US" sz="1600" smtClean="0">
              <a:solidFill>
                <a:schemeClr val="bg1"/>
              </a:solidFill>
              <a:latin typeface="Comic Sans MS" pitchFamily="66" charset="0"/>
            </a:endParaRPr>
          </a:p>
        </p:txBody>
      </p:sp>
    </p:spTree>
    <p:extLst>
      <p:ext uri="{BB962C8B-B14F-4D97-AF65-F5344CB8AC3E}">
        <p14:creationId xmlns:p14="http://schemas.microsoft.com/office/powerpoint/2010/main" val="187034747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p:txBody>
          <a:bodyPr/>
          <a:lstStyle/>
          <a:p>
            <a:pPr eaLnBrk="1" hangingPunct="1"/>
            <a:r>
              <a:rPr lang="en-GB" dirty="0" smtClean="0"/>
              <a:t>Overview</a:t>
            </a:r>
          </a:p>
        </p:txBody>
      </p:sp>
      <p:sp>
        <p:nvSpPr>
          <p:cNvPr id="4100" name="Rectangle 5"/>
          <p:cNvSpPr>
            <a:spLocks noGrp="1" noChangeArrowheads="1"/>
          </p:cNvSpPr>
          <p:nvPr>
            <p:ph idx="1"/>
          </p:nvPr>
        </p:nvSpPr>
        <p:spPr/>
        <p:txBody>
          <a:bodyPr/>
          <a:lstStyle/>
          <a:p>
            <a:pPr eaLnBrk="1" hangingPunct="1"/>
            <a:r>
              <a:rPr lang="en-GB" dirty="0" smtClean="0"/>
              <a:t>Concurrent programming and race conditions</a:t>
            </a:r>
          </a:p>
          <a:p>
            <a:r>
              <a:rPr lang="en-GB" dirty="0" smtClean="0"/>
              <a:t>Mutual exclusion</a:t>
            </a:r>
          </a:p>
          <a:p>
            <a:r>
              <a:rPr lang="en-GB" dirty="0" smtClean="0"/>
              <a:t>Implementing mutual exclusion</a:t>
            </a:r>
          </a:p>
          <a:p>
            <a:r>
              <a:rPr lang="en-GB" dirty="0" smtClean="0"/>
              <a:t>Deadlocks, starvation, </a:t>
            </a:r>
            <a:r>
              <a:rPr lang="en-GB" dirty="0" err="1" smtClean="0"/>
              <a:t>livelock</a:t>
            </a:r>
            <a:endParaRPr lang="en-GB" dirty="0" smtClean="0"/>
          </a:p>
        </p:txBody>
      </p:sp>
      <p:sp>
        <p:nvSpPr>
          <p:cNvPr id="409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EC548CCF-6D93-4DC2-967B-89E53D4C48B2}" type="slidenum">
              <a:rPr lang="en-US" sz="1600" smtClean="0">
                <a:solidFill>
                  <a:schemeClr val="bg1"/>
                </a:solidFill>
                <a:latin typeface="Comic Sans MS" pitchFamily="66" charset="0"/>
              </a:rPr>
              <a:pPr/>
              <a:t>2</a:t>
            </a:fld>
            <a:endParaRPr lang="en-US" sz="1600" smtClean="0">
              <a:solidFill>
                <a:schemeClr val="bg1"/>
              </a:solidFill>
              <a:latin typeface="Comic Sans MS" pitchFamily="66"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81" name="Rectangle 9"/>
          <p:cNvSpPr>
            <a:spLocks noGrp="1" noChangeArrowheads="1"/>
          </p:cNvSpPr>
          <p:nvPr>
            <p:ph idx="1"/>
          </p:nvPr>
        </p:nvSpPr>
        <p:spPr>
          <a:xfrm>
            <a:off x="609600" y="1341438"/>
            <a:ext cx="7069742" cy="5183187"/>
          </a:xfrm>
        </p:spPr>
        <p:txBody>
          <a:bodyPr/>
          <a:lstStyle/>
          <a:p>
            <a:r>
              <a:rPr lang="en-US" dirty="0" smtClean="0"/>
              <a:t>Notice how locking solutions depend on      lower-level locking</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lock implementation of lower-level locks is more efficient, so why use higher-level locks?</a:t>
            </a:r>
          </a:p>
          <a:p>
            <a:endParaRPr lang="en-US" dirty="0" smtClean="0"/>
          </a:p>
          <a:p>
            <a:pPr lvl="4"/>
            <a:endParaRPr lang="en-US" dirty="0"/>
          </a:p>
          <a:p>
            <a:pPr marL="0" indent="0" eaLnBrk="1" hangingPunct="1">
              <a:buNone/>
            </a:pPr>
            <a:endParaRPr lang="en-GB" dirty="0" smtClean="0"/>
          </a:p>
        </p:txBody>
      </p:sp>
      <p:graphicFrame>
        <p:nvGraphicFramePr>
          <p:cNvPr id="2" name="Table 1"/>
          <p:cNvGraphicFramePr>
            <a:graphicFrameLocks noGrp="1"/>
          </p:cNvGraphicFramePr>
          <p:nvPr>
            <p:extLst>
              <p:ext uri="{D42A27DB-BD31-4B8C-83A1-F6EECF244321}">
                <p14:modId xmlns:p14="http://schemas.microsoft.com/office/powerpoint/2010/main" val="2980164862"/>
              </p:ext>
            </p:extLst>
          </p:nvPr>
        </p:nvGraphicFramePr>
        <p:xfrm>
          <a:off x="863097" y="2523218"/>
          <a:ext cx="6096000" cy="2966949"/>
        </p:xfrm>
        <a:graphic>
          <a:graphicData uri="http://schemas.openxmlformats.org/drawingml/2006/table">
            <a:tbl>
              <a:tblPr>
                <a:tableStyleId>{073A0DAA-6AF3-43AB-8588-CEC1D06C72B9}</a:tableStyleId>
              </a:tblPr>
              <a:tblGrid>
                <a:gridCol w="3048000">
                  <a:extLst>
                    <a:ext uri="{9D8B030D-6E8A-4147-A177-3AD203B41FA5}">
                      <a16:colId xmlns:a16="http://schemas.microsoft.com/office/drawing/2014/main" val="965080466"/>
                    </a:ext>
                  </a:extLst>
                </a:gridCol>
                <a:gridCol w="3048000">
                  <a:extLst>
                    <a:ext uri="{9D8B030D-6E8A-4147-A177-3AD203B41FA5}">
                      <a16:colId xmlns:a16="http://schemas.microsoft.com/office/drawing/2014/main" val="3603135229"/>
                    </a:ext>
                  </a:extLst>
                </a:gridCol>
              </a:tblGrid>
              <a:tr h="482532">
                <a:tc>
                  <a:txBody>
                    <a:bodyPr/>
                    <a:lstStyle/>
                    <a:p>
                      <a:pPr algn="ctr"/>
                      <a:r>
                        <a:rPr lang="en-CA" sz="2400" dirty="0" smtClean="0"/>
                        <a:t>Uniprocessor</a:t>
                      </a:r>
                      <a:endParaRPr lang="en-CA" sz="2400" dirty="0"/>
                    </a:p>
                  </a:txBody>
                  <a:tcPr/>
                </a:tc>
                <a:tc>
                  <a:txBody>
                    <a:bodyPr/>
                    <a:lstStyle/>
                    <a:p>
                      <a:pPr algn="ctr"/>
                      <a:r>
                        <a:rPr lang="en-CA" sz="2400" dirty="0" smtClean="0"/>
                        <a:t>Multiprocessor</a:t>
                      </a:r>
                      <a:endParaRPr lang="en-CA" sz="2400" dirty="0"/>
                    </a:p>
                  </a:txBody>
                  <a:tcPr/>
                </a:tc>
                <a:extLst>
                  <a:ext uri="{0D108BD9-81ED-4DB2-BD59-A6C34878D82A}">
                    <a16:rowId xmlns:a16="http://schemas.microsoft.com/office/drawing/2014/main" val="1191289335"/>
                  </a:ext>
                </a:extLst>
              </a:tr>
              <a:tr h="2484417">
                <a:tc>
                  <a:txBody>
                    <a:bodyPr/>
                    <a:lstStyle/>
                    <a:p>
                      <a:endParaRPr lang="en-CA" sz="2400" dirty="0"/>
                    </a:p>
                  </a:txBody>
                  <a:tcPr/>
                </a:tc>
                <a:tc>
                  <a:txBody>
                    <a:bodyPr/>
                    <a:lstStyle/>
                    <a:p>
                      <a:endParaRPr lang="en-CA" sz="2400" dirty="0"/>
                    </a:p>
                  </a:txBody>
                  <a:tcPr/>
                </a:tc>
                <a:extLst>
                  <a:ext uri="{0D108BD9-81ED-4DB2-BD59-A6C34878D82A}">
                    <a16:rowId xmlns:a16="http://schemas.microsoft.com/office/drawing/2014/main" val="1658980549"/>
                  </a:ext>
                </a:extLst>
              </a:tr>
            </a:tbl>
          </a:graphicData>
        </a:graphic>
      </p:graphicFrame>
      <p:sp>
        <p:nvSpPr>
          <p:cNvPr id="26627" name="Rectangle 8"/>
          <p:cNvSpPr>
            <a:spLocks noGrp="1" noChangeArrowheads="1"/>
          </p:cNvSpPr>
          <p:nvPr>
            <p:ph type="title"/>
          </p:nvPr>
        </p:nvSpPr>
        <p:spPr/>
        <p:txBody>
          <a:bodyPr/>
          <a:lstStyle/>
          <a:p>
            <a:pPr eaLnBrk="1" hangingPunct="1"/>
            <a:r>
              <a:rPr lang="en-GB" dirty="0" smtClean="0"/>
              <a:t>Locking Solutions</a:t>
            </a:r>
          </a:p>
        </p:txBody>
      </p:sp>
      <p:sp>
        <p:nvSpPr>
          <p:cNvPr id="2662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5E6434D2-B253-436D-829D-04369A3B16DA}" type="slidenum">
              <a:rPr lang="en-US" sz="1600" smtClean="0">
                <a:solidFill>
                  <a:schemeClr val="bg1"/>
                </a:solidFill>
                <a:latin typeface="Comic Sans MS" pitchFamily="66" charset="0"/>
              </a:rPr>
              <a:pPr/>
              <a:t>20</a:t>
            </a:fld>
            <a:endParaRPr lang="en-US" sz="1600" smtClean="0">
              <a:solidFill>
                <a:schemeClr val="bg1"/>
              </a:solidFill>
              <a:latin typeface="Comic Sans MS" pitchFamily="66" charset="0"/>
            </a:endParaRPr>
          </a:p>
        </p:txBody>
      </p:sp>
      <p:sp>
        <p:nvSpPr>
          <p:cNvPr id="3" name="TextBox 2"/>
          <p:cNvSpPr txBox="1"/>
          <p:nvPr/>
        </p:nvSpPr>
        <p:spPr>
          <a:xfrm>
            <a:off x="4363388" y="3168026"/>
            <a:ext cx="2160574" cy="430887"/>
          </a:xfrm>
          <a:prstGeom prst="rect">
            <a:avLst/>
          </a:prstGeom>
          <a:noFill/>
        </p:spPr>
        <p:txBody>
          <a:bodyPr wrap="square" rtlCol="0">
            <a:spAutoFit/>
          </a:bodyPr>
          <a:lstStyle/>
          <a:p>
            <a:r>
              <a:rPr lang="en-CA" sz="2200" dirty="0" smtClean="0"/>
              <a:t>blocking lock</a:t>
            </a:r>
          </a:p>
        </p:txBody>
      </p:sp>
      <p:sp>
        <p:nvSpPr>
          <p:cNvPr id="10" name="TextBox 9"/>
          <p:cNvSpPr txBox="1"/>
          <p:nvPr/>
        </p:nvSpPr>
        <p:spPr>
          <a:xfrm>
            <a:off x="4363388" y="3888677"/>
            <a:ext cx="2160574" cy="430887"/>
          </a:xfrm>
          <a:prstGeom prst="rect">
            <a:avLst/>
          </a:prstGeom>
          <a:noFill/>
        </p:spPr>
        <p:txBody>
          <a:bodyPr wrap="square" rtlCol="0">
            <a:spAutoFit/>
          </a:bodyPr>
          <a:lstStyle/>
          <a:p>
            <a:r>
              <a:rPr lang="en-CA" sz="2200" dirty="0" smtClean="0"/>
              <a:t>spin lock</a:t>
            </a:r>
          </a:p>
        </p:txBody>
      </p:sp>
      <p:sp>
        <p:nvSpPr>
          <p:cNvPr id="12" name="TextBox 11"/>
          <p:cNvSpPr txBox="1"/>
          <p:nvPr/>
        </p:nvSpPr>
        <p:spPr>
          <a:xfrm>
            <a:off x="4363388" y="4625512"/>
            <a:ext cx="2160574" cy="769441"/>
          </a:xfrm>
          <a:prstGeom prst="rect">
            <a:avLst/>
          </a:prstGeom>
          <a:noFill/>
        </p:spPr>
        <p:txBody>
          <a:bodyPr wrap="square" rtlCol="0">
            <a:spAutoFit/>
          </a:bodyPr>
          <a:lstStyle/>
          <a:p>
            <a:r>
              <a:rPr lang="en-CA" sz="2200" dirty="0" smtClean="0"/>
              <a:t>atomic instruction</a:t>
            </a:r>
          </a:p>
        </p:txBody>
      </p:sp>
      <p:cxnSp>
        <p:nvCxnSpPr>
          <p:cNvPr id="8" name="Straight Arrow Connector 7"/>
          <p:cNvCxnSpPr>
            <a:stCxn id="3" idx="2"/>
          </p:cNvCxnSpPr>
          <p:nvPr/>
        </p:nvCxnSpPr>
        <p:spPr bwMode="auto">
          <a:xfrm>
            <a:off x="5443675" y="3598913"/>
            <a:ext cx="0" cy="283695"/>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a:off x="5443675" y="4327462"/>
            <a:ext cx="0" cy="324587"/>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1283701" y="3168026"/>
            <a:ext cx="2160574" cy="430887"/>
          </a:xfrm>
          <a:prstGeom prst="rect">
            <a:avLst/>
          </a:prstGeom>
          <a:noFill/>
        </p:spPr>
        <p:txBody>
          <a:bodyPr wrap="square" rtlCol="0">
            <a:spAutoFit/>
          </a:bodyPr>
          <a:lstStyle/>
          <a:p>
            <a:r>
              <a:rPr lang="en-CA" sz="2200" dirty="0" smtClean="0"/>
              <a:t>blocking lock</a:t>
            </a:r>
          </a:p>
        </p:txBody>
      </p:sp>
      <p:sp>
        <p:nvSpPr>
          <p:cNvPr id="14" name="TextBox 13"/>
          <p:cNvSpPr txBox="1"/>
          <p:nvPr/>
        </p:nvSpPr>
        <p:spPr>
          <a:xfrm>
            <a:off x="1283701" y="3882608"/>
            <a:ext cx="2160574" cy="769441"/>
          </a:xfrm>
          <a:prstGeom prst="rect">
            <a:avLst/>
          </a:prstGeom>
          <a:noFill/>
        </p:spPr>
        <p:txBody>
          <a:bodyPr wrap="square" rtlCol="0">
            <a:spAutoFit/>
          </a:bodyPr>
          <a:lstStyle/>
          <a:p>
            <a:r>
              <a:rPr lang="en-CA" sz="2200" dirty="0" smtClean="0"/>
              <a:t>interrupt </a:t>
            </a:r>
            <a:r>
              <a:rPr lang="en-CA" sz="2200" dirty="0"/>
              <a:t>disabling</a:t>
            </a:r>
          </a:p>
        </p:txBody>
      </p:sp>
      <p:cxnSp>
        <p:nvCxnSpPr>
          <p:cNvPr id="17" name="Straight Arrow Connector 16"/>
          <p:cNvCxnSpPr>
            <a:stCxn id="11" idx="2"/>
            <a:endCxn id="14" idx="0"/>
          </p:cNvCxnSpPr>
          <p:nvPr/>
        </p:nvCxnSpPr>
        <p:spPr bwMode="auto">
          <a:xfrm>
            <a:off x="2363988" y="3598913"/>
            <a:ext cx="0" cy="283695"/>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Which Lock to Use?</a:t>
            </a:r>
            <a:endParaRPr lang="en-CA" dirty="0"/>
          </a:p>
        </p:txBody>
      </p:sp>
      <p:sp>
        <p:nvSpPr>
          <p:cNvPr id="4" name="Slide Number Placeholder 3"/>
          <p:cNvSpPr>
            <a:spLocks noGrp="1"/>
          </p:cNvSpPr>
          <p:nvPr>
            <p:ph type="sldNum" sz="quarter" idx="10"/>
          </p:nvPr>
        </p:nvSpPr>
        <p:spPr/>
        <p:txBody>
          <a:bodyPr/>
          <a:lstStyle/>
          <a:p>
            <a:pPr>
              <a:defRPr/>
            </a:pPr>
            <a:fld id="{C8BBC367-7651-4135-8CB4-6CE649996247}" type="slidenum">
              <a:rPr lang="en-US" smtClean="0"/>
              <a:pPr>
                <a:defRPr/>
              </a:pPr>
              <a:t>21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21051820"/>
              </p:ext>
            </p:extLst>
          </p:nvPr>
        </p:nvGraphicFramePr>
        <p:xfrm>
          <a:off x="609598" y="1436801"/>
          <a:ext cx="8009300" cy="4198842"/>
        </p:xfrm>
        <a:graphic>
          <a:graphicData uri="http://schemas.openxmlformats.org/drawingml/2006/table">
            <a:tbl>
              <a:tblPr>
                <a:tableStyleId>{073A0DAA-6AF3-43AB-8588-CEC1D06C72B9}</a:tableStyleId>
              </a:tblPr>
              <a:tblGrid>
                <a:gridCol w="2703970">
                  <a:extLst>
                    <a:ext uri="{9D8B030D-6E8A-4147-A177-3AD203B41FA5}">
                      <a16:colId xmlns:a16="http://schemas.microsoft.com/office/drawing/2014/main" val="965080466"/>
                    </a:ext>
                  </a:extLst>
                </a:gridCol>
                <a:gridCol w="5305330">
                  <a:extLst>
                    <a:ext uri="{9D8B030D-6E8A-4147-A177-3AD203B41FA5}">
                      <a16:colId xmlns:a16="http://schemas.microsoft.com/office/drawing/2014/main" val="3603135229"/>
                    </a:ext>
                  </a:extLst>
                </a:gridCol>
              </a:tblGrid>
              <a:tr h="769041">
                <a:tc>
                  <a:txBody>
                    <a:bodyPr/>
                    <a:lstStyle/>
                    <a:p>
                      <a:pPr algn="ctr"/>
                      <a:r>
                        <a:rPr lang="en-CA" sz="2400" dirty="0" smtClean="0"/>
                        <a:t>Lock</a:t>
                      </a:r>
                      <a:endParaRPr lang="en-CA" sz="2400" dirty="0"/>
                    </a:p>
                  </a:txBody>
                  <a:tcPr/>
                </a:tc>
                <a:tc>
                  <a:txBody>
                    <a:bodyPr/>
                    <a:lstStyle/>
                    <a:p>
                      <a:pPr algn="ctr"/>
                      <a:r>
                        <a:rPr lang="en-CA" sz="2400" dirty="0" smtClean="0"/>
                        <a:t>When to use</a:t>
                      </a:r>
                      <a:endParaRPr lang="en-CA" sz="2400" dirty="0"/>
                    </a:p>
                  </a:txBody>
                  <a:tcPr/>
                </a:tc>
                <a:extLst>
                  <a:ext uri="{0D108BD9-81ED-4DB2-BD59-A6C34878D82A}">
                    <a16:rowId xmlns:a16="http://schemas.microsoft.com/office/drawing/2014/main" val="1191289335"/>
                  </a:ext>
                </a:extLst>
              </a:tr>
              <a:tr h="555465">
                <a:tc>
                  <a:txBody>
                    <a:bodyPr/>
                    <a:lstStyle/>
                    <a:p>
                      <a:r>
                        <a:rPr lang="en-CA" sz="2400" dirty="0" smtClean="0"/>
                        <a:t>Atomic instruction</a:t>
                      </a:r>
                      <a:endParaRPr lang="en-CA" sz="2400" dirty="0"/>
                    </a:p>
                  </a:txBody>
                  <a:tcPr/>
                </a:tc>
                <a:tc>
                  <a:txBody>
                    <a:bodyPr/>
                    <a:lstStyle/>
                    <a:p>
                      <a:r>
                        <a:rPr lang="en-CA" sz="2400" dirty="0" smtClean="0"/>
                        <a:t>Most</a:t>
                      </a:r>
                      <a:r>
                        <a:rPr lang="en-CA" sz="2400" baseline="0" dirty="0" smtClean="0"/>
                        <a:t> efficient, use when available</a:t>
                      </a:r>
                      <a:endParaRPr lang="en-CA" sz="2400" dirty="0"/>
                    </a:p>
                  </a:txBody>
                  <a:tcPr/>
                </a:tc>
                <a:extLst>
                  <a:ext uri="{0D108BD9-81ED-4DB2-BD59-A6C34878D82A}">
                    <a16:rowId xmlns:a16="http://schemas.microsoft.com/office/drawing/2014/main" val="1658980549"/>
                  </a:ext>
                </a:extLst>
              </a:tr>
              <a:tr h="1319856">
                <a:tc>
                  <a:txBody>
                    <a:bodyPr/>
                    <a:lstStyle/>
                    <a:p>
                      <a:r>
                        <a:rPr lang="en-CA" sz="2400" dirty="0" smtClean="0"/>
                        <a:t>Interrupt disabling, spin locks</a:t>
                      </a:r>
                      <a:endParaRPr lang="en-CA" sz="2400" dirty="0"/>
                    </a:p>
                  </a:txBody>
                  <a:tcPr/>
                </a:tc>
                <a:tc>
                  <a:txBody>
                    <a:bodyPr/>
                    <a:lstStyle/>
                    <a:p>
                      <a:r>
                        <a:rPr lang="en-CA" sz="2400" dirty="0" smtClean="0"/>
                        <a:t>Use when critical sections are short,</a:t>
                      </a:r>
                      <a:r>
                        <a:rPr lang="en-CA" sz="2400" baseline="0" dirty="0" smtClean="0"/>
                        <a:t> in particular, the critical section will </a:t>
                      </a:r>
                      <a:r>
                        <a:rPr lang="en-CA" sz="2400" b="1" baseline="0" dirty="0" smtClean="0"/>
                        <a:t>not</a:t>
                      </a:r>
                      <a:r>
                        <a:rPr lang="en-CA" sz="2400" baseline="0" dirty="0" smtClean="0"/>
                        <a:t> block (i.e., </a:t>
                      </a:r>
                      <a:r>
                        <a:rPr lang="en-CA" sz="2400" baseline="0" dirty="0" smtClean="0"/>
                        <a:t>it </a:t>
                      </a:r>
                      <a:r>
                        <a:rPr lang="en-CA" sz="2400" baseline="0" smtClean="0"/>
                        <a:t>will not call </a:t>
                      </a:r>
                      <a:r>
                        <a:rPr lang="en-CA" sz="2400" baseline="0" dirty="0" err="1" smtClean="0"/>
                        <a:t>thread_sleep</a:t>
                      </a:r>
                      <a:r>
                        <a:rPr lang="en-CA" sz="2400" baseline="0" dirty="0" smtClean="0"/>
                        <a:t> or </a:t>
                      </a:r>
                      <a:r>
                        <a:rPr lang="en-CA" sz="2400" baseline="0" dirty="0" err="1" smtClean="0"/>
                        <a:t>thread_yield</a:t>
                      </a:r>
                      <a:r>
                        <a:rPr lang="en-CA" sz="2400" baseline="0" dirty="0" smtClean="0"/>
                        <a:t>)</a:t>
                      </a:r>
                      <a:endParaRPr lang="en-CA" sz="2400" dirty="0"/>
                    </a:p>
                  </a:txBody>
                  <a:tcPr/>
                </a:tc>
                <a:extLst>
                  <a:ext uri="{0D108BD9-81ED-4DB2-BD59-A6C34878D82A}">
                    <a16:rowId xmlns:a16="http://schemas.microsoft.com/office/drawing/2014/main" val="1523157239"/>
                  </a:ext>
                </a:extLst>
              </a:tr>
              <a:tr h="1319856">
                <a:tc>
                  <a:txBody>
                    <a:bodyPr/>
                    <a:lstStyle/>
                    <a:p>
                      <a:r>
                        <a:rPr lang="en-CA" sz="2400" dirty="0" smtClean="0"/>
                        <a:t>Blocking</a:t>
                      </a:r>
                      <a:r>
                        <a:rPr lang="en-CA" sz="2400" baseline="0" dirty="0" smtClean="0"/>
                        <a:t> locks</a:t>
                      </a:r>
                      <a:endParaRPr lang="en-CA" sz="2400" dirty="0"/>
                    </a:p>
                  </a:txBody>
                  <a:tcPr/>
                </a:tc>
                <a:tc>
                  <a:txBody>
                    <a:bodyPr/>
                    <a:lstStyle/>
                    <a:p>
                      <a:r>
                        <a:rPr lang="en-CA" sz="2400" dirty="0" smtClean="0"/>
                        <a:t>Use</a:t>
                      </a:r>
                      <a:r>
                        <a:rPr lang="en-CA" sz="2400" baseline="0" dirty="0" smtClean="0"/>
                        <a:t> when critical sections are long, especially if the critical section </a:t>
                      </a:r>
                      <a:r>
                        <a:rPr lang="en-CA" sz="2400" b="1" baseline="0" dirty="0" smtClean="0"/>
                        <a:t>may</a:t>
                      </a:r>
                      <a:r>
                        <a:rPr lang="en-CA" sz="2400" baseline="0" dirty="0" smtClean="0"/>
                        <a:t> block</a:t>
                      </a:r>
                      <a:endParaRPr lang="en-CA" sz="2400" dirty="0"/>
                    </a:p>
                  </a:txBody>
                  <a:tcPr/>
                </a:tc>
                <a:extLst>
                  <a:ext uri="{0D108BD9-81ED-4DB2-BD59-A6C34878D82A}">
                    <a16:rowId xmlns:a16="http://schemas.microsoft.com/office/drawing/2014/main" val="1215532587"/>
                  </a:ext>
                </a:extLst>
              </a:tr>
            </a:tbl>
          </a:graphicData>
        </a:graphic>
      </p:graphicFrame>
    </p:spTree>
    <p:extLst>
      <p:ext uri="{BB962C8B-B14F-4D97-AF65-F5344CB8AC3E}">
        <p14:creationId xmlns:p14="http://schemas.microsoft.com/office/powerpoint/2010/main" val="264012536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Locks</a:t>
            </a:r>
            <a:endParaRPr lang="en-CA" dirty="0"/>
          </a:p>
        </p:txBody>
      </p:sp>
      <p:sp>
        <p:nvSpPr>
          <p:cNvPr id="3" name="Content Placeholder 2"/>
          <p:cNvSpPr>
            <a:spLocks noGrp="1"/>
          </p:cNvSpPr>
          <p:nvPr>
            <p:ph idx="1"/>
          </p:nvPr>
        </p:nvSpPr>
        <p:spPr/>
        <p:txBody>
          <a:bodyPr/>
          <a:lstStyle/>
          <a:p>
            <a:r>
              <a:rPr lang="en-US" dirty="0" smtClean="0"/>
              <a:t>Note that to protect shared variables, we need to create lock variables that are also shared variables</a:t>
            </a:r>
          </a:p>
          <a:p>
            <a:pPr lvl="1"/>
            <a:r>
              <a:rPr lang="en-US" dirty="0" smtClean="0"/>
              <a:t>So lock must be global variables or allocated on the heap</a:t>
            </a:r>
          </a:p>
          <a:p>
            <a:pPr lvl="1"/>
            <a:endParaRPr lang="en-US" dirty="0"/>
          </a:p>
          <a:p>
            <a:endParaRPr lang="en-US" dirty="0" smtClean="0"/>
          </a:p>
        </p:txBody>
      </p:sp>
      <p:sp>
        <p:nvSpPr>
          <p:cNvPr id="4" name="Slide Number Placeholder 3"/>
          <p:cNvSpPr>
            <a:spLocks noGrp="1"/>
          </p:cNvSpPr>
          <p:nvPr>
            <p:ph type="sldNum" sz="quarter" idx="10"/>
          </p:nvPr>
        </p:nvSpPr>
        <p:spPr/>
        <p:txBody>
          <a:bodyPr/>
          <a:lstStyle/>
          <a:p>
            <a:pPr>
              <a:defRPr/>
            </a:pPr>
            <a:fld id="{C8BBC367-7651-4135-8CB4-6CE649996247}" type="slidenum">
              <a:rPr lang="en-US" smtClean="0"/>
              <a:pPr>
                <a:defRPr/>
              </a:pPr>
              <a:t>22</a:t>
            </a:fld>
            <a:endParaRPr lang="en-US"/>
          </a:p>
        </p:txBody>
      </p:sp>
    </p:spTree>
    <p:extLst>
      <p:ext uri="{BB962C8B-B14F-4D97-AF65-F5344CB8AC3E}">
        <p14:creationId xmlns:p14="http://schemas.microsoft.com/office/powerpoint/2010/main" val="345770179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Locks</a:t>
            </a:r>
            <a:endParaRPr lang="en-CA" dirty="0"/>
          </a:p>
        </p:txBody>
      </p:sp>
      <p:sp>
        <p:nvSpPr>
          <p:cNvPr id="3" name="Content Placeholder 2"/>
          <p:cNvSpPr>
            <a:spLocks noGrp="1"/>
          </p:cNvSpPr>
          <p:nvPr>
            <p:ph idx="1"/>
          </p:nvPr>
        </p:nvSpPr>
        <p:spPr/>
        <p:txBody>
          <a:bodyPr/>
          <a:lstStyle/>
          <a:p>
            <a:r>
              <a:rPr lang="en-US" dirty="0"/>
              <a:t>When using locks, make sure to use the same lock for all critical sections that access </a:t>
            </a:r>
            <a:r>
              <a:rPr lang="en-US" dirty="0" smtClean="0"/>
              <a:t>some shared data</a:t>
            </a:r>
            <a:endParaRPr lang="en-US" dirty="0"/>
          </a:p>
          <a:p>
            <a:endParaRPr lang="en-US" dirty="0" smtClean="0"/>
          </a:p>
        </p:txBody>
      </p:sp>
      <p:sp>
        <p:nvSpPr>
          <p:cNvPr id="4" name="Slide Number Placeholder 3"/>
          <p:cNvSpPr>
            <a:spLocks noGrp="1"/>
          </p:cNvSpPr>
          <p:nvPr>
            <p:ph type="sldNum" sz="quarter" idx="10"/>
          </p:nvPr>
        </p:nvSpPr>
        <p:spPr/>
        <p:txBody>
          <a:bodyPr/>
          <a:lstStyle/>
          <a:p>
            <a:pPr>
              <a:defRPr/>
            </a:pPr>
            <a:fld id="{C8BBC367-7651-4135-8CB4-6CE649996247}" type="slidenum">
              <a:rPr lang="en-US" smtClean="0"/>
              <a:pPr>
                <a:defRPr/>
              </a:pPr>
              <a:t>23</a:t>
            </a:fld>
            <a:endParaRPr lang="en-US"/>
          </a:p>
        </p:txBody>
      </p:sp>
      <p:sp>
        <p:nvSpPr>
          <p:cNvPr id="5" name="Text Box 10"/>
          <p:cNvSpPr txBox="1">
            <a:spLocks noChangeArrowheads="1"/>
          </p:cNvSpPr>
          <p:nvPr/>
        </p:nvSpPr>
        <p:spPr bwMode="auto">
          <a:xfrm>
            <a:off x="338138" y="2815520"/>
            <a:ext cx="8524875" cy="3589200"/>
          </a:xfrm>
          <a:prstGeom prst="rect">
            <a:avLst/>
          </a:prstGeom>
          <a:noFill/>
          <a:ln w="12700" algn="ctr">
            <a:solidFill>
              <a:schemeClr val="tx1"/>
            </a:solidFill>
            <a:miter lim="800000"/>
            <a:headEn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defTabSz="914400">
              <a:buClr>
                <a:srgbClr val="000000"/>
              </a:buClr>
              <a:buSzPct val="100000"/>
              <a:buFont typeface="Courier New" pitchFamily="49" charset="0"/>
              <a:buNone/>
            </a:pP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counter and lock are located </a:t>
            </a:r>
            <a:r>
              <a:rPr lang="en-GB" sz="1800" b="1" dirty="0">
                <a:solidFill>
                  <a:srgbClr val="000000"/>
                </a:solidFill>
                <a:latin typeface="Courier New" pitchFamily="49" charset="0"/>
              </a:rPr>
              <a:t>in shared address space</a:t>
            </a:r>
          </a:p>
          <a:p>
            <a:pPr algn="l" defTabSz="914400">
              <a:buClr>
                <a:srgbClr val="000000"/>
              </a:buClr>
              <a:buSzPct val="100000"/>
              <a:buFont typeface="Courier New" pitchFamily="49" charset="0"/>
              <a:buNone/>
            </a:pPr>
            <a:r>
              <a:rPr lang="en-GB" sz="1800" b="1" dirty="0" err="1">
                <a:solidFill>
                  <a:srgbClr val="000000"/>
                </a:solidFill>
                <a:latin typeface="Courier New" pitchFamily="49" charset="0"/>
              </a:rPr>
              <a:t>int</a:t>
            </a: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counter;</a:t>
            </a: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r>
              <a:rPr lang="en-GB" sz="1800" b="1" dirty="0" err="1" smtClean="0">
                <a:solidFill>
                  <a:srgbClr val="000000"/>
                </a:solidFill>
                <a:latin typeface="Courier New" pitchFamily="49" charset="0"/>
              </a:rPr>
              <a:t>struct</a:t>
            </a:r>
            <a:r>
              <a:rPr lang="en-GB" sz="1800" b="1" dirty="0" smtClean="0">
                <a:solidFill>
                  <a:srgbClr val="000000"/>
                </a:solidFill>
                <a:latin typeface="Courier New" pitchFamily="49" charset="0"/>
              </a:rPr>
              <a:t> lock *</a:t>
            </a:r>
            <a:r>
              <a:rPr lang="en-GB" sz="1800" b="1" dirty="0">
                <a:solidFill>
                  <a:srgbClr val="000000"/>
                </a:solidFill>
                <a:latin typeface="Courier New" pitchFamily="49" charset="0"/>
              </a:rPr>
              <a:t>l</a:t>
            </a:r>
            <a:r>
              <a:rPr lang="en-GB" sz="1800" b="1" dirty="0" smtClean="0">
                <a:solidFill>
                  <a:srgbClr val="000000"/>
                </a:solidFill>
                <a:latin typeface="Courier New" pitchFamily="49" charset="0"/>
              </a:rPr>
              <a:t>;</a:t>
            </a: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p:txBody>
      </p:sp>
      <p:sp>
        <p:nvSpPr>
          <p:cNvPr id="6" name="Text Box 3"/>
          <p:cNvSpPr txBox="1">
            <a:spLocks noChangeArrowheads="1"/>
          </p:cNvSpPr>
          <p:nvPr/>
        </p:nvSpPr>
        <p:spPr bwMode="auto">
          <a:xfrm>
            <a:off x="627063" y="3906519"/>
            <a:ext cx="3587750" cy="2027237"/>
          </a:xfrm>
          <a:prstGeom prst="rect">
            <a:avLst/>
          </a:prstGeom>
          <a:noFill/>
          <a:ln w="12600">
            <a:solidFill>
              <a:srgbClr val="000000"/>
            </a:solidFill>
            <a:miter lim="800000"/>
            <a:headEnd/>
            <a:tailEnd/>
          </a:ln>
          <a:effectLs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urier New" pitchFamily="49" charset="0"/>
              <a:buNone/>
            </a:pPr>
            <a:r>
              <a:rPr lang="en-GB" sz="1800" b="1" dirty="0">
                <a:solidFill>
                  <a:srgbClr val="000000"/>
                </a:solidFill>
                <a:latin typeface="Courier New" pitchFamily="49" charset="0"/>
              </a:rPr>
              <a:t>while() {</a:t>
            </a:r>
          </a:p>
          <a:p>
            <a:pPr algn="l">
              <a:buClr>
                <a:srgbClr val="000000"/>
              </a:buClr>
              <a:buSzPct val="100000"/>
              <a:buFont typeface="Courier New" pitchFamily="49" charset="0"/>
              <a:buNone/>
            </a:pPr>
            <a:r>
              <a:rPr lang="en-GB" sz="1800" b="1" dirty="0">
                <a:solidFill>
                  <a:srgbClr val="000000"/>
                </a:solidFill>
                <a:latin typeface="Courier New" pitchFamily="49" charset="0"/>
              </a:rPr>
              <a:t>  </a:t>
            </a:r>
            <a:r>
              <a:rPr lang="en-GB" sz="1800" b="1" dirty="0" smtClean="0">
                <a:solidFill>
                  <a:schemeClr val="folHlink"/>
                </a:solidFill>
                <a:latin typeface="Courier New" pitchFamily="49" charset="0"/>
              </a:rPr>
              <a:t>lock(l);</a:t>
            </a:r>
            <a:endParaRPr lang="en-GB" sz="1800" b="1" dirty="0">
              <a:solidFill>
                <a:schemeClr val="folHlink"/>
              </a:solidFill>
              <a:latin typeface="Courier New" pitchFamily="49" charset="0"/>
            </a:endParaRPr>
          </a:p>
          <a:p>
            <a:pPr algn="l">
              <a:buClr>
                <a:srgbClr val="000000"/>
              </a:buClr>
              <a:buSzPct val="100000"/>
              <a:buFont typeface="Courier New" pitchFamily="49" charset="0"/>
              <a:buNone/>
            </a:pPr>
            <a:r>
              <a:rPr lang="en-GB" sz="1800" b="1" dirty="0">
                <a:solidFill>
                  <a:srgbClr val="000000"/>
                </a:solidFill>
                <a:latin typeface="Courier New" pitchFamily="49" charset="0"/>
              </a:rPr>
              <a:t>  // critical section;     </a:t>
            </a:r>
          </a:p>
          <a:p>
            <a:pPr algn="l">
              <a:buClr>
                <a:srgbClr val="000000"/>
              </a:buClr>
              <a:buSzPct val="100000"/>
              <a:buFont typeface="Courier New" pitchFamily="49" charset="0"/>
              <a:buNone/>
            </a:pPr>
            <a:r>
              <a:rPr lang="en-GB" sz="1800" b="1" dirty="0">
                <a:solidFill>
                  <a:schemeClr val="folHlink"/>
                </a:solidFill>
                <a:latin typeface="Courier New" pitchFamily="49" charset="0"/>
              </a:rPr>
              <a:t>  </a:t>
            </a:r>
            <a:r>
              <a:rPr lang="en-GB" sz="1800" b="1" dirty="0" smtClean="0">
                <a:latin typeface="Courier New" pitchFamily="49" charset="0"/>
              </a:rPr>
              <a:t>counter++;</a:t>
            </a:r>
            <a:endParaRPr lang="en-GB" sz="1800" b="1" dirty="0">
              <a:latin typeface="Courier New" pitchFamily="49" charset="0"/>
            </a:endParaRPr>
          </a:p>
          <a:p>
            <a:pPr algn="l">
              <a:buClr>
                <a:srgbClr val="000000"/>
              </a:buClr>
              <a:buSzPct val="100000"/>
              <a:buFont typeface="Courier New" pitchFamily="49" charset="0"/>
              <a:buNone/>
            </a:pPr>
            <a:r>
              <a:rPr lang="en-GB" sz="1800" b="1" dirty="0" smtClean="0">
                <a:solidFill>
                  <a:schemeClr val="folHlink"/>
                </a:solidFill>
                <a:latin typeface="Courier New" pitchFamily="49" charset="0"/>
              </a:rPr>
              <a:t>  unlock(l);</a:t>
            </a:r>
            <a:endParaRPr lang="en-GB" sz="1800" b="1" dirty="0">
              <a:solidFill>
                <a:schemeClr val="folHlink"/>
              </a:solidFill>
              <a:latin typeface="Courier New" pitchFamily="49" charset="0"/>
            </a:endParaRPr>
          </a:p>
          <a:p>
            <a:pPr algn="l">
              <a:buClr>
                <a:srgbClr val="000000"/>
              </a:buClr>
              <a:buSzPct val="100000"/>
              <a:buFont typeface="Courier New" pitchFamily="49" charset="0"/>
              <a:buNone/>
            </a:pPr>
            <a:r>
              <a:rPr lang="en-GB" sz="1800" b="1" dirty="0">
                <a:solidFill>
                  <a:srgbClr val="000000"/>
                </a:solidFill>
                <a:latin typeface="Courier New" pitchFamily="49" charset="0"/>
              </a:rPr>
              <a:t>  // remainder section;</a:t>
            </a:r>
          </a:p>
          <a:p>
            <a:pPr algn="l">
              <a:buClr>
                <a:srgbClr val="000000"/>
              </a:buClr>
              <a:buSzPct val="100000"/>
              <a:buFont typeface="Courier New" pitchFamily="49" charset="0"/>
              <a:buNone/>
            </a:pPr>
            <a:r>
              <a:rPr lang="en-GB" sz="1800" b="1" dirty="0">
                <a:solidFill>
                  <a:srgbClr val="000000"/>
                </a:solidFill>
                <a:latin typeface="Courier New" pitchFamily="49" charset="0"/>
              </a:rPr>
              <a:t>}</a:t>
            </a:r>
          </a:p>
        </p:txBody>
      </p:sp>
      <p:sp>
        <p:nvSpPr>
          <p:cNvPr id="7" name="Text Box 4"/>
          <p:cNvSpPr txBox="1">
            <a:spLocks noChangeArrowheads="1"/>
          </p:cNvSpPr>
          <p:nvPr/>
        </p:nvSpPr>
        <p:spPr bwMode="auto">
          <a:xfrm>
            <a:off x="4927600" y="3898581"/>
            <a:ext cx="3587750" cy="2027238"/>
          </a:xfrm>
          <a:prstGeom prst="rect">
            <a:avLst/>
          </a:prstGeom>
          <a:noFill/>
          <a:ln w="12573">
            <a:solidFill>
              <a:srgbClr val="000000"/>
            </a:solidFill>
            <a:miter lim="800000"/>
            <a:headEnd/>
            <a:tailEnd/>
          </a:ln>
          <a:effectLs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urier New" pitchFamily="49" charset="0"/>
              <a:buNone/>
            </a:pPr>
            <a:r>
              <a:rPr lang="en-GB" sz="1800" b="1" dirty="0">
                <a:solidFill>
                  <a:srgbClr val="000000"/>
                </a:solidFill>
                <a:latin typeface="Courier New" pitchFamily="49" charset="0"/>
              </a:rPr>
              <a:t>while() {</a:t>
            </a:r>
          </a:p>
          <a:p>
            <a:pPr algn="l">
              <a:buClr>
                <a:srgbClr val="000000"/>
              </a:buClr>
              <a:buSzPct val="100000"/>
              <a:buFont typeface="Courier New" pitchFamily="49" charset="0"/>
              <a:buNone/>
            </a:pPr>
            <a:r>
              <a:rPr lang="en-GB" sz="1800" b="1" dirty="0">
                <a:solidFill>
                  <a:srgbClr val="000000"/>
                </a:solidFill>
                <a:latin typeface="Courier New" pitchFamily="49" charset="0"/>
              </a:rPr>
              <a:t>  </a:t>
            </a:r>
            <a:r>
              <a:rPr lang="en-GB" sz="1800" b="1" dirty="0" smtClean="0">
                <a:solidFill>
                  <a:schemeClr val="folHlink"/>
                </a:solidFill>
                <a:latin typeface="Courier New" pitchFamily="49" charset="0"/>
              </a:rPr>
              <a:t>lock(</a:t>
            </a:r>
            <a:r>
              <a:rPr lang="en-GB" sz="1800" b="1" dirty="0">
                <a:solidFill>
                  <a:schemeClr val="folHlink"/>
                </a:solidFill>
                <a:latin typeface="Courier New" pitchFamily="49" charset="0"/>
              </a:rPr>
              <a:t>l</a:t>
            </a:r>
            <a:r>
              <a:rPr lang="en-GB" sz="1800" b="1" dirty="0" smtClean="0">
                <a:solidFill>
                  <a:schemeClr val="folHlink"/>
                </a:solidFill>
                <a:latin typeface="Courier New" pitchFamily="49" charset="0"/>
              </a:rPr>
              <a:t>);</a:t>
            </a:r>
            <a:endParaRPr lang="en-GB" sz="1800" b="1" dirty="0">
              <a:solidFill>
                <a:schemeClr val="folHlink"/>
              </a:solidFill>
              <a:latin typeface="Courier New" pitchFamily="49" charset="0"/>
            </a:endParaRPr>
          </a:p>
          <a:p>
            <a:pPr algn="l">
              <a:buClr>
                <a:srgbClr val="000000"/>
              </a:buClr>
              <a:buSzPct val="100000"/>
              <a:buFont typeface="Courier New" pitchFamily="49" charset="0"/>
              <a:buNone/>
            </a:pPr>
            <a:r>
              <a:rPr lang="en-GB" sz="1800" b="1" dirty="0">
                <a:solidFill>
                  <a:srgbClr val="000000"/>
                </a:solidFill>
                <a:latin typeface="Courier New" pitchFamily="49" charset="0"/>
              </a:rPr>
              <a:t>  // critical section;     </a:t>
            </a:r>
          </a:p>
          <a:p>
            <a:pPr algn="l">
              <a:buClr>
                <a:srgbClr val="000000"/>
              </a:buClr>
              <a:buSzPct val="100000"/>
              <a:buFont typeface="Courier New" pitchFamily="49" charset="0"/>
              <a:buNone/>
            </a:pPr>
            <a:r>
              <a:rPr lang="en-GB" sz="1800" b="1" dirty="0">
                <a:solidFill>
                  <a:schemeClr val="accent2"/>
                </a:solidFill>
                <a:latin typeface="Courier New" pitchFamily="49" charset="0"/>
              </a:rPr>
              <a:t>  </a:t>
            </a:r>
            <a:r>
              <a:rPr lang="en-GB" sz="1800" b="1" dirty="0" smtClean="0">
                <a:latin typeface="Courier New" pitchFamily="49" charset="0"/>
              </a:rPr>
              <a:t>counter--;</a:t>
            </a:r>
            <a:endParaRPr lang="en-GB" sz="1800" b="1" dirty="0">
              <a:latin typeface="Courier New" pitchFamily="49" charset="0"/>
            </a:endParaRPr>
          </a:p>
          <a:p>
            <a:pPr algn="l">
              <a:buClr>
                <a:srgbClr val="000000"/>
              </a:buClr>
              <a:buSzPct val="100000"/>
              <a:buFont typeface="Courier New" pitchFamily="49" charset="0"/>
              <a:buNone/>
            </a:pPr>
            <a:r>
              <a:rPr lang="en-GB" sz="1800" b="1" dirty="0">
                <a:solidFill>
                  <a:schemeClr val="accent2"/>
                </a:solidFill>
                <a:latin typeface="Courier New" pitchFamily="49" charset="0"/>
              </a:rPr>
              <a:t>  </a:t>
            </a:r>
            <a:r>
              <a:rPr lang="en-GB" sz="1800" b="1" dirty="0" smtClean="0">
                <a:solidFill>
                  <a:schemeClr val="folHlink"/>
                </a:solidFill>
                <a:latin typeface="Courier New" pitchFamily="49" charset="0"/>
              </a:rPr>
              <a:t>unlock(l);</a:t>
            </a:r>
            <a:endParaRPr lang="en-GB" sz="1800" b="1" dirty="0">
              <a:solidFill>
                <a:schemeClr val="folHlink"/>
              </a:solidFill>
              <a:latin typeface="Courier New" pitchFamily="49" charset="0"/>
            </a:endParaRPr>
          </a:p>
          <a:p>
            <a:pPr algn="l">
              <a:buClr>
                <a:srgbClr val="000000"/>
              </a:buClr>
              <a:buSzPct val="100000"/>
              <a:buFont typeface="Courier New" pitchFamily="49" charset="0"/>
              <a:buNone/>
            </a:pPr>
            <a:r>
              <a:rPr lang="en-GB" sz="1800" b="1" dirty="0">
                <a:solidFill>
                  <a:srgbClr val="000000"/>
                </a:solidFill>
                <a:latin typeface="Courier New" pitchFamily="49" charset="0"/>
              </a:rPr>
              <a:t>  // remainder section;</a:t>
            </a:r>
          </a:p>
          <a:p>
            <a:pPr algn="l">
              <a:buClr>
                <a:srgbClr val="000000"/>
              </a:buClr>
              <a:buSzPct val="100000"/>
              <a:buFont typeface="Courier New" pitchFamily="49" charset="0"/>
              <a:buNone/>
            </a:pPr>
            <a:r>
              <a:rPr lang="en-GB" sz="1800" b="1" dirty="0">
                <a:solidFill>
                  <a:srgbClr val="000000"/>
                </a:solidFill>
                <a:latin typeface="Courier New" pitchFamily="49" charset="0"/>
              </a:rPr>
              <a:t>}</a:t>
            </a:r>
          </a:p>
        </p:txBody>
      </p:sp>
      <p:sp>
        <p:nvSpPr>
          <p:cNvPr id="8" name="Text Box 5"/>
          <p:cNvSpPr txBox="1">
            <a:spLocks noChangeArrowheads="1"/>
          </p:cNvSpPr>
          <p:nvPr/>
        </p:nvSpPr>
        <p:spPr bwMode="auto">
          <a:xfrm>
            <a:off x="1644650" y="5993434"/>
            <a:ext cx="11969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mic Sans MS" pitchFamily="66" charset="0"/>
              <a:buNone/>
            </a:pPr>
            <a:r>
              <a:rPr lang="en-GB" sz="2000" dirty="0">
                <a:solidFill>
                  <a:srgbClr val="000000"/>
                </a:solidFill>
                <a:latin typeface="Arial" charset="0"/>
              </a:rPr>
              <a:t>Thread 1</a:t>
            </a:r>
          </a:p>
        </p:txBody>
      </p:sp>
      <p:sp>
        <p:nvSpPr>
          <p:cNvPr id="9" name="Text Box 6"/>
          <p:cNvSpPr txBox="1">
            <a:spLocks noChangeArrowheads="1"/>
          </p:cNvSpPr>
          <p:nvPr/>
        </p:nvSpPr>
        <p:spPr bwMode="auto">
          <a:xfrm>
            <a:off x="5946775" y="5995021"/>
            <a:ext cx="11969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mic Sans MS" pitchFamily="66" charset="0"/>
              <a:buNone/>
            </a:pPr>
            <a:r>
              <a:rPr lang="en-GB" sz="2000">
                <a:solidFill>
                  <a:srgbClr val="000000"/>
                </a:solidFill>
                <a:latin typeface="Arial" charset="0"/>
              </a:rPr>
              <a:t>Thread 2</a:t>
            </a:r>
          </a:p>
        </p:txBody>
      </p:sp>
    </p:spTree>
    <p:extLst>
      <p:ext uri="{BB962C8B-B14F-4D97-AF65-F5344CB8AC3E}">
        <p14:creationId xmlns:p14="http://schemas.microsoft.com/office/powerpoint/2010/main" val="9627345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Locks</a:t>
            </a:r>
            <a:endParaRPr lang="en-CA" dirty="0"/>
          </a:p>
        </p:txBody>
      </p:sp>
      <p:sp>
        <p:nvSpPr>
          <p:cNvPr id="3" name="Content Placeholder 2"/>
          <p:cNvSpPr>
            <a:spLocks noGrp="1"/>
          </p:cNvSpPr>
          <p:nvPr>
            <p:ph idx="1"/>
          </p:nvPr>
        </p:nvSpPr>
        <p:spPr/>
        <p:txBody>
          <a:bodyPr/>
          <a:lstStyle/>
          <a:p>
            <a:r>
              <a:rPr lang="en-US" dirty="0"/>
              <a:t>Say, multiple threads access a linked </a:t>
            </a:r>
            <a:r>
              <a:rPr lang="en-US" dirty="0" smtClean="0"/>
              <a:t>list</a:t>
            </a:r>
          </a:p>
          <a:p>
            <a:pPr lvl="1"/>
            <a:r>
              <a:rPr lang="en-US" dirty="0"/>
              <a:t>O</a:t>
            </a:r>
            <a:r>
              <a:rPr lang="en-US" dirty="0" smtClean="0"/>
              <a:t>ne </a:t>
            </a:r>
            <a:r>
              <a:rPr lang="en-US" dirty="0"/>
              <a:t>thread adds </a:t>
            </a:r>
            <a:r>
              <a:rPr lang="en-US" dirty="0" smtClean="0"/>
              <a:t>elements to the list</a:t>
            </a:r>
          </a:p>
          <a:p>
            <a:pPr lvl="1"/>
            <a:r>
              <a:rPr lang="en-US" dirty="0" smtClean="0"/>
              <a:t>Another </a:t>
            </a:r>
            <a:r>
              <a:rPr lang="en-US" dirty="0"/>
              <a:t>thread deletes elements from the list</a:t>
            </a:r>
          </a:p>
          <a:p>
            <a:r>
              <a:rPr lang="en-US" dirty="0"/>
              <a:t>Should the add and delete code use the same lock or different lock</a:t>
            </a:r>
            <a:r>
              <a:rPr lang="en-US" dirty="0" smtClean="0"/>
              <a:t>?</a:t>
            </a:r>
          </a:p>
          <a:p>
            <a:r>
              <a:rPr lang="en-US" dirty="0" smtClean="0"/>
              <a:t>How many lock variables should be created?</a:t>
            </a:r>
          </a:p>
          <a:p>
            <a:pPr lvl="1"/>
            <a:r>
              <a:rPr lang="en-US" dirty="0" smtClean="0"/>
              <a:t>We could create one lock for the entire list, or we could create one lock per list node</a:t>
            </a:r>
          </a:p>
          <a:p>
            <a:pPr lvl="1"/>
            <a:r>
              <a:rPr lang="en-US" dirty="0" smtClean="0"/>
              <a:t>More locks allow more concurrency but more potential for bugs</a:t>
            </a:r>
          </a:p>
          <a:p>
            <a:r>
              <a:rPr lang="en-US" dirty="0"/>
              <a:t>Let’s see one </a:t>
            </a:r>
            <a:r>
              <a:rPr lang="en-US" dirty="0" smtClean="0"/>
              <a:t>kind of bug when </a:t>
            </a:r>
            <a:r>
              <a:rPr lang="en-US" dirty="0"/>
              <a:t>using multiple locks</a:t>
            </a:r>
          </a:p>
          <a:p>
            <a:endParaRPr lang="en-US" dirty="0" smtClean="0"/>
          </a:p>
        </p:txBody>
      </p:sp>
      <p:sp>
        <p:nvSpPr>
          <p:cNvPr id="4" name="Slide Number Placeholder 3"/>
          <p:cNvSpPr>
            <a:spLocks noGrp="1"/>
          </p:cNvSpPr>
          <p:nvPr>
            <p:ph type="sldNum" sz="quarter" idx="10"/>
          </p:nvPr>
        </p:nvSpPr>
        <p:spPr/>
        <p:txBody>
          <a:bodyPr/>
          <a:lstStyle/>
          <a:p>
            <a:pPr>
              <a:defRPr/>
            </a:pPr>
            <a:fld id="{C8BBC367-7651-4135-8CB4-6CE649996247}" type="slidenum">
              <a:rPr lang="en-US" smtClean="0"/>
              <a:pPr>
                <a:defRPr/>
              </a:pPr>
              <a:t>24</a:t>
            </a:fld>
            <a:endParaRPr lang="en-US"/>
          </a:p>
        </p:txBody>
      </p:sp>
    </p:spTree>
    <p:extLst>
      <p:ext uri="{BB962C8B-B14F-4D97-AF65-F5344CB8AC3E}">
        <p14:creationId xmlns:p14="http://schemas.microsoft.com/office/powerpoint/2010/main" val="332535903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smtClean="0"/>
              <a:t>Deadlocks</a:t>
            </a:r>
          </a:p>
        </p:txBody>
      </p:sp>
      <p:sp>
        <p:nvSpPr>
          <p:cNvPr id="336899" name="Rectangle 3"/>
          <p:cNvSpPr>
            <a:spLocks noGrp="1" noChangeArrowheads="1"/>
          </p:cNvSpPr>
          <p:nvPr>
            <p:ph idx="1"/>
          </p:nvPr>
        </p:nvSpPr>
        <p:spPr/>
        <p:txBody>
          <a:bodyPr/>
          <a:lstStyle/>
          <a:p>
            <a:pPr eaLnBrk="1" hangingPunct="1"/>
            <a:r>
              <a:rPr lang="en-US" dirty="0" smtClean="0"/>
              <a:t>A set of threads is </a:t>
            </a:r>
            <a:r>
              <a:rPr lang="en-US" dirty="0" smtClean="0">
                <a:solidFill>
                  <a:srgbClr val="C00000"/>
                </a:solidFill>
              </a:rPr>
              <a:t>deadlocked</a:t>
            </a:r>
            <a:r>
              <a:rPr lang="en-US" dirty="0" smtClean="0"/>
              <a:t> if each thread is waiting for a resource (an event) that some another thread in the set holds (can perform)</a:t>
            </a:r>
          </a:p>
          <a:p>
            <a:pPr lvl="1" eaLnBrk="1" hangingPunct="1"/>
            <a:r>
              <a:rPr lang="en-US" dirty="0" smtClean="0"/>
              <a:t>So no thread can run</a:t>
            </a:r>
          </a:p>
          <a:p>
            <a:pPr lvl="1" eaLnBrk="1" hangingPunct="1"/>
            <a:r>
              <a:rPr lang="en-US" dirty="0" smtClean="0"/>
              <a:t>Breaking deadlocks generally requires killing threads</a:t>
            </a:r>
          </a:p>
        </p:txBody>
      </p:sp>
      <p:sp>
        <p:nvSpPr>
          <p:cNvPr id="2765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129B8CDD-567A-4C2B-9667-8DAFF4DA95FB}" type="slidenum">
              <a:rPr lang="en-US" sz="1600" smtClean="0">
                <a:solidFill>
                  <a:schemeClr val="bg1"/>
                </a:solidFill>
                <a:latin typeface="Comic Sans MS" pitchFamily="66" charset="0"/>
              </a:rPr>
              <a:pPr/>
              <a:t>25</a:t>
            </a:fld>
            <a:endParaRPr lang="en-US" sz="1600" smtClean="0">
              <a:solidFill>
                <a:schemeClr val="bg1"/>
              </a:solidFill>
              <a:latin typeface="Comic Sans MS" pitchFamily="66" charset="0"/>
            </a:endParaRPr>
          </a:p>
        </p:txBody>
      </p:sp>
      <p:sp>
        <p:nvSpPr>
          <p:cNvPr id="5" name="Text Box 3"/>
          <p:cNvSpPr txBox="1">
            <a:spLocks noChangeArrowheads="1"/>
          </p:cNvSpPr>
          <p:nvPr/>
        </p:nvSpPr>
        <p:spPr bwMode="auto">
          <a:xfrm>
            <a:off x="593725" y="4161668"/>
            <a:ext cx="3708400" cy="2027238"/>
          </a:xfrm>
          <a:prstGeom prst="rect">
            <a:avLst/>
          </a:prstGeom>
          <a:noFill/>
          <a:ln w="12700" cap="sq">
            <a:solidFill>
              <a:schemeClr val="tx1"/>
            </a:solidFill>
            <a:miter lim="800000"/>
            <a:headEnd type="none" w="sm" len="sm"/>
            <a:tailEnd type="none" w="sm" len="sm"/>
          </a:ln>
          <a:effectLs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defTabSz="914400" eaLnBrk="1" hangingPunct="1"/>
            <a:r>
              <a:rPr lang="en-US" sz="1800" b="1" dirty="0" err="1">
                <a:latin typeface="Courier New" pitchFamily="49" charset="0"/>
              </a:rPr>
              <a:t>Thread_A</a:t>
            </a:r>
            <a:r>
              <a:rPr lang="en-US" sz="1800" b="1" dirty="0">
                <a:latin typeface="Courier New" pitchFamily="49" charset="0"/>
              </a:rPr>
              <a:t>() {</a:t>
            </a:r>
          </a:p>
          <a:p>
            <a:pPr algn="l" defTabSz="914400" eaLnBrk="1" hangingPunct="1"/>
            <a:r>
              <a:rPr lang="en-US" sz="1800" b="1" dirty="0">
                <a:latin typeface="Courier New" pitchFamily="49" charset="0"/>
              </a:rPr>
              <a:t>  </a:t>
            </a:r>
            <a:r>
              <a:rPr lang="en-US" sz="1800" b="1" dirty="0">
                <a:solidFill>
                  <a:schemeClr val="folHlink"/>
                </a:solidFill>
                <a:latin typeface="Courier New" pitchFamily="49" charset="0"/>
              </a:rPr>
              <a:t>lock(resource_2);</a:t>
            </a:r>
          </a:p>
          <a:p>
            <a:pPr algn="l" defTabSz="914400" eaLnBrk="1" hangingPunct="1"/>
            <a:r>
              <a:rPr lang="en-US" sz="1800" b="1" dirty="0">
                <a:solidFill>
                  <a:schemeClr val="folHlink"/>
                </a:solidFill>
                <a:latin typeface="Courier New" pitchFamily="49" charset="0"/>
              </a:rPr>
              <a:t>  lock(resource_1);</a:t>
            </a:r>
          </a:p>
          <a:p>
            <a:pPr algn="l" defTabSz="914400" eaLnBrk="1" hangingPunct="1"/>
            <a:r>
              <a:rPr lang="en-US" sz="1800" b="1" dirty="0">
                <a:latin typeface="Courier New" pitchFamily="49" charset="0"/>
              </a:rPr>
              <a:t>  use resource 1 and 2;</a:t>
            </a:r>
          </a:p>
          <a:p>
            <a:pPr algn="l" defTabSz="914400" eaLnBrk="1" hangingPunct="1"/>
            <a:r>
              <a:rPr lang="en-US" sz="1800" b="1" dirty="0">
                <a:latin typeface="Courier New" pitchFamily="49" charset="0"/>
              </a:rPr>
              <a:t>  </a:t>
            </a:r>
            <a:r>
              <a:rPr lang="en-US" sz="1800" b="1" dirty="0">
                <a:solidFill>
                  <a:schemeClr val="folHlink"/>
                </a:solidFill>
                <a:latin typeface="Courier New" pitchFamily="49" charset="0"/>
              </a:rPr>
              <a:t>unlock(resource_1);</a:t>
            </a:r>
          </a:p>
          <a:p>
            <a:pPr algn="l" defTabSz="914400" eaLnBrk="1" hangingPunct="1"/>
            <a:r>
              <a:rPr lang="en-US" sz="1800" b="1" dirty="0">
                <a:solidFill>
                  <a:schemeClr val="folHlink"/>
                </a:solidFill>
                <a:latin typeface="Courier New" pitchFamily="49" charset="0"/>
              </a:rPr>
              <a:t>  unlock(resource_2);</a:t>
            </a:r>
          </a:p>
          <a:p>
            <a:pPr algn="l" defTabSz="914400" eaLnBrk="1" hangingPunct="1"/>
            <a:r>
              <a:rPr lang="en-US" sz="1800" b="1" dirty="0">
                <a:latin typeface="Courier New" pitchFamily="49" charset="0"/>
              </a:rPr>
              <a:t>}</a:t>
            </a:r>
          </a:p>
        </p:txBody>
      </p:sp>
      <p:sp>
        <p:nvSpPr>
          <p:cNvPr id="6" name="Text Box 4"/>
          <p:cNvSpPr txBox="1">
            <a:spLocks noChangeArrowheads="1"/>
          </p:cNvSpPr>
          <p:nvPr/>
        </p:nvSpPr>
        <p:spPr bwMode="auto">
          <a:xfrm>
            <a:off x="4879975" y="4161668"/>
            <a:ext cx="3708400" cy="2027238"/>
          </a:xfrm>
          <a:prstGeom prst="rect">
            <a:avLst/>
          </a:prstGeom>
          <a:noFill/>
          <a:ln w="12700" cap="sq">
            <a:solidFill>
              <a:schemeClr val="tx1"/>
            </a:solidFill>
            <a:miter lim="800000"/>
            <a:headEnd type="none" w="sm" len="sm"/>
            <a:tailEnd type="none" w="sm" len="sm"/>
          </a:ln>
          <a:effectLs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defTabSz="914400" eaLnBrk="1" hangingPunct="1"/>
            <a:r>
              <a:rPr lang="en-US" sz="1800" b="1">
                <a:latin typeface="Courier New" pitchFamily="49" charset="0"/>
              </a:rPr>
              <a:t>Thread_B() {</a:t>
            </a:r>
          </a:p>
          <a:p>
            <a:pPr algn="l" defTabSz="914400" eaLnBrk="1" hangingPunct="1"/>
            <a:r>
              <a:rPr lang="en-US" sz="1800" b="1">
                <a:latin typeface="Courier New" pitchFamily="49" charset="0"/>
              </a:rPr>
              <a:t>  </a:t>
            </a:r>
            <a:r>
              <a:rPr lang="en-US" sz="1800" b="1">
                <a:solidFill>
                  <a:schemeClr val="folHlink"/>
                </a:solidFill>
                <a:latin typeface="Courier New" pitchFamily="49" charset="0"/>
              </a:rPr>
              <a:t>lock(resource_1);</a:t>
            </a:r>
          </a:p>
          <a:p>
            <a:pPr algn="l" defTabSz="914400" eaLnBrk="1" hangingPunct="1"/>
            <a:r>
              <a:rPr lang="en-US" sz="1800" b="1">
                <a:solidFill>
                  <a:schemeClr val="folHlink"/>
                </a:solidFill>
                <a:latin typeface="Courier New" pitchFamily="49" charset="0"/>
              </a:rPr>
              <a:t>  lock(resource_2);</a:t>
            </a:r>
          </a:p>
          <a:p>
            <a:pPr algn="l" defTabSz="914400" eaLnBrk="1" hangingPunct="1"/>
            <a:r>
              <a:rPr lang="en-US" sz="1800" b="1">
                <a:latin typeface="Courier New" pitchFamily="49" charset="0"/>
              </a:rPr>
              <a:t>  use resource 1 and 2;</a:t>
            </a:r>
          </a:p>
          <a:p>
            <a:pPr algn="l" defTabSz="914400" eaLnBrk="1" hangingPunct="1"/>
            <a:r>
              <a:rPr lang="en-US" sz="1800" b="1">
                <a:latin typeface="Courier New" pitchFamily="49" charset="0"/>
              </a:rPr>
              <a:t>  </a:t>
            </a:r>
            <a:r>
              <a:rPr lang="en-US" sz="1800" b="1">
                <a:solidFill>
                  <a:schemeClr val="folHlink"/>
                </a:solidFill>
                <a:latin typeface="Courier New" pitchFamily="49" charset="0"/>
              </a:rPr>
              <a:t>unlock(resource_2);</a:t>
            </a:r>
          </a:p>
          <a:p>
            <a:pPr algn="l" defTabSz="914400" eaLnBrk="1" hangingPunct="1"/>
            <a:r>
              <a:rPr lang="en-US" sz="1800" b="1">
                <a:solidFill>
                  <a:schemeClr val="folHlink"/>
                </a:solidFill>
                <a:latin typeface="Courier New" pitchFamily="49" charset="0"/>
              </a:rPr>
              <a:t>  unlock(resource_1);</a:t>
            </a:r>
          </a:p>
          <a:p>
            <a:pPr algn="l" defTabSz="914400" eaLnBrk="1" hangingPunct="1"/>
            <a:r>
              <a:rPr lang="en-US" sz="1800" b="1">
                <a:latin typeface="Courier New" pitchFamily="49" charset="0"/>
              </a:rPr>
              <a:t>}</a:t>
            </a:r>
          </a:p>
        </p:txBody>
      </p:sp>
    </p:spTree>
    <p:extLst>
      <p:ext uri="{BB962C8B-B14F-4D97-AF65-F5344CB8AC3E}">
        <p14:creationId xmlns:p14="http://schemas.microsoft.com/office/powerpoint/2010/main" val="3509893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smtClean="0"/>
              <a:t>Deadlock Conditions</a:t>
            </a:r>
          </a:p>
        </p:txBody>
      </p:sp>
      <p:sp>
        <p:nvSpPr>
          <p:cNvPr id="28676" name="Rectangle 3"/>
          <p:cNvSpPr>
            <a:spLocks noGrp="1" noChangeArrowheads="1"/>
          </p:cNvSpPr>
          <p:nvPr>
            <p:ph idx="1"/>
          </p:nvPr>
        </p:nvSpPr>
        <p:spPr/>
        <p:txBody>
          <a:bodyPr/>
          <a:lstStyle/>
          <a:p>
            <a:pPr eaLnBrk="1" hangingPunct="1"/>
            <a:r>
              <a:rPr lang="en-US" smtClean="0"/>
              <a:t>A deadlock situation can occur if and only if the following conditions hold simultaneously</a:t>
            </a:r>
          </a:p>
          <a:p>
            <a:pPr lvl="1" eaLnBrk="1" hangingPunct="1"/>
            <a:r>
              <a:rPr lang="en-US" smtClean="0">
                <a:solidFill>
                  <a:schemeClr val="folHlink"/>
                </a:solidFill>
              </a:rPr>
              <a:t>Mutual exclusion</a:t>
            </a:r>
            <a:r>
              <a:rPr lang="en-US" smtClean="0">
                <a:solidFill>
                  <a:schemeClr val="accent2"/>
                </a:solidFill>
              </a:rPr>
              <a:t> </a:t>
            </a:r>
            <a:r>
              <a:rPr lang="en-US" smtClean="0"/>
              <a:t>– each resource is assigned to one thread</a:t>
            </a:r>
          </a:p>
          <a:p>
            <a:pPr lvl="1" eaLnBrk="1" hangingPunct="1"/>
            <a:r>
              <a:rPr lang="en-US" smtClean="0">
                <a:solidFill>
                  <a:schemeClr val="folHlink"/>
                </a:solidFill>
              </a:rPr>
              <a:t>Hold and wait</a:t>
            </a:r>
            <a:r>
              <a:rPr lang="en-US" smtClean="0"/>
              <a:t> – threads can get more than one resource</a:t>
            </a:r>
          </a:p>
          <a:p>
            <a:pPr lvl="1" eaLnBrk="1" hangingPunct="1"/>
            <a:r>
              <a:rPr lang="en-US" smtClean="0">
                <a:solidFill>
                  <a:schemeClr val="folHlink"/>
                </a:solidFill>
              </a:rPr>
              <a:t>No preemption</a:t>
            </a:r>
            <a:r>
              <a:rPr lang="en-US" smtClean="0">
                <a:solidFill>
                  <a:schemeClr val="accent2"/>
                </a:solidFill>
              </a:rPr>
              <a:t> </a:t>
            </a:r>
            <a:r>
              <a:rPr lang="en-US" smtClean="0"/>
              <a:t>– acquired resources cannot be preempted</a:t>
            </a:r>
          </a:p>
          <a:p>
            <a:pPr lvl="1" eaLnBrk="1" hangingPunct="1"/>
            <a:r>
              <a:rPr lang="en-US" smtClean="0">
                <a:solidFill>
                  <a:schemeClr val="folHlink"/>
                </a:solidFill>
              </a:rPr>
              <a:t>Circular wait</a:t>
            </a:r>
            <a:r>
              <a:rPr lang="en-US" smtClean="0"/>
              <a:t> – threads form a circular chain, each waiting for a resource from the next thread in chain</a:t>
            </a:r>
          </a:p>
        </p:txBody>
      </p:sp>
      <p:sp>
        <p:nvSpPr>
          <p:cNvPr id="2867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5D2017BB-49A6-4A32-B0F9-8B437A55BAAF}" type="slidenum">
              <a:rPr lang="en-US" sz="1600" smtClean="0">
                <a:solidFill>
                  <a:schemeClr val="bg1"/>
                </a:solidFill>
                <a:latin typeface="Comic Sans MS" pitchFamily="66" charset="0"/>
              </a:rPr>
              <a:pPr/>
              <a:t>26</a:t>
            </a:fld>
            <a:endParaRPr lang="en-US" sz="1600" smtClean="0">
              <a:solidFill>
                <a:schemeClr val="bg1"/>
              </a:solidFill>
              <a:latin typeface="Comic Sans MS" pitchFamily="66" charset="0"/>
            </a:endParaRPr>
          </a:p>
        </p:txBody>
      </p:sp>
    </p:spTree>
    <p:extLst>
      <p:ext uri="{BB962C8B-B14F-4D97-AF65-F5344CB8AC3E}">
        <p14:creationId xmlns:p14="http://schemas.microsoft.com/office/powerpoint/2010/main" val="196089645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smtClean="0"/>
              <a:t>Examples of Deadlock</a:t>
            </a:r>
          </a:p>
        </p:txBody>
      </p:sp>
      <p:sp>
        <p:nvSpPr>
          <p:cNvPr id="29698" name="Slide Number Placeholder 2"/>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FB52B8BA-4C73-4E69-97AD-3DA1570FB923}" type="slidenum">
              <a:rPr lang="en-US" sz="1600" smtClean="0">
                <a:solidFill>
                  <a:schemeClr val="bg1"/>
                </a:solidFill>
                <a:latin typeface="Comic Sans MS" pitchFamily="66" charset="0"/>
              </a:rPr>
              <a:pPr/>
              <a:t>27</a:t>
            </a:fld>
            <a:endParaRPr lang="en-US" sz="1600" smtClean="0">
              <a:solidFill>
                <a:schemeClr val="bg1"/>
              </a:solidFill>
              <a:latin typeface="Comic Sans MS" pitchFamily="66" charset="0"/>
            </a:endParaRPr>
          </a:p>
        </p:txBody>
      </p:sp>
      <p:grpSp>
        <p:nvGrpSpPr>
          <p:cNvPr id="29700" name="Group 198"/>
          <p:cNvGrpSpPr>
            <a:grpSpLocks/>
          </p:cNvGrpSpPr>
          <p:nvPr/>
        </p:nvGrpSpPr>
        <p:grpSpPr bwMode="auto">
          <a:xfrm rot="5400000">
            <a:off x="17868" y="3451225"/>
            <a:ext cx="4938713" cy="922338"/>
            <a:chOff x="1656" y="1152"/>
            <a:chExt cx="2448" cy="457"/>
          </a:xfrm>
        </p:grpSpPr>
        <p:sp>
          <p:nvSpPr>
            <p:cNvPr id="29822" name="AutoShape 5"/>
            <p:cNvSpPr>
              <a:spLocks noChangeArrowheads="1"/>
            </p:cNvSpPr>
            <p:nvPr/>
          </p:nvSpPr>
          <p:spPr bwMode="auto">
            <a:xfrm>
              <a:off x="3754" y="1179"/>
              <a:ext cx="286" cy="138"/>
            </a:xfrm>
            <a:prstGeom prst="roundRect">
              <a:avLst>
                <a:gd name="adj" fmla="val 6847"/>
              </a:avLst>
            </a:prstGeom>
            <a:solidFill>
              <a:schemeClr val="tx2"/>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23" name="Rectangle 6"/>
            <p:cNvSpPr>
              <a:spLocks noChangeArrowheads="1"/>
            </p:cNvSpPr>
            <p:nvPr/>
          </p:nvSpPr>
          <p:spPr bwMode="auto">
            <a:xfrm>
              <a:off x="3832" y="1179"/>
              <a:ext cx="156" cy="138"/>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24" name="Rectangle 7"/>
            <p:cNvSpPr>
              <a:spLocks noChangeArrowheads="1"/>
            </p:cNvSpPr>
            <p:nvPr/>
          </p:nvSpPr>
          <p:spPr bwMode="auto">
            <a:xfrm>
              <a:off x="3884" y="1195"/>
              <a:ext cx="76" cy="104"/>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25" name="Line 8"/>
            <p:cNvSpPr>
              <a:spLocks noChangeShapeType="1"/>
            </p:cNvSpPr>
            <p:nvPr/>
          </p:nvSpPr>
          <p:spPr bwMode="auto">
            <a:xfrm flipH="1">
              <a:off x="3832" y="1297"/>
              <a:ext cx="50" cy="19"/>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26" name="Line 9"/>
            <p:cNvSpPr>
              <a:spLocks noChangeShapeType="1"/>
            </p:cNvSpPr>
            <p:nvPr/>
          </p:nvSpPr>
          <p:spPr bwMode="auto">
            <a:xfrm flipH="1" flipV="1">
              <a:off x="3834" y="1180"/>
              <a:ext cx="47" cy="1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27" name="Line 10"/>
            <p:cNvSpPr>
              <a:spLocks noChangeShapeType="1"/>
            </p:cNvSpPr>
            <p:nvPr/>
          </p:nvSpPr>
          <p:spPr bwMode="auto">
            <a:xfrm>
              <a:off x="3960" y="1299"/>
              <a:ext cx="25" cy="1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28" name="Line 11"/>
            <p:cNvSpPr>
              <a:spLocks noChangeShapeType="1"/>
            </p:cNvSpPr>
            <p:nvPr/>
          </p:nvSpPr>
          <p:spPr bwMode="auto">
            <a:xfrm flipV="1">
              <a:off x="3962" y="1179"/>
              <a:ext cx="24" cy="1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29" name="AutoShape 13"/>
            <p:cNvSpPr>
              <a:spLocks noChangeArrowheads="1"/>
            </p:cNvSpPr>
            <p:nvPr/>
          </p:nvSpPr>
          <p:spPr bwMode="auto">
            <a:xfrm>
              <a:off x="3405" y="1179"/>
              <a:ext cx="285" cy="138"/>
            </a:xfrm>
            <a:prstGeom prst="roundRect">
              <a:avLst>
                <a:gd name="adj" fmla="val 6847"/>
              </a:avLst>
            </a:prstGeom>
            <a:solidFill>
              <a:schemeClr val="tx2"/>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30" name="Rectangle 14"/>
            <p:cNvSpPr>
              <a:spLocks noChangeArrowheads="1"/>
            </p:cNvSpPr>
            <p:nvPr/>
          </p:nvSpPr>
          <p:spPr bwMode="auto">
            <a:xfrm>
              <a:off x="3483" y="1179"/>
              <a:ext cx="155" cy="138"/>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31" name="Rectangle 15"/>
            <p:cNvSpPr>
              <a:spLocks noChangeArrowheads="1"/>
            </p:cNvSpPr>
            <p:nvPr/>
          </p:nvSpPr>
          <p:spPr bwMode="auto">
            <a:xfrm>
              <a:off x="3535" y="1195"/>
              <a:ext cx="76" cy="104"/>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32" name="Line 16"/>
            <p:cNvSpPr>
              <a:spLocks noChangeShapeType="1"/>
            </p:cNvSpPr>
            <p:nvPr/>
          </p:nvSpPr>
          <p:spPr bwMode="auto">
            <a:xfrm flipH="1">
              <a:off x="3483" y="1297"/>
              <a:ext cx="50" cy="19"/>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33" name="Line 17"/>
            <p:cNvSpPr>
              <a:spLocks noChangeShapeType="1"/>
            </p:cNvSpPr>
            <p:nvPr/>
          </p:nvSpPr>
          <p:spPr bwMode="auto">
            <a:xfrm flipH="1" flipV="1">
              <a:off x="3484" y="1180"/>
              <a:ext cx="47" cy="1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34" name="Line 18"/>
            <p:cNvSpPr>
              <a:spLocks noChangeShapeType="1"/>
            </p:cNvSpPr>
            <p:nvPr/>
          </p:nvSpPr>
          <p:spPr bwMode="auto">
            <a:xfrm>
              <a:off x="3611" y="1299"/>
              <a:ext cx="24" cy="1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35" name="Line 19"/>
            <p:cNvSpPr>
              <a:spLocks noChangeShapeType="1"/>
            </p:cNvSpPr>
            <p:nvPr/>
          </p:nvSpPr>
          <p:spPr bwMode="auto">
            <a:xfrm flipV="1">
              <a:off x="3612" y="1179"/>
              <a:ext cx="25" cy="1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36" name="AutoShape 21"/>
            <p:cNvSpPr>
              <a:spLocks noChangeArrowheads="1"/>
            </p:cNvSpPr>
            <p:nvPr/>
          </p:nvSpPr>
          <p:spPr bwMode="auto">
            <a:xfrm>
              <a:off x="2893" y="1313"/>
              <a:ext cx="286" cy="139"/>
            </a:xfrm>
            <a:prstGeom prst="roundRect">
              <a:avLst>
                <a:gd name="adj" fmla="val 6847"/>
              </a:avLst>
            </a:prstGeom>
            <a:solidFill>
              <a:schemeClr val="tx2"/>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37" name="Rectangle 22"/>
            <p:cNvSpPr>
              <a:spLocks noChangeArrowheads="1"/>
            </p:cNvSpPr>
            <p:nvPr/>
          </p:nvSpPr>
          <p:spPr bwMode="auto">
            <a:xfrm>
              <a:off x="2971" y="1313"/>
              <a:ext cx="156" cy="139"/>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38" name="Rectangle 23"/>
            <p:cNvSpPr>
              <a:spLocks noChangeArrowheads="1"/>
            </p:cNvSpPr>
            <p:nvPr/>
          </p:nvSpPr>
          <p:spPr bwMode="auto">
            <a:xfrm>
              <a:off x="3023" y="1329"/>
              <a:ext cx="76" cy="104"/>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39" name="Line 24"/>
            <p:cNvSpPr>
              <a:spLocks noChangeShapeType="1"/>
            </p:cNvSpPr>
            <p:nvPr/>
          </p:nvSpPr>
          <p:spPr bwMode="auto">
            <a:xfrm flipH="1">
              <a:off x="2971" y="1432"/>
              <a:ext cx="50" cy="19"/>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40" name="Line 25"/>
            <p:cNvSpPr>
              <a:spLocks noChangeShapeType="1"/>
            </p:cNvSpPr>
            <p:nvPr/>
          </p:nvSpPr>
          <p:spPr bwMode="auto">
            <a:xfrm flipH="1" flipV="1">
              <a:off x="2973" y="1314"/>
              <a:ext cx="47" cy="1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41" name="Line 26"/>
            <p:cNvSpPr>
              <a:spLocks noChangeShapeType="1"/>
            </p:cNvSpPr>
            <p:nvPr/>
          </p:nvSpPr>
          <p:spPr bwMode="auto">
            <a:xfrm>
              <a:off x="3099" y="1433"/>
              <a:ext cx="25" cy="19"/>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42" name="Line 27"/>
            <p:cNvSpPr>
              <a:spLocks noChangeShapeType="1"/>
            </p:cNvSpPr>
            <p:nvPr/>
          </p:nvSpPr>
          <p:spPr bwMode="auto">
            <a:xfrm flipV="1">
              <a:off x="3101" y="1313"/>
              <a:ext cx="24" cy="1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43" name="AutoShape 29"/>
            <p:cNvSpPr>
              <a:spLocks noChangeArrowheads="1"/>
            </p:cNvSpPr>
            <p:nvPr/>
          </p:nvSpPr>
          <p:spPr bwMode="auto">
            <a:xfrm flipH="1">
              <a:off x="2517" y="1313"/>
              <a:ext cx="286" cy="139"/>
            </a:xfrm>
            <a:prstGeom prst="roundRect">
              <a:avLst>
                <a:gd name="adj" fmla="val 6847"/>
              </a:avLst>
            </a:prstGeom>
            <a:solidFill>
              <a:schemeClr val="tx2"/>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44" name="Rectangle 30"/>
            <p:cNvSpPr>
              <a:spLocks noChangeArrowheads="1"/>
            </p:cNvSpPr>
            <p:nvPr/>
          </p:nvSpPr>
          <p:spPr bwMode="auto">
            <a:xfrm flipH="1">
              <a:off x="2569" y="1313"/>
              <a:ext cx="156" cy="139"/>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45" name="Rectangle 31"/>
            <p:cNvSpPr>
              <a:spLocks noChangeArrowheads="1"/>
            </p:cNvSpPr>
            <p:nvPr/>
          </p:nvSpPr>
          <p:spPr bwMode="auto">
            <a:xfrm flipH="1">
              <a:off x="2597" y="1329"/>
              <a:ext cx="76" cy="104"/>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46" name="Line 32"/>
            <p:cNvSpPr>
              <a:spLocks noChangeShapeType="1"/>
            </p:cNvSpPr>
            <p:nvPr/>
          </p:nvSpPr>
          <p:spPr bwMode="auto">
            <a:xfrm>
              <a:off x="2675" y="1432"/>
              <a:ext cx="50" cy="19"/>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47" name="Line 33"/>
            <p:cNvSpPr>
              <a:spLocks noChangeShapeType="1"/>
            </p:cNvSpPr>
            <p:nvPr/>
          </p:nvSpPr>
          <p:spPr bwMode="auto">
            <a:xfrm flipV="1">
              <a:off x="2676" y="1314"/>
              <a:ext cx="47" cy="1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48" name="Line 34"/>
            <p:cNvSpPr>
              <a:spLocks noChangeShapeType="1"/>
            </p:cNvSpPr>
            <p:nvPr/>
          </p:nvSpPr>
          <p:spPr bwMode="auto">
            <a:xfrm flipH="1">
              <a:off x="2572" y="1433"/>
              <a:ext cx="25" cy="19"/>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49" name="Line 35"/>
            <p:cNvSpPr>
              <a:spLocks noChangeShapeType="1"/>
            </p:cNvSpPr>
            <p:nvPr/>
          </p:nvSpPr>
          <p:spPr bwMode="auto">
            <a:xfrm flipH="1" flipV="1">
              <a:off x="2571" y="1313"/>
              <a:ext cx="24" cy="1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9850" name="Group 36"/>
            <p:cNvGrpSpPr>
              <a:grpSpLocks/>
            </p:cNvGrpSpPr>
            <p:nvPr/>
          </p:nvGrpSpPr>
          <p:grpSpPr bwMode="auto">
            <a:xfrm flipH="1">
              <a:off x="2006" y="1421"/>
              <a:ext cx="286" cy="138"/>
              <a:chOff x="240" y="2976"/>
              <a:chExt cx="528" cy="336"/>
            </a:xfrm>
          </p:grpSpPr>
          <p:sp>
            <p:nvSpPr>
              <p:cNvPr id="29862" name="AutoShape 37"/>
              <p:cNvSpPr>
                <a:spLocks noChangeArrowheads="1"/>
              </p:cNvSpPr>
              <p:nvPr/>
            </p:nvSpPr>
            <p:spPr bwMode="auto">
              <a:xfrm>
                <a:off x="240" y="2976"/>
                <a:ext cx="528" cy="336"/>
              </a:xfrm>
              <a:prstGeom prst="roundRect">
                <a:avLst>
                  <a:gd name="adj" fmla="val 6847"/>
                </a:avLst>
              </a:prstGeom>
              <a:solidFill>
                <a:schemeClr val="tx2"/>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63" name="Rectangle 38"/>
              <p:cNvSpPr>
                <a:spLocks noChangeArrowheads="1"/>
              </p:cNvSpPr>
              <p:nvPr/>
            </p:nvSpPr>
            <p:spPr bwMode="auto">
              <a:xfrm>
                <a:off x="384" y="2976"/>
                <a:ext cx="288" cy="336"/>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64" name="Rectangle 39"/>
              <p:cNvSpPr>
                <a:spLocks noChangeArrowheads="1"/>
              </p:cNvSpPr>
              <p:nvPr/>
            </p:nvSpPr>
            <p:spPr bwMode="auto">
              <a:xfrm>
                <a:off x="480" y="3015"/>
                <a:ext cx="141" cy="252"/>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65" name="Line 40"/>
              <p:cNvSpPr>
                <a:spLocks noChangeShapeType="1"/>
              </p:cNvSpPr>
              <p:nvPr/>
            </p:nvSpPr>
            <p:spPr bwMode="auto">
              <a:xfrm flipH="1">
                <a:off x="384" y="3264"/>
                <a:ext cx="93" cy="4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66" name="Line 41"/>
              <p:cNvSpPr>
                <a:spLocks noChangeShapeType="1"/>
              </p:cNvSpPr>
              <p:nvPr/>
            </p:nvSpPr>
            <p:spPr bwMode="auto">
              <a:xfrm flipH="1" flipV="1">
                <a:off x="387" y="2979"/>
                <a:ext cx="87" cy="3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67" name="Line 42"/>
              <p:cNvSpPr>
                <a:spLocks noChangeShapeType="1"/>
              </p:cNvSpPr>
              <p:nvPr/>
            </p:nvSpPr>
            <p:spPr bwMode="auto">
              <a:xfrm>
                <a:off x="621" y="3267"/>
                <a:ext cx="45" cy="4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68" name="Line 43"/>
              <p:cNvSpPr>
                <a:spLocks noChangeShapeType="1"/>
              </p:cNvSpPr>
              <p:nvPr/>
            </p:nvSpPr>
            <p:spPr bwMode="auto">
              <a:xfrm flipV="1">
                <a:off x="624" y="2976"/>
                <a:ext cx="45" cy="39"/>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9851" name="AutoShape 45"/>
            <p:cNvSpPr>
              <a:spLocks noChangeArrowheads="1"/>
            </p:cNvSpPr>
            <p:nvPr/>
          </p:nvSpPr>
          <p:spPr bwMode="auto">
            <a:xfrm flipH="1">
              <a:off x="1683" y="1421"/>
              <a:ext cx="286" cy="138"/>
            </a:xfrm>
            <a:prstGeom prst="roundRect">
              <a:avLst>
                <a:gd name="adj" fmla="val 6847"/>
              </a:avLst>
            </a:prstGeom>
            <a:solidFill>
              <a:schemeClr val="tx2"/>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52" name="Rectangle 46"/>
            <p:cNvSpPr>
              <a:spLocks noChangeArrowheads="1"/>
            </p:cNvSpPr>
            <p:nvPr/>
          </p:nvSpPr>
          <p:spPr bwMode="auto">
            <a:xfrm flipH="1">
              <a:off x="1735" y="1421"/>
              <a:ext cx="156" cy="138"/>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53" name="Rectangle 47"/>
            <p:cNvSpPr>
              <a:spLocks noChangeArrowheads="1"/>
            </p:cNvSpPr>
            <p:nvPr/>
          </p:nvSpPr>
          <p:spPr bwMode="auto">
            <a:xfrm flipH="1">
              <a:off x="1763" y="1437"/>
              <a:ext cx="76" cy="104"/>
            </a:xfrm>
            <a:prstGeom prst="rect">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54" name="Line 48"/>
            <p:cNvSpPr>
              <a:spLocks noChangeShapeType="1"/>
            </p:cNvSpPr>
            <p:nvPr/>
          </p:nvSpPr>
          <p:spPr bwMode="auto">
            <a:xfrm>
              <a:off x="1841" y="1539"/>
              <a:ext cx="50" cy="19"/>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55" name="Line 49"/>
            <p:cNvSpPr>
              <a:spLocks noChangeShapeType="1"/>
            </p:cNvSpPr>
            <p:nvPr/>
          </p:nvSpPr>
          <p:spPr bwMode="auto">
            <a:xfrm flipV="1">
              <a:off x="1842" y="1422"/>
              <a:ext cx="47" cy="1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56" name="Line 50"/>
            <p:cNvSpPr>
              <a:spLocks noChangeShapeType="1"/>
            </p:cNvSpPr>
            <p:nvPr/>
          </p:nvSpPr>
          <p:spPr bwMode="auto">
            <a:xfrm flipH="1">
              <a:off x="1738" y="1541"/>
              <a:ext cx="25" cy="1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57" name="Line 51"/>
            <p:cNvSpPr>
              <a:spLocks noChangeShapeType="1"/>
            </p:cNvSpPr>
            <p:nvPr/>
          </p:nvSpPr>
          <p:spPr bwMode="auto">
            <a:xfrm flipH="1" flipV="1">
              <a:off x="1737" y="1421"/>
              <a:ext cx="24" cy="1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58" name="Line 52"/>
            <p:cNvSpPr>
              <a:spLocks noChangeShapeType="1"/>
            </p:cNvSpPr>
            <p:nvPr/>
          </p:nvSpPr>
          <p:spPr bwMode="auto">
            <a:xfrm flipH="1">
              <a:off x="1683" y="1367"/>
              <a:ext cx="646" cy="0"/>
            </a:xfrm>
            <a:prstGeom prst="line">
              <a:avLst/>
            </a:prstGeom>
            <a:noFill/>
            <a:ln w="5715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59" name="Line 53"/>
            <p:cNvSpPr>
              <a:spLocks noChangeShapeType="1"/>
            </p:cNvSpPr>
            <p:nvPr/>
          </p:nvSpPr>
          <p:spPr bwMode="auto">
            <a:xfrm flipH="1">
              <a:off x="3378" y="1367"/>
              <a:ext cx="645" cy="0"/>
            </a:xfrm>
            <a:prstGeom prst="line">
              <a:avLst/>
            </a:prstGeom>
            <a:noFill/>
            <a:ln w="5715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60" name="Freeform 54"/>
            <p:cNvSpPr>
              <a:spLocks/>
            </p:cNvSpPr>
            <p:nvPr/>
          </p:nvSpPr>
          <p:spPr bwMode="auto">
            <a:xfrm>
              <a:off x="1656" y="1501"/>
              <a:ext cx="2448" cy="108"/>
            </a:xfrm>
            <a:custGeom>
              <a:avLst/>
              <a:gdLst>
                <a:gd name="T0" fmla="*/ 0 w 4368"/>
                <a:gd name="T1" fmla="*/ 34 h 192"/>
                <a:gd name="T2" fmla="*/ 245 w 4368"/>
                <a:gd name="T3" fmla="*/ 34 h 192"/>
                <a:gd name="T4" fmla="*/ 279 w 4368"/>
                <a:gd name="T5" fmla="*/ 0 h 192"/>
                <a:gd name="T6" fmla="*/ 498 w 4368"/>
                <a:gd name="T7" fmla="*/ 0 h 192"/>
                <a:gd name="T8" fmla="*/ 532 w 4368"/>
                <a:gd name="T9" fmla="*/ 34 h 192"/>
                <a:gd name="T10" fmla="*/ 769 w 4368"/>
                <a:gd name="T11" fmla="*/ 34 h 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68" h="192">
                  <a:moveTo>
                    <a:pt x="0" y="192"/>
                  </a:moveTo>
                  <a:lnTo>
                    <a:pt x="1392" y="192"/>
                  </a:lnTo>
                  <a:lnTo>
                    <a:pt x="1584" y="0"/>
                  </a:lnTo>
                  <a:lnTo>
                    <a:pt x="2832" y="0"/>
                  </a:lnTo>
                  <a:lnTo>
                    <a:pt x="3024" y="192"/>
                  </a:lnTo>
                  <a:lnTo>
                    <a:pt x="4368" y="192"/>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861" name="Freeform 55"/>
            <p:cNvSpPr>
              <a:spLocks/>
            </p:cNvSpPr>
            <p:nvPr/>
          </p:nvSpPr>
          <p:spPr bwMode="auto">
            <a:xfrm flipV="1">
              <a:off x="1656" y="1152"/>
              <a:ext cx="2448" cy="108"/>
            </a:xfrm>
            <a:custGeom>
              <a:avLst/>
              <a:gdLst>
                <a:gd name="T0" fmla="*/ 0 w 4368"/>
                <a:gd name="T1" fmla="*/ 34 h 192"/>
                <a:gd name="T2" fmla="*/ 245 w 4368"/>
                <a:gd name="T3" fmla="*/ 34 h 192"/>
                <a:gd name="T4" fmla="*/ 279 w 4368"/>
                <a:gd name="T5" fmla="*/ 0 h 192"/>
                <a:gd name="T6" fmla="*/ 498 w 4368"/>
                <a:gd name="T7" fmla="*/ 0 h 192"/>
                <a:gd name="T8" fmla="*/ 532 w 4368"/>
                <a:gd name="T9" fmla="*/ 34 h 192"/>
                <a:gd name="T10" fmla="*/ 769 w 4368"/>
                <a:gd name="T11" fmla="*/ 34 h 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68" h="192">
                  <a:moveTo>
                    <a:pt x="0" y="192"/>
                  </a:moveTo>
                  <a:lnTo>
                    <a:pt x="1392" y="192"/>
                  </a:lnTo>
                  <a:lnTo>
                    <a:pt x="1584" y="0"/>
                  </a:lnTo>
                  <a:lnTo>
                    <a:pt x="2832" y="0"/>
                  </a:lnTo>
                  <a:lnTo>
                    <a:pt x="3024" y="192"/>
                  </a:lnTo>
                  <a:lnTo>
                    <a:pt x="4368" y="192"/>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694" y="1430682"/>
            <a:ext cx="3612259" cy="4476388"/>
          </a:xfrm>
          <a:prstGeom prst="rect">
            <a:avLst/>
          </a:prstGeom>
        </p:spPr>
      </p:pic>
      <p:sp>
        <p:nvSpPr>
          <p:cNvPr id="3" name="TextBox 2"/>
          <p:cNvSpPr txBox="1"/>
          <p:nvPr/>
        </p:nvSpPr>
        <p:spPr>
          <a:xfrm>
            <a:off x="5262953" y="6073160"/>
            <a:ext cx="2465740" cy="461665"/>
          </a:xfrm>
          <a:prstGeom prst="rect">
            <a:avLst/>
          </a:prstGeom>
          <a:noFill/>
        </p:spPr>
        <p:txBody>
          <a:bodyPr wrap="none" rtlCol="0">
            <a:spAutoFit/>
          </a:bodyPr>
          <a:lstStyle/>
          <a:p>
            <a:r>
              <a:rPr lang="en-CA" dirty="0" err="1" smtClean="0"/>
              <a:t>Mahjong</a:t>
            </a:r>
            <a:r>
              <a:rPr lang="en-CA" dirty="0" smtClean="0"/>
              <a:t> Gridlock</a:t>
            </a:r>
            <a:endParaRPr lang="en-CA" dirty="0"/>
          </a:p>
        </p:txBody>
      </p:sp>
    </p:spTree>
    <p:extLst>
      <p:ext uri="{BB962C8B-B14F-4D97-AF65-F5344CB8AC3E}">
        <p14:creationId xmlns:p14="http://schemas.microsoft.com/office/powerpoint/2010/main" val="60832994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4"/>
          <p:cNvSpPr>
            <a:spLocks noGrp="1" noChangeArrowheads="1"/>
          </p:cNvSpPr>
          <p:nvPr>
            <p:ph type="title"/>
          </p:nvPr>
        </p:nvSpPr>
        <p:spPr/>
        <p:txBody>
          <a:bodyPr/>
          <a:lstStyle/>
          <a:p>
            <a:pPr eaLnBrk="1" hangingPunct="1"/>
            <a:r>
              <a:rPr lang="en-US" smtClean="0"/>
              <a:t>Detecting Deadlocks</a:t>
            </a:r>
          </a:p>
        </p:txBody>
      </p:sp>
      <p:sp>
        <p:nvSpPr>
          <p:cNvPr id="339993" name="Rectangle 25"/>
          <p:cNvSpPr>
            <a:spLocks noGrp="1" noChangeArrowheads="1"/>
          </p:cNvSpPr>
          <p:nvPr>
            <p:ph idx="1"/>
          </p:nvPr>
        </p:nvSpPr>
        <p:spPr/>
        <p:txBody>
          <a:bodyPr/>
          <a:lstStyle/>
          <a:p>
            <a:pPr eaLnBrk="1" hangingPunct="1"/>
            <a:r>
              <a:rPr lang="en-US" dirty="0" smtClean="0"/>
              <a:t>Deadlocks can be </a:t>
            </a:r>
            <a:r>
              <a:rPr lang="en-US" dirty="0" smtClean="0">
                <a:solidFill>
                  <a:srgbClr val="C00000"/>
                </a:solidFill>
              </a:rPr>
              <a:t>detected </a:t>
            </a:r>
            <a:r>
              <a:rPr lang="en-US" dirty="0" smtClean="0"/>
              <a:t>using </a:t>
            </a:r>
            <a:r>
              <a:rPr lang="en-US" dirty="0" smtClean="0">
                <a:solidFill>
                  <a:schemeClr val="folHlink"/>
                </a:solidFill>
              </a:rPr>
              <a:t>wait-for</a:t>
            </a:r>
            <a:r>
              <a:rPr lang="en-US" dirty="0" smtClean="0"/>
              <a:t> graphs</a:t>
            </a:r>
          </a:p>
          <a:p>
            <a:pPr eaLnBrk="1" hangingPunct="1"/>
            <a:r>
              <a:rPr lang="en-US" dirty="0" smtClean="0"/>
              <a:t>Deadlock </a:t>
            </a:r>
            <a:r>
              <a:rPr lang="en-US" dirty="0" smtClean="0">
                <a:sym typeface="Wingdings" pitchFamily="2" charset="2"/>
              </a:rPr>
              <a:t> </a:t>
            </a:r>
            <a:r>
              <a:rPr lang="en-US" dirty="0" smtClean="0"/>
              <a:t>Cycle in the wait-for graph</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
        <p:nvSpPr>
          <p:cNvPr id="3174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B5CB0EF6-03DD-4D91-9D26-DF442E86620E}" type="slidenum">
              <a:rPr lang="en-US" sz="1600" smtClean="0">
                <a:solidFill>
                  <a:schemeClr val="bg1"/>
                </a:solidFill>
                <a:latin typeface="Comic Sans MS" pitchFamily="66" charset="0"/>
              </a:rPr>
              <a:pPr/>
              <a:t>28</a:t>
            </a:fld>
            <a:endParaRPr lang="en-US" sz="1600" smtClean="0">
              <a:solidFill>
                <a:schemeClr val="bg1"/>
              </a:solidFill>
              <a:latin typeface="Comic Sans MS" pitchFamily="66" charset="0"/>
            </a:endParaRPr>
          </a:p>
        </p:txBody>
      </p:sp>
      <p:sp>
        <p:nvSpPr>
          <p:cNvPr id="339972" name="AutoShape 4"/>
          <p:cNvSpPr>
            <a:spLocks noChangeArrowheads="1"/>
          </p:cNvSpPr>
          <p:nvPr/>
        </p:nvSpPr>
        <p:spPr bwMode="auto">
          <a:xfrm>
            <a:off x="2025650" y="5646738"/>
            <a:ext cx="1371600" cy="381000"/>
          </a:xfrm>
          <a:prstGeom prst="wedgeRoundRectCallout">
            <a:avLst>
              <a:gd name="adj1" fmla="val 73495"/>
              <a:gd name="adj2" fmla="val -118750"/>
              <a:gd name="adj3" fmla="val 16667"/>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r>
              <a:rPr lang="en-US" sz="1800" b="1">
                <a:latin typeface="Arial" charset="0"/>
              </a:rPr>
              <a:t>Resource</a:t>
            </a:r>
          </a:p>
        </p:txBody>
      </p:sp>
      <p:sp>
        <p:nvSpPr>
          <p:cNvPr id="339973" name="Rectangle 5"/>
          <p:cNvSpPr>
            <a:spLocks noChangeArrowheads="1"/>
          </p:cNvSpPr>
          <p:nvPr/>
        </p:nvSpPr>
        <p:spPr bwMode="auto">
          <a:xfrm>
            <a:off x="3794125" y="5273675"/>
            <a:ext cx="504825" cy="395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914400" eaLnBrk="1" hangingPunct="1"/>
            <a:r>
              <a:rPr lang="en-US" sz="1800" b="1">
                <a:latin typeface="Arial" charset="0"/>
              </a:rPr>
              <a:t>R1</a:t>
            </a:r>
          </a:p>
        </p:txBody>
      </p:sp>
      <p:sp>
        <p:nvSpPr>
          <p:cNvPr id="339974" name="Oval 6"/>
          <p:cNvSpPr>
            <a:spLocks noChangeArrowheads="1"/>
          </p:cNvSpPr>
          <p:nvPr/>
        </p:nvSpPr>
        <p:spPr bwMode="auto">
          <a:xfrm>
            <a:off x="3827463" y="4033838"/>
            <a:ext cx="457200" cy="4572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r>
              <a:rPr lang="en-US" sz="1800" b="1">
                <a:latin typeface="Arial" charset="0"/>
              </a:rPr>
              <a:t>P1</a:t>
            </a:r>
          </a:p>
        </p:txBody>
      </p:sp>
      <p:sp>
        <p:nvSpPr>
          <p:cNvPr id="339975" name="Line 7"/>
          <p:cNvSpPr>
            <a:spLocks noChangeShapeType="1"/>
          </p:cNvSpPr>
          <p:nvPr/>
        </p:nvSpPr>
        <p:spPr bwMode="auto">
          <a:xfrm flipV="1">
            <a:off x="4056063" y="4491038"/>
            <a:ext cx="0" cy="744537"/>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76" name="AutoShape 8"/>
          <p:cNvSpPr>
            <a:spLocks noChangeArrowheads="1"/>
          </p:cNvSpPr>
          <p:nvPr/>
        </p:nvSpPr>
        <p:spPr bwMode="auto">
          <a:xfrm>
            <a:off x="1339850" y="3957638"/>
            <a:ext cx="1981200" cy="381000"/>
          </a:xfrm>
          <a:prstGeom prst="wedgeRoundRectCallout">
            <a:avLst>
              <a:gd name="adj1" fmla="val 71875"/>
              <a:gd name="adj2" fmla="val 36250"/>
              <a:gd name="adj3" fmla="val 16667"/>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r>
              <a:rPr lang="en-US" sz="1800" b="1">
                <a:latin typeface="Arial" charset="0"/>
              </a:rPr>
              <a:t>Thread</a:t>
            </a:r>
          </a:p>
        </p:txBody>
      </p:sp>
      <p:sp>
        <p:nvSpPr>
          <p:cNvPr id="339977" name="AutoShape 9"/>
          <p:cNvSpPr>
            <a:spLocks noChangeArrowheads="1"/>
          </p:cNvSpPr>
          <p:nvPr/>
        </p:nvSpPr>
        <p:spPr bwMode="auto">
          <a:xfrm>
            <a:off x="2049463" y="4730750"/>
            <a:ext cx="1624012" cy="381000"/>
          </a:xfrm>
          <a:prstGeom prst="wedgeRoundRectCallout">
            <a:avLst>
              <a:gd name="adj1" fmla="val 69843"/>
              <a:gd name="adj2" fmla="val -4583"/>
              <a:gd name="adj3" fmla="val 16667"/>
            </a:avLst>
          </a:prstGeom>
          <a:solidFill>
            <a:schemeClr val="bg1"/>
          </a:solidFill>
          <a:ln w="190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r>
              <a:rPr lang="en-US" sz="1800" b="1" dirty="0" smtClean="0">
                <a:solidFill>
                  <a:schemeClr val="folHlink"/>
                </a:solidFill>
                <a:latin typeface="Arial" charset="0"/>
              </a:rPr>
              <a:t>holds</a:t>
            </a:r>
            <a:endParaRPr lang="en-US" sz="1800" b="1" dirty="0">
              <a:solidFill>
                <a:schemeClr val="folHlink"/>
              </a:solidFill>
              <a:latin typeface="Arial" charset="0"/>
            </a:endParaRPr>
          </a:p>
        </p:txBody>
      </p:sp>
      <p:sp>
        <p:nvSpPr>
          <p:cNvPr id="339978" name="AutoShape 10"/>
          <p:cNvSpPr>
            <a:spLocks noChangeArrowheads="1"/>
          </p:cNvSpPr>
          <p:nvPr/>
        </p:nvSpPr>
        <p:spPr bwMode="auto">
          <a:xfrm>
            <a:off x="4497388" y="3435350"/>
            <a:ext cx="1873250" cy="381000"/>
          </a:xfrm>
          <a:prstGeom prst="wedgeRoundRectCallout">
            <a:avLst>
              <a:gd name="adj1" fmla="val -36694"/>
              <a:gd name="adj2" fmla="val 155833"/>
              <a:gd name="adj3" fmla="val 16667"/>
            </a:avLst>
          </a:prstGeom>
          <a:noFill/>
          <a:ln w="19050">
            <a:solidFill>
              <a:schemeClr val="folHlink"/>
            </a:solidFill>
            <a:miter lim="800000"/>
            <a:headEnd/>
            <a:tailEnd/>
          </a:ln>
          <a:effectLst/>
          <a:extLst>
            <a:ext uri="{909E8E84-426E-40DD-AFC4-6F175D3DCCD1}">
              <a14:hiddenFill xmlns:a14="http://schemas.microsoft.com/office/drawing/2010/main">
                <a:solidFill>
                  <a:srgbClr val="0067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r>
              <a:rPr lang="en-US" sz="1800" b="1" dirty="0" smtClean="0">
                <a:solidFill>
                  <a:schemeClr val="folHlink"/>
                </a:solidFill>
                <a:latin typeface="Arial" charset="0"/>
              </a:rPr>
              <a:t>requests</a:t>
            </a:r>
            <a:endParaRPr lang="en-US" sz="1800" b="1" dirty="0">
              <a:solidFill>
                <a:schemeClr val="folHlink"/>
              </a:solidFill>
              <a:latin typeface="Arial" charset="0"/>
            </a:endParaRPr>
          </a:p>
        </p:txBody>
      </p:sp>
      <p:sp>
        <p:nvSpPr>
          <p:cNvPr id="339979" name="Line 11"/>
          <p:cNvSpPr>
            <a:spLocks noChangeShapeType="1"/>
          </p:cNvSpPr>
          <p:nvPr/>
        </p:nvSpPr>
        <p:spPr bwMode="auto">
          <a:xfrm flipV="1">
            <a:off x="4281488" y="4257675"/>
            <a:ext cx="1062037" cy="1588"/>
          </a:xfrm>
          <a:prstGeom prst="line">
            <a:avLst/>
          </a:prstGeom>
          <a:noFill/>
          <a:ln w="28575">
            <a:solidFill>
              <a:schemeClr val="tx1"/>
            </a:solidFill>
            <a:prstDash val="lg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80" name="AutoShape 12"/>
          <p:cNvSpPr>
            <a:spLocks noChangeArrowheads="1"/>
          </p:cNvSpPr>
          <p:nvPr/>
        </p:nvSpPr>
        <p:spPr bwMode="auto">
          <a:xfrm>
            <a:off x="6261100" y="4370388"/>
            <a:ext cx="1371600" cy="381000"/>
          </a:xfrm>
          <a:prstGeom prst="wedgeRoundRectCallout">
            <a:avLst>
              <a:gd name="adj1" fmla="val -75231"/>
              <a:gd name="adj2" fmla="val -55417"/>
              <a:gd name="adj3" fmla="val 16667"/>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r>
              <a:rPr lang="en-US" sz="1800" b="1">
                <a:latin typeface="Arial" charset="0"/>
              </a:rPr>
              <a:t>Resource</a:t>
            </a:r>
          </a:p>
        </p:txBody>
      </p:sp>
      <p:sp>
        <p:nvSpPr>
          <p:cNvPr id="339981" name="Rectangle 13"/>
          <p:cNvSpPr>
            <a:spLocks noChangeArrowheads="1"/>
          </p:cNvSpPr>
          <p:nvPr/>
        </p:nvSpPr>
        <p:spPr bwMode="auto">
          <a:xfrm>
            <a:off x="5341938" y="4071938"/>
            <a:ext cx="504825" cy="395287"/>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914400" eaLnBrk="1" hangingPunct="1"/>
            <a:r>
              <a:rPr lang="en-US" sz="1800" b="1">
                <a:latin typeface="Arial" charset="0"/>
              </a:rPr>
              <a:t>R2</a:t>
            </a:r>
          </a:p>
        </p:txBody>
      </p:sp>
      <p:sp>
        <p:nvSpPr>
          <p:cNvPr id="339982" name="Line 14"/>
          <p:cNvSpPr>
            <a:spLocks noChangeShapeType="1"/>
          </p:cNvSpPr>
          <p:nvPr/>
        </p:nvSpPr>
        <p:spPr bwMode="auto">
          <a:xfrm>
            <a:off x="5603875" y="4491038"/>
            <a:ext cx="0" cy="744537"/>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83" name="Line 15"/>
          <p:cNvSpPr>
            <a:spLocks noChangeShapeType="1"/>
          </p:cNvSpPr>
          <p:nvPr/>
        </p:nvSpPr>
        <p:spPr bwMode="auto">
          <a:xfrm flipH="1" flipV="1">
            <a:off x="4318000" y="5464175"/>
            <a:ext cx="1062038" cy="1588"/>
          </a:xfrm>
          <a:prstGeom prst="line">
            <a:avLst/>
          </a:prstGeom>
          <a:noFill/>
          <a:ln w="28575">
            <a:solidFill>
              <a:schemeClr val="tx1"/>
            </a:solidFill>
            <a:prstDash val="lg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84" name="Oval 16"/>
          <p:cNvSpPr>
            <a:spLocks noChangeArrowheads="1"/>
          </p:cNvSpPr>
          <p:nvPr/>
        </p:nvSpPr>
        <p:spPr bwMode="auto">
          <a:xfrm>
            <a:off x="5375275" y="5235575"/>
            <a:ext cx="457200" cy="4572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r>
              <a:rPr lang="en-US" sz="1800" b="1">
                <a:latin typeface="Arial" charset="0"/>
              </a:rPr>
              <a:t>P2</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386960" y="4461120"/>
              <a:ext cx="975960" cy="950040"/>
            </p14:xfrm>
          </p:contentPart>
        </mc:Choice>
        <mc:Fallback xmlns="">
          <p:pic>
            <p:nvPicPr>
              <p:cNvPr id="2" name="Ink 1"/>
              <p:cNvPicPr/>
              <p:nvPr/>
            </p:nvPicPr>
            <p:blipFill>
              <a:blip r:embed="rId3"/>
              <a:stretch>
                <a:fillRect/>
              </a:stretch>
            </p:blipFill>
            <p:spPr>
              <a:xfrm>
                <a:off x="4377960" y="4455720"/>
                <a:ext cx="992880" cy="964440"/>
              </a:xfrm>
              <a:prstGeom prst="rect">
                <a:avLst/>
              </a:prstGeom>
            </p:spPr>
          </p:pic>
        </mc:Fallback>
      </mc:AlternateContent>
    </p:spTree>
    <p:extLst>
      <p:ext uri="{BB962C8B-B14F-4D97-AF65-F5344CB8AC3E}">
        <p14:creationId xmlns:p14="http://schemas.microsoft.com/office/powerpoint/2010/main" val="319183228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mtClean="0"/>
              <a:t>Preventing Deadlocks</a:t>
            </a:r>
          </a:p>
        </p:txBody>
      </p:sp>
      <p:sp>
        <p:nvSpPr>
          <p:cNvPr id="340995" name="Rectangle 3"/>
          <p:cNvSpPr>
            <a:spLocks noGrp="1" noChangeArrowheads="1"/>
          </p:cNvSpPr>
          <p:nvPr>
            <p:ph idx="1"/>
          </p:nvPr>
        </p:nvSpPr>
        <p:spPr>
          <a:xfrm>
            <a:off x="609600" y="1341438"/>
            <a:ext cx="7924800" cy="4957762"/>
          </a:xfrm>
        </p:spPr>
        <p:txBody>
          <a:bodyPr/>
          <a:lstStyle/>
          <a:p>
            <a:pPr eaLnBrk="1" hangingPunct="1"/>
            <a:r>
              <a:rPr lang="en-US" dirty="0" smtClean="0"/>
              <a:t>Avoid hold and wait</a:t>
            </a:r>
          </a:p>
          <a:p>
            <a:pPr lvl="1" eaLnBrk="1" hangingPunct="1"/>
            <a:r>
              <a:rPr lang="en-US" dirty="0" smtClean="0"/>
              <a:t>If a lock is unavailable, release previously acquired locks, and try to reacquire all locks again</a:t>
            </a:r>
          </a:p>
          <a:p>
            <a:pPr lvl="1" eaLnBrk="1" hangingPunct="1"/>
            <a:r>
              <a:rPr lang="en-US" dirty="0" smtClean="0"/>
              <a:t>What are the problems with this approach?</a:t>
            </a:r>
          </a:p>
          <a:p>
            <a:pPr eaLnBrk="1" hangingPunct="1"/>
            <a:r>
              <a:rPr lang="en-US" dirty="0" smtClean="0"/>
              <a:t>Prevent circular wait</a:t>
            </a:r>
          </a:p>
          <a:p>
            <a:pPr lvl="1" eaLnBrk="1" hangingPunct="1"/>
            <a:r>
              <a:rPr lang="en-US" dirty="0" smtClean="0"/>
              <a:t>Number each of the resources</a:t>
            </a:r>
          </a:p>
          <a:p>
            <a:pPr lvl="1" eaLnBrk="1" hangingPunct="1"/>
            <a:r>
              <a:rPr lang="en-US" dirty="0" smtClean="0"/>
              <a:t>Require each thread to acquire lower numbered resources before higher numbered resources</a:t>
            </a:r>
          </a:p>
          <a:p>
            <a:pPr lvl="1" eaLnBrk="1" hangingPunct="1"/>
            <a:r>
              <a:rPr lang="en-US" dirty="0" smtClean="0"/>
              <a:t>Problems?</a:t>
            </a:r>
          </a:p>
        </p:txBody>
      </p:sp>
      <p:sp>
        <p:nvSpPr>
          <p:cNvPr id="3277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814A77F3-F1D9-4999-A2CA-081136CC288F}" type="slidenum">
              <a:rPr lang="en-US" sz="1600" smtClean="0">
                <a:solidFill>
                  <a:schemeClr val="bg1"/>
                </a:solidFill>
                <a:latin typeface="Comic Sans MS" pitchFamily="66" charset="0"/>
              </a:rPr>
              <a:pPr/>
              <a:t>29</a:t>
            </a:fld>
            <a:endParaRPr lang="en-US" sz="1600" smtClean="0">
              <a:solidFill>
                <a:schemeClr val="bg1"/>
              </a:solidFill>
              <a:latin typeface="Comic Sans MS" pitchFamily="66" charset="0"/>
            </a:endParaRPr>
          </a:p>
        </p:txBody>
      </p:sp>
    </p:spTree>
    <p:extLst>
      <p:ext uri="{BB962C8B-B14F-4D97-AF65-F5344CB8AC3E}">
        <p14:creationId xmlns:p14="http://schemas.microsoft.com/office/powerpoint/2010/main" val="63652569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title"/>
          </p:nvPr>
        </p:nvSpPr>
        <p:spPr/>
        <p:txBody>
          <a:bodyPr/>
          <a:lstStyle/>
          <a:p>
            <a:pPr eaLnBrk="1" hangingPunct="1"/>
            <a:r>
              <a:rPr lang="en-GB" smtClean="0"/>
              <a:t>Concurrent Programming</a:t>
            </a:r>
          </a:p>
        </p:txBody>
      </p:sp>
      <p:sp>
        <p:nvSpPr>
          <p:cNvPr id="5124" name="Rectangle 7"/>
          <p:cNvSpPr>
            <a:spLocks noGrp="1" noChangeArrowheads="1"/>
          </p:cNvSpPr>
          <p:nvPr>
            <p:ph idx="1"/>
          </p:nvPr>
        </p:nvSpPr>
        <p:spPr/>
        <p:txBody>
          <a:bodyPr/>
          <a:lstStyle/>
          <a:p>
            <a:pPr eaLnBrk="1" hangingPunct="1"/>
            <a:r>
              <a:rPr lang="en-GB" dirty="0" smtClean="0"/>
              <a:t>Programming with two or more threads that cooperate to perform a common task</a:t>
            </a:r>
          </a:p>
          <a:p>
            <a:pPr lvl="1"/>
            <a:r>
              <a:rPr lang="en-GB" dirty="0" smtClean="0"/>
              <a:t>Threads cooperate by sharing data via shared address space</a:t>
            </a:r>
          </a:p>
          <a:p>
            <a:pPr lvl="1"/>
            <a:r>
              <a:rPr lang="en-GB" dirty="0" smtClean="0"/>
              <a:t>What types of data/variables are shared?</a:t>
            </a:r>
          </a:p>
          <a:p>
            <a:pPr eaLnBrk="1" hangingPunct="1"/>
            <a:r>
              <a:rPr lang="en-GB" dirty="0" smtClean="0"/>
              <a:t>Problems</a:t>
            </a:r>
          </a:p>
          <a:p>
            <a:pPr lvl="1" eaLnBrk="1" hangingPunct="1"/>
            <a:r>
              <a:rPr lang="en-GB" dirty="0" smtClean="0">
                <a:solidFill>
                  <a:schemeClr val="folHlink"/>
                </a:solidFill>
              </a:rPr>
              <a:t>Race Conditions</a:t>
            </a:r>
          </a:p>
          <a:p>
            <a:pPr lvl="2" eaLnBrk="1" hangingPunct="1"/>
            <a:r>
              <a:rPr lang="en-GB" dirty="0" smtClean="0"/>
              <a:t>E.g., Two threads T1 and T2 read and update the same variable, so access to the threads must be exclusive (i.e. one at a time)</a:t>
            </a:r>
          </a:p>
          <a:p>
            <a:pPr lvl="1" eaLnBrk="1" hangingPunct="1"/>
            <a:r>
              <a:rPr lang="en-GB" dirty="0" smtClean="0">
                <a:solidFill>
                  <a:schemeClr val="folHlink"/>
                </a:solidFill>
              </a:rPr>
              <a:t>Synchronization</a:t>
            </a:r>
          </a:p>
          <a:p>
            <a:pPr lvl="2" eaLnBrk="1" hangingPunct="1"/>
            <a:r>
              <a:rPr lang="en-GB" dirty="0" smtClean="0"/>
              <a:t>E.g., T1 initializes a variable, T2 runs after variable is initialized, so ordering between T1 and T2 must be enforced</a:t>
            </a:r>
          </a:p>
        </p:txBody>
      </p:sp>
      <p:sp>
        <p:nvSpPr>
          <p:cNvPr id="512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FC95E66B-546F-44CA-B6AC-4F186CCF97EB}" type="slidenum">
              <a:rPr lang="en-US" sz="1600" smtClean="0">
                <a:solidFill>
                  <a:schemeClr val="bg1"/>
                </a:solidFill>
                <a:latin typeface="Comic Sans MS" pitchFamily="66" charset="0"/>
              </a:rPr>
              <a:pPr/>
              <a:t>3</a:t>
            </a:fld>
            <a:endParaRPr lang="en-US" sz="1600" smtClean="0">
              <a:solidFill>
                <a:schemeClr val="bg1"/>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p:cNvSpPr>
            <a:spLocks noGrp="1" noChangeArrowheads="1"/>
          </p:cNvSpPr>
          <p:nvPr>
            <p:ph type="title"/>
          </p:nvPr>
        </p:nvSpPr>
        <p:spPr/>
        <p:txBody>
          <a:bodyPr/>
          <a:lstStyle/>
          <a:p>
            <a:pPr eaLnBrk="1" hangingPunct="1"/>
            <a:r>
              <a:rPr lang="en-US" smtClean="0"/>
              <a:t>Deadlock, Starvation, Livelock</a:t>
            </a:r>
          </a:p>
        </p:txBody>
      </p:sp>
      <p:sp>
        <p:nvSpPr>
          <p:cNvPr id="344069" name="Rectangle 5"/>
          <p:cNvSpPr>
            <a:spLocks noGrp="1" noChangeArrowheads="1"/>
          </p:cNvSpPr>
          <p:nvPr>
            <p:ph idx="1"/>
          </p:nvPr>
        </p:nvSpPr>
        <p:spPr/>
        <p:txBody>
          <a:bodyPr/>
          <a:lstStyle/>
          <a:p>
            <a:pPr eaLnBrk="1" hangingPunct="1"/>
            <a:r>
              <a:rPr lang="en-US" dirty="0" smtClean="0"/>
              <a:t>Deadlock</a:t>
            </a:r>
          </a:p>
          <a:p>
            <a:pPr lvl="1" eaLnBrk="1" hangingPunct="1"/>
            <a:r>
              <a:rPr lang="en-US" dirty="0" smtClean="0"/>
              <a:t>A particular set of threads perform no work because of a circular wait condition</a:t>
            </a:r>
          </a:p>
          <a:p>
            <a:pPr lvl="1" eaLnBrk="1" hangingPunct="1"/>
            <a:r>
              <a:rPr lang="en-US" dirty="0" smtClean="0"/>
              <a:t>Once a deadlock occurs, it does not go away</a:t>
            </a:r>
          </a:p>
          <a:p>
            <a:pPr eaLnBrk="1" hangingPunct="1"/>
            <a:r>
              <a:rPr lang="en-US" dirty="0" smtClean="0"/>
              <a:t>Starvation</a:t>
            </a:r>
          </a:p>
          <a:p>
            <a:pPr lvl="1" eaLnBrk="1" hangingPunct="1"/>
            <a:r>
              <a:rPr lang="en-US" dirty="0" smtClean="0"/>
              <a:t>A particular set of threads perform no work because the resources they need are being used by others constantly</a:t>
            </a:r>
          </a:p>
          <a:p>
            <a:pPr lvl="1" eaLnBrk="1" hangingPunct="1"/>
            <a:r>
              <a:rPr lang="en-US" dirty="0" smtClean="0"/>
              <a:t>Starvation can be a temporary condition</a:t>
            </a:r>
          </a:p>
          <a:p>
            <a:pPr eaLnBrk="1" hangingPunct="1"/>
            <a:r>
              <a:rPr lang="en-US" dirty="0" err="1" smtClean="0"/>
              <a:t>Livelock</a:t>
            </a:r>
            <a:endParaRPr lang="en-US" dirty="0" smtClean="0"/>
          </a:p>
          <a:p>
            <a:pPr lvl="1" eaLnBrk="1" hangingPunct="1"/>
            <a:r>
              <a:rPr lang="en-US" dirty="0" smtClean="0"/>
              <a:t>A set of threads continue to run but make no progress!</a:t>
            </a:r>
          </a:p>
          <a:p>
            <a:pPr lvl="1" eaLnBrk="1" hangingPunct="1"/>
            <a:r>
              <a:rPr lang="en-US" dirty="0" smtClean="0"/>
              <a:t>Examples include interrupt </a:t>
            </a:r>
            <a:r>
              <a:rPr lang="en-US" dirty="0" err="1" smtClean="0"/>
              <a:t>livelock</a:t>
            </a:r>
            <a:endParaRPr lang="en-US" dirty="0" smtClean="0"/>
          </a:p>
          <a:p>
            <a:pPr lvl="2"/>
            <a:r>
              <a:rPr lang="en-US" dirty="0" smtClean="0"/>
              <a:t>How can we solve interrupt </a:t>
            </a:r>
            <a:r>
              <a:rPr lang="en-US" dirty="0" err="1" smtClean="0"/>
              <a:t>livelock</a:t>
            </a:r>
            <a:r>
              <a:rPr lang="en-US" dirty="0" smtClean="0"/>
              <a:t>?</a:t>
            </a:r>
          </a:p>
        </p:txBody>
      </p:sp>
      <p:sp>
        <p:nvSpPr>
          <p:cNvPr id="3481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77AFC12C-5798-4C0F-8458-B8C6ED68112B}" type="slidenum">
              <a:rPr lang="en-US" sz="1600" smtClean="0">
                <a:solidFill>
                  <a:schemeClr val="bg1"/>
                </a:solidFill>
                <a:latin typeface="Comic Sans MS" pitchFamily="66" charset="0"/>
              </a:rPr>
              <a:pPr/>
              <a:t>30</a:t>
            </a:fld>
            <a:endParaRPr lang="en-US" sz="1600" smtClean="0">
              <a:solidFill>
                <a:schemeClr val="bg1"/>
              </a:solidFill>
              <a:latin typeface="Comic Sans MS" pitchFamily="66" charset="0"/>
            </a:endParaRPr>
          </a:p>
        </p:txBody>
      </p:sp>
    </p:spTree>
    <p:extLst>
      <p:ext uri="{BB962C8B-B14F-4D97-AF65-F5344CB8AC3E}">
        <p14:creationId xmlns:p14="http://schemas.microsoft.com/office/powerpoint/2010/main" val="422012013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r>
              <a:rPr lang="en-GB" dirty="0" smtClean="0"/>
              <a:t>Concurrent programming model</a:t>
            </a:r>
          </a:p>
          <a:p>
            <a:pPr lvl="1"/>
            <a:r>
              <a:rPr lang="en-GB" dirty="0" smtClean="0"/>
              <a:t>Threads enable concurrent execution</a:t>
            </a:r>
          </a:p>
          <a:p>
            <a:pPr lvl="1"/>
            <a:r>
              <a:rPr lang="en-GB" dirty="0" smtClean="0"/>
              <a:t>Threads cooperate by accessing shared variables</a:t>
            </a:r>
          </a:p>
          <a:p>
            <a:r>
              <a:rPr lang="en-GB" dirty="0" smtClean="0"/>
              <a:t>Races</a:t>
            </a:r>
          </a:p>
          <a:p>
            <a:pPr lvl="1"/>
            <a:r>
              <a:rPr lang="en-GB" dirty="0" smtClean="0"/>
              <a:t>Concurrent accesses to shared variables can lead to races, i.e., incorrect execution under some thread </a:t>
            </a:r>
            <a:r>
              <a:rPr lang="en-GB" dirty="0" err="1" smtClean="0"/>
              <a:t>interleavings</a:t>
            </a:r>
            <a:endParaRPr lang="en-GB" dirty="0" smtClean="0"/>
          </a:p>
          <a:p>
            <a:r>
              <a:rPr lang="en-GB" dirty="0" smtClean="0"/>
              <a:t>Critical sections and mutual exclusion</a:t>
            </a:r>
          </a:p>
          <a:p>
            <a:pPr lvl="1"/>
            <a:r>
              <a:rPr lang="en-GB" dirty="0" smtClean="0"/>
              <a:t>Avoiding races requires defining critical code sections that are run atomically (indivisibly) using mutual exclusion, i.e., only one thread accesses the critical section at a time</a:t>
            </a:r>
          </a:p>
          <a:p>
            <a:r>
              <a:rPr lang="en-GB" dirty="0" smtClean="0"/>
              <a:t>Mutual exclusion is implemented using locks</a:t>
            </a:r>
          </a:p>
          <a:p>
            <a:pPr lvl="1"/>
            <a:r>
              <a:rPr lang="en-GB" dirty="0" smtClean="0"/>
              <a:t>Locking requires h/w support (interrupts, atomic instructions)</a:t>
            </a:r>
            <a:endParaRPr lang="en-CA" dirty="0"/>
          </a:p>
        </p:txBody>
      </p:sp>
      <p:sp>
        <p:nvSpPr>
          <p:cNvPr id="4" name="Slide Number Placeholder 3"/>
          <p:cNvSpPr>
            <a:spLocks noGrp="1"/>
          </p:cNvSpPr>
          <p:nvPr>
            <p:ph type="sldNum" sz="quarter" idx="10"/>
          </p:nvPr>
        </p:nvSpPr>
        <p:spPr/>
        <p:txBody>
          <a:bodyPr/>
          <a:lstStyle/>
          <a:p>
            <a:pPr>
              <a:defRPr/>
            </a:pPr>
            <a:fld id="{C8BBC367-7651-4135-8CB4-6CE649996247}" type="slidenum">
              <a:rPr lang="en-US" smtClean="0"/>
              <a:pPr>
                <a:defRPr/>
              </a:pPr>
              <a:t>31</a:t>
            </a:fld>
            <a:endParaRPr lang="en-US"/>
          </a:p>
        </p:txBody>
      </p:sp>
    </p:spTree>
    <p:extLst>
      <p:ext uri="{BB962C8B-B14F-4D97-AF65-F5344CB8AC3E}">
        <p14:creationId xmlns:p14="http://schemas.microsoft.com/office/powerpoint/2010/main" val="419473347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Think Time</a:t>
            </a:r>
            <a:endParaRPr lang="en-CA" dirty="0"/>
          </a:p>
        </p:txBody>
      </p:sp>
      <p:sp>
        <p:nvSpPr>
          <p:cNvPr id="3" name="Content Placeholder 2"/>
          <p:cNvSpPr>
            <a:spLocks noGrp="1"/>
          </p:cNvSpPr>
          <p:nvPr>
            <p:ph idx="1"/>
          </p:nvPr>
        </p:nvSpPr>
        <p:spPr/>
        <p:txBody>
          <a:bodyPr/>
          <a:lstStyle/>
          <a:p>
            <a:r>
              <a:rPr lang="en-CA" dirty="0" smtClean="0"/>
              <a:t>What </a:t>
            </a:r>
            <a:r>
              <a:rPr lang="en-CA" dirty="0"/>
              <a:t>is a race </a:t>
            </a:r>
            <a:r>
              <a:rPr lang="en-CA" dirty="0" smtClean="0"/>
              <a:t>condition?</a:t>
            </a:r>
          </a:p>
          <a:p>
            <a:r>
              <a:rPr lang="en-CA" dirty="0" smtClean="0"/>
              <a:t>How </a:t>
            </a:r>
            <a:r>
              <a:rPr lang="en-CA" dirty="0"/>
              <a:t>can we protect against race conditions?</a:t>
            </a:r>
          </a:p>
          <a:p>
            <a:r>
              <a:rPr lang="en-CA" dirty="0" smtClean="0"/>
              <a:t>Can </a:t>
            </a:r>
            <a:r>
              <a:rPr lang="en-CA" dirty="0"/>
              <a:t>locks be implemented by reading and writing to a binary variable?</a:t>
            </a:r>
          </a:p>
          <a:p>
            <a:r>
              <a:rPr lang="en-CA" dirty="0" smtClean="0"/>
              <a:t>Why </a:t>
            </a:r>
            <a:r>
              <a:rPr lang="en-CA" dirty="0"/>
              <a:t>is it better to block rather than spin on a uniprocessor</a:t>
            </a:r>
            <a:r>
              <a:rPr lang="en-CA" dirty="0" smtClean="0"/>
              <a:t>?</a:t>
            </a:r>
          </a:p>
          <a:p>
            <a:r>
              <a:rPr lang="en-CA" dirty="0"/>
              <a:t>Why is a blocking lock better than interrupt disabling or using spin locks?</a:t>
            </a:r>
          </a:p>
          <a:p>
            <a:r>
              <a:rPr lang="en-CA" dirty="0"/>
              <a:t>Is the blocking lock always better?</a:t>
            </a:r>
          </a:p>
          <a:p>
            <a:endParaRPr lang="en-CA" dirty="0"/>
          </a:p>
          <a:p>
            <a:endParaRPr lang="en-CA" dirty="0"/>
          </a:p>
        </p:txBody>
      </p:sp>
      <p:sp>
        <p:nvSpPr>
          <p:cNvPr id="4" name="Slide Number Placeholder 3"/>
          <p:cNvSpPr>
            <a:spLocks noGrp="1"/>
          </p:cNvSpPr>
          <p:nvPr>
            <p:ph type="sldNum" sz="quarter" idx="10"/>
          </p:nvPr>
        </p:nvSpPr>
        <p:spPr/>
        <p:txBody>
          <a:bodyPr/>
          <a:lstStyle/>
          <a:p>
            <a:pPr>
              <a:defRPr/>
            </a:pPr>
            <a:fld id="{C8BBC367-7651-4135-8CB4-6CE649996247}" type="slidenum">
              <a:rPr lang="en-US" smtClean="0"/>
              <a:pPr>
                <a:defRPr/>
              </a:pPr>
              <a:t>32</a:t>
            </a:fld>
            <a:endParaRPr lang="en-US"/>
          </a:p>
        </p:txBody>
      </p:sp>
    </p:spTree>
    <p:extLst>
      <p:ext uri="{BB962C8B-B14F-4D97-AF65-F5344CB8AC3E}">
        <p14:creationId xmlns:p14="http://schemas.microsoft.com/office/powerpoint/2010/main" val="245355220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Think Time</a:t>
            </a:r>
            <a:endParaRPr lang="en-CA" dirty="0"/>
          </a:p>
        </p:txBody>
      </p:sp>
      <p:sp>
        <p:nvSpPr>
          <p:cNvPr id="3" name="Content Placeholder 2"/>
          <p:cNvSpPr>
            <a:spLocks noGrp="1"/>
          </p:cNvSpPr>
          <p:nvPr>
            <p:ph idx="1"/>
          </p:nvPr>
        </p:nvSpPr>
        <p:spPr/>
        <p:txBody>
          <a:bodyPr/>
          <a:lstStyle/>
          <a:p>
            <a:r>
              <a:rPr lang="en-CA" dirty="0" smtClean="0"/>
              <a:t>How </a:t>
            </a:r>
            <a:r>
              <a:rPr lang="en-CA" dirty="0"/>
              <a:t>can one avoid starvation?</a:t>
            </a:r>
          </a:p>
          <a:p>
            <a:r>
              <a:rPr lang="en-CA" dirty="0"/>
              <a:t>How can one avoid </a:t>
            </a:r>
            <a:r>
              <a:rPr lang="en-CA" dirty="0" err="1"/>
              <a:t>livelock</a:t>
            </a:r>
            <a:r>
              <a:rPr lang="en-CA" dirty="0" smtClean="0"/>
              <a:t>?</a:t>
            </a:r>
            <a:endParaRPr lang="en-CA" dirty="0"/>
          </a:p>
        </p:txBody>
      </p:sp>
      <p:sp>
        <p:nvSpPr>
          <p:cNvPr id="4" name="Slide Number Placeholder 3"/>
          <p:cNvSpPr>
            <a:spLocks noGrp="1"/>
          </p:cNvSpPr>
          <p:nvPr>
            <p:ph type="sldNum" sz="quarter" idx="10"/>
          </p:nvPr>
        </p:nvSpPr>
        <p:spPr/>
        <p:txBody>
          <a:bodyPr/>
          <a:lstStyle/>
          <a:p>
            <a:pPr>
              <a:defRPr/>
            </a:pPr>
            <a:fld id="{C8BBC367-7651-4135-8CB4-6CE649996247}" type="slidenum">
              <a:rPr lang="en-US" smtClean="0"/>
              <a:pPr>
                <a:defRPr/>
              </a:pPr>
              <a:t>33</a:t>
            </a:fld>
            <a:endParaRPr lang="en-US"/>
          </a:p>
        </p:txBody>
      </p:sp>
    </p:spTree>
    <p:extLst>
      <p:ext uri="{BB962C8B-B14F-4D97-AF65-F5344CB8AC3E}">
        <p14:creationId xmlns:p14="http://schemas.microsoft.com/office/powerpoint/2010/main" val="279281452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dirty="0" smtClean="0"/>
              <a:t>Race Condition Example</a:t>
            </a:r>
          </a:p>
        </p:txBody>
      </p:sp>
      <p:sp>
        <p:nvSpPr>
          <p:cNvPr id="9" name="Content Placeholder 8"/>
          <p:cNvSpPr>
            <a:spLocks noGrp="1"/>
          </p:cNvSpPr>
          <p:nvPr>
            <p:ph idx="1"/>
          </p:nvPr>
        </p:nvSpPr>
        <p:spPr/>
        <p:txBody>
          <a:bodyPr/>
          <a:lstStyle/>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endParaRPr lang="en-CA" dirty="0" smtClean="0"/>
          </a:p>
          <a:p>
            <a:pPr lvl="5"/>
            <a:endParaRPr lang="en-CA" dirty="0"/>
          </a:p>
          <a:p>
            <a:r>
              <a:rPr lang="en-CA" dirty="0" smtClean="0"/>
              <a:t>What thread interleaving would lead to problems?</a:t>
            </a:r>
          </a:p>
        </p:txBody>
      </p:sp>
      <p:sp>
        <p:nvSpPr>
          <p:cNvPr id="4" name="Text Box 4"/>
          <p:cNvSpPr txBox="1">
            <a:spLocks noChangeArrowheads="1"/>
          </p:cNvSpPr>
          <p:nvPr/>
        </p:nvSpPr>
        <p:spPr bwMode="auto">
          <a:xfrm>
            <a:off x="312944" y="1486554"/>
            <a:ext cx="8518112" cy="2033506"/>
          </a:xfrm>
          <a:prstGeom prst="rect">
            <a:avLst/>
          </a:prstGeom>
          <a:noFill/>
          <a:ln w="12600">
            <a:solidFill>
              <a:srgbClr val="000000"/>
            </a:solidFill>
            <a:miter lim="800000"/>
            <a:headEnd/>
            <a:tailEnd/>
          </a:ln>
          <a:effectLs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urier New" pitchFamily="49" charset="0"/>
              <a:buNone/>
            </a:pPr>
            <a:r>
              <a:rPr lang="en-GB" sz="1800" b="1" dirty="0" smtClean="0">
                <a:solidFill>
                  <a:srgbClr val="000000"/>
                </a:solidFill>
                <a:latin typeface="Courier New" pitchFamily="49" charset="0"/>
              </a:rPr>
              <a:t>worker() { …; counter = counter + 1; … }</a:t>
            </a:r>
          </a:p>
          <a:p>
            <a:pPr algn="l">
              <a:buClr>
                <a:srgbClr val="000000"/>
              </a:buClr>
              <a:buSzPct val="100000"/>
              <a:buFont typeface="Courier New" pitchFamily="49" charset="0"/>
              <a:buNone/>
            </a:pPr>
            <a:endParaRPr lang="en-GB" sz="1800" b="1" dirty="0">
              <a:solidFill>
                <a:srgbClr val="000000"/>
              </a:solidFill>
              <a:latin typeface="Courier New" pitchFamily="49" charset="0"/>
            </a:endParaRPr>
          </a:p>
          <a:p>
            <a:pPr algn="l">
              <a:buClr>
                <a:srgbClr val="000000"/>
              </a:buClr>
              <a:buSzPct val="100000"/>
              <a:buFont typeface="Courier New" pitchFamily="49" charset="0"/>
              <a:buNone/>
            </a:pPr>
            <a:r>
              <a:rPr lang="en-GB" sz="1800" b="1" dirty="0">
                <a:solidFill>
                  <a:srgbClr val="000000"/>
                </a:solidFill>
                <a:latin typeface="Courier New" pitchFamily="49" charset="0"/>
              </a:rPr>
              <a:t>Dump of assembler code for function worker</a:t>
            </a:r>
            <a:r>
              <a:rPr lang="en-GB" sz="1800" b="1" dirty="0" smtClean="0">
                <a:solidFill>
                  <a:srgbClr val="000000"/>
                </a:solidFill>
                <a:latin typeface="Courier New" pitchFamily="49" charset="0"/>
              </a:rPr>
              <a:t>:</a:t>
            </a:r>
          </a:p>
          <a:p>
            <a:pPr algn="l">
              <a:buClr>
                <a:srgbClr val="000000"/>
              </a:buClr>
              <a:buSzPct val="100000"/>
              <a:buFont typeface="Courier New" pitchFamily="49" charset="0"/>
              <a:buNone/>
            </a:pP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 …</a:t>
            </a:r>
            <a:endParaRPr lang="en-GB" sz="1800" b="1" dirty="0">
              <a:solidFill>
                <a:srgbClr val="000000"/>
              </a:solidFill>
              <a:latin typeface="Courier New" pitchFamily="49" charset="0"/>
            </a:endParaRPr>
          </a:p>
          <a:p>
            <a:pPr algn="l">
              <a:buClr>
                <a:srgbClr val="000000"/>
              </a:buClr>
              <a:buSzPct val="100000"/>
              <a:buFont typeface="Courier New" pitchFamily="49" charset="0"/>
              <a:buNone/>
            </a:pPr>
            <a:r>
              <a:rPr lang="en-GB" sz="1800" b="1" dirty="0" smtClean="0">
                <a:solidFill>
                  <a:srgbClr val="000000"/>
                </a:solidFill>
                <a:latin typeface="Courier New" pitchFamily="49" charset="0"/>
              </a:rPr>
              <a:t>  0x00401398 </a:t>
            </a:r>
            <a:r>
              <a:rPr lang="en-GB" sz="1800" b="1" dirty="0">
                <a:solidFill>
                  <a:srgbClr val="000000"/>
                </a:solidFill>
                <a:latin typeface="Courier New" pitchFamily="49" charset="0"/>
              </a:rPr>
              <a:t>&lt;+15&gt;:	</a:t>
            </a:r>
            <a:r>
              <a:rPr lang="en-GB" sz="1800" b="1" dirty="0" err="1">
                <a:solidFill>
                  <a:srgbClr val="000000"/>
                </a:solidFill>
                <a:latin typeface="Courier New" pitchFamily="49" charset="0"/>
              </a:rPr>
              <a:t>mov</a:t>
            </a:r>
            <a:r>
              <a:rPr lang="en-GB" sz="1800" b="1" dirty="0">
                <a:solidFill>
                  <a:srgbClr val="000000"/>
                </a:solidFill>
                <a:latin typeface="Courier New" pitchFamily="49" charset="0"/>
              </a:rPr>
              <a:t>    0x406018,%</a:t>
            </a:r>
            <a:r>
              <a:rPr lang="en-GB" sz="1800" b="1" dirty="0" smtClean="0">
                <a:solidFill>
                  <a:srgbClr val="000000"/>
                </a:solidFill>
                <a:latin typeface="Courier New" pitchFamily="49" charset="0"/>
              </a:rPr>
              <a:t>eax  ; 1. read from mem</a:t>
            </a:r>
            <a:endParaRPr lang="en-GB" sz="1800" b="1" dirty="0">
              <a:solidFill>
                <a:srgbClr val="000000"/>
              </a:solidFill>
              <a:latin typeface="Courier New" pitchFamily="49" charset="0"/>
            </a:endParaRPr>
          </a:p>
          <a:p>
            <a:pPr algn="l">
              <a:buClr>
                <a:srgbClr val="000000"/>
              </a:buClr>
              <a:buSzPct val="100000"/>
              <a:buFont typeface="Courier New" pitchFamily="49" charset="0"/>
              <a:buNone/>
            </a:pPr>
            <a:r>
              <a:rPr lang="en-GB" sz="1800" b="1" dirty="0" smtClean="0">
                <a:solidFill>
                  <a:srgbClr val="000000"/>
                </a:solidFill>
                <a:latin typeface="Courier New" pitchFamily="49" charset="0"/>
              </a:rPr>
              <a:t>  0x0040139d </a:t>
            </a:r>
            <a:r>
              <a:rPr lang="en-GB" sz="1800" b="1" dirty="0">
                <a:solidFill>
                  <a:srgbClr val="000000"/>
                </a:solidFill>
                <a:latin typeface="Courier New" pitchFamily="49" charset="0"/>
              </a:rPr>
              <a:t>&lt;+20&gt;:	add    $0x1,%</a:t>
            </a:r>
            <a:r>
              <a:rPr lang="en-GB" sz="1800" b="1" dirty="0" smtClean="0">
                <a:solidFill>
                  <a:srgbClr val="000000"/>
                </a:solidFill>
                <a:latin typeface="Courier New" pitchFamily="49" charset="0"/>
              </a:rPr>
              <a:t>eax      ; 2. increment </a:t>
            </a:r>
            <a:r>
              <a:rPr lang="en-GB" sz="1800" b="1" dirty="0" err="1" smtClean="0">
                <a:solidFill>
                  <a:srgbClr val="000000"/>
                </a:solidFill>
                <a:latin typeface="Courier New" pitchFamily="49" charset="0"/>
              </a:rPr>
              <a:t>reg</a:t>
            </a:r>
            <a:endParaRPr lang="en-GB" sz="1800" b="1" dirty="0">
              <a:solidFill>
                <a:srgbClr val="000000"/>
              </a:solidFill>
              <a:latin typeface="Courier New" pitchFamily="49" charset="0"/>
            </a:endParaRPr>
          </a:p>
          <a:p>
            <a:pPr algn="l">
              <a:buClr>
                <a:srgbClr val="000000"/>
              </a:buClr>
              <a:buSzPct val="100000"/>
              <a:buFont typeface="Courier New" pitchFamily="49" charset="0"/>
              <a:buNone/>
            </a:pPr>
            <a:r>
              <a:rPr lang="en-GB" sz="1800" b="1" dirty="0" smtClean="0">
                <a:solidFill>
                  <a:srgbClr val="000000"/>
                </a:solidFill>
                <a:latin typeface="Courier New" pitchFamily="49" charset="0"/>
              </a:rPr>
              <a:t>  0x004013a0 </a:t>
            </a:r>
            <a:r>
              <a:rPr lang="en-GB" sz="1800" b="1" dirty="0">
                <a:solidFill>
                  <a:srgbClr val="000000"/>
                </a:solidFill>
                <a:latin typeface="Courier New" pitchFamily="49" charset="0"/>
              </a:rPr>
              <a:t>&lt;+23&gt;:	</a:t>
            </a:r>
            <a:r>
              <a:rPr lang="en-GB" sz="1800" b="1" dirty="0" err="1">
                <a:solidFill>
                  <a:srgbClr val="000000"/>
                </a:solidFill>
                <a:latin typeface="Courier New" pitchFamily="49" charset="0"/>
              </a:rPr>
              <a:t>mov</a:t>
            </a: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eax,0x406018  ; 3. write to mem</a:t>
            </a:r>
          </a:p>
        </p:txBody>
      </p:sp>
      <p:sp>
        <p:nvSpPr>
          <p:cNvPr id="8" name="Text Box 4"/>
          <p:cNvSpPr txBox="1">
            <a:spLocks noChangeArrowheads="1"/>
          </p:cNvSpPr>
          <p:nvPr/>
        </p:nvSpPr>
        <p:spPr bwMode="auto">
          <a:xfrm>
            <a:off x="312944" y="3710879"/>
            <a:ext cx="8518112" cy="2033506"/>
          </a:xfrm>
          <a:prstGeom prst="rect">
            <a:avLst/>
          </a:prstGeom>
          <a:noFill/>
          <a:ln w="12600">
            <a:solidFill>
              <a:srgbClr val="000000"/>
            </a:solidFill>
            <a:miter lim="800000"/>
            <a:headEnd/>
            <a:tailEnd/>
          </a:ln>
          <a:effectLs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urier New" pitchFamily="49" charset="0"/>
              <a:buNone/>
            </a:pPr>
            <a:r>
              <a:rPr lang="en-GB" sz="1800" b="1" dirty="0" smtClean="0">
                <a:solidFill>
                  <a:srgbClr val="000000"/>
                </a:solidFill>
                <a:latin typeface="Courier New" pitchFamily="49" charset="0"/>
              </a:rPr>
              <a:t>worker() { …; counter = counter + 1; … }</a:t>
            </a:r>
          </a:p>
          <a:p>
            <a:pPr algn="l">
              <a:buClr>
                <a:srgbClr val="000000"/>
              </a:buClr>
              <a:buSzPct val="100000"/>
              <a:buFont typeface="Courier New" pitchFamily="49" charset="0"/>
              <a:buNone/>
            </a:pPr>
            <a:endParaRPr lang="en-GB" sz="1800" b="1" dirty="0">
              <a:solidFill>
                <a:srgbClr val="000000"/>
              </a:solidFill>
              <a:latin typeface="Courier New" pitchFamily="49" charset="0"/>
            </a:endParaRPr>
          </a:p>
          <a:p>
            <a:pPr algn="l">
              <a:buClr>
                <a:srgbClr val="000000"/>
              </a:buClr>
              <a:buSzPct val="100000"/>
              <a:buFont typeface="Courier New" pitchFamily="49" charset="0"/>
              <a:buNone/>
            </a:pPr>
            <a:r>
              <a:rPr lang="en-GB" sz="1800" b="1" dirty="0">
                <a:solidFill>
                  <a:srgbClr val="000000"/>
                </a:solidFill>
                <a:latin typeface="Courier New" pitchFamily="49" charset="0"/>
              </a:rPr>
              <a:t>Dump of assembler code for function worker</a:t>
            </a:r>
            <a:r>
              <a:rPr lang="en-GB" sz="1800" b="1" dirty="0" smtClean="0">
                <a:solidFill>
                  <a:srgbClr val="000000"/>
                </a:solidFill>
                <a:latin typeface="Courier New" pitchFamily="49" charset="0"/>
              </a:rPr>
              <a:t>:</a:t>
            </a:r>
          </a:p>
          <a:p>
            <a:pPr algn="l">
              <a:buClr>
                <a:srgbClr val="000000"/>
              </a:buClr>
              <a:buSzPct val="100000"/>
              <a:buFont typeface="Courier New" pitchFamily="49" charset="0"/>
              <a:buNone/>
            </a:pP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 …</a:t>
            </a:r>
            <a:endParaRPr lang="en-GB" sz="1800" b="1" dirty="0">
              <a:solidFill>
                <a:srgbClr val="000000"/>
              </a:solidFill>
              <a:latin typeface="Courier New" pitchFamily="49" charset="0"/>
            </a:endParaRPr>
          </a:p>
          <a:p>
            <a:pPr algn="l">
              <a:buClr>
                <a:srgbClr val="000000"/>
              </a:buClr>
              <a:buSzPct val="100000"/>
              <a:buFont typeface="Courier New" pitchFamily="49" charset="0"/>
              <a:buNone/>
            </a:pPr>
            <a:r>
              <a:rPr lang="en-GB" sz="1800" b="1" dirty="0" smtClean="0">
                <a:solidFill>
                  <a:srgbClr val="000000"/>
                </a:solidFill>
                <a:latin typeface="Courier New" pitchFamily="49" charset="0"/>
              </a:rPr>
              <a:t>  0x00401398 </a:t>
            </a:r>
            <a:r>
              <a:rPr lang="en-GB" sz="1800" b="1" dirty="0">
                <a:solidFill>
                  <a:srgbClr val="000000"/>
                </a:solidFill>
                <a:latin typeface="Courier New" pitchFamily="49" charset="0"/>
              </a:rPr>
              <a:t>&lt;+15&gt;:	</a:t>
            </a:r>
            <a:r>
              <a:rPr lang="en-GB" sz="1800" b="1" dirty="0" err="1">
                <a:solidFill>
                  <a:srgbClr val="000000"/>
                </a:solidFill>
                <a:latin typeface="Courier New" pitchFamily="49" charset="0"/>
              </a:rPr>
              <a:t>mov</a:t>
            </a:r>
            <a:r>
              <a:rPr lang="en-GB" sz="1800" b="1" dirty="0">
                <a:solidFill>
                  <a:srgbClr val="000000"/>
                </a:solidFill>
                <a:latin typeface="Courier New" pitchFamily="49" charset="0"/>
              </a:rPr>
              <a:t>    0x406018,%</a:t>
            </a:r>
            <a:r>
              <a:rPr lang="en-GB" sz="1800" b="1" dirty="0" smtClean="0">
                <a:solidFill>
                  <a:srgbClr val="000000"/>
                </a:solidFill>
                <a:latin typeface="Courier New" pitchFamily="49" charset="0"/>
              </a:rPr>
              <a:t>eax  ; 1. read from mem</a:t>
            </a:r>
            <a:endParaRPr lang="en-GB" sz="1800" b="1" dirty="0">
              <a:solidFill>
                <a:srgbClr val="000000"/>
              </a:solidFill>
              <a:latin typeface="Courier New" pitchFamily="49" charset="0"/>
            </a:endParaRPr>
          </a:p>
          <a:p>
            <a:pPr algn="l">
              <a:buClr>
                <a:srgbClr val="000000"/>
              </a:buClr>
              <a:buSzPct val="100000"/>
              <a:buFont typeface="Courier New" pitchFamily="49" charset="0"/>
              <a:buNone/>
            </a:pPr>
            <a:r>
              <a:rPr lang="en-GB" sz="1800" b="1" dirty="0" smtClean="0">
                <a:solidFill>
                  <a:srgbClr val="000000"/>
                </a:solidFill>
                <a:latin typeface="Courier New" pitchFamily="49" charset="0"/>
              </a:rPr>
              <a:t>  0x0040139d </a:t>
            </a:r>
            <a:r>
              <a:rPr lang="en-GB" sz="1800" b="1" dirty="0">
                <a:solidFill>
                  <a:srgbClr val="000000"/>
                </a:solidFill>
                <a:latin typeface="Courier New" pitchFamily="49" charset="0"/>
              </a:rPr>
              <a:t>&lt;+20&gt;:	add    $0x1,%</a:t>
            </a:r>
            <a:r>
              <a:rPr lang="en-GB" sz="1800" b="1" dirty="0" smtClean="0">
                <a:solidFill>
                  <a:srgbClr val="000000"/>
                </a:solidFill>
                <a:latin typeface="Courier New" pitchFamily="49" charset="0"/>
              </a:rPr>
              <a:t>eax      ; 2. increment </a:t>
            </a:r>
            <a:r>
              <a:rPr lang="en-GB" sz="1800" b="1" dirty="0" err="1" smtClean="0">
                <a:solidFill>
                  <a:srgbClr val="000000"/>
                </a:solidFill>
                <a:latin typeface="Courier New" pitchFamily="49" charset="0"/>
              </a:rPr>
              <a:t>reg</a:t>
            </a:r>
            <a:endParaRPr lang="en-GB" sz="1800" b="1" dirty="0">
              <a:solidFill>
                <a:srgbClr val="000000"/>
              </a:solidFill>
              <a:latin typeface="Courier New" pitchFamily="49" charset="0"/>
            </a:endParaRPr>
          </a:p>
          <a:p>
            <a:pPr algn="l">
              <a:buClr>
                <a:srgbClr val="000000"/>
              </a:buClr>
              <a:buSzPct val="100000"/>
              <a:buFont typeface="Courier New" pitchFamily="49" charset="0"/>
              <a:buNone/>
            </a:pPr>
            <a:r>
              <a:rPr lang="en-GB" sz="1800" b="1" dirty="0" smtClean="0">
                <a:solidFill>
                  <a:srgbClr val="000000"/>
                </a:solidFill>
                <a:latin typeface="Courier New" pitchFamily="49" charset="0"/>
              </a:rPr>
              <a:t>  0x004013a0 </a:t>
            </a:r>
            <a:r>
              <a:rPr lang="en-GB" sz="1800" b="1" dirty="0">
                <a:solidFill>
                  <a:srgbClr val="000000"/>
                </a:solidFill>
                <a:latin typeface="Courier New" pitchFamily="49" charset="0"/>
              </a:rPr>
              <a:t>&lt;+23&gt;:	</a:t>
            </a:r>
            <a:r>
              <a:rPr lang="en-GB" sz="1800" b="1" dirty="0" err="1">
                <a:solidFill>
                  <a:srgbClr val="000000"/>
                </a:solidFill>
                <a:latin typeface="Courier New" pitchFamily="49" charset="0"/>
              </a:rPr>
              <a:t>mov</a:t>
            </a: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eax,0x406018  ; 3. write to mem</a:t>
            </a:r>
          </a:p>
        </p:txBody>
      </p:sp>
      <p:sp>
        <p:nvSpPr>
          <p:cNvPr id="10" name="TextBox 9"/>
          <p:cNvSpPr txBox="1"/>
          <p:nvPr/>
        </p:nvSpPr>
        <p:spPr>
          <a:xfrm>
            <a:off x="7222502" y="1570098"/>
            <a:ext cx="1285929" cy="461665"/>
          </a:xfrm>
          <a:prstGeom prst="rect">
            <a:avLst/>
          </a:prstGeom>
          <a:noFill/>
        </p:spPr>
        <p:txBody>
          <a:bodyPr wrap="none" rtlCol="0">
            <a:spAutoFit/>
          </a:bodyPr>
          <a:lstStyle/>
          <a:p>
            <a:r>
              <a:rPr lang="en-CA" dirty="0" smtClean="0"/>
              <a:t>Thread 1</a:t>
            </a:r>
            <a:endParaRPr lang="en-CA" dirty="0"/>
          </a:p>
        </p:txBody>
      </p:sp>
      <p:sp>
        <p:nvSpPr>
          <p:cNvPr id="13" name="TextBox 12"/>
          <p:cNvSpPr txBox="1"/>
          <p:nvPr/>
        </p:nvSpPr>
        <p:spPr>
          <a:xfrm>
            <a:off x="7222181" y="3795467"/>
            <a:ext cx="1285929" cy="461665"/>
          </a:xfrm>
          <a:prstGeom prst="rect">
            <a:avLst/>
          </a:prstGeom>
          <a:noFill/>
        </p:spPr>
        <p:txBody>
          <a:bodyPr wrap="none" rtlCol="0">
            <a:spAutoFit/>
          </a:bodyPr>
          <a:lstStyle/>
          <a:p>
            <a:r>
              <a:rPr lang="en-CA" dirty="0" smtClean="0"/>
              <a:t>Thread 2</a:t>
            </a:r>
            <a:endParaRPr lang="en-CA" dirty="0"/>
          </a:p>
        </p:txBody>
      </p:sp>
      <p:sp>
        <p:nvSpPr>
          <p:cNvPr id="2" name="Slide Number Placeholder 1"/>
          <p:cNvSpPr>
            <a:spLocks noGrp="1"/>
          </p:cNvSpPr>
          <p:nvPr>
            <p:ph type="sldNum" sz="quarter" idx="10"/>
          </p:nvPr>
        </p:nvSpPr>
        <p:spPr/>
        <p:txBody>
          <a:bodyPr/>
          <a:lstStyle/>
          <a:p>
            <a:pPr>
              <a:defRPr/>
            </a:pPr>
            <a:fld id="{C8BBC367-7651-4135-8CB4-6CE649996247}" type="slidenum">
              <a:rPr lang="en-US" smtClean="0"/>
              <a:pPr>
                <a:defRPr/>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609600" y="44450"/>
            <a:ext cx="7926388" cy="1220788"/>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Why do Races Occur?</a:t>
            </a:r>
          </a:p>
        </p:txBody>
      </p:sp>
      <p:sp>
        <p:nvSpPr>
          <p:cNvPr id="6147" name="Rectangle 2"/>
          <p:cNvSpPr>
            <a:spLocks noGrp="1" noChangeArrowheads="1"/>
          </p:cNvSpPr>
          <p:nvPr>
            <p:ph idx="1"/>
          </p:nvPr>
        </p:nvSpPr>
        <p:spPr>
          <a:xfrm>
            <a:off x="609600" y="1349530"/>
            <a:ext cx="4857777" cy="5184775"/>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Result </a:t>
            </a:r>
            <a:r>
              <a:rPr lang="en-GB" dirty="0"/>
              <a:t>depends on timing of execution of threads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Some execution sequences lead to unexpected results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How can we avoid this problem?</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p:txBody>
      </p:sp>
      <p:grpSp>
        <p:nvGrpSpPr>
          <p:cNvPr id="2" name="Group 1"/>
          <p:cNvGrpSpPr/>
          <p:nvPr/>
        </p:nvGrpSpPr>
        <p:grpSpPr>
          <a:xfrm>
            <a:off x="5444300" y="1883352"/>
            <a:ext cx="3564000" cy="2452429"/>
            <a:chOff x="5136803" y="2830120"/>
            <a:chExt cx="3564000" cy="2452429"/>
          </a:xfrm>
        </p:grpSpPr>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7938323" y="2860720"/>
                <a:ext cx="508320" cy="196200"/>
              </p14:xfrm>
            </p:contentPart>
          </mc:Choice>
          <mc:Fallback xmlns="">
            <p:pic>
              <p:nvPicPr>
                <p:cNvPr id="6" name="Ink 5"/>
                <p:cNvPicPr/>
                <p:nvPr/>
              </p:nvPicPr>
              <p:blipFill>
                <a:blip r:embed="rId4"/>
                <a:stretch>
                  <a:fillRect/>
                </a:stretch>
              </p:blipFill>
              <p:spPr>
                <a:xfrm>
                  <a:off x="7927523" y="2856767"/>
                  <a:ext cx="524880" cy="20662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8064683" y="3177160"/>
                <a:ext cx="636120" cy="22320"/>
              </p14:xfrm>
            </p:contentPart>
          </mc:Choice>
          <mc:Fallback xmlns="">
            <p:pic>
              <p:nvPicPr>
                <p:cNvPr id="7" name="Ink 6"/>
                <p:cNvPicPr/>
                <p:nvPr/>
              </p:nvPicPr>
              <p:blipFill>
                <a:blip r:embed="rId6"/>
                <a:stretch>
                  <a:fillRect/>
                </a:stretch>
              </p:blipFill>
              <p:spPr>
                <a:xfrm>
                  <a:off x="8056763" y="3171306"/>
                  <a:ext cx="648000" cy="4207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p14:cNvContentPartPr/>
                <p14:nvPr/>
              </p14:nvContentPartPr>
              <p14:xfrm>
                <a:off x="8178803" y="3885389"/>
                <a:ext cx="335880" cy="1397160"/>
              </p14:xfrm>
            </p:contentPart>
          </mc:Choice>
          <mc:Fallback xmlns="">
            <p:pic>
              <p:nvPicPr>
                <p:cNvPr id="8" name="Ink 7"/>
                <p:cNvPicPr/>
                <p:nvPr/>
              </p:nvPicPr>
              <p:blipFill>
                <a:blip r:embed="rId8"/>
                <a:stretch>
                  <a:fillRect/>
                </a:stretch>
              </p:blipFill>
              <p:spPr>
                <a:xfrm>
                  <a:off x="8164403" y="3870989"/>
                  <a:ext cx="365040" cy="1415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p14:cNvContentPartPr/>
                <p14:nvPr/>
              </p14:nvContentPartPr>
              <p14:xfrm>
                <a:off x="8386163" y="3321485"/>
                <a:ext cx="31320" cy="323640"/>
              </p14:xfrm>
            </p:contentPart>
          </mc:Choice>
          <mc:Fallback xmlns="">
            <p:pic>
              <p:nvPicPr>
                <p:cNvPr id="9" name="Ink 8"/>
                <p:cNvPicPr/>
                <p:nvPr/>
              </p:nvPicPr>
              <p:blipFill>
                <a:blip r:embed="rId10"/>
                <a:stretch>
                  <a:fillRect/>
                </a:stretch>
              </p:blipFill>
              <p:spPr>
                <a:xfrm>
                  <a:off x="8375486" y="3310697"/>
                  <a:ext cx="45912" cy="33838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p14:cNvContentPartPr/>
                <p14:nvPr/>
              </p14:nvContentPartPr>
              <p14:xfrm>
                <a:off x="8416043" y="3574925"/>
                <a:ext cx="24120" cy="192960"/>
              </p14:xfrm>
            </p:contentPart>
          </mc:Choice>
          <mc:Fallback xmlns="">
            <p:pic>
              <p:nvPicPr>
                <p:cNvPr id="10" name="Ink 9"/>
                <p:cNvPicPr/>
                <p:nvPr/>
              </p:nvPicPr>
              <p:blipFill>
                <a:blip r:embed="rId12"/>
                <a:stretch>
                  <a:fillRect/>
                </a:stretch>
              </p:blipFill>
              <p:spPr>
                <a:xfrm>
                  <a:off x="8407638" y="3568098"/>
                  <a:ext cx="39104" cy="20625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p14:cNvContentPartPr/>
                <p14:nvPr/>
              </p14:nvContentPartPr>
              <p14:xfrm>
                <a:off x="5805683" y="4969445"/>
                <a:ext cx="42480" cy="122400"/>
              </p14:xfrm>
            </p:contentPart>
          </mc:Choice>
          <mc:Fallback xmlns="">
            <p:pic>
              <p:nvPicPr>
                <p:cNvPr id="11" name="Ink 10"/>
                <p:cNvPicPr/>
                <p:nvPr/>
              </p:nvPicPr>
              <p:blipFill>
                <a:blip r:embed="rId14"/>
                <a:stretch>
                  <a:fillRect/>
                </a:stretch>
              </p:blipFill>
              <p:spPr>
                <a:xfrm>
                  <a:off x="5793083" y="4957565"/>
                  <a:ext cx="6084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p14:cNvContentPartPr/>
                <p14:nvPr/>
              </p14:nvContentPartPr>
              <p14:xfrm>
                <a:off x="5398163" y="2830120"/>
                <a:ext cx="258120" cy="232560"/>
              </p14:xfrm>
            </p:contentPart>
          </mc:Choice>
          <mc:Fallback xmlns="">
            <p:pic>
              <p:nvPicPr>
                <p:cNvPr id="12" name="Ink 11"/>
                <p:cNvPicPr/>
                <p:nvPr/>
              </p:nvPicPr>
              <p:blipFill>
                <a:blip r:embed="rId16"/>
                <a:stretch>
                  <a:fillRect/>
                </a:stretch>
              </p:blipFill>
              <p:spPr>
                <a:xfrm>
                  <a:off x="5387363" y="2820056"/>
                  <a:ext cx="280080" cy="252689"/>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p14:cNvContentPartPr/>
                <p14:nvPr/>
              </p14:nvContentPartPr>
              <p14:xfrm>
                <a:off x="5136803" y="3236200"/>
                <a:ext cx="912960" cy="48240"/>
              </p14:xfrm>
            </p:contentPart>
          </mc:Choice>
          <mc:Fallback xmlns="">
            <p:pic>
              <p:nvPicPr>
                <p:cNvPr id="13" name="Ink 12"/>
                <p:cNvPicPr/>
                <p:nvPr/>
              </p:nvPicPr>
              <p:blipFill>
                <a:blip r:embed="rId18"/>
                <a:stretch>
                  <a:fillRect/>
                </a:stretch>
              </p:blipFill>
              <p:spPr>
                <a:xfrm>
                  <a:off x="5129606" y="3230440"/>
                  <a:ext cx="924475"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p14:cNvContentPartPr/>
                <p14:nvPr/>
              </p14:nvContentPartPr>
              <p14:xfrm>
                <a:off x="5413283" y="3337325"/>
                <a:ext cx="274320" cy="457138"/>
              </p14:xfrm>
            </p:contentPart>
          </mc:Choice>
          <mc:Fallback xmlns="">
            <p:pic>
              <p:nvPicPr>
                <p:cNvPr id="14" name="Ink 13"/>
                <p:cNvPicPr/>
                <p:nvPr/>
              </p:nvPicPr>
              <p:blipFill>
                <a:blip r:embed="rId20"/>
                <a:stretch>
                  <a:fillRect/>
                </a:stretch>
              </p:blipFill>
              <p:spPr>
                <a:xfrm>
                  <a:off x="5399603" y="3333366"/>
                  <a:ext cx="291960" cy="47369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p14:cNvContentPartPr/>
                <p14:nvPr/>
              </p14:nvContentPartPr>
              <p14:xfrm>
                <a:off x="5605523" y="3693245"/>
                <a:ext cx="140040" cy="936058"/>
              </p14:xfrm>
            </p:contentPart>
          </mc:Choice>
          <mc:Fallback xmlns="">
            <p:pic>
              <p:nvPicPr>
                <p:cNvPr id="15" name="Ink 14"/>
                <p:cNvPicPr/>
                <p:nvPr/>
              </p:nvPicPr>
              <p:blipFill>
                <a:blip r:embed="rId22"/>
                <a:stretch>
                  <a:fillRect/>
                </a:stretch>
              </p:blipFill>
              <p:spPr>
                <a:xfrm>
                  <a:off x="5598323" y="3686045"/>
                  <a:ext cx="151920" cy="95369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p14:cNvContentPartPr/>
                <p14:nvPr/>
              </p14:nvContentPartPr>
              <p14:xfrm>
                <a:off x="5639723" y="4020245"/>
                <a:ext cx="35640" cy="530938"/>
              </p14:xfrm>
            </p:contentPart>
          </mc:Choice>
          <mc:Fallback xmlns="">
            <p:pic>
              <p:nvPicPr>
                <p:cNvPr id="16" name="Ink 15"/>
                <p:cNvPicPr/>
                <p:nvPr/>
              </p:nvPicPr>
              <p:blipFill>
                <a:blip r:embed="rId24"/>
                <a:stretch>
                  <a:fillRect/>
                </a:stretch>
              </p:blipFill>
              <p:spPr>
                <a:xfrm>
                  <a:off x="5628563" y="4010886"/>
                  <a:ext cx="52200" cy="54425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p14:cNvContentPartPr/>
                <p14:nvPr/>
              </p14:nvContentPartPr>
              <p14:xfrm>
                <a:off x="5462603" y="4788845"/>
                <a:ext cx="257040" cy="184978"/>
              </p14:xfrm>
            </p:contentPart>
          </mc:Choice>
          <mc:Fallback xmlns="">
            <p:pic>
              <p:nvPicPr>
                <p:cNvPr id="17" name="Ink 16"/>
                <p:cNvPicPr/>
                <p:nvPr/>
              </p:nvPicPr>
              <p:blipFill>
                <a:blip r:embed="rId26"/>
                <a:stretch>
                  <a:fillRect/>
                </a:stretch>
              </p:blipFill>
              <p:spPr>
                <a:xfrm>
                  <a:off x="5450021" y="4773370"/>
                  <a:ext cx="284002" cy="211609"/>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p14:cNvContentPartPr/>
                <p14:nvPr/>
              </p14:nvContentPartPr>
              <p14:xfrm>
                <a:off x="5836643" y="4850285"/>
                <a:ext cx="13320" cy="1440"/>
              </p14:xfrm>
            </p:contentPart>
          </mc:Choice>
          <mc:Fallback xmlns="">
            <p:pic>
              <p:nvPicPr>
                <p:cNvPr id="18" name="Ink 17"/>
                <p:cNvPicPr/>
                <p:nvPr/>
              </p:nvPicPr>
              <p:blipFill>
                <a:blip r:embed="rId28"/>
                <a:stretch>
                  <a:fillRect/>
                </a:stretch>
              </p:blipFill>
              <p:spPr>
                <a:xfrm>
                  <a:off x="5827283" y="4841645"/>
                  <a:ext cx="349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p14:cNvContentPartPr/>
                <p14:nvPr/>
              </p14:nvContentPartPr>
              <p14:xfrm>
                <a:off x="8503883" y="4123805"/>
                <a:ext cx="59760" cy="91440"/>
              </p14:xfrm>
            </p:contentPart>
          </mc:Choice>
          <mc:Fallback xmlns="">
            <p:pic>
              <p:nvPicPr>
                <p:cNvPr id="19" name="Ink 18"/>
                <p:cNvPicPr/>
                <p:nvPr/>
              </p:nvPicPr>
              <p:blipFill>
                <a:blip r:embed="rId30"/>
                <a:stretch>
                  <a:fillRect/>
                </a:stretch>
              </p:blipFill>
              <p:spPr>
                <a:xfrm>
                  <a:off x="8491643" y="4112645"/>
                  <a:ext cx="759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p14:cNvContentPartPr/>
                <p14:nvPr/>
              </p14:nvContentPartPr>
              <p14:xfrm>
                <a:off x="8526923" y="3962525"/>
                <a:ext cx="9720" cy="26280"/>
              </p14:xfrm>
            </p:contentPart>
          </mc:Choice>
          <mc:Fallback xmlns="">
            <p:pic>
              <p:nvPicPr>
                <p:cNvPr id="20" name="Ink 19"/>
                <p:cNvPicPr/>
                <p:nvPr/>
              </p:nvPicPr>
              <p:blipFill>
                <a:blip r:embed="rId32"/>
                <a:stretch>
                  <a:fillRect/>
                </a:stretch>
              </p:blipFill>
              <p:spPr>
                <a:xfrm>
                  <a:off x="8517563" y="3958925"/>
                  <a:ext cx="230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p14:cNvContentPartPr/>
                <p14:nvPr/>
              </p14:nvContentPartPr>
              <p14:xfrm>
                <a:off x="8641763" y="4592165"/>
                <a:ext cx="58320" cy="129960"/>
              </p14:xfrm>
            </p:contentPart>
          </mc:Choice>
          <mc:Fallback xmlns="">
            <p:pic>
              <p:nvPicPr>
                <p:cNvPr id="21" name="Ink 20"/>
                <p:cNvPicPr/>
                <p:nvPr/>
              </p:nvPicPr>
              <p:blipFill>
                <a:blip r:embed="rId34"/>
                <a:stretch>
                  <a:fillRect/>
                </a:stretch>
              </p:blipFill>
              <p:spPr>
                <a:xfrm>
                  <a:off x="8627723" y="4579205"/>
                  <a:ext cx="770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Ink 21"/>
                <p14:cNvContentPartPr/>
                <p14:nvPr/>
              </p14:nvContentPartPr>
              <p14:xfrm>
                <a:off x="8692883" y="4470845"/>
                <a:ext cx="360" cy="360"/>
              </p14:xfrm>
            </p:contentPart>
          </mc:Choice>
          <mc:Fallback xmlns="">
            <p:pic>
              <p:nvPicPr>
                <p:cNvPr id="22" name="Ink 21"/>
                <p:cNvPicPr/>
                <p:nvPr/>
              </p:nvPicPr>
              <p:blipFill>
                <a:blip r:embed="rId36"/>
                <a:stretch>
                  <a:fillRect/>
                </a:stretch>
              </p:blipFill>
              <p:spPr>
                <a:xfrm>
                  <a:off x="8680283" y="4458245"/>
                  <a:ext cx="255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Ink 22"/>
                <p14:cNvContentPartPr/>
                <p14:nvPr/>
              </p14:nvContentPartPr>
              <p14:xfrm>
                <a:off x="5882040" y="3724002"/>
                <a:ext cx="2043360" cy="1179720"/>
              </p14:xfrm>
            </p:contentPart>
          </mc:Choice>
          <mc:Fallback xmlns="">
            <p:pic>
              <p:nvPicPr>
                <p:cNvPr id="23" name="Ink 22"/>
                <p:cNvPicPr/>
                <p:nvPr/>
              </p:nvPicPr>
              <p:blipFill>
                <a:blip r:embed="rId38"/>
                <a:stretch>
                  <a:fillRect/>
                </a:stretch>
              </p:blipFill>
              <p:spPr>
                <a:xfrm>
                  <a:off x="5877360" y="3719682"/>
                  <a:ext cx="2050920" cy="1191960"/>
                </a:xfrm>
                <a:prstGeom prst="rect">
                  <a:avLst/>
                </a:prstGeom>
              </p:spPr>
            </p:pic>
          </mc:Fallback>
        </mc:AlternateContent>
      </p:grpSp>
      <p:sp>
        <p:nvSpPr>
          <p:cNvPr id="3" name="Slide Number Placeholder 2"/>
          <p:cNvSpPr>
            <a:spLocks noGrp="1"/>
          </p:cNvSpPr>
          <p:nvPr>
            <p:ph type="sldNum" sz="quarter" idx="10"/>
          </p:nvPr>
        </p:nvSpPr>
        <p:spPr/>
        <p:txBody>
          <a:bodyPr/>
          <a:lstStyle/>
          <a:p>
            <a:pPr>
              <a:defRPr/>
            </a:pPr>
            <a:fld id="{C8BBC367-7651-4135-8CB4-6CE649996247}" type="slidenum">
              <a:rPr lang="en-US" smtClean="0"/>
              <a:pPr>
                <a:defRPr/>
              </a:pPr>
              <a:t>5</a:t>
            </a:fld>
            <a:endParaRPr lang="en-US"/>
          </a:p>
        </p:txBody>
      </p:sp>
    </p:spTree>
    <p:extLst>
      <p:ext uri="{BB962C8B-B14F-4D97-AF65-F5344CB8AC3E}">
        <p14:creationId xmlns:p14="http://schemas.microsoft.com/office/powerpoint/2010/main" val="385507143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
          <p:cNvSpPr>
            <a:spLocks noGrp="1" noChangeArrowheads="1"/>
          </p:cNvSpPr>
          <p:nvPr>
            <p:ph type="title"/>
          </p:nvPr>
        </p:nvSpPr>
        <p:spPr>
          <a:xfrm>
            <a:off x="609600" y="44450"/>
            <a:ext cx="7926388" cy="1220788"/>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Atomicity and Mutual Exclusion</a:t>
            </a:r>
          </a:p>
        </p:txBody>
      </p:sp>
      <p:sp>
        <p:nvSpPr>
          <p:cNvPr id="10244" name="Rectangle 2"/>
          <p:cNvSpPr>
            <a:spLocks noGrp="1" noChangeArrowheads="1"/>
          </p:cNvSpPr>
          <p:nvPr>
            <p:ph idx="1"/>
          </p:nvPr>
        </p:nvSpPr>
        <p:spPr>
          <a:xfrm>
            <a:off x="609600" y="1341438"/>
            <a:ext cx="7926388" cy="5184775"/>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Need to ensure that reading and updating the counter is an </a:t>
            </a:r>
            <a:r>
              <a:rPr lang="en-GB" dirty="0" smtClean="0">
                <a:solidFill>
                  <a:srgbClr val="C00000"/>
                </a:solidFill>
              </a:rPr>
              <a:t>atomic</a:t>
            </a:r>
            <a:r>
              <a:rPr lang="en-GB" dirty="0" smtClean="0"/>
              <a:t> operation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An operation is atomic if it </a:t>
            </a:r>
            <a:r>
              <a:rPr lang="en-GB" dirty="0" smtClean="0">
                <a:solidFill>
                  <a:srgbClr val="C00000"/>
                </a:solidFill>
              </a:rPr>
              <a:t>appears</a:t>
            </a:r>
            <a:r>
              <a:rPr lang="en-GB" dirty="0" smtClean="0"/>
              <a:t> to occur instantaneously to the rest of the system</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The operation appears </a:t>
            </a:r>
            <a:r>
              <a:rPr lang="en-GB" dirty="0" smtClean="0">
                <a:solidFill>
                  <a:srgbClr val="C00000"/>
                </a:solidFill>
              </a:rPr>
              <a:t>indivisible</a:t>
            </a:r>
            <a:r>
              <a:rPr lang="en-GB" dirty="0" smtClean="0"/>
              <a:t>, so the </a:t>
            </a:r>
            <a:r>
              <a:rPr lang="en-GB" dirty="0"/>
              <a:t>rest of the system either doesn’t observe </a:t>
            </a:r>
            <a:r>
              <a:rPr lang="en-GB" dirty="0">
                <a:solidFill>
                  <a:srgbClr val="C00000"/>
                </a:solidFill>
              </a:rPr>
              <a:t>any</a:t>
            </a:r>
            <a:r>
              <a:rPr lang="en-GB" dirty="0"/>
              <a:t> of the effects of the operation, or </a:t>
            </a:r>
            <a:r>
              <a:rPr lang="en-GB" dirty="0">
                <a:solidFill>
                  <a:srgbClr val="C00000"/>
                </a:solidFill>
              </a:rPr>
              <a:t>all </a:t>
            </a:r>
            <a:r>
              <a:rPr lang="en-GB" dirty="0"/>
              <a:t>the effects of the </a:t>
            </a:r>
            <a:r>
              <a:rPr lang="en-GB" dirty="0" smtClean="0"/>
              <a:t>operation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One way to ensure atomicity is by ensuring that only one thread can read and update the counter at a time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This is called </a:t>
            </a:r>
            <a:r>
              <a:rPr lang="en-GB" dirty="0" smtClean="0">
                <a:solidFill>
                  <a:srgbClr val="C00000"/>
                </a:solidFill>
              </a:rPr>
              <a:t>mutual exclusion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The code region on which mutual exclusion is enforced is called a </a:t>
            </a:r>
            <a:r>
              <a:rPr lang="en-GB" dirty="0" smtClean="0">
                <a:solidFill>
                  <a:srgbClr val="C00000"/>
                </a:solidFill>
              </a:rPr>
              <a:t>critical section</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Accesses to shared variables must be done in critical sections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solidFill>
                <a:srgbClr val="C00000"/>
              </a:solidFill>
            </a:endParaRPr>
          </a:p>
        </p:txBody>
      </p:sp>
      <p:sp>
        <p:nvSpPr>
          <p:cNvPr id="1024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1CD7CF4A-19FD-4537-9CCD-53A2C04E6AC9}" type="slidenum">
              <a:rPr lang="en-US" sz="1600" smtClean="0">
                <a:solidFill>
                  <a:schemeClr val="bg1"/>
                </a:solidFill>
                <a:latin typeface="Comic Sans MS" pitchFamily="66" charset="0"/>
              </a:rPr>
              <a:pPr/>
              <a:t>6</a:t>
            </a:fld>
            <a:endParaRPr lang="en-US" sz="1600" smtClean="0">
              <a:solidFill>
                <a:schemeClr val="bg1"/>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
          <p:cNvSpPr>
            <a:spLocks noGrp="1" noChangeArrowheads="1"/>
          </p:cNvSpPr>
          <p:nvPr>
            <p:ph type="title"/>
          </p:nvPr>
        </p:nvSpPr>
        <p:spPr>
          <a:xfrm>
            <a:off x="609600" y="44450"/>
            <a:ext cx="7926388" cy="1220788"/>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smtClean="0"/>
              <a:t>Mutex</a:t>
            </a:r>
            <a:r>
              <a:rPr lang="en-GB" dirty="0" smtClean="0"/>
              <a:t> Lock Abstraction</a:t>
            </a:r>
          </a:p>
        </p:txBody>
      </p:sp>
      <p:sp>
        <p:nvSpPr>
          <p:cNvPr id="16388" name="Rectangle 2"/>
          <p:cNvSpPr>
            <a:spLocks noGrp="1" noChangeArrowheads="1"/>
          </p:cNvSpPr>
          <p:nvPr>
            <p:ph idx="1"/>
          </p:nvPr>
        </p:nvSpPr>
        <p:spPr>
          <a:xfrm>
            <a:off x="609600" y="1341438"/>
            <a:ext cx="7926388" cy="5184775"/>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r>
              <a:rPr lang="en-GB" dirty="0" smtClean="0"/>
              <a:t>A </a:t>
            </a:r>
            <a:r>
              <a:rPr lang="en-GB" dirty="0" err="1">
                <a:solidFill>
                  <a:schemeClr val="accent3"/>
                </a:solidFill>
              </a:rPr>
              <a:t>mutex</a:t>
            </a:r>
            <a:r>
              <a:rPr lang="en-GB" dirty="0">
                <a:solidFill>
                  <a:schemeClr val="accent3"/>
                </a:solidFill>
              </a:rPr>
              <a:t> lock </a:t>
            </a:r>
            <a:r>
              <a:rPr lang="en-GB" dirty="0" smtClean="0"/>
              <a:t>helps ensures mutual exclusion</a:t>
            </a:r>
          </a:p>
          <a:p>
            <a:pPr lvl="1"/>
            <a:r>
              <a:rPr lang="en-US" dirty="0" err="1" smtClean="0"/>
              <a:t>mutex</a:t>
            </a:r>
            <a:r>
              <a:rPr lang="en-US" dirty="0" smtClean="0"/>
              <a:t> = </a:t>
            </a:r>
            <a:r>
              <a:rPr lang="en-US" dirty="0" err="1" smtClean="0"/>
              <a:t>lock_create</a:t>
            </a:r>
            <a:r>
              <a:rPr lang="en-US" dirty="0" smtClean="0"/>
              <a:t>():</a:t>
            </a:r>
            <a:r>
              <a:rPr lang="en-US" dirty="0"/>
              <a:t>	create a free </a:t>
            </a:r>
            <a:r>
              <a:rPr lang="en-US" dirty="0" smtClean="0"/>
              <a:t>lock, called </a:t>
            </a:r>
            <a:r>
              <a:rPr lang="en-US" dirty="0" err="1" smtClean="0"/>
              <a:t>mutex</a:t>
            </a:r>
            <a:endParaRPr lang="en-US" dirty="0"/>
          </a:p>
          <a:p>
            <a:pPr lvl="1"/>
            <a:r>
              <a:rPr lang="en-US" dirty="0" err="1" smtClean="0"/>
              <a:t>lock_destroy</a:t>
            </a:r>
            <a:r>
              <a:rPr lang="en-US" dirty="0" smtClean="0"/>
              <a:t>(</a:t>
            </a:r>
            <a:r>
              <a:rPr lang="en-US" dirty="0" err="1" smtClean="0"/>
              <a:t>mutex</a:t>
            </a:r>
            <a:r>
              <a:rPr lang="en-US" dirty="0" smtClean="0"/>
              <a:t>):</a:t>
            </a:r>
            <a:r>
              <a:rPr lang="en-US" dirty="0"/>
              <a:t>	destroy </a:t>
            </a:r>
            <a:r>
              <a:rPr lang="en-US" dirty="0" smtClean="0"/>
              <a:t>the </a:t>
            </a:r>
            <a:r>
              <a:rPr lang="en-US" dirty="0" err="1" smtClean="0"/>
              <a:t>mutex</a:t>
            </a:r>
            <a:r>
              <a:rPr lang="en-US" dirty="0" smtClean="0"/>
              <a:t> lock</a:t>
            </a:r>
            <a:endParaRPr lang="en-GB" dirty="0" smtClean="0"/>
          </a:p>
          <a:p>
            <a:pPr lvl="1" eaLnBrk="1" hangingPunct="1">
              <a:spcBef>
                <a:spcPts val="575"/>
              </a:spcBef>
              <a:spcAft>
                <a:spcPts val="288"/>
              </a:spcAft>
            </a:pPr>
            <a:r>
              <a:rPr lang="en-GB" dirty="0" smtClean="0"/>
              <a:t>lock(</a:t>
            </a:r>
            <a:r>
              <a:rPr lang="en-GB" dirty="0" err="1" smtClean="0"/>
              <a:t>mutex</a:t>
            </a:r>
            <a:r>
              <a:rPr lang="en-GB" dirty="0" smtClean="0"/>
              <a:t>):</a:t>
            </a:r>
          </a:p>
          <a:p>
            <a:pPr lvl="2" eaLnBrk="1" hangingPunct="1"/>
            <a:r>
              <a:rPr lang="en-GB" dirty="0" smtClean="0"/>
              <a:t>Acquire the lock if it is free</a:t>
            </a:r>
          </a:p>
          <a:p>
            <a:pPr lvl="2" eaLnBrk="1" hangingPunct="1"/>
            <a:r>
              <a:rPr lang="en-GB" dirty="0" smtClean="0"/>
              <a:t>Otherwise wait (or sleep) until it can be acquired</a:t>
            </a:r>
          </a:p>
          <a:p>
            <a:pPr lvl="2" eaLnBrk="1" hangingPunct="1"/>
            <a:r>
              <a:rPr lang="en-GB" dirty="0" smtClean="0"/>
              <a:t>Lock is now acquired</a:t>
            </a:r>
          </a:p>
          <a:p>
            <a:pPr lvl="3"/>
            <a:endParaRPr lang="en-GB" dirty="0" smtClean="0"/>
          </a:p>
          <a:p>
            <a:pPr lvl="1" eaLnBrk="1" hangingPunct="1">
              <a:spcBef>
                <a:spcPts val="575"/>
              </a:spcBef>
              <a:spcAft>
                <a:spcPts val="288"/>
              </a:spcAft>
            </a:pPr>
            <a:r>
              <a:rPr lang="en-GB" dirty="0" smtClean="0"/>
              <a:t>unlock(</a:t>
            </a:r>
            <a:r>
              <a:rPr lang="en-GB" dirty="0" err="1" smtClean="0"/>
              <a:t>mutex</a:t>
            </a:r>
            <a:r>
              <a:rPr lang="en-GB" dirty="0" smtClean="0"/>
              <a:t>):</a:t>
            </a:r>
          </a:p>
          <a:p>
            <a:pPr lvl="2" eaLnBrk="1" hangingPunct="1"/>
            <a:r>
              <a:rPr lang="en-GB" dirty="0" smtClean="0"/>
              <a:t>Release the lock</a:t>
            </a:r>
          </a:p>
          <a:p>
            <a:pPr lvl="2" eaLnBrk="1" hangingPunct="1"/>
            <a:r>
              <a:rPr lang="en-GB" dirty="0" smtClean="0"/>
              <a:t>If there are waiting threads wake up one of them</a:t>
            </a:r>
          </a:p>
          <a:p>
            <a:pPr lvl="2" eaLnBrk="1" hangingPunct="1"/>
            <a:r>
              <a:rPr lang="en-GB" dirty="0" smtClean="0"/>
              <a:t>Lock is now free</a:t>
            </a:r>
          </a:p>
          <a:p>
            <a:r>
              <a:rPr lang="en-GB" dirty="0" smtClean="0"/>
              <a:t>Critical section is accessed in between lock, unlock</a:t>
            </a:r>
          </a:p>
        </p:txBody>
      </p:sp>
      <p:sp>
        <p:nvSpPr>
          <p:cNvPr id="1638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B3771654-AE82-42B8-B6E5-6597824DBDE8}" type="slidenum">
              <a:rPr lang="en-US" sz="1600" smtClean="0">
                <a:solidFill>
                  <a:schemeClr val="bg1"/>
                </a:solidFill>
                <a:latin typeface="Comic Sans MS" pitchFamily="66" charset="0"/>
              </a:rPr>
              <a:pPr/>
              <a:t>7</a:t>
            </a:fld>
            <a:endParaRPr lang="en-US" sz="1600" smtClean="0">
              <a:solidFill>
                <a:schemeClr val="bg1"/>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Mutex</a:t>
            </a:r>
            <a:r>
              <a:rPr lang="en-CA" dirty="0" smtClean="0"/>
              <a:t> Locks</a:t>
            </a:r>
            <a:endParaRPr lang="en-CA" dirty="0"/>
          </a:p>
        </p:txBody>
      </p:sp>
      <p:sp>
        <p:nvSpPr>
          <p:cNvPr id="4" name="Slide Number Placeholder 3"/>
          <p:cNvSpPr>
            <a:spLocks noGrp="1"/>
          </p:cNvSpPr>
          <p:nvPr>
            <p:ph type="sldNum" sz="quarter" idx="10"/>
          </p:nvPr>
        </p:nvSpPr>
        <p:spPr/>
        <p:txBody>
          <a:bodyPr/>
          <a:lstStyle/>
          <a:p>
            <a:pPr>
              <a:defRPr/>
            </a:pPr>
            <a:fld id="{C8BBC367-7651-4135-8CB4-6CE649996247}" type="slidenum">
              <a:rPr lang="en-US" smtClean="0"/>
              <a:pPr>
                <a:defRPr/>
              </a:pPr>
              <a:t>8</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835150"/>
            <a:ext cx="8610600" cy="4184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5"/>
          <p:cNvSpPr txBox="1"/>
          <p:nvPr/>
        </p:nvSpPr>
        <p:spPr>
          <a:xfrm>
            <a:off x="2018985" y="2257678"/>
            <a:ext cx="712054" cy="400110"/>
          </a:xfrm>
          <a:prstGeom prst="rect">
            <a:avLst/>
          </a:prstGeom>
          <a:noFill/>
        </p:spPr>
        <p:txBody>
          <a:bodyPr wrap="none" rtlCol="0">
            <a:spAutoFit/>
          </a:bodyPr>
          <a:lstStyle/>
          <a:p>
            <a:r>
              <a:rPr lang="en-CA" sz="2000" dirty="0" smtClean="0">
                <a:solidFill>
                  <a:srgbClr val="C00000"/>
                </a:solidFill>
              </a:rPr>
              <a:t>Lock</a:t>
            </a:r>
            <a:endParaRPr lang="en-CA" dirty="0">
              <a:solidFill>
                <a:srgbClr val="C00000"/>
              </a:solidFill>
            </a:endParaRPr>
          </a:p>
        </p:txBody>
      </p:sp>
      <p:sp>
        <p:nvSpPr>
          <p:cNvPr id="7" name="TextBox 6"/>
          <p:cNvSpPr txBox="1"/>
          <p:nvPr/>
        </p:nvSpPr>
        <p:spPr>
          <a:xfrm>
            <a:off x="4574196" y="2257678"/>
            <a:ext cx="939681" cy="400110"/>
          </a:xfrm>
          <a:prstGeom prst="rect">
            <a:avLst/>
          </a:prstGeom>
          <a:noFill/>
        </p:spPr>
        <p:txBody>
          <a:bodyPr wrap="none" rtlCol="0">
            <a:spAutoFit/>
          </a:bodyPr>
          <a:lstStyle/>
          <a:p>
            <a:r>
              <a:rPr lang="en-CA" sz="2000" dirty="0" smtClean="0">
                <a:solidFill>
                  <a:srgbClr val="C00000"/>
                </a:solidFill>
              </a:rPr>
              <a:t>Unlock</a:t>
            </a:r>
            <a:endParaRPr lang="en-CA" dirty="0">
              <a:solidFill>
                <a:srgbClr val="C00000"/>
              </a:solidFill>
            </a:endParaRPr>
          </a:p>
        </p:txBody>
      </p:sp>
      <p:sp>
        <p:nvSpPr>
          <p:cNvPr id="8" name="TextBox 7"/>
          <p:cNvSpPr txBox="1"/>
          <p:nvPr/>
        </p:nvSpPr>
        <p:spPr>
          <a:xfrm>
            <a:off x="3393283" y="5412224"/>
            <a:ext cx="712054" cy="400110"/>
          </a:xfrm>
          <a:prstGeom prst="rect">
            <a:avLst/>
          </a:prstGeom>
          <a:noFill/>
        </p:spPr>
        <p:txBody>
          <a:bodyPr wrap="none" rtlCol="0">
            <a:spAutoFit/>
          </a:bodyPr>
          <a:lstStyle/>
          <a:p>
            <a:r>
              <a:rPr lang="en-CA" sz="2000" dirty="0" smtClean="0">
                <a:solidFill>
                  <a:srgbClr val="C00000"/>
                </a:solidFill>
              </a:rPr>
              <a:t>Lock</a:t>
            </a:r>
            <a:endParaRPr lang="en-CA" dirty="0">
              <a:solidFill>
                <a:srgbClr val="C00000"/>
              </a:solidFill>
            </a:endParaRPr>
          </a:p>
        </p:txBody>
      </p:sp>
      <p:sp>
        <p:nvSpPr>
          <p:cNvPr id="9" name="TextBox 8"/>
          <p:cNvSpPr txBox="1"/>
          <p:nvPr/>
        </p:nvSpPr>
        <p:spPr>
          <a:xfrm>
            <a:off x="6620130" y="5412224"/>
            <a:ext cx="939681" cy="400110"/>
          </a:xfrm>
          <a:prstGeom prst="rect">
            <a:avLst/>
          </a:prstGeom>
          <a:noFill/>
        </p:spPr>
        <p:txBody>
          <a:bodyPr wrap="none" rtlCol="0">
            <a:spAutoFit/>
          </a:bodyPr>
          <a:lstStyle/>
          <a:p>
            <a:r>
              <a:rPr lang="en-CA" sz="2000" dirty="0" smtClean="0">
                <a:solidFill>
                  <a:srgbClr val="C00000"/>
                </a:solidFill>
              </a:rPr>
              <a:t>Unlock</a:t>
            </a:r>
            <a:endParaRPr lang="en-CA" dirty="0">
              <a:solidFill>
                <a:srgbClr val="C00000"/>
              </a:solidFill>
            </a:endParaRPr>
          </a:p>
        </p:txBody>
      </p:sp>
      <p:sp>
        <p:nvSpPr>
          <p:cNvPr id="10" name="TextBox 9"/>
          <p:cNvSpPr txBox="1"/>
          <p:nvPr/>
        </p:nvSpPr>
        <p:spPr>
          <a:xfrm>
            <a:off x="4887502" y="5412224"/>
            <a:ext cx="1138453" cy="400110"/>
          </a:xfrm>
          <a:prstGeom prst="rect">
            <a:avLst/>
          </a:prstGeom>
          <a:noFill/>
        </p:spPr>
        <p:txBody>
          <a:bodyPr wrap="none" rtlCol="0">
            <a:spAutoFit/>
          </a:bodyPr>
          <a:lstStyle/>
          <a:p>
            <a:r>
              <a:rPr lang="en-CA" sz="2000" dirty="0" smtClean="0">
                <a:solidFill>
                  <a:srgbClr val="C00000"/>
                </a:solidFill>
              </a:rPr>
              <a:t>Acquired</a:t>
            </a:r>
            <a:endParaRPr lang="en-CA" dirty="0">
              <a:solidFill>
                <a:srgbClr val="C00000"/>
              </a:solidFill>
            </a:endParaRPr>
          </a:p>
        </p:txBody>
      </p:sp>
      <p:sp>
        <p:nvSpPr>
          <p:cNvPr id="11" name="TextBox 10"/>
          <p:cNvSpPr txBox="1"/>
          <p:nvPr/>
        </p:nvSpPr>
        <p:spPr>
          <a:xfrm>
            <a:off x="2763407" y="2257678"/>
            <a:ext cx="1138453" cy="400110"/>
          </a:xfrm>
          <a:prstGeom prst="rect">
            <a:avLst/>
          </a:prstGeom>
          <a:noFill/>
        </p:spPr>
        <p:txBody>
          <a:bodyPr wrap="none" rtlCol="0">
            <a:spAutoFit/>
          </a:bodyPr>
          <a:lstStyle/>
          <a:p>
            <a:r>
              <a:rPr lang="en-CA" sz="2000" dirty="0" smtClean="0">
                <a:solidFill>
                  <a:srgbClr val="C00000"/>
                </a:solidFill>
              </a:rPr>
              <a:t>Acquired</a:t>
            </a:r>
            <a:endParaRPr lang="en-CA" dirty="0">
              <a:solidFill>
                <a:srgbClr val="C00000"/>
              </a:solidFill>
            </a:endParaRPr>
          </a:p>
        </p:txBody>
      </p:sp>
    </p:spTree>
    <p:extLst>
      <p:ext uri="{BB962C8B-B14F-4D97-AF65-F5344CB8AC3E}">
        <p14:creationId xmlns:p14="http://schemas.microsoft.com/office/powerpoint/2010/main" val="64539269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1"/>
          <p:cNvSpPr>
            <a:spLocks noGrp="1" noChangeArrowheads="1"/>
          </p:cNvSpPr>
          <p:nvPr>
            <p:ph type="title"/>
          </p:nvPr>
        </p:nvSpPr>
        <p:spPr>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Using a Mutex Lock</a:t>
            </a:r>
          </a:p>
        </p:txBody>
      </p:sp>
      <p:sp>
        <p:nvSpPr>
          <p:cNvPr id="17410" name="Slide Number Placeholder 2"/>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C98F27EE-EE8A-4E85-9141-9A4C83942D64}" type="slidenum">
              <a:rPr lang="en-US" sz="1600" smtClean="0">
                <a:solidFill>
                  <a:schemeClr val="bg1"/>
                </a:solidFill>
                <a:latin typeface="Comic Sans MS" pitchFamily="66" charset="0"/>
              </a:rPr>
              <a:pPr/>
              <a:t>9</a:t>
            </a:fld>
            <a:endParaRPr lang="en-US" sz="1600" smtClean="0">
              <a:solidFill>
                <a:schemeClr val="bg1"/>
              </a:solidFill>
              <a:latin typeface="Comic Sans MS" pitchFamily="66" charset="0"/>
            </a:endParaRPr>
          </a:p>
        </p:txBody>
      </p:sp>
      <p:sp>
        <p:nvSpPr>
          <p:cNvPr id="17411" name="Text Box 10"/>
          <p:cNvSpPr txBox="1">
            <a:spLocks noChangeArrowheads="1"/>
          </p:cNvSpPr>
          <p:nvPr/>
        </p:nvSpPr>
        <p:spPr bwMode="auto">
          <a:xfrm>
            <a:off x="338138" y="2009775"/>
            <a:ext cx="8524875" cy="3949700"/>
          </a:xfrm>
          <a:prstGeom prst="rect">
            <a:avLst/>
          </a:prstGeom>
          <a:noFill/>
          <a:ln w="12700" algn="ctr">
            <a:solidFill>
              <a:schemeClr val="tx1"/>
            </a:solidFill>
            <a:miter lim="800000"/>
            <a:headEn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defTabSz="914400">
              <a:buClr>
                <a:srgbClr val="000000"/>
              </a:buClr>
              <a:buSzPct val="100000"/>
              <a:buFont typeface="Courier New" pitchFamily="49" charset="0"/>
              <a:buNone/>
            </a:pP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counter and lock are located </a:t>
            </a:r>
            <a:r>
              <a:rPr lang="en-GB" sz="1800" b="1" dirty="0">
                <a:solidFill>
                  <a:srgbClr val="000000"/>
                </a:solidFill>
                <a:latin typeface="Courier New" pitchFamily="49" charset="0"/>
              </a:rPr>
              <a:t>in shared address space</a:t>
            </a:r>
          </a:p>
          <a:p>
            <a:pPr algn="l" defTabSz="914400">
              <a:buClr>
                <a:srgbClr val="000000"/>
              </a:buClr>
              <a:buSzPct val="100000"/>
              <a:buFont typeface="Courier New" pitchFamily="49" charset="0"/>
              <a:buNone/>
            </a:pPr>
            <a:r>
              <a:rPr lang="en-GB" sz="1800" b="1" dirty="0" err="1">
                <a:solidFill>
                  <a:srgbClr val="000000"/>
                </a:solidFill>
                <a:latin typeface="Courier New" pitchFamily="49" charset="0"/>
              </a:rPr>
              <a:t>int</a:t>
            </a: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counter;</a:t>
            </a: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r>
              <a:rPr lang="en-GB" sz="1800" b="1" dirty="0" err="1" smtClean="0">
                <a:solidFill>
                  <a:srgbClr val="000000"/>
                </a:solidFill>
                <a:latin typeface="Courier New" pitchFamily="49" charset="0"/>
              </a:rPr>
              <a:t>struct</a:t>
            </a:r>
            <a:r>
              <a:rPr lang="en-GB" sz="1800" b="1" dirty="0" smtClean="0">
                <a:solidFill>
                  <a:srgbClr val="000000"/>
                </a:solidFill>
                <a:latin typeface="Courier New" pitchFamily="49" charset="0"/>
              </a:rPr>
              <a:t> lock *</a:t>
            </a:r>
            <a:r>
              <a:rPr lang="en-GB" sz="1800" b="1" dirty="0">
                <a:solidFill>
                  <a:srgbClr val="000000"/>
                </a:solidFill>
                <a:latin typeface="Courier New" pitchFamily="49" charset="0"/>
              </a:rPr>
              <a:t>l</a:t>
            </a:r>
            <a:r>
              <a:rPr lang="en-GB" sz="1800" b="1" dirty="0" smtClean="0">
                <a:solidFill>
                  <a:srgbClr val="000000"/>
                </a:solidFill>
                <a:latin typeface="Courier New" pitchFamily="49" charset="0"/>
              </a:rPr>
              <a:t>;</a:t>
            </a: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a:p>
            <a:pPr algn="l" defTabSz="914400">
              <a:buClr>
                <a:srgbClr val="000000"/>
              </a:buClr>
              <a:buSzPct val="100000"/>
              <a:buFont typeface="Courier New" pitchFamily="49" charset="0"/>
              <a:buNone/>
            </a:pPr>
            <a:endParaRPr lang="en-GB" sz="1800" b="1" dirty="0">
              <a:solidFill>
                <a:srgbClr val="000000"/>
              </a:solidFill>
              <a:latin typeface="Courier New" pitchFamily="49" charset="0"/>
            </a:endParaRPr>
          </a:p>
        </p:txBody>
      </p:sp>
      <p:sp>
        <p:nvSpPr>
          <p:cNvPr id="17413" name="Text Box 3"/>
          <p:cNvSpPr txBox="1">
            <a:spLocks noChangeArrowheads="1"/>
          </p:cNvSpPr>
          <p:nvPr/>
        </p:nvSpPr>
        <p:spPr bwMode="auto">
          <a:xfrm>
            <a:off x="627063" y="3290888"/>
            <a:ext cx="3587750" cy="2027237"/>
          </a:xfrm>
          <a:prstGeom prst="rect">
            <a:avLst/>
          </a:prstGeom>
          <a:noFill/>
          <a:ln w="12600">
            <a:solidFill>
              <a:srgbClr val="000000"/>
            </a:solidFill>
            <a:miter lim="800000"/>
            <a:headEnd/>
            <a:tailEnd/>
          </a:ln>
          <a:effectLs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urier New" pitchFamily="49" charset="0"/>
              <a:buNone/>
            </a:pPr>
            <a:r>
              <a:rPr lang="en-GB" sz="1800" b="1" dirty="0">
                <a:solidFill>
                  <a:srgbClr val="000000"/>
                </a:solidFill>
                <a:latin typeface="Courier New" pitchFamily="49" charset="0"/>
              </a:rPr>
              <a:t>while() {</a:t>
            </a:r>
          </a:p>
          <a:p>
            <a:pPr algn="l">
              <a:buClr>
                <a:srgbClr val="000000"/>
              </a:buClr>
              <a:buSzPct val="100000"/>
              <a:buFont typeface="Courier New" pitchFamily="49" charset="0"/>
              <a:buNone/>
            </a:pPr>
            <a:r>
              <a:rPr lang="en-GB" sz="1800" b="1" dirty="0">
                <a:solidFill>
                  <a:srgbClr val="000000"/>
                </a:solidFill>
                <a:latin typeface="Courier New" pitchFamily="49" charset="0"/>
              </a:rPr>
              <a:t>  </a:t>
            </a:r>
            <a:r>
              <a:rPr lang="en-GB" sz="1800" b="1" dirty="0" smtClean="0">
                <a:solidFill>
                  <a:schemeClr val="folHlink"/>
                </a:solidFill>
                <a:latin typeface="Courier New" pitchFamily="49" charset="0"/>
              </a:rPr>
              <a:t>lock(l);</a:t>
            </a:r>
            <a:endParaRPr lang="en-GB" sz="1800" b="1" dirty="0">
              <a:solidFill>
                <a:schemeClr val="folHlink"/>
              </a:solidFill>
              <a:latin typeface="Courier New" pitchFamily="49" charset="0"/>
            </a:endParaRPr>
          </a:p>
          <a:p>
            <a:pPr algn="l">
              <a:buClr>
                <a:srgbClr val="000000"/>
              </a:buClr>
              <a:buSzPct val="100000"/>
              <a:buFont typeface="Courier New" pitchFamily="49" charset="0"/>
              <a:buNone/>
            </a:pPr>
            <a:r>
              <a:rPr lang="en-GB" sz="1800" b="1" dirty="0">
                <a:solidFill>
                  <a:srgbClr val="000000"/>
                </a:solidFill>
                <a:latin typeface="Courier New" pitchFamily="49" charset="0"/>
              </a:rPr>
              <a:t>  // critical section;     </a:t>
            </a:r>
          </a:p>
          <a:p>
            <a:pPr algn="l">
              <a:buClr>
                <a:srgbClr val="000000"/>
              </a:buClr>
              <a:buSzPct val="100000"/>
              <a:buFont typeface="Courier New" pitchFamily="49" charset="0"/>
              <a:buNone/>
            </a:pPr>
            <a:r>
              <a:rPr lang="en-GB" sz="1800" b="1" dirty="0">
                <a:solidFill>
                  <a:schemeClr val="folHlink"/>
                </a:solidFill>
                <a:latin typeface="Courier New" pitchFamily="49" charset="0"/>
              </a:rPr>
              <a:t>  </a:t>
            </a:r>
            <a:r>
              <a:rPr lang="en-GB" sz="1800" b="1" dirty="0" smtClean="0">
                <a:latin typeface="Courier New" pitchFamily="49" charset="0"/>
              </a:rPr>
              <a:t>counter++;</a:t>
            </a:r>
            <a:endParaRPr lang="en-GB" sz="1800" b="1" dirty="0">
              <a:latin typeface="Courier New" pitchFamily="49" charset="0"/>
            </a:endParaRPr>
          </a:p>
          <a:p>
            <a:pPr algn="l">
              <a:buClr>
                <a:srgbClr val="000000"/>
              </a:buClr>
              <a:buSzPct val="100000"/>
              <a:buFont typeface="Courier New" pitchFamily="49" charset="0"/>
              <a:buNone/>
            </a:pPr>
            <a:r>
              <a:rPr lang="en-GB" sz="1800" b="1" dirty="0" smtClean="0">
                <a:solidFill>
                  <a:schemeClr val="folHlink"/>
                </a:solidFill>
                <a:latin typeface="Courier New" pitchFamily="49" charset="0"/>
              </a:rPr>
              <a:t>  unlock(l);</a:t>
            </a:r>
            <a:endParaRPr lang="en-GB" sz="1800" b="1" dirty="0">
              <a:solidFill>
                <a:schemeClr val="folHlink"/>
              </a:solidFill>
              <a:latin typeface="Courier New" pitchFamily="49" charset="0"/>
            </a:endParaRPr>
          </a:p>
          <a:p>
            <a:pPr algn="l">
              <a:buClr>
                <a:srgbClr val="000000"/>
              </a:buClr>
              <a:buSzPct val="100000"/>
              <a:buFont typeface="Courier New" pitchFamily="49" charset="0"/>
              <a:buNone/>
            </a:pPr>
            <a:r>
              <a:rPr lang="en-GB" sz="1800" b="1" dirty="0">
                <a:solidFill>
                  <a:srgbClr val="000000"/>
                </a:solidFill>
                <a:latin typeface="Courier New" pitchFamily="49" charset="0"/>
              </a:rPr>
              <a:t>  // remainder section;</a:t>
            </a:r>
          </a:p>
          <a:p>
            <a:pPr algn="l">
              <a:buClr>
                <a:srgbClr val="000000"/>
              </a:buClr>
              <a:buSzPct val="100000"/>
              <a:buFont typeface="Courier New" pitchFamily="49" charset="0"/>
              <a:buNone/>
            </a:pPr>
            <a:r>
              <a:rPr lang="en-GB" sz="1800" b="1" dirty="0">
                <a:solidFill>
                  <a:srgbClr val="000000"/>
                </a:solidFill>
                <a:latin typeface="Courier New" pitchFamily="49" charset="0"/>
              </a:rPr>
              <a:t>}</a:t>
            </a:r>
          </a:p>
        </p:txBody>
      </p:sp>
      <p:sp>
        <p:nvSpPr>
          <p:cNvPr id="17414" name="Text Box 4"/>
          <p:cNvSpPr txBox="1">
            <a:spLocks noChangeArrowheads="1"/>
          </p:cNvSpPr>
          <p:nvPr/>
        </p:nvSpPr>
        <p:spPr bwMode="auto">
          <a:xfrm>
            <a:off x="4927600" y="3282950"/>
            <a:ext cx="3587750" cy="2027238"/>
          </a:xfrm>
          <a:prstGeom prst="rect">
            <a:avLst/>
          </a:prstGeom>
          <a:noFill/>
          <a:ln w="12573">
            <a:solidFill>
              <a:srgbClr val="000000"/>
            </a:solidFill>
            <a:miter lim="800000"/>
            <a:headEnd/>
            <a:tailEnd/>
          </a:ln>
          <a:effectLs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urier New" pitchFamily="49" charset="0"/>
              <a:buNone/>
            </a:pPr>
            <a:r>
              <a:rPr lang="en-GB" sz="1800" b="1" dirty="0">
                <a:solidFill>
                  <a:srgbClr val="000000"/>
                </a:solidFill>
                <a:latin typeface="Courier New" pitchFamily="49" charset="0"/>
              </a:rPr>
              <a:t>while() {</a:t>
            </a:r>
          </a:p>
          <a:p>
            <a:pPr algn="l">
              <a:buClr>
                <a:srgbClr val="000000"/>
              </a:buClr>
              <a:buSzPct val="100000"/>
              <a:buFont typeface="Courier New" pitchFamily="49" charset="0"/>
              <a:buNone/>
            </a:pPr>
            <a:r>
              <a:rPr lang="en-GB" sz="1800" b="1" dirty="0">
                <a:solidFill>
                  <a:srgbClr val="000000"/>
                </a:solidFill>
                <a:latin typeface="Courier New" pitchFamily="49" charset="0"/>
              </a:rPr>
              <a:t>  </a:t>
            </a:r>
            <a:r>
              <a:rPr lang="en-GB" sz="1800" b="1" dirty="0" smtClean="0">
                <a:solidFill>
                  <a:schemeClr val="folHlink"/>
                </a:solidFill>
                <a:latin typeface="Courier New" pitchFamily="49" charset="0"/>
              </a:rPr>
              <a:t>lock(</a:t>
            </a:r>
            <a:r>
              <a:rPr lang="en-GB" sz="1800" b="1" dirty="0">
                <a:solidFill>
                  <a:schemeClr val="folHlink"/>
                </a:solidFill>
                <a:latin typeface="Courier New" pitchFamily="49" charset="0"/>
              </a:rPr>
              <a:t>l</a:t>
            </a:r>
            <a:r>
              <a:rPr lang="en-GB" sz="1800" b="1" dirty="0" smtClean="0">
                <a:solidFill>
                  <a:schemeClr val="folHlink"/>
                </a:solidFill>
                <a:latin typeface="Courier New" pitchFamily="49" charset="0"/>
              </a:rPr>
              <a:t>);</a:t>
            </a:r>
            <a:endParaRPr lang="en-GB" sz="1800" b="1" dirty="0">
              <a:solidFill>
                <a:schemeClr val="folHlink"/>
              </a:solidFill>
              <a:latin typeface="Courier New" pitchFamily="49" charset="0"/>
            </a:endParaRPr>
          </a:p>
          <a:p>
            <a:pPr algn="l">
              <a:buClr>
                <a:srgbClr val="000000"/>
              </a:buClr>
              <a:buSzPct val="100000"/>
              <a:buFont typeface="Courier New" pitchFamily="49" charset="0"/>
              <a:buNone/>
            </a:pPr>
            <a:r>
              <a:rPr lang="en-GB" sz="1800" b="1" dirty="0">
                <a:solidFill>
                  <a:srgbClr val="000000"/>
                </a:solidFill>
                <a:latin typeface="Courier New" pitchFamily="49" charset="0"/>
              </a:rPr>
              <a:t>  // critical section;     </a:t>
            </a:r>
          </a:p>
          <a:p>
            <a:pPr algn="l">
              <a:buClr>
                <a:srgbClr val="000000"/>
              </a:buClr>
              <a:buSzPct val="100000"/>
              <a:buFont typeface="Courier New" pitchFamily="49" charset="0"/>
              <a:buNone/>
            </a:pPr>
            <a:r>
              <a:rPr lang="en-GB" sz="1800" b="1" dirty="0">
                <a:solidFill>
                  <a:schemeClr val="accent2"/>
                </a:solidFill>
                <a:latin typeface="Courier New" pitchFamily="49" charset="0"/>
              </a:rPr>
              <a:t>  </a:t>
            </a:r>
            <a:r>
              <a:rPr lang="en-GB" sz="1800" b="1" dirty="0" smtClean="0">
                <a:latin typeface="Courier New" pitchFamily="49" charset="0"/>
              </a:rPr>
              <a:t>counter++;</a:t>
            </a:r>
            <a:endParaRPr lang="en-GB" sz="1800" b="1" dirty="0">
              <a:latin typeface="Courier New" pitchFamily="49" charset="0"/>
            </a:endParaRPr>
          </a:p>
          <a:p>
            <a:pPr algn="l">
              <a:buClr>
                <a:srgbClr val="000000"/>
              </a:buClr>
              <a:buSzPct val="100000"/>
              <a:buFont typeface="Courier New" pitchFamily="49" charset="0"/>
              <a:buNone/>
            </a:pPr>
            <a:r>
              <a:rPr lang="en-GB" sz="1800" b="1" dirty="0">
                <a:solidFill>
                  <a:schemeClr val="accent2"/>
                </a:solidFill>
                <a:latin typeface="Courier New" pitchFamily="49" charset="0"/>
              </a:rPr>
              <a:t>  </a:t>
            </a:r>
            <a:r>
              <a:rPr lang="en-GB" sz="1800" b="1" dirty="0" smtClean="0">
                <a:solidFill>
                  <a:schemeClr val="folHlink"/>
                </a:solidFill>
                <a:latin typeface="Courier New" pitchFamily="49" charset="0"/>
              </a:rPr>
              <a:t>unlock(l);</a:t>
            </a:r>
            <a:endParaRPr lang="en-GB" sz="1800" b="1" dirty="0">
              <a:solidFill>
                <a:schemeClr val="folHlink"/>
              </a:solidFill>
              <a:latin typeface="Courier New" pitchFamily="49" charset="0"/>
            </a:endParaRPr>
          </a:p>
          <a:p>
            <a:pPr algn="l">
              <a:buClr>
                <a:srgbClr val="000000"/>
              </a:buClr>
              <a:buSzPct val="100000"/>
              <a:buFont typeface="Courier New" pitchFamily="49" charset="0"/>
              <a:buNone/>
            </a:pPr>
            <a:r>
              <a:rPr lang="en-GB" sz="1800" b="1" dirty="0">
                <a:solidFill>
                  <a:srgbClr val="000000"/>
                </a:solidFill>
                <a:latin typeface="Courier New" pitchFamily="49" charset="0"/>
              </a:rPr>
              <a:t>  // remainder section;</a:t>
            </a:r>
          </a:p>
          <a:p>
            <a:pPr algn="l">
              <a:buClr>
                <a:srgbClr val="000000"/>
              </a:buClr>
              <a:buSzPct val="100000"/>
              <a:buFont typeface="Courier New" pitchFamily="49" charset="0"/>
              <a:buNone/>
            </a:pPr>
            <a:r>
              <a:rPr lang="en-GB" sz="1800" b="1" dirty="0">
                <a:solidFill>
                  <a:srgbClr val="000000"/>
                </a:solidFill>
                <a:latin typeface="Courier New" pitchFamily="49" charset="0"/>
              </a:rPr>
              <a:t>}</a:t>
            </a:r>
          </a:p>
        </p:txBody>
      </p:sp>
      <p:sp>
        <p:nvSpPr>
          <p:cNvPr id="17415" name="Text Box 5"/>
          <p:cNvSpPr txBox="1">
            <a:spLocks noChangeArrowheads="1"/>
          </p:cNvSpPr>
          <p:nvPr/>
        </p:nvSpPr>
        <p:spPr bwMode="auto">
          <a:xfrm>
            <a:off x="1644650" y="5395913"/>
            <a:ext cx="11969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mic Sans MS" pitchFamily="66" charset="0"/>
              <a:buNone/>
            </a:pPr>
            <a:r>
              <a:rPr lang="en-GB" sz="2000">
                <a:solidFill>
                  <a:srgbClr val="000000"/>
                </a:solidFill>
                <a:latin typeface="Arial" charset="0"/>
              </a:rPr>
              <a:t>Thread 1</a:t>
            </a:r>
          </a:p>
        </p:txBody>
      </p:sp>
      <p:sp>
        <p:nvSpPr>
          <p:cNvPr id="17416" name="Text Box 6"/>
          <p:cNvSpPr txBox="1">
            <a:spLocks noChangeArrowheads="1"/>
          </p:cNvSpPr>
          <p:nvPr/>
        </p:nvSpPr>
        <p:spPr bwMode="auto">
          <a:xfrm>
            <a:off x="5946775" y="5397500"/>
            <a:ext cx="11969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a:buClr>
                <a:srgbClr val="000000"/>
              </a:buClr>
              <a:buSzPct val="100000"/>
              <a:buFont typeface="Comic Sans MS" pitchFamily="66" charset="0"/>
              <a:buNone/>
            </a:pPr>
            <a:r>
              <a:rPr lang="en-GB" sz="2000">
                <a:solidFill>
                  <a:srgbClr val="000000"/>
                </a:solidFill>
                <a:latin typeface="Arial" charset="0"/>
              </a:rPr>
              <a:t>Thread 2</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e344_lectures">
  <a:themeElements>
    <a:clrScheme name="Custom 3">
      <a:dk1>
        <a:srgbClr val="000000"/>
      </a:dk1>
      <a:lt1>
        <a:srgbClr val="FFFFFF"/>
      </a:lt1>
      <a:dk2>
        <a:srgbClr val="99CC99"/>
      </a:dk2>
      <a:lt2>
        <a:srgbClr val="E0E0E0"/>
      </a:lt2>
      <a:accent1>
        <a:srgbClr val="5DAE5D"/>
      </a:accent1>
      <a:accent2>
        <a:srgbClr val="003366"/>
      </a:accent2>
      <a:accent3>
        <a:srgbClr val="CC3300"/>
      </a:accent3>
      <a:accent4>
        <a:srgbClr val="AAB8B1"/>
      </a:accent4>
      <a:accent5>
        <a:srgbClr val="FFA655"/>
      </a:accent5>
      <a:accent6>
        <a:srgbClr val="FFFF00"/>
      </a:accent6>
      <a:hlink>
        <a:srgbClr val="CC3300"/>
      </a:hlink>
      <a:folHlink>
        <a:srgbClr val="CC3300"/>
      </a:folHlink>
    </a:clrScheme>
    <a:fontScheme name="1_ece568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ece568_templa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1_ece568_templa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1_ece568_templat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ece568_template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1_ece568_template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1_ece568_template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
      <a:clrScheme name="1_ece568_template 7">
        <a:dk1>
          <a:srgbClr val="000000"/>
        </a:dk1>
        <a:lt1>
          <a:srgbClr val="FFFFFF"/>
        </a:lt1>
        <a:dk2>
          <a:srgbClr val="FFFFFF"/>
        </a:dk2>
        <a:lt2>
          <a:srgbClr val="99CC99"/>
        </a:lt2>
        <a:accent1>
          <a:srgbClr val="E0E0E0"/>
        </a:accent1>
        <a:accent2>
          <a:srgbClr val="003366"/>
        </a:accent2>
        <a:accent3>
          <a:srgbClr val="FFFFFF"/>
        </a:accent3>
        <a:accent4>
          <a:srgbClr val="000000"/>
        </a:accent4>
        <a:accent5>
          <a:srgbClr val="EDEDED"/>
        </a:accent5>
        <a:accent6>
          <a:srgbClr val="002D5C"/>
        </a:accent6>
        <a:hlink>
          <a:srgbClr val="0063C6"/>
        </a:hlink>
        <a:folHlink>
          <a:srgbClr val="CC3300"/>
        </a:folHlink>
      </a:clrScheme>
      <a:clrMap bg1="lt1" tx1="dk1" bg2="lt2" tx2="dk2" accent1="accent1" accent2="accent2" accent3="accent3" accent4="accent4" accent5="accent5" accent6="accent6" hlink="hlink" folHlink="folHlink"/>
    </a:extraClrScheme>
    <a:extraClrScheme>
      <a:clrScheme name="1_ece568_template 8">
        <a:dk1>
          <a:srgbClr val="000000"/>
        </a:dk1>
        <a:lt1>
          <a:srgbClr val="FFFFFF"/>
        </a:lt1>
        <a:dk2>
          <a:srgbClr val="E0E0E0"/>
        </a:dk2>
        <a:lt2>
          <a:srgbClr val="99CC99"/>
        </a:lt2>
        <a:accent1>
          <a:srgbClr val="006447"/>
        </a:accent1>
        <a:accent2>
          <a:srgbClr val="003366"/>
        </a:accent2>
        <a:accent3>
          <a:srgbClr val="FFFFFF"/>
        </a:accent3>
        <a:accent4>
          <a:srgbClr val="000000"/>
        </a:accent4>
        <a:accent5>
          <a:srgbClr val="AAB8B1"/>
        </a:accent5>
        <a:accent6>
          <a:srgbClr val="002D5C"/>
        </a:accent6>
        <a:hlink>
          <a:srgbClr val="FFA655"/>
        </a:hlink>
        <a:folHlink>
          <a:srgbClr val="CC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ece344_lectures</Template>
  <TotalTime>12332</TotalTime>
  <Words>3449</Words>
  <Application>Microsoft Office PowerPoint</Application>
  <PresentationFormat>On-screen Show (4:3)</PresentationFormat>
  <Paragraphs>513</Paragraphs>
  <Slides>33</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Comic Sans MS</vt:lpstr>
      <vt:lpstr>Courier New</vt:lpstr>
      <vt:lpstr>Times New Roman</vt:lpstr>
      <vt:lpstr>Wingdings</vt:lpstr>
      <vt:lpstr>ece344_lectures</vt:lpstr>
      <vt:lpstr>Mutual Exclusion</vt:lpstr>
      <vt:lpstr>Overview</vt:lpstr>
      <vt:lpstr>Concurrent Programming</vt:lpstr>
      <vt:lpstr>Race Condition Example</vt:lpstr>
      <vt:lpstr>Why do Races Occur?</vt:lpstr>
      <vt:lpstr>Atomicity and Mutual Exclusion</vt:lpstr>
      <vt:lpstr>Mutex Lock Abstraction</vt:lpstr>
      <vt:lpstr>Mutex Locks</vt:lpstr>
      <vt:lpstr>Using a Mutex Lock</vt:lpstr>
      <vt:lpstr>Mutual Exclusion Conditions</vt:lpstr>
      <vt:lpstr>Implementing Mutex Locks</vt:lpstr>
      <vt:lpstr>Implementing Mutex Locks</vt:lpstr>
      <vt:lpstr>Implementation 1: Interrupt Disabling</vt:lpstr>
      <vt:lpstr>Atomic Instructions</vt:lpstr>
      <vt:lpstr>Test-and-Set Lock Instruction</vt:lpstr>
      <vt:lpstr>Implementation 2: Spin Locks</vt:lpstr>
      <vt:lpstr>Implementation 3: Yielding Locks</vt:lpstr>
      <vt:lpstr>Implementation 4: Blocking Locks</vt:lpstr>
      <vt:lpstr> Using a Previous Solution</vt:lpstr>
      <vt:lpstr>Locking Solutions</vt:lpstr>
      <vt:lpstr>Which Lock to Use?</vt:lpstr>
      <vt:lpstr>Using Locks</vt:lpstr>
      <vt:lpstr>Using Locks</vt:lpstr>
      <vt:lpstr>Using Locks</vt:lpstr>
      <vt:lpstr>Deadlocks</vt:lpstr>
      <vt:lpstr>Deadlock Conditions</vt:lpstr>
      <vt:lpstr>Examples of Deadlock</vt:lpstr>
      <vt:lpstr>Detecting Deadlocks</vt:lpstr>
      <vt:lpstr>Preventing Deadlocks</vt:lpstr>
      <vt:lpstr>Deadlock, Starvation, Livelock</vt:lpstr>
      <vt:lpstr>Summary</vt:lpstr>
      <vt:lpstr>Think Time</vt:lpstr>
      <vt:lpstr>Think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Wu-chi  Feng</dc:creator>
  <cp:lastModifiedBy>Ashvin Goel</cp:lastModifiedBy>
  <cp:revision>1429</cp:revision>
  <dcterms:modified xsi:type="dcterms:W3CDTF">2016-09-29T19:04:16Z</dcterms:modified>
</cp:coreProperties>
</file>