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5.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6" r:id="rId1"/>
  </p:sldMasterIdLst>
  <p:notesMasterIdLst>
    <p:notesMasterId r:id="rId37"/>
  </p:notesMasterIdLst>
  <p:sldIdLst>
    <p:sldId id="256" r:id="rId2"/>
    <p:sldId id="257" r:id="rId3"/>
    <p:sldId id="315" r:id="rId4"/>
    <p:sldId id="403" r:id="rId5"/>
    <p:sldId id="464" r:id="rId6"/>
    <p:sldId id="463" r:id="rId7"/>
    <p:sldId id="452" r:id="rId8"/>
    <p:sldId id="320" r:id="rId9"/>
    <p:sldId id="430" r:id="rId10"/>
    <p:sldId id="465" r:id="rId11"/>
    <p:sldId id="322" r:id="rId12"/>
    <p:sldId id="349" r:id="rId13"/>
    <p:sldId id="351" r:id="rId14"/>
    <p:sldId id="475" r:id="rId15"/>
    <p:sldId id="456" r:id="rId16"/>
    <p:sldId id="457" r:id="rId17"/>
    <p:sldId id="466" r:id="rId18"/>
    <p:sldId id="467" r:id="rId19"/>
    <p:sldId id="468" r:id="rId20"/>
    <p:sldId id="470" r:id="rId21"/>
    <p:sldId id="471" r:id="rId22"/>
    <p:sldId id="472" r:id="rId23"/>
    <p:sldId id="473" r:id="rId24"/>
    <p:sldId id="449" r:id="rId25"/>
    <p:sldId id="376" r:id="rId26"/>
    <p:sldId id="379" r:id="rId27"/>
    <p:sldId id="380" r:id="rId28"/>
    <p:sldId id="381" r:id="rId29"/>
    <p:sldId id="382" r:id="rId30"/>
    <p:sldId id="388" r:id="rId31"/>
    <p:sldId id="390" r:id="rId32"/>
    <p:sldId id="461" r:id="rId33"/>
    <p:sldId id="462" r:id="rId34"/>
    <p:sldId id="476" r:id="rId35"/>
    <p:sldId id="477" r:id="rId36"/>
  </p:sldIdLst>
  <p:sldSz cx="9144000" cy="6858000" type="screen4x3"/>
  <p:notesSz cx="6983413" cy="9283700"/>
  <p:defaultTextStyle>
    <a:defPPr>
      <a:defRPr lang="en-GB"/>
    </a:defPPr>
    <a:lvl1pPr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defTabSz="449263"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2" autoAdjust="0"/>
    <p:restoredTop sz="63730" autoAdjust="0"/>
  </p:normalViewPr>
  <p:slideViewPr>
    <p:cSldViewPr snapToGrid="0">
      <p:cViewPr varScale="1">
        <p:scale>
          <a:sx n="42" d="100"/>
          <a:sy n="42" d="100"/>
        </p:scale>
        <p:origin x="1944" y="3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1062"/>
    </p:cViewPr>
  </p:notesTextViewPr>
  <p:sorterViewPr>
    <p:cViewPr>
      <p:scale>
        <a:sx n="100" d="100"/>
        <a:sy n="100" d="100"/>
      </p:scale>
      <p:origin x="0" y="-3669"/>
    </p:cViewPr>
  </p:sorterViewPr>
  <p:notesViewPr>
    <p:cSldViewPr snapToGrid="0">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400" units="cm"/>
          <inkml:channel name="Y" type="integer" max="1050" units="cm"/>
        </inkml:traceFormat>
        <inkml:channelProperties>
          <inkml:channelProperty channel="X" name="resolution" value="43" units="1/cm"/>
          <inkml:channelProperty channel="Y" name="resolution" value="43" units="1/cm"/>
        </inkml:channelProperties>
      </inkml:inkSource>
      <inkml:timestamp xml:id="ts0" timeString="2012-02-02T18:00:01.625"/>
    </inkml:context>
    <inkml:brush xml:id="br0">
      <inkml:brushProperty name="width" value="0.05292" units="cm"/>
      <inkml:brushProperty name="height" value="0.05292" units="cm"/>
    </inkml:brush>
  </inkml:definitions>
  <inkml:trace contextRef="#ctx0" brushRef="#br0">14932 8310</inkml:trace>
  <inkml:trace contextRef="#ctx0" brushRef="#br0" timeOffset="1.53875E6">2108 14163</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2-02-02T09:47:07.546"/>
    </inkml:context>
    <inkml:brush xml:id="br0">
      <inkml:brushProperty name="width" value="0.06667" units="cm"/>
      <inkml:brushProperty name="height" value="0.06667" units="cm"/>
      <inkml:brushProperty name="fitToCurve" value="1"/>
    </inkml:brush>
  </inkml:definitions>
  <inkml:trace contextRef="#ctx0" brushRef="#br0">25 115 2,'-16'-2'9,"16"2"-1,0 0-1,0 0-1,0 0-2,0 0-1,0 0 0,0 0-1,0 0 0,0 0 0,0 0-1,-7 21 1,7-21-1,0 16 0,0-16 1,0 27 0,0-11-1,0 3 1,0-1-1,0 3 1,0 4 0,2-1-1,1 1 0,-3 5 1,6-2-1,-1 1 0,5 1 0,-1-1 0,-2 1 0,7-1-1,-3 1 1,1-2-1,4-2 0,0 3 0,5-3 0,-1-3 1,6 0-1,2 2 0,4-6 0,5 4 0,0-7 0,6-2 1,-3-2-1,6-1 1,-4-6 0,1 1-1,3-5 1,-7 1 0,5-2 0,-6 2 0,1 0 1,0-1-1,-2 1 0,-2-2 1,6-2-1,-6 1 1,4-5-1,0-4 1,0 1-1,-2-7 1,3 0-1,1 0 0,-4-1 0,4-3 0,-3 1 0,0 3-1,-1 0 1,-6-2 0,1-3 0,0 5 0,0-3-1,-1-2 1,-1-2 0,4 0-1,-4-4 0,0 3 1,3-1 0,-6-1 0,1-4 0,-3 0 0,-2 0 1,-4-2-1,-1 4 0,-2-2 0,-4 0 0,-1 1-1,-3 3 0,3 1 1,-2 2-1,0 4 1,0-1 0,-4 3 0,-5 17 0,10-25 0,-10 25 0,6-18 0,-6 18-1,0 0 1,0 0-1,0-17 0,0 17 1,0 0-2,0 0 1,0 0 0,0 0 0,0 0 0,-21 16 0,21-16 0,-22 19 0,22-19 0,-26 23 1,10-7-1,-3 0 0,3-4 0,-2 4 0,2-4 0,-1 2 0,17-14 0,-25 18 0,25-18 1,-20 11-1,20-11 1,0 0-1,-17 3 1,17-3 0,0 0 0,0 0-1,3-16 1,-3 16 0,18-24-1,-2 8 0,0-5 0,5-2 0,-3 0 0,6 5 0,-3-3-1,-3 5 1,1 4 0,-3 5 0,0 7 0,-16 0 0,28 17 0,-17 3 0,3 8 0,-3 5 0,5 4 0,-4 6 0,4 1 0,-2-2-3,2 1-8,7 3-19,-23-46 0,35 31 0,-35-31 0</inkml:trace>
</inkml:ink>
</file>

<file path=ppt/ink/ink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2-02-02T09:47:08.625"/>
    </inkml:context>
    <inkml:brush xml:id="br0">
      <inkml:brushProperty name="width" value="0.06667" units="cm"/>
      <inkml:brushProperty name="height" value="0.06667" units="cm"/>
      <inkml:brushProperty name="fitToCurve" value="1"/>
    </inkml:brush>
  </inkml:definitions>
  <inkml:trace contextRef="#ctx0" brushRef="#br0">156 8 3,'0'0'12,"-26"-11"-1,26 11 0,-22 4-2,22-4 0,-19 10-1,19-10-1,-18 15-1,18-15-2,-21 15-1,21-15 1,-12 25-1,3-7-1,4 1 0,-1 4-1,1 5 0,2 4 0,-3 5 0,5 2-1,-1 0 0,2-2 0,0-5 1,2-6-1,1-1 0,-1-9 1,-2-16 1,0 0 0,0 0 0,16-6 0,-11-15 0,0-5 0,1-6 0,-1-9 0,0-1-1,-1 1 0,-2 4 1,-2 4-1,0 10 0,0 4 1,0 19-1,0 0 0,3-15-1,-3 15 1,18 6-1,-18-6-1,26 5 1,-8-1 0,1 6 0,2-6 0,-3 8 0,1 4 0,-3-4 0,-3 9 1,-4 4-1,-4 2 0,-5-1 0,0-1 1,-5-4-1,-4-2 1,2-1 0,7-18 0,-22 12 0,22-12 1,-21-8-1,21 8 0,-23-22-2,23 22-2,-16-19-7,8 3-19,8 16-3,0 0 3,26 4-1</inkml:trace>
</inkml:ink>
</file>

<file path=ppt/ink/ink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2-02-07T16:28:47.453"/>
    </inkml:context>
    <inkml:brush xml:id="br0">
      <inkml:brushProperty name="width" value="0.05292" units="cm"/>
      <inkml:brushProperty name="height" value="0.05292" units="cm"/>
    </inkml:brush>
  </inkml:definitions>
  <inkml:trace contextRef="#ctx0" brushRef="#br0">9671 16358 13,'-22'33'22,"-11"-15"3,11 2-12,3-5 1,6-4-2,13-11 0,-10-6-2,23-8 1,6-15-3,13-6-1,10-10-1,9-10-3,6-9-1,10-1-1,0-3-1,3 0 0,0 1 0,-4 5 0,-4 5-1,-8 8 1,-8 6-2,-8 6 1,-9 6 0,-10 6-2,-11 6 0,-8 1 0,-6 8 1,-7 2-1,-3 6 1,-6 0 0,0 7 0,-3 4 1,-1 1 1,-1 1 0,2 0 0,1-1 0,5-3 2,1 1-1,8-4 1,10-4 0,0 0 0,12-5 0,10-2-1,7 0 1,7-1-2,4 0 1,4 0-1,-3 5 0,-3 4 0,-9 8 0,-12 4 0,-12 6-1,-12 6-8,-11 12-18,-15-13-4,4 9 1,-20-17 1</inkml:trace>
  <inkml:trace contextRef="#ctx0" brushRef="#br0" timeOffset="1375">10155 14521 3,'-3'10'9,"2"1"2,1-11 0,-11 11 3,11-11 0,-12-4 0,8-8 1,4-7-4,4-8-2,-1-8-2,0-8-3,1-10-1,-1-5-1,1 0-2,-6 1 0,-1 6 1,-3 6-1,0 8 1,-5 12 0,2 10-1,9 15 1,-16-12-1,16 12 1,0 0-1,-10 11 0,10-11 0,-3 12 0,3-12 0,-2 11 0,2-11 0,-4 15 0,-1-6 0,-1 0 1,-2 2-1,0 1 0,-2 0 1,-1 0-1,0-3 1,11-9 0,-17 11 0,17-11 0,0 0-1,3-19 1,10 3 0,1-2-1,2-2 0,2 2 0,1 1 0,-1 6 0,-4 5 0,-2 6 0,-12 0 0,12 14 0,-11-1 0,0 2 0,-1 1-2,2-1-5,2-4-17,8 7-6,-12-18 1,28 18-1</inkml:trace>
  <inkml:trace contextRef="#ctx0" brushRef="#br0" timeOffset="2187.5">11022 15481 18,'0'0'22,"6"13"1,-6-13-12,24 3-4,-1-4-1,7-3-2,6 0 0,10-2 0,6 2 1,2-5-1,4 6 0,-1 0-1,-2 0 0,-2 3 0,-6-2-2,-6 2 0,-4 2 0,-9-2-1,-9 0-1,-4-3-2,-15 3-1,9-9 0,-12-2-1,-6-2 0,-3-4 0,-1-1 0,-2-1 1,-1 2 3,-3-1 1,1 7 1,-1 4 1,0 5 0,4 4 0,-1 3-1,7 1 1,9-6 0,0 17 0,11-9 0,6-1 1,5 1 0,2 1 0,1-2 0,0 4 0,-6 3-2,-4 1 1,-9 6-3,-5 1-5,-8-4-13,1 12-9,-19-11 1,10 4 0</inkml:trace>
</inkml:ink>
</file>

<file path=ppt/ink/ink5.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2-02-07T16:32:55.718"/>
    </inkml:context>
    <inkml:brush xml:id="br0">
      <inkml:brushProperty name="width" value="0.05292" units="cm"/>
      <inkml:brushProperty name="height" value="0.05292" units="cm"/>
    </inkml:brush>
  </inkml:definitions>
  <inkml:trace contextRef="#ctx0" brushRef="#br0">5675 13813 30,'-1'15'28,"-8"-15"2,9 0-8,0 0-10,0 0-2,12 4-3,-1-5-2,4 1 0,8 0-2,7 0 0,5 0 0,9 0-1,8 1-1,4 3-1,2-2 1,3 4-1,-3-1 0,-5 0-1,-4 2-2,-10-2-3,-8-1-8,-7 1-16,-24-5-3,14-7 2,-23-9-1</inkml:trace>
  <inkml:trace contextRef="#ctx0" brushRef="#br0" timeOffset="515.625">5818 13628 13,'-20'3'24,"20"-3"0,0 0-9,11-3-1,-11 3-2,0 0 0,12-1-3,-12 1-2,0 0-1,-15 10-1,7 0-2,-3-1 0,0 2-1,-3 2-1,3 0 1,-2 2-1,1-2 1,-3 1-2,2-1 1,-2 0 0,-1 1 0,-1-5-1,1 0 1,1-2-1,3-2 0,12-5 0,-10 5 0,10-5 0,15 3-1,7 0-1,4 3-2,12 2-1,4 0-1,4 0 0,2-1 0,-2 0 1,-7-3 3,-6-3 1,-6-6 2,-13-6 2,-5-3 2,-12-6 0,-5-3 0,-6-4-1,-1 0-3,-1 1-4,-1 8-15,-1-2-11,18 20-3,-10-21 2</inkml:trace>
  <inkml:trace contextRef="#ctx0" brushRef="#br0" timeOffset="1500">7221 13774 26,'-9'2'27,"9"-2"0,0 0-7,-5-13-9,7 4-2,-2-4-3,4-1 0,2-3-2,10-1 1,5-4-1,14-1-1,11-1 1,19-2-1,18 0 1,19 4-2,25-1 1,17 4-2,23 3 0,14 2 0,17 3 0,9 1-1,12 3 0,6 1 0,1 4 0,6 1 0,-4 4 0,-4 4-1,-5 8 1,-5 3-1,-10 3 1,-10 2 0,-10 2-1,-13-1 1,-13-2 0,-9-1 0,-16-4 0,-10-2 0,-12-4 0,-9-3 0,-13-2 1,-10-3-1,-10-2 0,-10-3 0,-12 0 1,-7-2-1,-9-1 1,-9 1-1,-6-1 2,-16 5-4,9-15 0,-12 3 0,-3 1 0,-4-5-1,1-2 0,-1-5-1,-2 0 1,-2-3 0,0 1 2,0-1 0,-3 5 1,1 2 0,-2 5 1,0 6 1,4 6-1,3 7 1,11-5 0,0 21-1,12-5 0,12 5 0,5 0-1,8 7 1,0-1 0,-3 5 0,-6-1-1,-13 6 1,-15 2-1,-16 2 0,-17-1 0,-13 1-3,-11-3-4,-11-1-19,-6-13-6,12 0-1,-6-23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AutoShape 1"/>
          <p:cNvSpPr>
            <a:spLocks noChangeArrowheads="1"/>
          </p:cNvSpPr>
          <p:nvPr/>
        </p:nvSpPr>
        <p:spPr bwMode="auto">
          <a:xfrm>
            <a:off x="0" y="0"/>
            <a:ext cx="6985000" cy="9285288"/>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lvl1pPr algn="l"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endParaRPr lang="en-GB"/>
          </a:p>
        </p:txBody>
      </p:sp>
      <p:sp>
        <p:nvSpPr>
          <p:cNvPr id="3075" name="Rectangle 3"/>
          <p:cNvSpPr>
            <a:spLocks noGrp="1" noChangeArrowheads="1"/>
          </p:cNvSpPr>
          <p:nvPr>
            <p:ph type="dt"/>
          </p:nvPr>
        </p:nvSpPr>
        <p:spPr bwMode="auto">
          <a:xfrm>
            <a:off x="3957638" y="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lvl1pPr algn="r"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endParaRPr lang="en-GB"/>
          </a:p>
        </p:txBody>
      </p:sp>
      <p:sp>
        <p:nvSpPr>
          <p:cNvPr id="103429" name="Rectangle 4"/>
          <p:cNvSpPr>
            <a:spLocks noGrp="1" noRot="1" noChangeAspect="1" noChangeArrowheads="1"/>
          </p:cNvSpPr>
          <p:nvPr>
            <p:ph type="sldImg"/>
          </p:nvPr>
        </p:nvSpPr>
        <p:spPr bwMode="auto">
          <a:xfrm>
            <a:off x="1171575" y="696913"/>
            <a:ext cx="4640263" cy="34798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931863" y="4410075"/>
            <a:ext cx="5119687" cy="417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882015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algn="l"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endParaRPr lang="en-GB"/>
          </a:p>
        </p:txBody>
      </p:sp>
      <p:sp>
        <p:nvSpPr>
          <p:cNvPr id="3079" name="Rectangle 7"/>
          <p:cNvSpPr>
            <a:spLocks noGrp="1" noChangeArrowheads="1"/>
          </p:cNvSpPr>
          <p:nvPr>
            <p:ph type="sldNum"/>
          </p:nvPr>
        </p:nvSpPr>
        <p:spPr bwMode="auto">
          <a:xfrm>
            <a:off x="3957638" y="8820150"/>
            <a:ext cx="30257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algn="r" eaLnBrk="1">
              <a:buClr>
                <a:srgbClr val="000000"/>
              </a:buClr>
              <a:buSzPct val="45000"/>
              <a:buFont typeface="Wingdings" pitchFamily="2" charset="2"/>
              <a:buNone/>
              <a:tabLst>
                <a:tab pos="723900" algn="l"/>
                <a:tab pos="1447800" algn="l"/>
                <a:tab pos="2171700" algn="l"/>
                <a:tab pos="2895600" algn="l"/>
              </a:tabLst>
              <a:defRPr sz="1200">
                <a:solidFill>
                  <a:srgbClr val="000000"/>
                </a:solidFill>
                <a:latin typeface="Comic Sans MS" pitchFamily="66" charset="0"/>
              </a:defRPr>
            </a:lvl1pPr>
          </a:lstStyle>
          <a:p>
            <a:pPr>
              <a:defRPr/>
            </a:pPr>
            <a:fld id="{45DD170F-1FA1-4A7E-B0AA-0C2A7AB0F040}" type="slidenum">
              <a:rPr lang="en-GB"/>
              <a:pPr>
                <a:defRPr/>
              </a:pPr>
              <a:t>‹#›</a:t>
            </a:fld>
            <a:endParaRPr lang="en-GB"/>
          </a:p>
        </p:txBody>
      </p:sp>
    </p:spTree>
    <p:extLst>
      <p:ext uri="{BB962C8B-B14F-4D97-AF65-F5344CB8AC3E}">
        <p14:creationId xmlns:p14="http://schemas.microsoft.com/office/powerpoint/2010/main" val="367857877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C180DDD-AFE8-4CD0-B8B7-DEC301B62007}" type="slidenum">
              <a:rPr lang="en-GB" sz="1200" smtClean="0">
                <a:solidFill>
                  <a:srgbClr val="000000"/>
                </a:solidFill>
                <a:latin typeface="Comic Sans MS" pitchFamily="66" charset="0"/>
              </a:rPr>
              <a:pPr/>
              <a:t>1</a:t>
            </a:fld>
            <a:endParaRPr lang="en-GB" sz="1200" smtClean="0">
              <a:solidFill>
                <a:srgbClr val="000000"/>
              </a:solidFill>
              <a:latin typeface="Comic Sans MS" pitchFamily="66" charset="0"/>
            </a:endParaRPr>
          </a:p>
        </p:txBody>
      </p:sp>
      <p:sp>
        <p:nvSpPr>
          <p:cNvPr id="104451" name="Text Box 1"/>
          <p:cNvSpPr txBox="1">
            <a:spLocks noChangeArrowheads="1"/>
          </p:cNvSpPr>
          <p:nvPr/>
        </p:nvSpPr>
        <p:spPr bwMode="auto">
          <a:xfrm>
            <a:off x="1171575" y="696913"/>
            <a:ext cx="4641850" cy="34813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endParaRPr lang="en-US"/>
          </a:p>
        </p:txBody>
      </p:sp>
      <p:sp>
        <p:nvSpPr>
          <p:cNvPr id="104452" name="Rectangle 2"/>
          <p:cNvSpPr>
            <a:spLocks noGrp="1" noChangeArrowheads="1"/>
          </p:cNvSpPr>
          <p:nvPr>
            <p:ph type="body"/>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98233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937D4B59-8666-4041-8F32-29315B2B0E8B}" type="slidenum">
              <a:rPr lang="en-GB" sz="1200" smtClean="0">
                <a:solidFill>
                  <a:srgbClr val="000000"/>
                </a:solidFill>
                <a:latin typeface="Comic Sans MS" pitchFamily="66" charset="0"/>
              </a:rPr>
              <a:pPr/>
              <a:t>11</a:t>
            </a:fld>
            <a:endParaRPr lang="en-GB" sz="1200" smtClean="0">
              <a:solidFill>
                <a:srgbClr val="000000"/>
              </a:solidFill>
              <a:latin typeface="Comic Sans MS" pitchFamily="66" charset="0"/>
            </a:endParaRPr>
          </a:p>
        </p:txBody>
      </p:sp>
      <p:sp>
        <p:nvSpPr>
          <p:cNvPr id="137219" name="Rectangle 2"/>
          <p:cNvSpPr>
            <a:spLocks noGrp="1" noRot="1" noChangeAspect="1" noChangeArrowheads="1" noTextEdit="1"/>
          </p:cNvSpPr>
          <p:nvPr>
            <p:ph type="sldImg"/>
          </p:nvPr>
        </p:nvSpPr>
        <p:spPr>
          <a:xfrm>
            <a:off x="1169988" y="696913"/>
            <a:ext cx="4641850" cy="3481387"/>
          </a:xfrm>
          <a:ln/>
        </p:spPr>
      </p:sp>
      <p:sp>
        <p:nvSpPr>
          <p:cNvPr id="137220" name="Text Box 3"/>
          <p:cNvSpPr>
            <a:spLocks noGrp="1" noChangeArrowheads="1"/>
          </p:cNvSpPr>
          <p:nvPr>
            <p:ph type="body" idx="1"/>
          </p:nvPr>
        </p:nvSpPr>
        <p:spPr>
          <a:xfrm>
            <a:off x="931863" y="4410075"/>
            <a:ext cx="5119687" cy="4178300"/>
          </a:xfrm>
          <a:noFill/>
        </p:spPr>
        <p:txBody>
          <a:bodyPr wrap="none" anchor="ctr"/>
          <a:lstStyle/>
          <a:p>
            <a:endParaRPr lang="en-US" dirty="0" smtClean="0"/>
          </a:p>
        </p:txBody>
      </p:sp>
    </p:spTree>
    <p:extLst>
      <p:ext uri="{BB962C8B-B14F-4D97-AF65-F5344CB8AC3E}">
        <p14:creationId xmlns:p14="http://schemas.microsoft.com/office/powerpoint/2010/main" val="344794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BDD507EF-57D2-4F1B-8F36-CADBA6F301E2}" type="slidenum">
              <a:rPr lang="en-GB" sz="1200" smtClean="0">
                <a:solidFill>
                  <a:srgbClr val="000000"/>
                </a:solidFill>
                <a:latin typeface="Comic Sans MS" pitchFamily="66" charset="0"/>
              </a:rPr>
              <a:pPr/>
              <a:t>12</a:t>
            </a:fld>
            <a:endParaRPr lang="en-GB" sz="1200" smtClean="0">
              <a:solidFill>
                <a:srgbClr val="000000"/>
              </a:solidFill>
              <a:latin typeface="Comic Sans MS" pitchFamily="66" charset="0"/>
            </a:endParaRPr>
          </a:p>
        </p:txBody>
      </p:sp>
      <p:sp>
        <p:nvSpPr>
          <p:cNvPr id="150531" name="Rectangle 2"/>
          <p:cNvSpPr>
            <a:spLocks noGrp="1" noRot="1" noChangeAspect="1" noChangeArrowheads="1" noTextEdit="1"/>
          </p:cNvSpPr>
          <p:nvPr>
            <p:ph type="sldImg"/>
          </p:nvPr>
        </p:nvSpPr>
        <p:spPr>
          <a:xfrm>
            <a:off x="1169988" y="696913"/>
            <a:ext cx="4641850" cy="3481387"/>
          </a:xfrm>
          <a:ln/>
        </p:spPr>
      </p:sp>
      <p:sp>
        <p:nvSpPr>
          <p:cNvPr id="150532" name="Rectangle 3"/>
          <p:cNvSpPr>
            <a:spLocks noGrp="1" noChangeArrowheads="1"/>
          </p:cNvSpPr>
          <p:nvPr>
            <p:ph type="body" idx="1"/>
          </p:nvPr>
        </p:nvSpPr>
        <p:spPr>
          <a:xfrm>
            <a:off x="931863" y="4410075"/>
            <a:ext cx="5119687" cy="4178300"/>
          </a:xfrm>
          <a:noFill/>
        </p:spPr>
        <p:txBody>
          <a:bodyPr wrap="none" anchor="ctr"/>
          <a:lstStyle/>
          <a:p>
            <a:r>
              <a:rPr lang="en-US" baseline="0" dirty="0" smtClean="0"/>
              <a:t>monitors simplify mutual exclusion and make programmers think explicitly about synchronization.</a:t>
            </a:r>
            <a:endParaRPr lang="en-US" dirty="0" smtClean="0"/>
          </a:p>
        </p:txBody>
      </p:sp>
    </p:spTree>
    <p:extLst>
      <p:ext uri="{BB962C8B-B14F-4D97-AF65-F5344CB8AC3E}">
        <p14:creationId xmlns:p14="http://schemas.microsoft.com/office/powerpoint/2010/main" val="3354532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97521584-ADAD-4B2D-9AEE-57EC510C6944}" type="slidenum">
              <a:rPr lang="en-GB" sz="1200" smtClean="0">
                <a:solidFill>
                  <a:srgbClr val="000000"/>
                </a:solidFill>
                <a:latin typeface="Comic Sans MS" pitchFamily="66" charset="0"/>
              </a:rPr>
              <a:pPr/>
              <a:t>13</a:t>
            </a:fld>
            <a:endParaRPr lang="en-GB" sz="1200" smtClean="0">
              <a:solidFill>
                <a:srgbClr val="000000"/>
              </a:solidFill>
              <a:latin typeface="Comic Sans MS" pitchFamily="66" charset="0"/>
            </a:endParaRPr>
          </a:p>
        </p:txBody>
      </p:sp>
      <p:sp>
        <p:nvSpPr>
          <p:cNvPr id="151555" name="Rectangle 2"/>
          <p:cNvSpPr>
            <a:spLocks noGrp="1" noRot="1" noChangeAspect="1" noChangeArrowheads="1" noTextEdit="1"/>
          </p:cNvSpPr>
          <p:nvPr>
            <p:ph type="sldImg"/>
          </p:nvPr>
        </p:nvSpPr>
        <p:spPr>
          <a:xfrm>
            <a:off x="1169988" y="696913"/>
            <a:ext cx="4641850" cy="3481387"/>
          </a:xfrm>
          <a:ln/>
        </p:spPr>
      </p:sp>
      <p:sp>
        <p:nvSpPr>
          <p:cNvPr id="151556" name="Rectangle 3"/>
          <p:cNvSpPr>
            <a:spLocks noGrp="1" noChangeArrowheads="1"/>
          </p:cNvSpPr>
          <p:nvPr>
            <p:ph type="body" idx="1"/>
          </p:nvPr>
        </p:nvSpPr>
        <p:spPr>
          <a:xfrm>
            <a:off x="931863" y="4410075"/>
            <a:ext cx="5119687" cy="4178300"/>
          </a:xfrm>
          <a:noFill/>
        </p:spPr>
        <p:txBody>
          <a:bodyPr wrap="none" anchor="ctr"/>
          <a:lstStyle/>
          <a:p>
            <a:endParaRPr lang="en-US" dirty="0" smtClean="0"/>
          </a:p>
        </p:txBody>
      </p:sp>
    </p:spTree>
    <p:extLst>
      <p:ext uri="{BB962C8B-B14F-4D97-AF65-F5344CB8AC3E}">
        <p14:creationId xmlns:p14="http://schemas.microsoft.com/office/powerpoint/2010/main" val="299479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Notice that condition variables do not require any initialization</a:t>
            </a:r>
            <a:r>
              <a:rPr lang="en-US" baseline="0" dirty="0" smtClean="0"/>
              <a:t> because the variable doesn’t hold any state: wait always waits. signals wakes up a thread if one is waiting</a:t>
            </a:r>
            <a:r>
              <a:rPr lang="en-US" baseline="0" dirty="0" smtClean="0"/>
              <a:t>. We will see this is different from semaphores (discussed later).</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Notice that</a:t>
            </a:r>
            <a:r>
              <a:rPr lang="en-US" baseline="0" dirty="0" smtClean="0"/>
              <a:t> with monitors, all threads (i.e., send and receive) must use the same lock variable</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Notice that we use two condition variables (full, and empty), because the code waits for two</a:t>
            </a:r>
            <a:r>
              <a:rPr lang="en-US" baseline="0" dirty="0" smtClean="0"/>
              <a:t> different </a:t>
            </a:r>
            <a:r>
              <a:rPr lang="en-US" dirty="0" smtClean="0"/>
              <a:t>conditions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Notice</a:t>
            </a:r>
            <a:r>
              <a:rPr lang="en-US" baseline="0" dirty="0" smtClean="0"/>
              <a:t> that we use “while” instead of “if: before the wait. Say a receive thread B was blocked in the wait call. When the send thread A invokes signal, it wakes up the receive thread B, and then continues to run. Thread B then has to acquire the lock in wait (recall the definition of wait – it </a:t>
            </a:r>
            <a:r>
              <a:rPr lang="en-US" baseline="0" dirty="0" err="1" smtClean="0"/>
              <a:t>reaquires</a:t>
            </a:r>
            <a:r>
              <a:rPr lang="en-US" baseline="0" dirty="0" smtClean="0"/>
              <a:t> </a:t>
            </a:r>
            <a:r>
              <a:rPr lang="en-US" baseline="0" dirty="0" smtClean="0"/>
              <a:t>the lock before it returns). Right now (i.e., when signal is called by the Thread A), the lock is held by Thread A. It is released at the end of send(). Suppose another receive() thread C comes along and consumes an element before the first receive() thread (Thread B) can reacquire the lock before returning from wait(). Then after returning from wait(), B </a:t>
            </a:r>
            <a:r>
              <a:rPr lang="en-US" baseline="0" dirty="0" smtClean="0"/>
              <a:t>should check </a:t>
            </a:r>
            <a:r>
              <a:rPr lang="en-US" baseline="0" dirty="0" smtClean="0"/>
              <a:t>the (in == out) condition again. Still it will be true, it should wait() again.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Notice the similarity with producer-consumer – Try 5 -  sleep after unlocking. Recall that code didn’t work because it</a:t>
            </a:r>
            <a:r>
              <a:rPr lang="en-US" baseline="0" dirty="0" smtClean="0"/>
              <a:t> didn’t release the lock and sleep atomically. the wait primitive ensures that these operations occur atomically. In particular, it will not allow a signal to occur which the lock is being released and the thread is going to sleep.</a:t>
            </a:r>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14</a:t>
            </a:fld>
            <a:endParaRPr lang="en-GB"/>
          </a:p>
        </p:txBody>
      </p:sp>
    </p:spTree>
    <p:extLst>
      <p:ext uri="{BB962C8B-B14F-4D97-AF65-F5344CB8AC3E}">
        <p14:creationId xmlns:p14="http://schemas.microsoft.com/office/powerpoint/2010/main" val="49658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signal can be lost</a:t>
            </a:r>
            <a:endParaRPr lang="en-US"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15</a:t>
            </a:fld>
            <a:endParaRPr lang="en-GB"/>
          </a:p>
        </p:txBody>
      </p:sp>
    </p:spTree>
    <p:extLst>
      <p:ext uri="{BB962C8B-B14F-4D97-AF65-F5344CB8AC3E}">
        <p14:creationId xmlns:p14="http://schemas.microsoft.com/office/powerpoint/2010/main" val="106641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lock</a:t>
            </a:r>
            <a:r>
              <a:rPr lang="en-US" baseline="0" dirty="0" smtClean="0"/>
              <a:t> not used: back to lost wakeup race between (!V) and wait()</a:t>
            </a:r>
            <a:endParaRPr lang="en-US"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16</a:t>
            </a:fld>
            <a:endParaRPr lang="en-GB"/>
          </a:p>
        </p:txBody>
      </p:sp>
    </p:spTree>
    <p:extLst>
      <p:ext uri="{BB962C8B-B14F-4D97-AF65-F5344CB8AC3E}">
        <p14:creationId xmlns:p14="http://schemas.microsoft.com/office/powerpoint/2010/main" val="665239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70A35243-8E67-40DF-B238-063862DB0F94}" type="slidenum">
              <a:rPr lang="en-GB" sz="1200" smtClean="0">
                <a:solidFill>
                  <a:srgbClr val="000000"/>
                </a:solidFill>
                <a:latin typeface="Comic Sans MS" pitchFamily="66" charset="0"/>
              </a:rPr>
              <a:pPr/>
              <a:t>17</a:t>
            </a:fld>
            <a:endParaRPr lang="en-GB" sz="1200" smtClean="0">
              <a:solidFill>
                <a:srgbClr val="000000"/>
              </a:solidFill>
              <a:latin typeface="Comic Sans MS" pitchFamily="66" charset="0"/>
            </a:endParaRPr>
          </a:p>
        </p:txBody>
      </p:sp>
      <p:sp>
        <p:nvSpPr>
          <p:cNvPr id="138243" name="Rectangle 2"/>
          <p:cNvSpPr>
            <a:spLocks noGrp="1" noRot="1" noChangeAspect="1" noChangeArrowheads="1" noTextEdit="1"/>
          </p:cNvSpPr>
          <p:nvPr>
            <p:ph type="sldImg"/>
          </p:nvPr>
        </p:nvSpPr>
        <p:spPr>
          <a:xfrm>
            <a:off x="1169988" y="696913"/>
            <a:ext cx="4641850" cy="3481387"/>
          </a:xfrm>
          <a:ln/>
        </p:spPr>
      </p:sp>
      <p:sp>
        <p:nvSpPr>
          <p:cNvPr id="138244" name="Rectangle 3"/>
          <p:cNvSpPr>
            <a:spLocks noGrp="1" noChangeArrowheads="1"/>
          </p:cNvSpPr>
          <p:nvPr>
            <p:ph type="body" idx="1"/>
          </p:nvPr>
        </p:nvSpPr>
        <p:spPr>
          <a:xfrm>
            <a:off x="931863" y="4410075"/>
            <a:ext cx="5119687" cy="4178300"/>
          </a:xfrm>
          <a:noFill/>
        </p:spPr>
        <p:txBody>
          <a:bodyPr wrap="none" anchor="ctr"/>
          <a:lstStyle/>
          <a:p>
            <a:r>
              <a:rPr lang="en-US" dirty="0" smtClean="0"/>
              <a:t>down(s) is also called</a:t>
            </a:r>
            <a:r>
              <a:rPr lang="en-US" baseline="0" dirty="0" smtClean="0"/>
              <a:t> p(s)</a:t>
            </a:r>
          </a:p>
          <a:p>
            <a:r>
              <a:rPr lang="en-US" baseline="0" dirty="0" smtClean="0"/>
              <a:t>up(s) is also called v(s)</a:t>
            </a:r>
            <a:endParaRPr lang="en-US" dirty="0" smtClean="0"/>
          </a:p>
        </p:txBody>
      </p:sp>
    </p:spTree>
    <p:extLst>
      <p:ext uri="{BB962C8B-B14F-4D97-AF65-F5344CB8AC3E}">
        <p14:creationId xmlns:p14="http://schemas.microsoft.com/office/powerpoint/2010/main" val="469435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329F69C5-CB51-4736-9708-0FBCABA3FF8D}" type="slidenum">
              <a:rPr lang="en-GB" sz="1200" smtClean="0">
                <a:solidFill>
                  <a:srgbClr val="000000"/>
                </a:solidFill>
                <a:latin typeface="Comic Sans MS" pitchFamily="66" charset="0"/>
              </a:rPr>
              <a:pPr/>
              <a:t>18</a:t>
            </a:fld>
            <a:endParaRPr lang="en-GB" sz="1200" smtClean="0">
              <a:solidFill>
                <a:srgbClr val="000000"/>
              </a:solidFill>
              <a:latin typeface="Comic Sans MS" pitchFamily="66" charset="0"/>
            </a:endParaRPr>
          </a:p>
        </p:txBody>
      </p:sp>
      <p:sp>
        <p:nvSpPr>
          <p:cNvPr id="139267" name="Rectangle 2"/>
          <p:cNvSpPr>
            <a:spLocks noGrp="1" noRot="1" noChangeAspect="1" noChangeArrowheads="1" noTextEdit="1"/>
          </p:cNvSpPr>
          <p:nvPr>
            <p:ph type="sldImg"/>
          </p:nvPr>
        </p:nvSpPr>
        <p:spPr>
          <a:xfrm>
            <a:off x="1169988" y="696913"/>
            <a:ext cx="4641850" cy="3481387"/>
          </a:xfrm>
          <a:ln/>
        </p:spPr>
      </p:sp>
      <p:sp>
        <p:nvSpPr>
          <p:cNvPr id="139268" name="Rectangle 3"/>
          <p:cNvSpPr>
            <a:spLocks noGrp="1" noChangeArrowheads="1"/>
          </p:cNvSpPr>
          <p:nvPr>
            <p:ph type="body" idx="1"/>
          </p:nvPr>
        </p:nvSpPr>
        <p:spPr>
          <a:xfrm>
            <a:off x="931863" y="4410075"/>
            <a:ext cx="5119687" cy="4178300"/>
          </a:xfrm>
          <a:noFill/>
        </p:spPr>
        <p:txBody>
          <a:bodyPr wrap="none" anchor="ctr"/>
          <a:lstStyle/>
          <a:p>
            <a:r>
              <a:rPr lang="en-US" dirty="0" smtClean="0"/>
              <a:t>currently,</a:t>
            </a:r>
            <a:r>
              <a:rPr lang="en-US" baseline="0" dirty="0" smtClean="0"/>
              <a:t> both down and up have a race. For example, suppose s=1, </a:t>
            </a:r>
            <a:r>
              <a:rPr lang="en-US" dirty="0" smtClean="0"/>
              <a:t>two</a:t>
            </a:r>
            <a:r>
              <a:rPr lang="en-US" baseline="0" dirty="0" smtClean="0"/>
              <a:t> down(s) may be able to proceed because both observe that s = 1.</a:t>
            </a:r>
          </a:p>
        </p:txBody>
      </p:sp>
    </p:spTree>
    <p:extLst>
      <p:ext uri="{BB962C8B-B14F-4D97-AF65-F5344CB8AC3E}">
        <p14:creationId xmlns:p14="http://schemas.microsoft.com/office/powerpoint/2010/main" val="11752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see how semaphores can be used to synchronize</a:t>
            </a:r>
            <a:r>
              <a:rPr lang="en-US" baseline="0" dirty="0" smtClean="0"/>
              <a:t> with interrupts.</a:t>
            </a:r>
            <a:endParaRPr lang="en-US" dirty="0" smtClean="0"/>
          </a:p>
          <a:p>
            <a:endParaRPr lang="en-US" dirty="0" smtClean="0"/>
          </a:p>
          <a:p>
            <a:r>
              <a:rPr lang="en-US" dirty="0" smtClean="0"/>
              <a:t>When interrupt happens first, the key</a:t>
            </a:r>
            <a:r>
              <a:rPr lang="en-US" baseline="0" dirty="0" smtClean="0"/>
              <a:t> </a:t>
            </a:r>
            <a:r>
              <a:rPr lang="en-US" dirty="0" smtClean="0"/>
              <a:t>is “banked” or buffered for the next read. In</a:t>
            </a:r>
            <a:r>
              <a:rPr lang="en-US" baseline="0" dirty="0" smtClean="0"/>
              <a:t> this case, the down call in </a:t>
            </a:r>
            <a:r>
              <a:rPr lang="en-US" baseline="0" dirty="0" err="1" smtClean="0"/>
              <a:t>read_from_keyboard</a:t>
            </a:r>
            <a:r>
              <a:rPr lang="en-US" baseline="0" dirty="0" smtClean="0"/>
              <a:t> will not wait, and the key is immediately returned. If </a:t>
            </a:r>
            <a:r>
              <a:rPr lang="en-US" baseline="0" dirty="0" err="1" smtClean="0"/>
              <a:t>read_from_keyboard</a:t>
            </a:r>
            <a:r>
              <a:rPr lang="en-US" baseline="0" dirty="0" smtClean="0"/>
              <a:t> happens first, then down will wait, until keyboard interrupt occurs and up is issued.</a:t>
            </a:r>
          </a:p>
          <a:p>
            <a:endParaRPr lang="en-US" baseline="0" dirty="0" smtClean="0"/>
          </a:p>
          <a:p>
            <a:r>
              <a:rPr lang="en-US" baseline="0" dirty="0" smtClean="0"/>
              <a:t>Notice that we do not use any locks in this code</a:t>
            </a:r>
            <a:r>
              <a:rPr lang="en-US" baseline="0" dirty="0" smtClean="0"/>
              <a:t>. The reason is that </a:t>
            </a:r>
            <a:r>
              <a:rPr lang="en-US" baseline="0" dirty="0" err="1" smtClean="0"/>
              <a:t>key_buf</a:t>
            </a:r>
            <a:r>
              <a:rPr lang="en-US" baseline="0" dirty="0" smtClean="0"/>
              <a:t> is read by one function and written by another.</a:t>
            </a:r>
            <a:endParaRPr lang="en-US" baseline="0" dirty="0" smtClean="0"/>
          </a:p>
          <a:p>
            <a:endParaRPr lang="en-US" baseline="0" dirty="0" smtClean="0"/>
          </a:p>
          <a:p>
            <a:r>
              <a:rPr lang="en-US" baseline="0" dirty="0" smtClean="0"/>
              <a:t>Note that keystrokes can be lost if the interrupt handler fires twice and no </a:t>
            </a:r>
            <a:r>
              <a:rPr lang="en-US" baseline="0" dirty="0" err="1" smtClean="0"/>
              <a:t>read_from_keyboard</a:t>
            </a:r>
            <a:r>
              <a:rPr lang="en-US" baseline="0" dirty="0" smtClean="0"/>
              <a:t>() is issued in between. You  can think of this as the producer consumer problem with a buffer of size 1. however, the producer doesn’t wait when the buffer is full. Instead, it overwrites what’s in the buffer.</a:t>
            </a:r>
            <a:endParaRPr lang="en-US"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19</a:t>
            </a:fld>
            <a:endParaRPr lang="en-GB"/>
          </a:p>
        </p:txBody>
      </p:sp>
    </p:spTree>
    <p:extLst>
      <p:ext uri="{BB962C8B-B14F-4D97-AF65-F5344CB8AC3E}">
        <p14:creationId xmlns:p14="http://schemas.microsoft.com/office/powerpoint/2010/main" val="3826712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E3F0E71D-4976-4176-87F2-849BDB8A6CB7}" type="slidenum">
              <a:rPr lang="en-GB" sz="1200" smtClean="0">
                <a:solidFill>
                  <a:srgbClr val="000000"/>
                </a:solidFill>
                <a:latin typeface="Comic Sans MS" pitchFamily="66" charset="0"/>
              </a:rPr>
              <a:pPr/>
              <a:t>20</a:t>
            </a:fld>
            <a:endParaRPr lang="en-GB" sz="1200" smtClean="0">
              <a:solidFill>
                <a:srgbClr val="000000"/>
              </a:solidFill>
              <a:latin typeface="Comic Sans MS" pitchFamily="66"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r>
              <a:rPr lang="en-US" dirty="0" smtClean="0"/>
              <a:t>Why are two semaphores</a:t>
            </a:r>
            <a:r>
              <a:rPr lang="en-US" baseline="0" dirty="0" smtClean="0"/>
              <a:t> (</a:t>
            </a:r>
            <a:r>
              <a:rPr lang="en-US" baseline="0" dirty="0" err="1" smtClean="0"/>
              <a:t>full_slot</a:t>
            </a:r>
            <a:r>
              <a:rPr lang="en-US" baseline="0" dirty="0" smtClean="0"/>
              <a:t> and </a:t>
            </a:r>
            <a:r>
              <a:rPr lang="en-US" baseline="0" dirty="0" err="1" smtClean="0"/>
              <a:t>empty_slot</a:t>
            </a:r>
            <a:r>
              <a:rPr lang="en-US" baseline="0" dirty="0" smtClean="0"/>
              <a:t>) needed – because we have two conditions, full buffer and empty buffer. send acquires an empty slot and releases a full slot.</a:t>
            </a:r>
            <a:endParaRPr lang="en-US" dirty="0" smtClean="0"/>
          </a:p>
          <a:p>
            <a:endParaRPr lang="en-US" dirty="0" smtClean="0"/>
          </a:p>
          <a:p>
            <a:r>
              <a:rPr lang="en-US" dirty="0" smtClean="0"/>
              <a:t>notice</a:t>
            </a:r>
            <a:r>
              <a:rPr lang="en-US" baseline="0" dirty="0" smtClean="0"/>
              <a:t> that the code looks simpler than using condition variables. The reason is that semaphores embed state (</a:t>
            </a:r>
            <a:r>
              <a:rPr lang="en-US" baseline="0" dirty="0" err="1" smtClean="0"/>
              <a:t>nr</a:t>
            </a:r>
            <a:r>
              <a:rPr lang="en-US" baseline="0" dirty="0" smtClean="0"/>
              <a:t>. of resources), so the check for availability of resource is done in the down() operation itself. On the other hand, wait() and signal() don’t have any state, so the programmer has to check the condition themselves.</a:t>
            </a:r>
            <a:endParaRPr lang="en-US" dirty="0" smtClean="0"/>
          </a:p>
          <a:p>
            <a:endParaRPr lang="en-US" dirty="0" smtClean="0"/>
          </a:p>
          <a:p>
            <a:r>
              <a:rPr lang="en-US" dirty="0" smtClean="0"/>
              <a:t>Why is </a:t>
            </a:r>
            <a:r>
              <a:rPr lang="en-US" baseline="0" dirty="0" smtClean="0"/>
              <a:t>locking </a:t>
            </a:r>
            <a:r>
              <a:rPr lang="en-US" dirty="0" smtClean="0"/>
              <a:t>required?</a:t>
            </a:r>
            <a:r>
              <a:rPr lang="en-US" baseline="0" dirty="0" smtClean="0"/>
              <a:t> for multiple producers/consumers. In that case, </a:t>
            </a:r>
            <a:r>
              <a:rPr lang="en-US" baseline="0" dirty="0" err="1" smtClean="0"/>
              <a:t>buf</a:t>
            </a:r>
            <a:r>
              <a:rPr lang="en-US" baseline="0" dirty="0" smtClean="0"/>
              <a:t>, in, out have to be updated atomically.</a:t>
            </a:r>
          </a:p>
          <a:p>
            <a:endParaRPr lang="en-US" baseline="0" dirty="0" smtClean="0"/>
          </a:p>
          <a:p>
            <a:r>
              <a:rPr lang="en-US" dirty="0" smtClean="0"/>
              <a:t>Without </a:t>
            </a:r>
            <a:r>
              <a:rPr lang="en-US" dirty="0" err="1" smtClean="0"/>
              <a:t>mutex</a:t>
            </a:r>
            <a:r>
              <a:rPr lang="en-US" dirty="0" smtClean="0"/>
              <a:t>, code</a:t>
            </a:r>
            <a:r>
              <a:rPr lang="en-US" baseline="0" dirty="0" smtClean="0"/>
              <a:t> would work for s</a:t>
            </a:r>
            <a:r>
              <a:rPr lang="en-US" dirty="0" smtClean="0"/>
              <a:t>ingle producer and consumer.</a:t>
            </a:r>
            <a:r>
              <a:rPr lang="en-US" baseline="0" dirty="0" smtClean="0"/>
              <a:t> The reason is that “in” and “out” are not shared, and due to the synchronization conditions, </a:t>
            </a:r>
            <a:r>
              <a:rPr lang="en-US" baseline="0" dirty="0" err="1" smtClean="0"/>
              <a:t>buf</a:t>
            </a:r>
            <a:r>
              <a:rPr lang="en-US" baseline="0" dirty="0" smtClean="0"/>
              <a:t>[X] is never shared by both the producer and consumer at the same time.</a:t>
            </a:r>
          </a:p>
          <a:p>
            <a:endParaRPr lang="en-US" baseline="0" dirty="0" smtClean="0"/>
          </a:p>
          <a:p>
            <a:r>
              <a:rPr lang="en-US" baseline="0" dirty="0" smtClean="0"/>
              <a:t>Can we switch the order of down() and lock()? </a:t>
            </a:r>
            <a:r>
              <a:rPr lang="en-US" baseline="0" dirty="0" smtClean="0"/>
              <a:t>No, or else deadlock is possible. Say buffer is full. Send will acquire lock() and then down() will wait but no consumer will be able to run because the lock is not available.</a:t>
            </a:r>
            <a:endParaRPr lang="en-US" baseline="0" dirty="0" smtClean="0"/>
          </a:p>
          <a:p>
            <a:endParaRPr lang="en-US" baseline="0" dirty="0" smtClean="0"/>
          </a:p>
          <a:p>
            <a:r>
              <a:rPr lang="en-US" baseline="0" dirty="0" smtClean="0"/>
              <a:t>Can we switch the order of unlock() and up()?</a:t>
            </a:r>
          </a:p>
          <a:p>
            <a:endParaRPr lang="en-US" dirty="0" smtClean="0"/>
          </a:p>
        </p:txBody>
      </p:sp>
    </p:spTree>
    <p:extLst>
      <p:ext uri="{BB962C8B-B14F-4D97-AF65-F5344CB8AC3E}">
        <p14:creationId xmlns:p14="http://schemas.microsoft.com/office/powerpoint/2010/main" val="240699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1B02231D-73C4-4593-ADBA-CEA85D1CD3CA}" type="slidenum">
              <a:rPr lang="en-GB" sz="1200" smtClean="0">
                <a:solidFill>
                  <a:srgbClr val="000000"/>
                </a:solidFill>
                <a:latin typeface="Comic Sans MS" pitchFamily="66" charset="0"/>
              </a:rPr>
              <a:pPr/>
              <a:t>2</a:t>
            </a:fld>
            <a:endParaRPr lang="en-GB" sz="1200" smtClean="0">
              <a:solidFill>
                <a:srgbClr val="000000"/>
              </a:solidFill>
              <a:latin typeface="Comic Sans MS" pitchFamily="66" charset="0"/>
            </a:endParaRPr>
          </a:p>
        </p:txBody>
      </p:sp>
      <p:sp>
        <p:nvSpPr>
          <p:cNvPr id="105475" name="Rectangle 1"/>
          <p:cNvSpPr>
            <a:spLocks noGrp="1" noRot="1" noChangeAspect="1" noChangeArrowheads="1" noTextEdit="1"/>
          </p:cNvSpPr>
          <p:nvPr>
            <p:ph type="sldImg"/>
          </p:nvPr>
        </p:nvSpPr>
        <p:spPr>
          <a:xfrm>
            <a:off x="1171575" y="696913"/>
            <a:ext cx="4641850" cy="3481387"/>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a:xfrm>
            <a:off x="931863" y="4410075"/>
            <a:ext cx="5121275" cy="4178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688985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BC2CB0C1-8CCE-43A1-AA5B-8C5D9540A58F}" type="slidenum">
              <a:rPr lang="en-GB" sz="1200" smtClean="0">
                <a:solidFill>
                  <a:srgbClr val="000000"/>
                </a:solidFill>
                <a:latin typeface="Comic Sans MS" pitchFamily="66" charset="0"/>
              </a:rPr>
              <a:pPr/>
              <a:t>21</a:t>
            </a:fld>
            <a:endParaRPr lang="en-GB" sz="1200" smtClean="0">
              <a:solidFill>
                <a:srgbClr val="000000"/>
              </a:solidFill>
              <a:latin typeface="Comic Sans MS" pitchFamily="66" charset="0"/>
            </a:endParaRPr>
          </a:p>
        </p:txBody>
      </p:sp>
      <p:sp>
        <p:nvSpPr>
          <p:cNvPr id="142339" name="Rectangle 2"/>
          <p:cNvSpPr>
            <a:spLocks noGrp="1" noRot="1" noChangeAspect="1" noChangeArrowheads="1" noTextEdit="1"/>
          </p:cNvSpPr>
          <p:nvPr>
            <p:ph type="sldImg"/>
          </p:nvPr>
        </p:nvSpPr>
        <p:spPr>
          <a:xfrm>
            <a:off x="1169988" y="696913"/>
            <a:ext cx="4641850" cy="3481387"/>
          </a:xfrm>
          <a:ln/>
        </p:spPr>
      </p:sp>
      <p:sp>
        <p:nvSpPr>
          <p:cNvPr id="142340" name="Rectangle 3"/>
          <p:cNvSpPr>
            <a:spLocks noGrp="1" noChangeArrowheads="1"/>
          </p:cNvSpPr>
          <p:nvPr>
            <p:ph type="body" idx="1"/>
          </p:nvPr>
        </p:nvSpPr>
        <p:spPr>
          <a:xfrm>
            <a:off x="931863" y="4410075"/>
            <a:ext cx="5119687" cy="4178300"/>
          </a:xfrm>
          <a:noFill/>
        </p:spPr>
        <p:txBody>
          <a:bodyPr wrap="none" anchor="ctr"/>
          <a:lstStyle/>
          <a:p>
            <a:endParaRPr lang="en-US" smtClean="0"/>
          </a:p>
        </p:txBody>
      </p:sp>
    </p:spTree>
    <p:extLst>
      <p:ext uri="{BB962C8B-B14F-4D97-AF65-F5344CB8AC3E}">
        <p14:creationId xmlns:p14="http://schemas.microsoft.com/office/powerpoint/2010/main" val="1941627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F0D92B32-7E37-480B-B116-BFC7DF00296A}" type="slidenum">
              <a:rPr lang="en-GB" sz="1200" smtClean="0">
                <a:solidFill>
                  <a:srgbClr val="000000"/>
                </a:solidFill>
                <a:latin typeface="Comic Sans MS" pitchFamily="66" charset="0"/>
              </a:rPr>
              <a:pPr/>
              <a:t>22</a:t>
            </a:fld>
            <a:endParaRPr lang="en-GB" sz="1200" smtClean="0">
              <a:solidFill>
                <a:srgbClr val="000000"/>
              </a:solidFill>
              <a:latin typeface="Comic Sans MS" pitchFamily="66" charset="0"/>
            </a:endParaRPr>
          </a:p>
        </p:txBody>
      </p:sp>
      <p:sp>
        <p:nvSpPr>
          <p:cNvPr id="143363" name="Rectangle 2"/>
          <p:cNvSpPr>
            <a:spLocks noGrp="1" noRot="1" noChangeAspect="1" noChangeArrowheads="1" noTextEdit="1"/>
          </p:cNvSpPr>
          <p:nvPr>
            <p:ph type="sldImg"/>
          </p:nvPr>
        </p:nvSpPr>
        <p:spPr>
          <a:xfrm>
            <a:off x="1169988" y="696913"/>
            <a:ext cx="4641850" cy="3481387"/>
          </a:xfrm>
          <a:ln/>
        </p:spPr>
      </p:sp>
      <p:sp>
        <p:nvSpPr>
          <p:cNvPr id="143364" name="Rectangle 3"/>
          <p:cNvSpPr>
            <a:spLocks noGrp="1" noChangeArrowheads="1"/>
          </p:cNvSpPr>
          <p:nvPr>
            <p:ph type="body" idx="1"/>
          </p:nvPr>
        </p:nvSpPr>
        <p:spPr>
          <a:xfrm>
            <a:off x="931863" y="4410075"/>
            <a:ext cx="5119687" cy="4178300"/>
          </a:xfrm>
          <a:noFill/>
        </p:spPr>
        <p:txBody>
          <a:bodyPr wrap="none" anchor="ctr"/>
          <a:lstStyle/>
          <a:p>
            <a:endParaRPr lang="en-US" smtClean="0"/>
          </a:p>
        </p:txBody>
      </p:sp>
    </p:spTree>
    <p:extLst>
      <p:ext uri="{BB962C8B-B14F-4D97-AF65-F5344CB8AC3E}">
        <p14:creationId xmlns:p14="http://schemas.microsoft.com/office/powerpoint/2010/main" val="2526687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DC089276-6679-437F-AEB9-525CD241E060}" type="slidenum">
              <a:rPr lang="en-GB" sz="1200" smtClean="0">
                <a:solidFill>
                  <a:srgbClr val="000000"/>
                </a:solidFill>
                <a:latin typeface="Comic Sans MS" pitchFamily="66" charset="0"/>
              </a:rPr>
              <a:pPr/>
              <a:t>23</a:t>
            </a:fld>
            <a:endParaRPr lang="en-GB" sz="1200" smtClean="0">
              <a:solidFill>
                <a:srgbClr val="000000"/>
              </a:solidFill>
              <a:latin typeface="Comic Sans MS" pitchFamily="66"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r>
              <a:rPr lang="en-US" dirty="0" smtClean="0"/>
              <a:t>“while” in lock: Say</a:t>
            </a:r>
            <a:r>
              <a:rPr lang="en-US" baseline="0" dirty="0" smtClean="0"/>
              <a:t> a thread A is sleeping because count  = 0. </a:t>
            </a:r>
            <a:r>
              <a:rPr lang="en-US" dirty="0" smtClean="0"/>
              <a:t>After some</a:t>
            </a:r>
            <a:r>
              <a:rPr lang="en-US" baseline="0" dirty="0" smtClean="0"/>
              <a:t> thread issues </a:t>
            </a:r>
            <a:r>
              <a:rPr lang="en-US" dirty="0" smtClean="0"/>
              <a:t>up(),</a:t>
            </a:r>
            <a:r>
              <a:rPr lang="en-US" baseline="0" dirty="0" smtClean="0"/>
              <a:t> count = 1, thread A is woken up, and so the scheduler changes its state to READY. However, before thread A starts running, another thread B can issue a down() and it is able to proceed because count = 1. It will reduce count back to 0. Now when thread A starts running, it should check count again and go to sleep (because count is 0), or else count will become negative.</a:t>
            </a:r>
          </a:p>
          <a:p>
            <a:endParaRPr lang="en-US" baseline="0" dirty="0" smtClean="0"/>
          </a:p>
          <a:p>
            <a:r>
              <a:rPr lang="en-US" baseline="0" dirty="0" smtClean="0"/>
              <a:t>why disable interrupts: 1) avoids lost notification between check for (</a:t>
            </a:r>
            <a:r>
              <a:rPr lang="en-US" baseline="0" dirty="0" err="1" smtClean="0"/>
              <a:t>sem</a:t>
            </a:r>
            <a:r>
              <a:rPr lang="en-US" baseline="0" dirty="0" smtClean="0"/>
              <a:t>-&gt;count &lt;= 0) and </a:t>
            </a:r>
            <a:r>
              <a:rPr lang="en-US" baseline="0" dirty="0" err="1" smtClean="0"/>
              <a:t>thread_sleep</a:t>
            </a:r>
            <a:r>
              <a:rPr lang="en-US" baseline="0" dirty="0" smtClean="0"/>
              <a:t>() in down(), 2) </a:t>
            </a:r>
            <a:r>
              <a:rPr lang="en-US" dirty="0" err="1" smtClean="0"/>
              <a:t>thread_sleep</a:t>
            </a:r>
            <a:r>
              <a:rPr lang="en-US" dirty="0" smtClean="0"/>
              <a:t>() and </a:t>
            </a:r>
            <a:r>
              <a:rPr lang="en-US" dirty="0" err="1" smtClean="0"/>
              <a:t>thread_wakeup</a:t>
            </a:r>
            <a:r>
              <a:rPr lang="en-US" dirty="0" smtClean="0"/>
              <a:t>() need to be run with interrupts disabled</a:t>
            </a:r>
            <a:r>
              <a:rPr lang="en-US" baseline="0" dirty="0" smtClean="0"/>
              <a:t> because they are manipulating shared data structures (e.g., run queue</a:t>
            </a:r>
            <a:r>
              <a:rPr lang="en-US" baseline="0" dirty="0" smtClean="0"/>
              <a:t>). Note that it is not sufficient for </a:t>
            </a:r>
            <a:r>
              <a:rPr lang="en-US" baseline="0" dirty="0" err="1" smtClean="0"/>
              <a:t>thread_sleep</a:t>
            </a:r>
            <a:r>
              <a:rPr lang="en-US" baseline="0" dirty="0" smtClean="0"/>
              <a:t>() and </a:t>
            </a:r>
            <a:r>
              <a:rPr lang="en-US" baseline="0" dirty="0" err="1" smtClean="0"/>
              <a:t>thread_wakeup</a:t>
            </a:r>
            <a:r>
              <a:rPr lang="en-US" baseline="0" dirty="0" smtClean="0"/>
              <a:t>() to disable interrupts in their code because of the lost wakeup issue. Instead, the callers of </a:t>
            </a:r>
            <a:r>
              <a:rPr lang="en-US" baseline="0" dirty="0" err="1" smtClean="0"/>
              <a:t>thread_sleep</a:t>
            </a:r>
            <a:r>
              <a:rPr lang="en-US" baseline="0" dirty="0" smtClean="0"/>
              <a:t> and </a:t>
            </a:r>
            <a:r>
              <a:rPr lang="en-US" baseline="0" dirty="0" err="1" smtClean="0"/>
              <a:t>thread_wakeup</a:t>
            </a:r>
            <a:r>
              <a:rPr lang="en-US" baseline="0" dirty="0" smtClean="0"/>
              <a:t> should disable interrupts. The </a:t>
            </a:r>
            <a:r>
              <a:rPr lang="en-US" baseline="0" dirty="0" err="1" smtClean="0"/>
              <a:t>thread_sleep</a:t>
            </a:r>
            <a:r>
              <a:rPr lang="en-US" baseline="0" dirty="0" smtClean="0"/>
              <a:t> and </a:t>
            </a:r>
            <a:r>
              <a:rPr lang="en-US" baseline="0" dirty="0" err="1" smtClean="0"/>
              <a:t>thread_wakeup</a:t>
            </a:r>
            <a:r>
              <a:rPr lang="en-US" baseline="0" dirty="0" smtClean="0"/>
              <a:t> code does not need to disable interrupts again but their code should check that interrupts are disabled when they are called.</a:t>
            </a:r>
            <a:endParaRPr lang="en-US" baseline="0" dirty="0" smtClean="0"/>
          </a:p>
          <a:p>
            <a:endParaRPr lang="en-US" baseline="0" dirty="0" smtClean="0"/>
          </a:p>
          <a:p>
            <a:r>
              <a:rPr lang="en-US" dirty="0" smtClean="0"/>
              <a:t>problem</a:t>
            </a:r>
            <a:r>
              <a:rPr lang="en-US" baseline="0" dirty="0" smtClean="0"/>
              <a:t> with sleeping with </a:t>
            </a:r>
            <a:r>
              <a:rPr lang="en-US" dirty="0" smtClean="0"/>
              <a:t>interrupts disabled: note that </a:t>
            </a:r>
            <a:r>
              <a:rPr lang="en-US" dirty="0" err="1" smtClean="0"/>
              <a:t>thread_sleep</a:t>
            </a:r>
            <a:r>
              <a:rPr lang="en-US" dirty="0" smtClean="0"/>
              <a:t> accesses shared data structures (e.g., run queue), so it needs to be called with interrupts disabled. So any</a:t>
            </a:r>
            <a:r>
              <a:rPr lang="en-US" baseline="0" dirty="0" smtClean="0"/>
              <a:t> </a:t>
            </a:r>
            <a:r>
              <a:rPr lang="en-US" dirty="0" smtClean="0"/>
              <a:t>caller of </a:t>
            </a:r>
            <a:r>
              <a:rPr lang="en-US" dirty="0" err="1" smtClean="0"/>
              <a:t>thread_sleep</a:t>
            </a:r>
            <a:r>
              <a:rPr lang="en-US" dirty="0" smtClean="0"/>
              <a:t> will be</a:t>
            </a:r>
            <a:r>
              <a:rPr lang="en-US" baseline="0" dirty="0" smtClean="0"/>
              <a:t> similar to </a:t>
            </a:r>
            <a:r>
              <a:rPr lang="en-US" dirty="0" smtClean="0"/>
              <a:t>down(),</a:t>
            </a:r>
            <a:r>
              <a:rPr lang="en-US" baseline="0" dirty="0" smtClean="0"/>
              <a:t> i.e., it will disable interrupts, call </a:t>
            </a:r>
            <a:r>
              <a:rPr lang="en-US" baseline="0" dirty="0" err="1" smtClean="0"/>
              <a:t>thread_sleep</a:t>
            </a:r>
            <a:r>
              <a:rPr lang="en-US" baseline="0" dirty="0" smtClean="0"/>
              <a:t>, and then enable interrupts. Now consider what happens when </a:t>
            </a:r>
            <a:r>
              <a:rPr lang="en-US" baseline="0" dirty="0" err="1" smtClean="0"/>
              <a:t>thread_sleep</a:t>
            </a:r>
            <a:r>
              <a:rPr lang="en-US" baseline="0" dirty="0" smtClean="0"/>
              <a:t> is called in down(). The scheduler will choose some other thread to run that had previously called </a:t>
            </a:r>
            <a:r>
              <a:rPr lang="en-US" baseline="0" dirty="0" err="1" smtClean="0"/>
              <a:t>thread_sleep</a:t>
            </a:r>
            <a:r>
              <a:rPr lang="en-US" baseline="0" dirty="0" smtClean="0"/>
              <a:t>. This thread will then enable interrupts. So the interrupts are disabled by the sleeping thread, and enabled by the thread being run next. In this sense, the disabling and enabling of interrupts behaves like a semaphore. Think of disabling the interrupt as acquiring the CPU resource, so no one else can use it.</a:t>
            </a:r>
          </a:p>
          <a:p>
            <a:endParaRPr lang="en-US" dirty="0" smtClean="0"/>
          </a:p>
          <a:p>
            <a:r>
              <a:rPr lang="en-US" dirty="0" smtClean="0"/>
              <a:t>for</a:t>
            </a:r>
            <a:r>
              <a:rPr lang="en-US" baseline="0" dirty="0" smtClean="0"/>
              <a:t> multiprocessors: </a:t>
            </a:r>
            <a:r>
              <a:rPr lang="en-US" baseline="0" dirty="0" smtClean="0"/>
              <a:t>disabling of interrupts </a:t>
            </a:r>
            <a:r>
              <a:rPr lang="en-US" dirty="0" smtClean="0"/>
              <a:t>can </a:t>
            </a:r>
            <a:r>
              <a:rPr lang="en-US" dirty="0" smtClean="0"/>
              <a:t>be replaced by</a:t>
            </a:r>
            <a:r>
              <a:rPr lang="en-US" baseline="0" dirty="0" smtClean="0"/>
              <a:t> a </a:t>
            </a:r>
            <a:r>
              <a:rPr lang="en-US" dirty="0" smtClean="0"/>
              <a:t>spinlock</a:t>
            </a:r>
            <a:r>
              <a:rPr lang="en-US" baseline="0" dirty="0" smtClean="0"/>
              <a:t> on a wait queue associated with </a:t>
            </a:r>
            <a:r>
              <a:rPr lang="en-US" baseline="0" dirty="0" smtClean="0"/>
              <a:t> the </a:t>
            </a:r>
            <a:r>
              <a:rPr lang="en-US" baseline="0" dirty="0" err="1" smtClean="0"/>
              <a:t>sem</a:t>
            </a:r>
            <a:r>
              <a:rPr lang="en-US" baseline="0" dirty="0" smtClean="0"/>
              <a:t> semaphore</a:t>
            </a:r>
            <a:r>
              <a:rPr lang="en-US" dirty="0" smtClean="0"/>
              <a:t>. In this case, this spinlock must be released in the scheduler, because </a:t>
            </a:r>
            <a:r>
              <a:rPr lang="en-US" dirty="0" smtClean="0"/>
              <a:t>threads</a:t>
            </a:r>
            <a:r>
              <a:rPr lang="en-US" baseline="0" dirty="0" smtClean="0"/>
              <a:t> </a:t>
            </a:r>
            <a:r>
              <a:rPr lang="en-US" dirty="0" smtClean="0"/>
              <a:t>can’t </a:t>
            </a:r>
            <a:r>
              <a:rPr lang="en-US" dirty="0" smtClean="0"/>
              <a:t>sleep</a:t>
            </a:r>
            <a:r>
              <a:rPr lang="en-US" baseline="0" dirty="0" smtClean="0"/>
              <a:t> while holding the spinlock</a:t>
            </a:r>
            <a:r>
              <a:rPr lang="en-US" dirty="0" smtClean="0"/>
              <a:t>. The scheduler itself must acquire and release a (per-processor) </a:t>
            </a:r>
            <a:r>
              <a:rPr lang="en-US" dirty="0" err="1" smtClean="0"/>
              <a:t>ready_queue</a:t>
            </a:r>
            <a:r>
              <a:rPr lang="en-US" dirty="0" smtClean="0"/>
              <a:t> spinlock. The </a:t>
            </a:r>
            <a:r>
              <a:rPr lang="en-US" dirty="0" err="1" smtClean="0"/>
              <a:t>ready_queue</a:t>
            </a:r>
            <a:r>
              <a:rPr lang="en-US" dirty="0" smtClean="0"/>
              <a:t> spinlock is acquired before the </a:t>
            </a:r>
            <a:r>
              <a:rPr lang="en-US" dirty="0" err="1" smtClean="0"/>
              <a:t>wait_queue</a:t>
            </a:r>
            <a:r>
              <a:rPr lang="en-US" baseline="0" dirty="0" smtClean="0"/>
              <a:t> </a:t>
            </a:r>
            <a:r>
              <a:rPr lang="en-US" dirty="0" smtClean="0"/>
              <a:t>spinlock is released. wakeup must also acquire the </a:t>
            </a:r>
            <a:r>
              <a:rPr lang="en-US" dirty="0" err="1" smtClean="0"/>
              <a:t>ready_queue</a:t>
            </a:r>
            <a:r>
              <a:rPr lang="en-US" dirty="0" smtClean="0"/>
              <a:t> spinlock. The previous two steps</a:t>
            </a:r>
            <a:r>
              <a:rPr lang="en-US" baseline="0" dirty="0" smtClean="0"/>
              <a:t> will </a:t>
            </a:r>
            <a:r>
              <a:rPr lang="en-US" dirty="0" smtClean="0"/>
              <a:t>ensure that a wakeup is not lost.</a:t>
            </a:r>
          </a:p>
          <a:p>
            <a:endParaRPr lang="en-US" dirty="0" smtClean="0"/>
          </a:p>
        </p:txBody>
      </p:sp>
    </p:spTree>
    <p:extLst>
      <p:ext uri="{BB962C8B-B14F-4D97-AF65-F5344CB8AC3E}">
        <p14:creationId xmlns:p14="http://schemas.microsoft.com/office/powerpoint/2010/main" val="2231264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D40F8136-B083-41D8-AA01-7450ABD5467D}" type="slidenum">
              <a:rPr lang="en-GB" sz="1200" smtClean="0">
                <a:solidFill>
                  <a:srgbClr val="000000"/>
                </a:solidFill>
                <a:latin typeface="Comic Sans MS" pitchFamily="66" charset="0"/>
              </a:rPr>
              <a:pPr/>
              <a:t>24</a:t>
            </a:fld>
            <a:endParaRPr lang="en-GB" sz="1200" smtClean="0">
              <a:solidFill>
                <a:srgbClr val="000000"/>
              </a:solidFill>
              <a:latin typeface="Comic Sans MS" pitchFamily="66" charset="0"/>
            </a:endParaRPr>
          </a:p>
        </p:txBody>
      </p:sp>
      <p:sp>
        <p:nvSpPr>
          <p:cNvPr id="162819" name="Rectangle 2"/>
          <p:cNvSpPr>
            <a:spLocks noGrp="1" noRot="1" noChangeAspect="1" noChangeArrowheads="1" noTextEdit="1"/>
          </p:cNvSpPr>
          <p:nvPr>
            <p:ph type="sldImg"/>
          </p:nvPr>
        </p:nvSpPr>
        <p:spPr>
          <a:xfrm>
            <a:off x="1171575" y="696913"/>
            <a:ext cx="4641850" cy="3481387"/>
          </a:xfrm>
          <a:ln/>
        </p:spPr>
      </p:sp>
      <p:sp>
        <p:nvSpPr>
          <p:cNvPr id="162820" name="Rectangle 3"/>
          <p:cNvSpPr>
            <a:spLocks noGrp="1" noChangeArrowheads="1"/>
          </p:cNvSpPr>
          <p:nvPr>
            <p:ph type="body" idx="1"/>
          </p:nvPr>
        </p:nvSpPr>
        <p:spPr>
          <a:xfrm>
            <a:off x="931863" y="4410075"/>
            <a:ext cx="5121275" cy="4178300"/>
          </a:xfrm>
          <a:noFill/>
        </p:spPr>
        <p:txBody>
          <a:bodyPr wrap="none" anchor="ctr"/>
          <a:lstStyle/>
          <a:p>
            <a:endParaRPr lang="en-US" smtClean="0"/>
          </a:p>
        </p:txBody>
      </p:sp>
    </p:spTree>
    <p:extLst>
      <p:ext uri="{BB962C8B-B14F-4D97-AF65-F5344CB8AC3E}">
        <p14:creationId xmlns:p14="http://schemas.microsoft.com/office/powerpoint/2010/main" val="1092266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This code has a potential deadlock! All grab</a:t>
            </a:r>
            <a:r>
              <a:rPr lang="en-US" baseline="0" dirty="0" smtClean="0"/>
              <a:t> fork to the right, they are dead.</a:t>
            </a:r>
            <a:endParaRPr lang="en-US" dirty="0" smtClean="0"/>
          </a:p>
          <a:p>
            <a:endParaRPr lang="en-US"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26</a:t>
            </a:fld>
            <a:endParaRPr lang="en-GB"/>
          </a:p>
        </p:txBody>
      </p:sp>
    </p:spTree>
    <p:extLst>
      <p:ext uri="{BB962C8B-B14F-4D97-AF65-F5344CB8AC3E}">
        <p14:creationId xmlns:p14="http://schemas.microsoft.com/office/powerpoint/2010/main" val="1399999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CB9E7920-AC6E-4A5A-A792-953DC2584475}" type="slidenum">
              <a:rPr lang="en-GB" sz="1200" smtClean="0">
                <a:solidFill>
                  <a:srgbClr val="000000"/>
                </a:solidFill>
                <a:latin typeface="Comic Sans MS" pitchFamily="66" charset="0"/>
              </a:rPr>
              <a:pPr/>
              <a:t>28</a:t>
            </a:fld>
            <a:endParaRPr lang="en-GB" sz="1200" smtClean="0">
              <a:solidFill>
                <a:srgbClr val="000000"/>
              </a:solidFill>
              <a:latin typeface="Comic Sans MS" pitchFamily="66"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r>
              <a:rPr lang="en-US" smtClean="0"/>
              <a:t>state describes state of philosopher: HUNGRY, EATING, THINKING</a:t>
            </a:r>
          </a:p>
          <a:p>
            <a:r>
              <a:rPr lang="en-US" smtClean="0"/>
              <a:t>mutex locks entire state array</a:t>
            </a:r>
          </a:p>
          <a:p>
            <a:r>
              <a:rPr lang="en-US" smtClean="0"/>
              <a:t>sem for synchronization</a:t>
            </a:r>
          </a:p>
        </p:txBody>
      </p:sp>
    </p:spTree>
    <p:extLst>
      <p:ext uri="{BB962C8B-B14F-4D97-AF65-F5344CB8AC3E}">
        <p14:creationId xmlns:p14="http://schemas.microsoft.com/office/powerpoint/2010/main" val="2361636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B747F9E-CA2F-43BC-90B4-868EE5013794}" type="slidenum">
              <a:rPr lang="en-GB" sz="1200" smtClean="0">
                <a:solidFill>
                  <a:srgbClr val="000000"/>
                </a:solidFill>
                <a:latin typeface="Comic Sans MS" pitchFamily="66" charset="0"/>
              </a:rPr>
              <a:pPr/>
              <a:t>31</a:t>
            </a:fld>
            <a:endParaRPr lang="en-GB" sz="1200" smtClean="0">
              <a:solidFill>
                <a:srgbClr val="000000"/>
              </a:solidFill>
              <a:latin typeface="Comic Sans MS" pitchFamily="66"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r>
              <a:rPr lang="en-US" dirty="0" smtClean="0"/>
              <a:t>lock protects the </a:t>
            </a:r>
            <a:r>
              <a:rPr lang="en-US" dirty="0" err="1" smtClean="0"/>
              <a:t>rc</a:t>
            </a:r>
            <a:r>
              <a:rPr lang="en-US" baseline="0" dirty="0" smtClean="0"/>
              <a:t> (count of </a:t>
            </a:r>
            <a:r>
              <a:rPr lang="en-US" dirty="0" smtClean="0"/>
              <a:t>readers) variable</a:t>
            </a:r>
          </a:p>
          <a:p>
            <a:r>
              <a:rPr lang="en-US" dirty="0" smtClean="0"/>
              <a:t>data is use to synchronize readers and writers</a:t>
            </a:r>
          </a:p>
        </p:txBody>
      </p:sp>
    </p:spTree>
    <p:extLst>
      <p:ext uri="{BB962C8B-B14F-4D97-AF65-F5344CB8AC3E}">
        <p14:creationId xmlns:p14="http://schemas.microsoft.com/office/powerpoint/2010/main" val="1718007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B747F9E-CA2F-43BC-90B4-868EE5013794}" type="slidenum">
              <a:rPr lang="en-GB" sz="1200" smtClean="0">
                <a:solidFill>
                  <a:srgbClr val="000000"/>
                </a:solidFill>
                <a:latin typeface="Comic Sans MS" pitchFamily="66" charset="0"/>
              </a:rPr>
              <a:pPr/>
              <a:t>32</a:t>
            </a:fld>
            <a:endParaRPr lang="en-GB" sz="1200" smtClean="0">
              <a:solidFill>
                <a:srgbClr val="000000"/>
              </a:solidFill>
              <a:latin typeface="Comic Sans MS" pitchFamily="66"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3305231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B747F9E-CA2F-43BC-90B4-868EE5013794}" type="slidenum">
              <a:rPr lang="en-GB" sz="1200" smtClean="0">
                <a:solidFill>
                  <a:srgbClr val="000000"/>
                </a:solidFill>
                <a:latin typeface="Comic Sans MS" pitchFamily="66" charset="0"/>
              </a:rPr>
              <a:pPr/>
              <a:t>33</a:t>
            </a:fld>
            <a:endParaRPr lang="en-GB" sz="1200" smtClean="0">
              <a:solidFill>
                <a:srgbClr val="000000"/>
              </a:solidFill>
              <a:latin typeface="Comic Sans MS" pitchFamily="66"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lvl="0" eaLnBrk="1" hangingPunct="1"/>
            <a:r>
              <a:rPr lang="en-US" dirty="0" smtClean="0"/>
              <a:t>Threads</a:t>
            </a:r>
            <a:r>
              <a:rPr lang="en-US" baseline="0" dirty="0" smtClean="0"/>
              <a:t> can be starved. Solution is to queue all arriving reader and writer threads.</a:t>
            </a:r>
            <a:endParaRPr lang="en-US" dirty="0" smtClean="0"/>
          </a:p>
        </p:txBody>
      </p:sp>
    </p:spTree>
    <p:extLst>
      <p:ext uri="{BB962C8B-B14F-4D97-AF65-F5344CB8AC3E}">
        <p14:creationId xmlns:p14="http://schemas.microsoft.com/office/powerpoint/2010/main" val="2551218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difference</a:t>
            </a:r>
            <a:r>
              <a:rPr lang="en-CA" baseline="0" dirty="0" smtClean="0"/>
              <a:t> between </a:t>
            </a:r>
            <a:r>
              <a:rPr lang="en-CA" dirty="0" smtClean="0"/>
              <a:t>mutual exclusion and synchronization:</a:t>
            </a:r>
            <a:r>
              <a:rPr lang="en-CA" baseline="0" dirty="0" smtClean="0"/>
              <a:t> </a:t>
            </a:r>
            <a:r>
              <a:rPr lang="en-CA" dirty="0" err="1" smtClean="0"/>
              <a:t>mutex</a:t>
            </a:r>
            <a:r>
              <a:rPr lang="en-CA" dirty="0" smtClean="0"/>
              <a:t> is used to ensure that only one thread accesses a critical</a:t>
            </a:r>
            <a:r>
              <a:rPr lang="en-CA" baseline="0" dirty="0" smtClean="0"/>
              <a:t> </a:t>
            </a:r>
            <a:r>
              <a:rPr lang="en-CA" dirty="0" smtClean="0"/>
              <a:t>section at a time, helping ensure that operations are run atomically.</a:t>
            </a:r>
            <a:r>
              <a:rPr lang="en-CA" baseline="0" dirty="0" smtClean="0"/>
              <a:t> s</a:t>
            </a:r>
            <a:r>
              <a:rPr lang="en-CA" dirty="0" smtClean="0"/>
              <a:t>ynchronization</a:t>
            </a:r>
            <a:r>
              <a:rPr lang="en-CA" baseline="0" dirty="0" smtClean="0"/>
              <a:t> is </a:t>
            </a:r>
            <a:r>
              <a:rPr lang="en-CA" dirty="0" smtClean="0"/>
              <a:t>used to ensure that threads wait on some condition.</a:t>
            </a:r>
          </a:p>
          <a:p>
            <a:endParaRPr lang="en-CA"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dirty="0" smtClean="0"/>
              <a:t>locks not</a:t>
            </a:r>
            <a:r>
              <a:rPr lang="en-CA" baseline="0" dirty="0" smtClean="0"/>
              <a:t> sufficient: </a:t>
            </a:r>
            <a:r>
              <a:rPr lang="en-CA" dirty="0" smtClean="0"/>
              <a:t>(lock, unlock) is used together, and in that order, to ensure mutual exclusion. synchronization problems require a more general primitive: conditional sleep and wakeup.</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dirty="0" smtClean="0"/>
              <a:t>producer-consumer</a:t>
            </a:r>
            <a:r>
              <a:rPr lang="en-CA" baseline="0" dirty="0" smtClean="0"/>
              <a:t> using interrupt disabling:</a:t>
            </a:r>
            <a:r>
              <a:rPr lang="en-CA" dirty="0" smtClean="0"/>
              <a:t> you would, in essence, do the work of down/up</a:t>
            </a:r>
            <a:r>
              <a:rPr lang="en-CA" baseline="0" dirty="0" smtClean="0"/>
              <a:t> </a:t>
            </a:r>
            <a:r>
              <a:rPr lang="en-CA" dirty="0" smtClean="0"/>
              <a:t>or wait/signal in your code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dirty="0" smtClean="0"/>
              <a:t>differences: monitors</a:t>
            </a:r>
            <a:r>
              <a:rPr lang="en-CA" baseline="0" dirty="0" smtClean="0"/>
              <a:t> require locks, semaphores don’t. the semantics of down and wait, and up and signal are quite different, see next question.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baseline="0" dirty="0" smtClean="0"/>
              <a:t>wait and down: wait is stateless, it always waits. down has a notion of available resources, and will only wait if resources are not available. wait also releases a lock, waits, and then reacquires a lock. down doesn’t have any notion of an associated lock.</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baseline="0" dirty="0" smtClean="0"/>
              <a:t>signal and up: a signal can be lost if no one is waiting. hence the need to use locks with condition variables, so that there is no race with wait(). an up() will always increase the resource available, so a future down can acquire the resource.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dirty="0" smtClean="0"/>
          </a:p>
          <a:p>
            <a:pPr marL="0" marR="0" lvl="1"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dirty="0" smtClean="0"/>
              <a:t>prefer semaphore or monitors: Some resource counting problems are solved easily using semaphore. for other problems, it is easier to use monitors because they provide mutual exclusion.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CA" dirty="0" smtClean="0"/>
          </a:p>
          <a:p>
            <a:endParaRPr lang="en-CA"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35</a:t>
            </a:fld>
            <a:endParaRPr lang="en-GB"/>
          </a:p>
        </p:txBody>
      </p:sp>
    </p:spTree>
    <p:extLst>
      <p:ext uri="{BB962C8B-B14F-4D97-AF65-F5344CB8AC3E}">
        <p14:creationId xmlns:p14="http://schemas.microsoft.com/office/powerpoint/2010/main" val="91753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A0607455-6500-484D-8E45-A0E85A6FE437}" type="slidenum">
              <a:rPr lang="en-GB" sz="1200" smtClean="0">
                <a:solidFill>
                  <a:srgbClr val="000000"/>
                </a:solidFill>
                <a:latin typeface="Comic Sans MS" pitchFamily="66" charset="0"/>
              </a:rPr>
              <a:pPr/>
              <a:t>3</a:t>
            </a:fld>
            <a:endParaRPr lang="en-GB" sz="1200" smtClean="0">
              <a:solidFill>
                <a:srgbClr val="000000"/>
              </a:solidFill>
              <a:latin typeface="Comic Sans MS" pitchFamily="66" charset="0"/>
            </a:endParaRPr>
          </a:p>
        </p:txBody>
      </p:sp>
      <p:sp>
        <p:nvSpPr>
          <p:cNvPr id="130051" name="Rectangle 2"/>
          <p:cNvSpPr>
            <a:spLocks noGrp="1" noRot="1" noChangeAspect="1" noChangeArrowheads="1" noTextEdit="1"/>
          </p:cNvSpPr>
          <p:nvPr>
            <p:ph type="sldImg"/>
          </p:nvPr>
        </p:nvSpPr>
        <p:spPr>
          <a:xfrm>
            <a:off x="1169988" y="696913"/>
            <a:ext cx="4641850" cy="3481387"/>
          </a:xfrm>
          <a:ln/>
        </p:spPr>
      </p:sp>
      <p:sp>
        <p:nvSpPr>
          <p:cNvPr id="130052" name="Rectangle 3"/>
          <p:cNvSpPr>
            <a:spLocks noGrp="1" noChangeArrowheads="1"/>
          </p:cNvSpPr>
          <p:nvPr>
            <p:ph type="body" idx="1"/>
          </p:nvPr>
        </p:nvSpPr>
        <p:spPr>
          <a:xfrm>
            <a:off x="931863" y="4410075"/>
            <a:ext cx="5119687" cy="4178300"/>
          </a:xfrm>
          <a:noFill/>
        </p:spPr>
        <p:txBody>
          <a:bodyPr wrap="none" anchor="ctr"/>
          <a:lstStyle/>
          <a:p>
            <a:endParaRPr lang="en-US" smtClean="0"/>
          </a:p>
        </p:txBody>
      </p:sp>
    </p:spTree>
    <p:extLst>
      <p:ext uri="{BB962C8B-B14F-4D97-AF65-F5344CB8AC3E}">
        <p14:creationId xmlns:p14="http://schemas.microsoft.com/office/powerpoint/2010/main" val="383813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CA" dirty="0" smtClean="0"/>
              <a:t>why not n elements?</a:t>
            </a:r>
            <a:r>
              <a:rPr lang="en-CA" baseline="0" dirty="0" smtClean="0"/>
              <a:t> Because with modulo arithmetic,  n % n = 0. So we could not distinguish between full and empty buffer, since in would be equal to out in both cases. </a:t>
            </a:r>
            <a:r>
              <a:rPr lang="en-US" baseline="0" dirty="0" smtClean="0"/>
              <a:t>this is true even if the “in” variable points to the last slot that was written (rather than the next slot to be written).</a:t>
            </a:r>
            <a:endParaRPr lang="en-US" dirty="0" smtClean="0"/>
          </a:p>
          <a:p>
            <a:endParaRPr lang="en-CA" dirty="0"/>
          </a:p>
        </p:txBody>
      </p:sp>
      <p:sp>
        <p:nvSpPr>
          <p:cNvPr id="4" name="Slide Number Placeholder 3"/>
          <p:cNvSpPr>
            <a:spLocks noGrp="1"/>
          </p:cNvSpPr>
          <p:nvPr>
            <p:ph type="sldNum" idx="10"/>
          </p:nvPr>
        </p:nvSpPr>
        <p:spPr/>
        <p:txBody>
          <a:bodyPr/>
          <a:lstStyle/>
          <a:p>
            <a:pPr>
              <a:defRPr/>
            </a:pPr>
            <a:fld id="{45DD170F-1FA1-4A7E-B0AA-0C2A7AB0F040}" type="slidenum">
              <a:rPr lang="en-GB" smtClean="0"/>
              <a:pPr>
                <a:defRPr/>
              </a:pPr>
              <a:t>5</a:t>
            </a:fld>
            <a:endParaRPr lang="en-GB"/>
          </a:p>
        </p:txBody>
      </p:sp>
    </p:spTree>
    <p:extLst>
      <p:ext uri="{BB962C8B-B14F-4D97-AF65-F5344CB8AC3E}">
        <p14:creationId xmlns:p14="http://schemas.microsoft.com/office/powerpoint/2010/main" val="64944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2B6DAD67-836A-4BBC-B1A9-715049B39F02}" type="slidenum">
              <a:rPr lang="en-GB" sz="1200" smtClean="0">
                <a:solidFill>
                  <a:srgbClr val="000000"/>
                </a:solidFill>
                <a:latin typeface="Comic Sans MS" pitchFamily="66" charset="0"/>
              </a:rPr>
              <a:pPr/>
              <a:t>6</a:t>
            </a:fld>
            <a:endParaRPr lang="en-GB" sz="1200" smtClean="0">
              <a:solidFill>
                <a:srgbClr val="000000"/>
              </a:solidFill>
              <a:latin typeface="Comic Sans MS" pitchFamily="66" charset="0"/>
            </a:endParaRPr>
          </a:p>
        </p:txBody>
      </p:sp>
      <p:sp>
        <p:nvSpPr>
          <p:cNvPr id="131075" name="Rectangle 2"/>
          <p:cNvSpPr>
            <a:spLocks noGrp="1" noRot="1" noChangeAspect="1" noChangeArrowheads="1" noTextEdit="1"/>
          </p:cNvSpPr>
          <p:nvPr>
            <p:ph type="sldImg"/>
          </p:nvPr>
        </p:nvSpPr>
        <p:spPr>
          <a:xfrm>
            <a:off x="1169988" y="696913"/>
            <a:ext cx="4641850" cy="3481387"/>
          </a:xfrm>
          <a:ln/>
        </p:spPr>
      </p:sp>
      <p:sp>
        <p:nvSpPr>
          <p:cNvPr id="131076" name="Text Box 3"/>
          <p:cNvSpPr>
            <a:spLocks noGrp="1" noChangeArrowheads="1"/>
          </p:cNvSpPr>
          <p:nvPr>
            <p:ph type="body" idx="1"/>
          </p:nvPr>
        </p:nvSpPr>
        <p:spPr>
          <a:xfrm>
            <a:off x="931863" y="4410075"/>
            <a:ext cx="5119687" cy="4178300"/>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The code is incorrect</a:t>
            </a:r>
            <a:r>
              <a:rPr lang="en-US" baseline="0" dirty="0" smtClean="0"/>
              <a:t> </a:t>
            </a:r>
            <a:r>
              <a:rPr lang="en-US" dirty="0" smtClean="0"/>
              <a:t>because count</a:t>
            </a:r>
            <a:r>
              <a:rPr lang="en-US" baseline="0" dirty="0" smtClean="0"/>
              <a:t> </a:t>
            </a:r>
            <a:r>
              <a:rPr lang="en-US" dirty="0" smtClean="0"/>
              <a:t>is “cached” in the</a:t>
            </a:r>
            <a:r>
              <a:rPr lang="en-US" baseline="0" dirty="0" smtClean="0"/>
              <a:t> </a:t>
            </a:r>
            <a:r>
              <a:rPr lang="en-US" b="1" baseline="0" dirty="0" smtClean="0"/>
              <a:t>count</a:t>
            </a:r>
            <a:r>
              <a:rPr lang="en-US" baseline="0" dirty="0" smtClean="0"/>
              <a:t> variable </a:t>
            </a:r>
            <a:r>
              <a:rPr lang="en-US" dirty="0" smtClean="0"/>
              <a:t>in</a:t>
            </a:r>
            <a:r>
              <a:rPr lang="en-US" baseline="0" dirty="0" smtClean="0"/>
              <a:t> the producer. Even when the consumer changes the value of </a:t>
            </a:r>
            <a:r>
              <a:rPr lang="en-US" b="1" baseline="0" dirty="0" smtClean="0"/>
              <a:t>out</a:t>
            </a:r>
            <a:r>
              <a:rPr lang="en-US" baseline="0" dirty="0" smtClean="0"/>
              <a:t> (and the buffer is no longer full), </a:t>
            </a:r>
            <a:r>
              <a:rPr lang="en-US" b="1" baseline="0" dirty="0" smtClean="0"/>
              <a:t>count</a:t>
            </a:r>
            <a:r>
              <a:rPr lang="en-US" baseline="0" dirty="0" smtClean="0"/>
              <a:t> would not change. So the sender will </a:t>
            </a:r>
            <a:r>
              <a:rPr lang="en-US" dirty="0" smtClean="0"/>
              <a:t>spin, even</a:t>
            </a:r>
            <a:r>
              <a:rPr lang="en-US" baseline="0" dirty="0" smtClean="0"/>
              <a:t> if receiver consumes an element.</a:t>
            </a:r>
            <a:endParaRPr lang="en-US" dirty="0" smtClean="0"/>
          </a:p>
          <a:p>
            <a:endParaRPr lang="en-US" dirty="0" smtClean="0"/>
          </a:p>
          <a:p>
            <a:endParaRPr lang="en-US" dirty="0" smtClean="0"/>
          </a:p>
        </p:txBody>
      </p:sp>
    </p:spTree>
    <p:extLst>
      <p:ext uri="{BB962C8B-B14F-4D97-AF65-F5344CB8AC3E}">
        <p14:creationId xmlns:p14="http://schemas.microsoft.com/office/powerpoint/2010/main" val="127917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A7764C3F-1E5E-4199-B20C-54EDE9F89287}" type="slidenum">
              <a:rPr lang="en-GB" sz="1200" smtClean="0">
                <a:solidFill>
                  <a:srgbClr val="000000"/>
                </a:solidFill>
                <a:latin typeface="Comic Sans MS" pitchFamily="66" charset="0"/>
              </a:rPr>
              <a:pPr/>
              <a:t>7</a:t>
            </a:fld>
            <a:endParaRPr lang="en-GB" sz="1200" smtClean="0">
              <a:solidFill>
                <a:srgbClr val="000000"/>
              </a:solidFill>
              <a:latin typeface="Comic Sans MS" pitchFamily="66" charset="0"/>
            </a:endParaRPr>
          </a:p>
        </p:txBody>
      </p:sp>
      <p:sp>
        <p:nvSpPr>
          <p:cNvPr id="132099" name="Rectangle 2"/>
          <p:cNvSpPr>
            <a:spLocks noGrp="1" noRot="1" noChangeAspect="1" noChangeArrowheads="1" noTextEdit="1"/>
          </p:cNvSpPr>
          <p:nvPr>
            <p:ph type="sldImg"/>
          </p:nvPr>
        </p:nvSpPr>
        <p:spPr>
          <a:xfrm>
            <a:off x="1169988" y="696913"/>
            <a:ext cx="4641850" cy="3481387"/>
          </a:xfrm>
          <a:ln/>
        </p:spPr>
      </p:sp>
      <p:sp>
        <p:nvSpPr>
          <p:cNvPr id="132100" name="Rectangle 3"/>
          <p:cNvSpPr>
            <a:spLocks noGrp="1" noChangeArrowheads="1"/>
          </p:cNvSpPr>
          <p:nvPr>
            <p:ph type="body" idx="1"/>
          </p:nvPr>
        </p:nvSpPr>
        <p:spPr>
          <a:xfrm>
            <a:off x="931863" y="4410075"/>
            <a:ext cx="5119687" cy="4178300"/>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single: it is correct.</a:t>
            </a:r>
            <a:r>
              <a:rPr lang="en-US" baseline="0" dirty="0" smtClean="0"/>
              <a:t> </a:t>
            </a:r>
            <a:r>
              <a:rPr lang="en-GB" dirty="0" smtClean="0"/>
              <a:t>Note that</a:t>
            </a:r>
            <a:r>
              <a:rPr lang="en-GB" baseline="0" dirty="0" smtClean="0"/>
              <a:t> while </a:t>
            </a:r>
            <a:r>
              <a:rPr lang="en-GB" b="1" baseline="0" dirty="0" smtClean="0"/>
              <a:t>in</a:t>
            </a:r>
            <a:r>
              <a:rPr lang="en-GB" baseline="0" dirty="0" smtClean="0"/>
              <a:t> </a:t>
            </a:r>
            <a:r>
              <a:rPr lang="en-GB" dirty="0" smtClean="0"/>
              <a:t>and </a:t>
            </a:r>
            <a:r>
              <a:rPr lang="en-GB" b="1" dirty="0" smtClean="0"/>
              <a:t>out</a:t>
            </a:r>
            <a:r>
              <a:rPr lang="en-GB" dirty="0" smtClean="0"/>
              <a:t> are read</a:t>
            </a:r>
            <a:r>
              <a:rPr lang="en-GB" baseline="0" dirty="0" smtClean="0"/>
              <a:t> by both threads, </a:t>
            </a:r>
            <a:r>
              <a:rPr lang="en-GB" b="1" baseline="0" dirty="0" smtClean="0"/>
              <a:t>in</a:t>
            </a:r>
            <a:r>
              <a:rPr lang="en-GB" baseline="0" dirty="0" smtClean="0"/>
              <a:t> is only written by send, </a:t>
            </a:r>
            <a:r>
              <a:rPr lang="en-GB" b="1" baseline="0" dirty="0" smtClean="0"/>
              <a:t>out</a:t>
            </a:r>
            <a:r>
              <a:rPr lang="en-GB" baseline="0" dirty="0" smtClean="0"/>
              <a:t> is only written by  receive. also because of the synchronization conditions, </a:t>
            </a:r>
            <a:r>
              <a:rPr lang="en-GB" b="1" dirty="0" err="1" smtClean="0"/>
              <a:t>buf</a:t>
            </a:r>
            <a:r>
              <a:rPr lang="en-GB" b="1" dirty="0" smtClean="0"/>
              <a:t>[</a:t>
            </a:r>
            <a:r>
              <a:rPr lang="en-GB" b="1" dirty="0" err="1" smtClean="0"/>
              <a:t>i</a:t>
            </a:r>
            <a:r>
              <a:rPr lang="en-GB" b="1" dirty="0" smtClean="0"/>
              <a:t>]</a:t>
            </a:r>
            <a:r>
              <a:rPr lang="en-GB" dirty="0" smtClean="0"/>
              <a:t> is never read and updated by the producer</a:t>
            </a:r>
            <a:r>
              <a:rPr lang="en-GB" baseline="0" dirty="0" smtClean="0"/>
              <a:t> and consumer </a:t>
            </a:r>
            <a:r>
              <a:rPr lang="en-GB" dirty="0" smtClean="0"/>
              <a:t>concurrently</a:t>
            </a:r>
            <a:r>
              <a:rPr lang="en-GB" baseline="0" dirty="0" smtClean="0"/>
              <a:t> (think about this). due to these reasons, this code is correct for a single producer, single consumer.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GB"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baseline="0" dirty="0" smtClean="0"/>
              <a:t>however, the code is inefficient. for example, when the buffer is full, the producer will spin in a tight loop. On a uniprocessor, the producer will continue running until the scheduler switches to the consumer. While the producer runs, no progress can happen.</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multiple: The </a:t>
            </a:r>
            <a:r>
              <a:rPr lang="en-US" b="1" dirty="0" smtClean="0"/>
              <a:t>in</a:t>
            </a:r>
            <a:r>
              <a:rPr lang="en-US" dirty="0" smtClean="0"/>
              <a:t> variable is shared between producers.</a:t>
            </a:r>
            <a:r>
              <a:rPr lang="en-US" baseline="0" dirty="0" smtClean="0"/>
              <a:t> reading and updating it, i.e., </a:t>
            </a:r>
            <a:r>
              <a:rPr lang="en-US" b="1" baseline="0" dirty="0" smtClean="0"/>
              <a:t>in = (in+1)%n</a:t>
            </a:r>
            <a:r>
              <a:rPr lang="en-US" baseline="0" dirty="0" smtClean="0"/>
              <a:t>, must be done atomically. since </a:t>
            </a:r>
            <a:r>
              <a:rPr lang="en-US" b="1" baseline="0" dirty="0" err="1" smtClean="0"/>
              <a:t>buf</a:t>
            </a:r>
            <a:r>
              <a:rPr lang="en-US" b="1" baseline="0" dirty="0" smtClean="0"/>
              <a:t>[in]</a:t>
            </a:r>
            <a:r>
              <a:rPr lang="en-US" baseline="0" dirty="0" smtClean="0"/>
              <a:t> is also shared by producers, the code </a:t>
            </a:r>
            <a:r>
              <a:rPr lang="en-US" b="1" baseline="0" dirty="0" smtClean="0"/>
              <a:t>{ </a:t>
            </a:r>
            <a:r>
              <a:rPr lang="en-US" b="1" baseline="0" dirty="0" err="1" smtClean="0"/>
              <a:t>buf</a:t>
            </a:r>
            <a:r>
              <a:rPr lang="en-US" b="1" baseline="0" dirty="0" smtClean="0"/>
              <a:t>[in] = </a:t>
            </a:r>
            <a:r>
              <a:rPr lang="en-US" b="1" baseline="0" dirty="0" err="1" smtClean="0"/>
              <a:t>msg</a:t>
            </a:r>
            <a:r>
              <a:rPr lang="en-US" b="1" baseline="0" dirty="0" smtClean="0"/>
              <a:t>; in = (in + 1)%n; } </a:t>
            </a:r>
            <a:r>
              <a:rPr lang="en-US" baseline="0" dirty="0" smtClean="0"/>
              <a:t>must be run atomically. similarly, for consumers.</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endParaRPr lang="en-US" dirty="0" smtClean="0"/>
          </a:p>
        </p:txBody>
      </p:sp>
    </p:spTree>
    <p:extLst>
      <p:ext uri="{BB962C8B-B14F-4D97-AF65-F5344CB8AC3E}">
        <p14:creationId xmlns:p14="http://schemas.microsoft.com/office/powerpoint/2010/main" val="3192192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12376989-9BBE-4957-846A-2F744B48EAC5}" type="slidenum">
              <a:rPr lang="en-GB" sz="1200" smtClean="0">
                <a:solidFill>
                  <a:srgbClr val="000000"/>
                </a:solidFill>
                <a:latin typeface="Comic Sans MS" pitchFamily="66" charset="0"/>
              </a:rPr>
              <a:pPr/>
              <a:t>8</a:t>
            </a:fld>
            <a:endParaRPr lang="en-GB" sz="1200" smtClean="0">
              <a:solidFill>
                <a:srgbClr val="000000"/>
              </a:solidFill>
              <a:latin typeface="Comic Sans MS" pitchFamily="66" charset="0"/>
            </a:endParaRPr>
          </a:p>
        </p:txBody>
      </p:sp>
      <p:sp>
        <p:nvSpPr>
          <p:cNvPr id="134147" name="Rectangle 2"/>
          <p:cNvSpPr>
            <a:spLocks noGrp="1" noRot="1" noChangeAspect="1" noChangeArrowheads="1" noTextEdit="1"/>
          </p:cNvSpPr>
          <p:nvPr>
            <p:ph type="sldImg"/>
          </p:nvPr>
        </p:nvSpPr>
        <p:spPr>
          <a:xfrm>
            <a:off x="1169988" y="696913"/>
            <a:ext cx="4641850" cy="3481387"/>
          </a:xfrm>
          <a:ln/>
        </p:spPr>
      </p:sp>
      <p:sp>
        <p:nvSpPr>
          <p:cNvPr id="134148" name="Rectangle 3"/>
          <p:cNvSpPr>
            <a:spLocks noGrp="1" noChangeArrowheads="1"/>
          </p:cNvSpPr>
          <p:nvPr>
            <p:ph type="body" idx="1"/>
          </p:nvPr>
        </p:nvSpPr>
        <p:spPr>
          <a:xfrm>
            <a:off x="931863" y="4410075"/>
            <a:ext cx="5119687" cy="4178300"/>
          </a:xfrm>
          <a:noFill/>
        </p:spPr>
        <p:txBody>
          <a:bodyPr wrap="none" anchor="ctr"/>
          <a:lstStyle/>
          <a:p>
            <a:r>
              <a:rPr lang="en-US" dirty="0" smtClean="0"/>
              <a:t>There is a </a:t>
            </a:r>
            <a:r>
              <a:rPr lang="en-US" b="1" dirty="0" smtClean="0"/>
              <a:t>deadlock</a:t>
            </a:r>
            <a:r>
              <a:rPr lang="en-US" dirty="0" smtClean="0"/>
              <a:t>.  Where?</a:t>
            </a:r>
          </a:p>
          <a:p>
            <a:r>
              <a:rPr lang="en-US" dirty="0" smtClean="0"/>
              <a:t>If the</a:t>
            </a:r>
            <a:r>
              <a:rPr lang="en-US" baseline="0" dirty="0" smtClean="0"/>
              <a:t> buffer is </a:t>
            </a:r>
            <a:r>
              <a:rPr lang="en-US" dirty="0" smtClean="0"/>
              <a:t>full, the receiver can never </a:t>
            </a:r>
            <a:r>
              <a:rPr lang="en-US" dirty="0" err="1" smtClean="0"/>
              <a:t>dequeue</a:t>
            </a:r>
            <a:endParaRPr lang="en-US" dirty="0" smtClean="0"/>
          </a:p>
          <a:p>
            <a:r>
              <a:rPr lang="en-US" dirty="0" smtClean="0"/>
              <a:t>Same if it’s empty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Can’t hold a lock (and</a:t>
            </a:r>
            <a:r>
              <a:rPr lang="en-US" baseline="0" dirty="0" smtClean="0"/>
              <a:t> </a:t>
            </a:r>
            <a:r>
              <a:rPr lang="en-US" dirty="0" smtClean="0"/>
              <a:t>spin) while waiting</a:t>
            </a:r>
            <a:r>
              <a:rPr lang="en-US" baseline="0" dirty="0" smtClean="0"/>
              <a:t> for an event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baseline="0" dirty="0" smtClean="0"/>
              <a:t>Why is there a deadlock when each thread is acquiring a single lock? The reason is that the sender has acquired a lock, and is then trying to acquire an empty slot resource, while the receiver is trying to acquire the lock and will release the empty slot afterwards (as if it </a:t>
            </a:r>
            <a:r>
              <a:rPr lang="en-US" baseline="0" smtClean="0"/>
              <a:t>had acquired it earlier).</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baseline="0" dirty="0" smtClean="0"/>
              <a:t>this code would work if the producers acquire one lock, and the consumers acquire another lock. however, that code is still inefficient because it spins while holding a lock.</a:t>
            </a:r>
            <a:endParaRPr lang="en-US" dirty="0" smtClean="0"/>
          </a:p>
          <a:p>
            <a:endParaRPr lang="en-US" dirty="0" smtClean="0"/>
          </a:p>
        </p:txBody>
      </p:sp>
    </p:spTree>
    <p:extLst>
      <p:ext uri="{BB962C8B-B14F-4D97-AF65-F5344CB8AC3E}">
        <p14:creationId xmlns:p14="http://schemas.microsoft.com/office/powerpoint/2010/main" val="259812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1A838C29-72F3-4868-B300-CB613A8F1EDE}" type="slidenum">
              <a:rPr lang="en-GB" sz="1200" smtClean="0">
                <a:solidFill>
                  <a:srgbClr val="000000"/>
                </a:solidFill>
                <a:latin typeface="Comic Sans MS" pitchFamily="66" charset="0"/>
              </a:rPr>
              <a:pPr/>
              <a:t>9</a:t>
            </a:fld>
            <a:endParaRPr lang="en-GB" sz="1200" smtClean="0">
              <a:solidFill>
                <a:srgbClr val="000000"/>
              </a:solidFill>
              <a:latin typeface="Comic Sans MS" pitchFamily="66" charset="0"/>
            </a:endParaRPr>
          </a:p>
        </p:txBody>
      </p:sp>
      <p:sp>
        <p:nvSpPr>
          <p:cNvPr id="135171" name="Rectangle 2"/>
          <p:cNvSpPr>
            <a:spLocks noGrp="1" noRot="1" noChangeAspect="1" noChangeArrowheads="1" noTextEdit="1"/>
          </p:cNvSpPr>
          <p:nvPr>
            <p:ph type="sldImg"/>
          </p:nvPr>
        </p:nvSpPr>
        <p:spPr>
          <a:xfrm>
            <a:off x="1169988" y="696913"/>
            <a:ext cx="4641850" cy="3481387"/>
          </a:xfrm>
          <a:ln/>
        </p:spPr>
      </p:sp>
      <p:sp>
        <p:nvSpPr>
          <p:cNvPr id="135172" name="Rectangle 3"/>
          <p:cNvSpPr>
            <a:spLocks noGrp="1" noChangeArrowheads="1"/>
          </p:cNvSpPr>
          <p:nvPr>
            <p:ph type="body" idx="1"/>
          </p:nvPr>
        </p:nvSpPr>
        <p:spPr>
          <a:xfrm>
            <a:off x="931863" y="4410075"/>
            <a:ext cx="5119687" cy="4178300"/>
          </a:xfrm>
          <a:noFill/>
        </p:spPr>
        <p:txBody>
          <a:bodyPr wrap="none" anchor="ctr"/>
          <a:lstStyle/>
          <a:p>
            <a:pPr lvl="0"/>
            <a:r>
              <a:rPr lang="en-GB" dirty="0" smtClean="0"/>
              <a:t>This code has no races, but it spins while waiting</a:t>
            </a:r>
          </a:p>
          <a:p>
            <a:pPr lvl="0"/>
            <a:r>
              <a:rPr lang="en-GB" dirty="0" smtClean="0"/>
              <a:t>We can add a </a:t>
            </a:r>
            <a:r>
              <a:rPr lang="en-GB" dirty="0" err="1" smtClean="0"/>
              <a:t>thread_yield</a:t>
            </a:r>
            <a:r>
              <a:rPr lang="en-GB" dirty="0" smtClean="0"/>
              <a:t>() but that still uses polling</a:t>
            </a:r>
          </a:p>
          <a:p>
            <a:endParaRPr lang="en-US" dirty="0" smtClean="0"/>
          </a:p>
        </p:txBody>
      </p:sp>
    </p:spTree>
    <p:extLst>
      <p:ext uri="{BB962C8B-B14F-4D97-AF65-F5344CB8AC3E}">
        <p14:creationId xmlns:p14="http://schemas.microsoft.com/office/powerpoint/2010/main" val="377798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7"/>
          <p:cNvSpPr>
            <a:spLocks noGrp="1" noChangeArrowheads="1"/>
          </p:cNvSpPr>
          <p:nvPr>
            <p:ph type="sldNum" sz="quarter"/>
          </p:nvPr>
        </p:nvSpPr>
        <p:spPr>
          <a:noFill/>
        </p:spPr>
        <p:txBody>
          <a:bodyPr/>
          <a:lstStyle>
            <a:lvl1pPr>
              <a:tabLst>
                <a:tab pos="723900" algn="l"/>
                <a:tab pos="1447800" algn="l"/>
                <a:tab pos="2171700" algn="l"/>
                <a:tab pos="2895600" algn="l"/>
              </a:tabLst>
              <a:defRPr sz="2400">
                <a:solidFill>
                  <a:schemeClr val="tx1"/>
                </a:solidFill>
                <a:latin typeface="Times New Roman" pitchFamily="18" charset="0"/>
              </a:defRPr>
            </a:lvl1pPr>
            <a:lvl2pPr marL="742950" indent="-285750">
              <a:tabLst>
                <a:tab pos="723900" algn="l"/>
                <a:tab pos="1447800" algn="l"/>
                <a:tab pos="2171700" algn="l"/>
                <a:tab pos="2895600" algn="l"/>
              </a:tabLst>
              <a:defRPr sz="2400">
                <a:solidFill>
                  <a:schemeClr val="tx1"/>
                </a:solidFill>
                <a:latin typeface="Times New Roman" pitchFamily="18" charset="0"/>
              </a:defRPr>
            </a:lvl2pPr>
            <a:lvl3pPr marL="1143000" indent="-228600">
              <a:tabLst>
                <a:tab pos="723900" algn="l"/>
                <a:tab pos="1447800" algn="l"/>
                <a:tab pos="2171700" algn="l"/>
                <a:tab pos="2895600" algn="l"/>
              </a:tabLst>
              <a:defRPr sz="2400">
                <a:solidFill>
                  <a:schemeClr val="tx1"/>
                </a:solidFill>
                <a:latin typeface="Times New Roman" pitchFamily="18" charset="0"/>
              </a:defRPr>
            </a:lvl3pPr>
            <a:lvl4pPr marL="1600200" indent="-228600">
              <a:tabLst>
                <a:tab pos="723900" algn="l"/>
                <a:tab pos="1447800" algn="l"/>
                <a:tab pos="2171700" algn="l"/>
                <a:tab pos="2895600" algn="l"/>
              </a:tabLst>
              <a:defRPr sz="2400">
                <a:solidFill>
                  <a:schemeClr val="tx1"/>
                </a:solidFill>
                <a:latin typeface="Times New Roman" pitchFamily="18" charset="0"/>
              </a:defRPr>
            </a:lvl4pPr>
            <a:lvl5pPr marL="2057400" indent="-228600">
              <a:tabLst>
                <a:tab pos="723900" algn="l"/>
                <a:tab pos="1447800" algn="l"/>
                <a:tab pos="2171700" algn="l"/>
                <a:tab pos="289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itchFamily="18" charset="0"/>
              </a:defRPr>
            </a:lvl9pPr>
          </a:lstStyle>
          <a:p>
            <a:fld id="{1A838C29-72F3-4868-B300-CB613A8F1EDE}" type="slidenum">
              <a:rPr lang="en-GB" sz="1200" smtClean="0">
                <a:solidFill>
                  <a:srgbClr val="000000"/>
                </a:solidFill>
                <a:latin typeface="Comic Sans MS" pitchFamily="66" charset="0"/>
              </a:rPr>
              <a:pPr/>
              <a:t>10</a:t>
            </a:fld>
            <a:endParaRPr lang="en-GB" sz="1200" smtClean="0">
              <a:solidFill>
                <a:srgbClr val="000000"/>
              </a:solidFill>
              <a:latin typeface="Comic Sans MS" pitchFamily="66" charset="0"/>
            </a:endParaRPr>
          </a:p>
        </p:txBody>
      </p:sp>
      <p:sp>
        <p:nvSpPr>
          <p:cNvPr id="135171" name="Rectangle 2"/>
          <p:cNvSpPr>
            <a:spLocks noGrp="1" noRot="1" noChangeAspect="1" noChangeArrowheads="1" noTextEdit="1"/>
          </p:cNvSpPr>
          <p:nvPr>
            <p:ph type="sldImg"/>
          </p:nvPr>
        </p:nvSpPr>
        <p:spPr>
          <a:xfrm>
            <a:off x="1169988" y="696913"/>
            <a:ext cx="4641850" cy="3481387"/>
          </a:xfrm>
          <a:ln/>
        </p:spPr>
      </p:sp>
      <p:sp>
        <p:nvSpPr>
          <p:cNvPr id="135172" name="Rectangle 3"/>
          <p:cNvSpPr>
            <a:spLocks noGrp="1" noChangeArrowheads="1"/>
          </p:cNvSpPr>
          <p:nvPr>
            <p:ph type="body" idx="1"/>
          </p:nvPr>
        </p:nvSpPr>
        <p:spPr>
          <a:xfrm>
            <a:off x="931863" y="4410075"/>
            <a:ext cx="5119687" cy="4178300"/>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smtClean="0">
                <a:latin typeface="Arial" charset="0"/>
              </a:rPr>
              <a:t>note that the wakeup conditions (e.g., if </a:t>
            </a:r>
            <a:r>
              <a:rPr lang="en-GB" b="1" dirty="0" smtClean="0">
                <a:latin typeface="Arial" charset="0"/>
              </a:rPr>
              <a:t>(in == out)</a:t>
            </a:r>
            <a:r>
              <a:rPr lang="en-GB" dirty="0" smtClean="0">
                <a:latin typeface="Arial" charset="0"/>
              </a:rPr>
              <a:t>) are exactly</a:t>
            </a:r>
            <a:r>
              <a:rPr lang="en-GB" baseline="0" dirty="0" smtClean="0">
                <a:latin typeface="Arial" charset="0"/>
              </a:rPr>
              <a:t> the same as the sleep conditions. The reason this works is that right afterwards, the sender increments </a:t>
            </a:r>
            <a:r>
              <a:rPr lang="en-GB" b="1" baseline="0" dirty="0" smtClean="0">
                <a:latin typeface="Arial" charset="0"/>
              </a:rPr>
              <a:t>in</a:t>
            </a:r>
            <a:r>
              <a:rPr lang="en-GB" baseline="0" dirty="0" smtClean="0">
                <a:latin typeface="Arial" charset="0"/>
              </a:rPr>
              <a:t> (so a woken up consumer will see at least one element). Note that when the producer wakes up the consumer, it still holds the lock, and so the consumer cannot run the receive code because it will wait for the lock at the beginning of its code.</a:t>
            </a:r>
            <a:endParaRPr lang="en-GB" dirty="0" smtClean="0">
              <a:latin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GB" dirty="0" smtClean="0">
              <a:latin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smtClean="0">
                <a:latin typeface="Arial" charset="0"/>
              </a:rPr>
              <a:t>this code suffers from the lost wakeup problem. Suppose buffer is full</a:t>
            </a:r>
            <a:r>
              <a:rPr lang="en-GB" baseline="0" dirty="0" smtClean="0">
                <a:latin typeface="Arial" charset="0"/>
              </a:rPr>
              <a:t> </a:t>
            </a:r>
            <a:r>
              <a:rPr lang="en-GB" dirty="0" smtClean="0">
                <a:latin typeface="Arial" charset="0"/>
              </a:rPr>
              <a:t>so producer</a:t>
            </a:r>
            <a:r>
              <a:rPr lang="en-GB" baseline="0" dirty="0" smtClean="0">
                <a:latin typeface="Arial" charset="0"/>
              </a:rPr>
              <a:t> </a:t>
            </a:r>
            <a:r>
              <a:rPr lang="en-GB" dirty="0" smtClean="0">
                <a:latin typeface="Arial" charset="0"/>
              </a:rPr>
              <a:t>sleeps, but between unlock and sleep, consumer</a:t>
            </a:r>
            <a:r>
              <a:rPr lang="en-GB" baseline="0" dirty="0" smtClean="0">
                <a:latin typeface="Arial" charset="0"/>
              </a:rPr>
              <a:t> </a:t>
            </a:r>
            <a:r>
              <a:rPr lang="en-GB" baseline="0" dirty="0" err="1" smtClean="0">
                <a:latin typeface="Arial" charset="0"/>
              </a:rPr>
              <a:t>dequeues</a:t>
            </a:r>
            <a:r>
              <a:rPr lang="en-GB" baseline="0" dirty="0" smtClean="0">
                <a:latin typeface="Arial" charset="0"/>
              </a:rPr>
              <a:t> </a:t>
            </a:r>
            <a:r>
              <a:rPr lang="en-GB" dirty="0" smtClean="0">
                <a:latin typeface="Arial" charset="0"/>
              </a:rPr>
              <a:t>something</a:t>
            </a:r>
            <a:r>
              <a:rPr lang="en-GB" baseline="0" dirty="0" smtClean="0">
                <a:latin typeface="Arial" charset="0"/>
              </a:rPr>
              <a:t> and wakes up the producer thread. Since the producer hasn’t gone to sleep yet, the wakeup is lost. </a:t>
            </a:r>
            <a:r>
              <a:rPr lang="en-US" dirty="0" smtClean="0"/>
              <a:t>If there is only one sender, it will sleep for ever. receiver/s will remove all messages and then there is no more progress. We need the </a:t>
            </a:r>
            <a:r>
              <a:rPr lang="en-US" baseline="0" dirty="0" smtClean="0"/>
              <a:t> </a:t>
            </a:r>
            <a:r>
              <a:rPr lang="en-US" b="1" baseline="0" dirty="0" smtClean="0"/>
              <a:t>“</a:t>
            </a:r>
            <a:r>
              <a:rPr lang="en-US" b="1" dirty="0" smtClean="0"/>
              <a:t>unlock(l);</a:t>
            </a:r>
            <a:r>
              <a:rPr lang="en-US" b="1" baseline="0" dirty="0" smtClean="0"/>
              <a:t> </a:t>
            </a:r>
            <a:r>
              <a:rPr lang="en-US" b="1" dirty="0" err="1" smtClean="0"/>
              <a:t>thread_sleep</a:t>
            </a:r>
            <a:r>
              <a:rPr lang="en-US" b="1" dirty="0" smtClean="0"/>
              <a:t>(…);”</a:t>
            </a:r>
            <a:r>
              <a:rPr lang="en-US" dirty="0" smtClean="0"/>
              <a:t> code to be run atomically (a critical section).</a:t>
            </a:r>
          </a:p>
          <a:p>
            <a:endParaRPr lang="en-US" dirty="0" smtClean="0"/>
          </a:p>
        </p:txBody>
      </p:sp>
    </p:spTree>
    <p:extLst>
      <p:ext uri="{BB962C8B-B14F-4D97-AF65-F5344CB8AC3E}">
        <p14:creationId xmlns:p14="http://schemas.microsoft.com/office/powerpoint/2010/main" val="321672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D79A2DC-F6D0-4207-B1A2-CBDEE59D65B7}" type="slidenum">
              <a:rPr lang="en-US" smtClean="0"/>
              <a:pPr>
                <a:defRPr/>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AEC1404-F084-4C88-A0A7-7CB0049A62AC}" type="slidenum">
              <a:rPr lang="en-US" smtClean="0"/>
              <a:pPr>
                <a:defRPr/>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8BBC367-7651-4135-8CB4-6CE649996247}" type="slidenum">
              <a:rPr lang="en-US" smtClean="0"/>
              <a:pPr>
                <a:defRPr/>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1B10CFA3-6F7B-45DF-A26D-B67CBD6E8EE3}" type="slidenum">
              <a:rPr lang="en-US" smtClean="0"/>
              <a:pPr>
                <a:defRPr/>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665B8CE6-041E-4E29-83B4-D786390A2285}" type="slidenum">
              <a:rPr lang="en-US" smtClean="0"/>
              <a:pPr>
                <a:defRPr/>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199BC43B-0759-4DEA-9BE7-32B0274E9A5B}" type="slidenum">
              <a:rPr lang="en-US" smtClean="0"/>
              <a:pPr>
                <a:defRPr/>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6CF3A7F5-B814-48AA-B6FF-670F1F90A53D}" type="slidenum">
              <a:rPr lang="en-US" smtClean="0"/>
              <a:pPr>
                <a:defRPr/>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2B659526-F89F-4FB0-B301-83C0DAB5E181}" type="slidenum">
              <a:rPr lang="en-US" smtClean="0"/>
              <a:pPr>
                <a:defRPr/>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54ACE34-0BF9-4127-92A2-108BDC80EEAF}" type="slidenum">
              <a:rPr lang="en-US" smtClean="0"/>
              <a:pPr>
                <a:defRPr/>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6E4E60CA-6D17-45BB-88C1-FE3D4E2C9771}" type="slidenum">
              <a:rPr lang="en-US" smtClean="0"/>
              <a:pPr>
                <a:defRPr/>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pPr>
              <a:defRPr/>
            </a:pPr>
            <a:fld id="{4F238F8B-C88B-4705-9404-45920A0D008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4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customXml" Target="../ink/ink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8.emf"/></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sz="quarter"/>
          </p:nvPr>
        </p:nvSpPr>
        <p:spPr>
          <a:xfrm>
            <a:off x="685800" y="3170238"/>
            <a:ext cx="7772400" cy="28575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Synchronization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Grp="1" noChangeArrowheads="1"/>
          </p:cNvSpPr>
          <p:nvPr>
            <p:ph idx="1"/>
          </p:nvPr>
        </p:nvSpPr>
        <p:spPr/>
        <p:txBody>
          <a:bodyPr/>
          <a:lstStyle/>
          <a:p>
            <a:pPr eaLnBrk="1" hangingPunct="1"/>
            <a:endParaRPr lang="en-GB" dirty="0" smtClean="0"/>
          </a:p>
          <a:p>
            <a:pPr eaLnBrk="1" hangingPunct="1"/>
            <a:endParaRPr lang="en-GB" dirty="0" smtClean="0"/>
          </a:p>
          <a:p>
            <a:pPr eaLnBrk="1" hangingPunct="1"/>
            <a:endParaRPr lang="en-GB" dirty="0" smtClean="0"/>
          </a:p>
          <a:p>
            <a:pPr eaLnBrk="1" hangingPunct="1"/>
            <a:endParaRPr lang="en-GB" dirty="0"/>
          </a:p>
          <a:p>
            <a:pPr eaLnBrk="1" hangingPunct="1"/>
            <a:endParaRPr lang="en-GB" dirty="0" smtClean="0"/>
          </a:p>
          <a:p>
            <a:pPr eaLnBrk="1" hangingPunct="1"/>
            <a:endParaRPr lang="en-GB" dirty="0" smtClean="0"/>
          </a:p>
          <a:p>
            <a:pPr eaLnBrk="1" hangingPunct="1"/>
            <a:endParaRPr lang="en-GB" dirty="0"/>
          </a:p>
          <a:p>
            <a:pPr eaLnBrk="1" hangingPunct="1"/>
            <a:endParaRPr lang="en-GB" dirty="0" smtClean="0"/>
          </a:p>
          <a:p>
            <a:pPr eaLnBrk="1" hangingPunct="1"/>
            <a:r>
              <a:rPr lang="en-GB" dirty="0" smtClean="0"/>
              <a:t>Is this code correct?</a:t>
            </a:r>
          </a:p>
          <a:p>
            <a:pPr lvl="1"/>
            <a:r>
              <a:rPr lang="en-GB" dirty="0" smtClean="0"/>
              <a:t>What if we switch unlock() and </a:t>
            </a:r>
            <a:r>
              <a:rPr lang="en-GB" dirty="0" err="1" smtClean="0"/>
              <a:t>thread_sleep</a:t>
            </a:r>
            <a:r>
              <a:rPr lang="en-GB" dirty="0" smtClean="0"/>
              <a:t>()?</a:t>
            </a:r>
            <a:endParaRPr lang="en-GB" dirty="0"/>
          </a:p>
        </p:txBody>
      </p:sp>
      <p:sp>
        <p:nvSpPr>
          <p:cNvPr id="10" name="Text Box 21"/>
          <p:cNvSpPr txBox="1">
            <a:spLocks noChangeArrowheads="1"/>
          </p:cNvSpPr>
          <p:nvPr/>
        </p:nvSpPr>
        <p:spPr bwMode="auto">
          <a:xfrm>
            <a:off x="5106075" y="1534924"/>
            <a:ext cx="3953788" cy="3972499"/>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lock(l</a:t>
            </a:r>
            <a:r>
              <a:rPr lang="en-GB" sz="1800" b="1" dirty="0">
                <a:latin typeface="Courier New" pitchFamily="49" charset="0"/>
              </a:rPr>
              <a:t>);</a:t>
            </a:r>
            <a:endParaRPr lang="en-GB" sz="1800" b="1" dirty="0" smtClean="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while </a:t>
            </a:r>
            <a:r>
              <a:rPr lang="en-GB" sz="1800" b="1" dirty="0">
                <a:latin typeface="Courier New" pitchFamily="49" charset="0"/>
              </a:rPr>
              <a:t>(in == out)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unlock(l);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err="1" smtClean="0">
                <a:solidFill>
                  <a:schemeClr val="folHlink"/>
                </a:solidFill>
                <a:latin typeface="Courier New" pitchFamily="49" charset="0"/>
              </a:rPr>
              <a:t>thread_sleep</a:t>
            </a:r>
            <a:r>
              <a:rPr lang="en-GB" sz="1800" b="1" dirty="0" smtClean="0">
                <a:solidFill>
                  <a:schemeClr val="folHlink"/>
                </a:solidFill>
                <a:latin typeface="Courier New" pitchFamily="49" charset="0"/>
              </a:rPr>
              <a:t>(empty</a:t>
            </a:r>
            <a:r>
              <a:rPr lang="en-GB" sz="1800" b="1" dirty="0">
                <a:solidFill>
                  <a:schemeClr val="folHlink"/>
                </a:solidFill>
                <a:latin typeface="Courier New" pitchFamily="49" charset="0"/>
              </a:rPr>
              <a:t>);</a:t>
            </a:r>
            <a:endParaRPr lang="en-GB" sz="1800" b="1" dirty="0" smtClean="0">
              <a:solidFill>
                <a:srgbClr val="C00000"/>
              </a:solidFill>
              <a:latin typeface="Courier New" pitchFamily="49" charset="0"/>
            </a:endParaRP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lock(l);</a:t>
            </a:r>
            <a:endParaRPr lang="en-GB" sz="1800" b="1" dirty="0">
              <a:solidFill>
                <a:srgbClr val="C00000"/>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a:t>
            </a:r>
            <a:r>
              <a:rPr lang="en-GB" sz="1800" b="1" dirty="0">
                <a:latin typeface="Courier New" pitchFamily="49" charset="0"/>
              </a:rPr>
              <a:t>empty</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chemeClr val="folHlink"/>
                </a:solidFill>
                <a:latin typeface="Courier New" pitchFamily="49" charset="0"/>
              </a:rPr>
              <a:t>  if </a:t>
            </a:r>
            <a:r>
              <a:rPr lang="en-GB" sz="1800" b="1" dirty="0">
                <a:solidFill>
                  <a:schemeClr val="folHlink"/>
                </a:solidFill>
                <a:latin typeface="Courier New" pitchFamily="49" charset="0"/>
              </a:rPr>
              <a:t>((</a:t>
            </a:r>
            <a:r>
              <a:rPr lang="en-GB" sz="1800" b="1" dirty="0" smtClean="0">
                <a:solidFill>
                  <a:schemeClr val="folHlink"/>
                </a:solidFill>
                <a:latin typeface="Courier New" pitchFamily="49" charset="0"/>
              </a:rPr>
              <a:t>in–</a:t>
            </a:r>
            <a:r>
              <a:rPr lang="en-GB" sz="1800" b="1" dirty="0" err="1" smtClean="0">
                <a:solidFill>
                  <a:schemeClr val="folHlink"/>
                </a:solidFill>
                <a:latin typeface="Courier New" pitchFamily="49" charset="0"/>
              </a:rPr>
              <a:t>out+n</a:t>
            </a:r>
            <a:r>
              <a:rPr lang="en-GB" sz="1800" b="1" dirty="0" smtClean="0">
                <a:solidFill>
                  <a:schemeClr val="folHlink"/>
                </a:solidFill>
                <a:latin typeface="Courier New" pitchFamily="49" charset="0"/>
              </a:rPr>
              <a:t>)%</a:t>
            </a:r>
            <a:r>
              <a:rPr lang="en-GB" sz="1800" b="1" dirty="0">
                <a:solidFill>
                  <a:schemeClr val="folHlink"/>
                </a:solidFill>
                <a:latin typeface="Courier New" pitchFamily="49" charset="0"/>
              </a:rPr>
              <a:t>n == n–1)</a:t>
            </a:r>
          </a:p>
          <a:p>
            <a:pPr algn="l" eaLnBrk="1" hangingPunct="1">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err="1" smtClean="0">
                <a:solidFill>
                  <a:schemeClr val="folHlink"/>
                </a:solidFill>
                <a:latin typeface="Courier New" pitchFamily="49" charset="0"/>
              </a:rPr>
              <a:t>thread_wakeup</a:t>
            </a:r>
            <a:r>
              <a:rPr lang="en-GB" sz="1800" b="1" dirty="0" smtClean="0">
                <a:solidFill>
                  <a:schemeClr val="folHlink"/>
                </a:solidFill>
                <a:latin typeface="Courier New" pitchFamily="49" charset="0"/>
              </a:rPr>
              <a:t>(full);</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out = (out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unlock(l</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p:txBody>
      </p:sp>
      <p:sp>
        <p:nvSpPr>
          <p:cNvPr id="11" name="Text Box 22"/>
          <p:cNvSpPr txBox="1">
            <a:spLocks noChangeArrowheads="1"/>
          </p:cNvSpPr>
          <p:nvPr/>
        </p:nvSpPr>
        <p:spPr bwMode="auto">
          <a:xfrm>
            <a:off x="84137" y="1534924"/>
            <a:ext cx="5021937" cy="3972499"/>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lock(l);</a:t>
            </a:r>
          </a:p>
          <a:p>
            <a:pPr algn="l" eaLnBrk="1" hangingPunct="1">
              <a:buClr>
                <a:srgbClr val="000000"/>
              </a:buClr>
              <a:buSzPct val="100000"/>
              <a:buFont typeface="Courier New" pitchFamily="49" charset="0"/>
              <a:buNone/>
            </a:pPr>
            <a:r>
              <a:rPr lang="en-GB" sz="1800" b="1" dirty="0" smtClean="0">
                <a:latin typeface="Courier New" pitchFamily="49" charset="0"/>
              </a:rPr>
              <a:t>  while </a:t>
            </a:r>
            <a:r>
              <a:rPr lang="en-GB" sz="1800" b="1" dirty="0">
                <a:latin typeface="Courier New" pitchFamily="49" charset="0"/>
              </a:rPr>
              <a:t>((</a:t>
            </a:r>
            <a:r>
              <a:rPr lang="en-GB" sz="1800" b="1" dirty="0" smtClean="0">
                <a:latin typeface="Courier New" pitchFamily="49" charset="0"/>
              </a:rPr>
              <a:t>in–</a:t>
            </a:r>
            <a:r>
              <a:rPr lang="en-GB" sz="1800" b="1" dirty="0" err="1" smtClean="0">
                <a:latin typeface="Courier New" pitchFamily="49" charset="0"/>
              </a:rPr>
              <a:t>out+n</a:t>
            </a:r>
            <a:r>
              <a:rPr lang="en-GB" sz="1800" b="1" dirty="0" smtClean="0">
                <a:latin typeface="Courier New" pitchFamily="49" charset="0"/>
              </a:rPr>
              <a:t>)%n == n - 1) {</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smtClean="0">
                <a:solidFill>
                  <a:srgbClr val="C00000"/>
                </a:solidFill>
                <a:latin typeface="Courier New" pitchFamily="49" charset="0"/>
              </a:rPr>
              <a:t>unlock(l);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err="1" smtClean="0">
                <a:solidFill>
                  <a:schemeClr val="folHlink"/>
                </a:solidFill>
                <a:latin typeface="Courier New" pitchFamily="49" charset="0"/>
              </a:rPr>
              <a:t>thread_sleep</a:t>
            </a:r>
            <a:r>
              <a:rPr lang="en-GB" sz="1800" b="1" dirty="0" smtClean="0">
                <a:solidFill>
                  <a:schemeClr val="folHlink"/>
                </a:solidFill>
                <a:latin typeface="Courier New" pitchFamily="49" charset="0"/>
              </a:rPr>
              <a:t>(full</a:t>
            </a:r>
            <a:r>
              <a:rPr lang="en-GB" sz="1800" b="1" dirty="0">
                <a:solidFill>
                  <a:schemeClr val="folHlink"/>
                </a:solidFill>
                <a:latin typeface="Courier New" pitchFamily="49" charset="0"/>
              </a:rPr>
              <a:t>);</a:t>
            </a:r>
            <a:endParaRPr lang="en-GB" sz="1800" b="1" dirty="0" smtClean="0">
              <a:solidFill>
                <a:srgbClr val="C00000"/>
              </a:solidFill>
              <a:latin typeface="Courier New" pitchFamily="49" charset="0"/>
            </a:endParaRP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lock(l);</a:t>
            </a:r>
          </a:p>
          <a:p>
            <a:pPr algn="l" eaLnBrk="1" hangingPunct="1">
              <a:buClr>
                <a:srgbClr val="000000"/>
              </a:buClr>
              <a:buSzPct val="100000"/>
              <a:buFont typeface="Courier New" pitchFamily="49" charset="0"/>
              <a:buNone/>
            </a:pPr>
            <a:r>
              <a:rPr lang="en-GB" sz="1800" b="1" dirty="0" smtClean="0">
                <a:latin typeface="Courier New" pitchFamily="49" charset="0"/>
              </a:rPr>
              <a:t>  } // </a:t>
            </a:r>
            <a:r>
              <a:rPr lang="en-GB" sz="1800" b="1" dirty="0">
                <a:latin typeface="Courier New" pitchFamily="49" charset="0"/>
              </a:rPr>
              <a:t>full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chemeClr val="folHlink"/>
                </a:solidFill>
                <a:latin typeface="Courier New" pitchFamily="49" charset="0"/>
              </a:rPr>
              <a:t>  if </a:t>
            </a:r>
            <a:r>
              <a:rPr lang="en-GB" sz="1800" b="1" dirty="0">
                <a:solidFill>
                  <a:schemeClr val="folHlink"/>
                </a:solidFill>
                <a:latin typeface="Courier New" pitchFamily="49" charset="0"/>
              </a:rPr>
              <a:t>(in == out)</a:t>
            </a:r>
          </a:p>
          <a:p>
            <a:pPr algn="l" eaLnBrk="1" hangingPunct="1">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err="1" smtClean="0">
                <a:solidFill>
                  <a:schemeClr val="folHlink"/>
                </a:solidFill>
                <a:latin typeface="Courier New" pitchFamily="49" charset="0"/>
              </a:rPr>
              <a:t>thread_wakeup</a:t>
            </a:r>
            <a:r>
              <a:rPr lang="en-GB" sz="1800" b="1" dirty="0" smtClean="0">
                <a:solidFill>
                  <a:schemeClr val="folHlink"/>
                </a:solidFill>
                <a:latin typeface="Courier New" pitchFamily="49" charset="0"/>
              </a:rPr>
              <a:t>(empty);</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in = (in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unlock(l</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
        <p:nvSpPr>
          <p:cNvPr id="43011" name="Rectangle 2"/>
          <p:cNvSpPr>
            <a:spLocks noGrp="1" noChangeArrowheads="1"/>
          </p:cNvSpPr>
          <p:nvPr>
            <p:ph type="title"/>
          </p:nvPr>
        </p:nvSpPr>
        <p:spPr/>
        <p:txBody>
          <a:bodyPr/>
          <a:lstStyle/>
          <a:p>
            <a:r>
              <a:rPr lang="en-GB" dirty="0"/>
              <a:t>Try 5 – Sleep After Unlocking</a:t>
            </a:r>
            <a:endParaRPr lang="en-GB" dirty="0" smtClean="0"/>
          </a:p>
        </p:txBody>
      </p:sp>
      <p:sp>
        <p:nvSpPr>
          <p:cNvPr id="430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F43A3D02-D061-4FF6-95AC-A728EBFE2E08}" type="slidenum">
              <a:rPr lang="en-US" sz="1600" smtClean="0">
                <a:solidFill>
                  <a:schemeClr val="bg1"/>
                </a:solidFill>
                <a:latin typeface="Comic Sans MS" pitchFamily="66" charset="0"/>
              </a:rPr>
              <a:pPr/>
              <a:t>10</a:t>
            </a:fld>
            <a:endParaRPr lang="en-US" sz="1600" smtClean="0">
              <a:solidFill>
                <a:schemeClr val="bg1"/>
              </a:solidFill>
              <a:latin typeface="Comic Sans MS" pitchFamily="66" charset="0"/>
            </a:endParaRPr>
          </a:p>
        </p:txBody>
      </p:sp>
    </p:spTree>
    <p:extLst>
      <p:ext uri="{BB962C8B-B14F-4D97-AF65-F5344CB8AC3E}">
        <p14:creationId xmlns:p14="http://schemas.microsoft.com/office/powerpoint/2010/main" val="418372080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GB" smtClean="0"/>
              <a:t>Synchronization Challenges</a:t>
            </a:r>
          </a:p>
        </p:txBody>
      </p:sp>
      <p:sp>
        <p:nvSpPr>
          <p:cNvPr id="158723" name="Rectangle 3"/>
          <p:cNvSpPr>
            <a:spLocks noGrp="1" noChangeArrowheads="1"/>
          </p:cNvSpPr>
          <p:nvPr>
            <p:ph idx="1"/>
          </p:nvPr>
        </p:nvSpPr>
        <p:spPr/>
        <p:txBody>
          <a:bodyPr/>
          <a:lstStyle/>
          <a:p>
            <a:pPr eaLnBrk="1" hangingPunct="1"/>
            <a:r>
              <a:rPr lang="en-GB" dirty="0" smtClean="0"/>
              <a:t>Can’t spin or sleep while holding lock</a:t>
            </a:r>
          </a:p>
          <a:p>
            <a:pPr lvl="1" eaLnBrk="1" hangingPunct="1"/>
            <a:r>
              <a:rPr lang="en-GB" dirty="0" smtClean="0"/>
              <a:t>Causes deadlock</a:t>
            </a:r>
          </a:p>
          <a:p>
            <a:pPr eaLnBrk="1" hangingPunct="1"/>
            <a:r>
              <a:rPr lang="en-GB" dirty="0" smtClean="0"/>
              <a:t>Can’t release lock and then sleep</a:t>
            </a:r>
          </a:p>
          <a:p>
            <a:pPr lvl="1" eaLnBrk="1" hangingPunct="1"/>
            <a:r>
              <a:rPr lang="en-GB" dirty="0" smtClean="0"/>
              <a:t>Causes race because wakeup notification can be lost</a:t>
            </a:r>
          </a:p>
          <a:p>
            <a:pPr eaLnBrk="1" hangingPunct="1"/>
            <a:r>
              <a:rPr lang="en-GB" dirty="0" smtClean="0"/>
              <a:t>Need a way to release the lock and sleep atomically!</a:t>
            </a:r>
            <a:endParaRPr lang="en-GB" dirty="0"/>
          </a:p>
          <a:p>
            <a:pPr lvl="1"/>
            <a:r>
              <a:rPr lang="en-GB" dirty="0" smtClean="0"/>
              <a:t>Next we see how this can be done using monitors</a:t>
            </a:r>
          </a:p>
        </p:txBody>
      </p:sp>
      <p:sp>
        <p:nvSpPr>
          <p:cNvPr id="4505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B16282A5-6AB9-474E-9C51-E57662C929CB}" type="slidenum">
              <a:rPr lang="en-US" sz="1600" smtClean="0">
                <a:solidFill>
                  <a:schemeClr val="bg1"/>
                </a:solidFill>
                <a:latin typeface="Comic Sans MS" pitchFamily="66" charset="0"/>
              </a:rPr>
              <a:pPr/>
              <a:t>11</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GB" dirty="0" smtClean="0"/>
              <a:t>Monitors</a:t>
            </a:r>
          </a:p>
        </p:txBody>
      </p:sp>
      <p:sp>
        <p:nvSpPr>
          <p:cNvPr id="212995" name="Rectangle 3"/>
          <p:cNvSpPr>
            <a:spLocks noGrp="1" noChangeArrowheads="1"/>
          </p:cNvSpPr>
          <p:nvPr>
            <p:ph idx="1"/>
          </p:nvPr>
        </p:nvSpPr>
        <p:spPr/>
        <p:txBody>
          <a:bodyPr/>
          <a:lstStyle/>
          <a:p>
            <a:r>
              <a:rPr lang="en-GB" dirty="0" smtClean="0"/>
              <a:t>A structured method for concurrent programming</a:t>
            </a:r>
          </a:p>
          <a:p>
            <a:r>
              <a:rPr lang="en-GB" dirty="0" smtClean="0"/>
              <a:t>Mutual exclusion</a:t>
            </a:r>
          </a:p>
          <a:p>
            <a:pPr lvl="1"/>
            <a:r>
              <a:rPr lang="en-GB" dirty="0" smtClean="0"/>
              <a:t>Any shared data is accessed via methods</a:t>
            </a:r>
          </a:p>
          <a:p>
            <a:pPr lvl="1"/>
            <a:r>
              <a:rPr lang="en-GB" dirty="0"/>
              <a:t>A</a:t>
            </a:r>
            <a:r>
              <a:rPr lang="en-GB" dirty="0" smtClean="0"/>
              <a:t>ll </a:t>
            </a:r>
            <a:r>
              <a:rPr lang="en-GB" dirty="0"/>
              <a:t>methods acquire lock at the start of their code, release lock at the end of their code</a:t>
            </a:r>
          </a:p>
          <a:p>
            <a:pPr lvl="1"/>
            <a:r>
              <a:rPr lang="en-GB" dirty="0" smtClean="0"/>
              <a:t>Thus all shared data is accessed in critical section</a:t>
            </a:r>
            <a:endParaRPr lang="en-GB" dirty="0"/>
          </a:p>
          <a:p>
            <a:r>
              <a:rPr lang="en-GB" dirty="0" smtClean="0"/>
              <a:t>Synchronization</a:t>
            </a:r>
          </a:p>
          <a:p>
            <a:pPr lvl="1"/>
            <a:r>
              <a:rPr lang="en-GB" dirty="0" smtClean="0"/>
              <a:t>Methods synchronize with each other using one or more </a:t>
            </a:r>
            <a:r>
              <a:rPr lang="en-GB" dirty="0" smtClean="0">
                <a:solidFill>
                  <a:srgbClr val="C00000"/>
                </a:solidFill>
              </a:rPr>
              <a:t>condition variables</a:t>
            </a:r>
          </a:p>
          <a:p>
            <a:pPr lvl="1"/>
            <a:r>
              <a:rPr lang="en-GB" dirty="0" smtClean="0"/>
              <a:t>These variables allow programs to define arbitrary conditions under which:</a:t>
            </a:r>
          </a:p>
          <a:p>
            <a:pPr lvl="2"/>
            <a:r>
              <a:rPr lang="en-GB" dirty="0" smtClean="0"/>
              <a:t>A thread goes to sleep (blocks)</a:t>
            </a:r>
          </a:p>
          <a:p>
            <a:pPr lvl="2"/>
            <a:r>
              <a:rPr lang="en-GB" dirty="0"/>
              <a:t>A</a:t>
            </a:r>
            <a:r>
              <a:rPr lang="en-GB" dirty="0" smtClean="0"/>
              <a:t> thread wakes up another sleeping thread</a:t>
            </a:r>
          </a:p>
        </p:txBody>
      </p:sp>
      <p:sp>
        <p:nvSpPr>
          <p:cNvPr id="6246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42DC32C5-4298-4B5A-91FA-E0A8D13AEAE6}" type="slidenum">
              <a:rPr lang="en-US" sz="1600" smtClean="0">
                <a:solidFill>
                  <a:schemeClr val="bg1"/>
                </a:solidFill>
                <a:latin typeface="Comic Sans MS" pitchFamily="66" charset="0"/>
              </a:rPr>
              <a:pPr/>
              <a:t>12</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Condition Variable Abstraction</a:t>
            </a:r>
          </a:p>
        </p:txBody>
      </p:sp>
      <p:sp>
        <p:nvSpPr>
          <p:cNvPr id="63492" name="Rectangle 3"/>
          <p:cNvSpPr>
            <a:spLocks noGrp="1" noChangeArrowheads="1"/>
          </p:cNvSpPr>
          <p:nvPr>
            <p:ph idx="1"/>
          </p:nvPr>
        </p:nvSpPr>
        <p:spPr>
          <a:xfrm>
            <a:off x="609600" y="1341438"/>
            <a:ext cx="7926388" cy="5184775"/>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r>
              <a:rPr lang="en-US" dirty="0" smtClean="0"/>
              <a:t>A condition variable is used within monitor methods</a:t>
            </a:r>
          </a:p>
          <a:p>
            <a:pPr lvl="1"/>
            <a:r>
              <a:rPr lang="en-US" dirty="0" smtClean="0"/>
              <a:t>cv = </a:t>
            </a:r>
            <a:r>
              <a:rPr lang="en-US" dirty="0" err="1" smtClean="0"/>
              <a:t>cv_create</a:t>
            </a:r>
            <a:r>
              <a:rPr lang="en-US" dirty="0" smtClean="0"/>
              <a:t>():		// create </a:t>
            </a:r>
            <a:r>
              <a:rPr lang="en-US" dirty="0"/>
              <a:t>a condition </a:t>
            </a:r>
            <a:r>
              <a:rPr lang="en-US" dirty="0" smtClean="0"/>
              <a:t>variable</a:t>
            </a:r>
          </a:p>
          <a:p>
            <a:pPr lvl="1"/>
            <a:r>
              <a:rPr lang="en-US" dirty="0" err="1" smtClean="0"/>
              <a:t>cv_destroy</a:t>
            </a:r>
            <a:r>
              <a:rPr lang="en-US" dirty="0" smtClean="0"/>
              <a:t>(cv): 		// destroy </a:t>
            </a:r>
            <a:r>
              <a:rPr lang="en-US" dirty="0"/>
              <a:t>a condition </a:t>
            </a:r>
            <a:r>
              <a:rPr lang="en-US" dirty="0" smtClean="0"/>
              <a:t>variable</a:t>
            </a:r>
            <a:endParaRPr lang="en-US" dirty="0"/>
          </a:p>
          <a:p>
            <a:pPr lvl="1"/>
            <a:r>
              <a:rPr lang="en-US" dirty="0" err="1" smtClean="0"/>
              <a:t>cv_wait</a:t>
            </a:r>
            <a:r>
              <a:rPr lang="en-US" dirty="0" smtClean="0"/>
              <a:t>(cv, lock):</a:t>
            </a:r>
          </a:p>
          <a:p>
            <a:pPr lvl="2"/>
            <a:r>
              <a:rPr lang="en-US" dirty="0" smtClean="0">
                <a:solidFill>
                  <a:srgbClr val="C00000"/>
                </a:solidFill>
              </a:rPr>
              <a:t>Always</a:t>
            </a:r>
            <a:r>
              <a:rPr lang="en-US" dirty="0" smtClean="0"/>
              <a:t> wait </a:t>
            </a:r>
            <a:r>
              <a:rPr lang="en-US" dirty="0"/>
              <a:t>on </a:t>
            </a:r>
            <a:r>
              <a:rPr lang="en-US" dirty="0" smtClean="0"/>
              <a:t>some condition until </a:t>
            </a:r>
            <a:r>
              <a:rPr lang="en-US" dirty="0"/>
              <a:t>another thread signals </a:t>
            </a:r>
            <a:r>
              <a:rPr lang="en-US" dirty="0" smtClean="0"/>
              <a:t>it</a:t>
            </a:r>
          </a:p>
          <a:p>
            <a:pPr lvl="2"/>
            <a:r>
              <a:rPr lang="en-GB" dirty="0"/>
              <a:t>While thread waits, </a:t>
            </a:r>
            <a:r>
              <a:rPr lang="en-GB" dirty="0" smtClean="0"/>
              <a:t>lock is released </a:t>
            </a:r>
            <a:r>
              <a:rPr lang="en-GB" dirty="0" smtClean="0">
                <a:solidFill>
                  <a:srgbClr val="C00000"/>
                </a:solidFill>
              </a:rPr>
              <a:t>atomically</a:t>
            </a:r>
            <a:endParaRPr lang="en-GB" dirty="0" smtClean="0"/>
          </a:p>
          <a:p>
            <a:pPr lvl="2"/>
            <a:r>
              <a:rPr lang="en-US" dirty="0" smtClean="0"/>
              <a:t>When thread is signaled, it </a:t>
            </a:r>
            <a:r>
              <a:rPr lang="en-US" dirty="0" smtClean="0">
                <a:solidFill>
                  <a:srgbClr val="C00000"/>
                </a:solidFill>
              </a:rPr>
              <a:t>reacquires </a:t>
            </a:r>
            <a:r>
              <a:rPr lang="en-US" dirty="0" smtClean="0"/>
              <a:t>the lock before returning from wait</a:t>
            </a:r>
            <a:endParaRPr lang="en-US" dirty="0"/>
          </a:p>
          <a:p>
            <a:pPr lvl="1"/>
            <a:r>
              <a:rPr lang="en-US" dirty="0" err="1" smtClean="0"/>
              <a:t>cv_signal</a:t>
            </a:r>
            <a:r>
              <a:rPr lang="en-US" dirty="0" smtClean="0"/>
              <a:t>(cv, lock):</a:t>
            </a:r>
          </a:p>
          <a:p>
            <a:pPr lvl="2"/>
            <a:r>
              <a:rPr lang="en-US" dirty="0" smtClean="0"/>
              <a:t>Wakeup one thread </a:t>
            </a:r>
            <a:r>
              <a:rPr lang="en-US" dirty="0"/>
              <a:t>waiting on the </a:t>
            </a:r>
            <a:r>
              <a:rPr lang="en-US" dirty="0" smtClean="0"/>
              <a:t>condition</a:t>
            </a:r>
          </a:p>
          <a:p>
            <a:pPr lvl="2"/>
            <a:r>
              <a:rPr lang="en-GB" dirty="0" smtClean="0"/>
              <a:t>If a signal occurs before a wait, signal is </a:t>
            </a:r>
            <a:r>
              <a:rPr lang="en-GB" dirty="0" smtClean="0">
                <a:solidFill>
                  <a:srgbClr val="C00000"/>
                </a:solidFill>
              </a:rPr>
              <a:t>lost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cv_broadcast</a:t>
            </a:r>
            <a:r>
              <a:rPr lang="en-US" dirty="0" smtClean="0"/>
              <a:t>(cv</a:t>
            </a:r>
            <a:r>
              <a:rPr lang="en-US" dirty="0"/>
              <a:t>, lock</a:t>
            </a:r>
            <a:r>
              <a:rPr lang="en-US" dirty="0" smtClean="0"/>
              <a:t>):</a:t>
            </a:r>
          </a:p>
          <a:p>
            <a:pPr lvl="2"/>
            <a:r>
              <a:rPr lang="en-US" dirty="0"/>
              <a:t>Wakeup </a:t>
            </a:r>
            <a:r>
              <a:rPr lang="en-US" dirty="0" smtClean="0"/>
              <a:t>all threads </a:t>
            </a:r>
            <a:r>
              <a:rPr lang="en-US" dirty="0"/>
              <a:t>waiting on the </a:t>
            </a:r>
            <a:r>
              <a:rPr lang="en-US" dirty="0" smtClean="0"/>
              <a:t>condition</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p:txBody>
      </p:sp>
      <p:sp>
        <p:nvSpPr>
          <p:cNvPr id="6349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EA19C34B-F93B-4466-9AA9-D9CF38E35976}" type="slidenum">
              <a:rPr lang="en-US" sz="1600" smtClean="0">
                <a:solidFill>
                  <a:schemeClr val="bg1"/>
                </a:solidFill>
                <a:latin typeface="Comic Sans MS" pitchFamily="66" charset="0"/>
              </a:rPr>
              <a:pPr/>
              <a:t>13</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Producer-Consumer with Monitors</a:t>
            </a:r>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14</a:t>
            </a:fld>
            <a:endParaRPr lang="en-US"/>
          </a:p>
        </p:txBody>
      </p:sp>
      <p:sp>
        <p:nvSpPr>
          <p:cNvPr id="5" name="Text Box 21"/>
          <p:cNvSpPr txBox="1">
            <a:spLocks noChangeArrowheads="1"/>
          </p:cNvSpPr>
          <p:nvPr/>
        </p:nvSpPr>
        <p:spPr bwMode="auto">
          <a:xfrm>
            <a:off x="5106075" y="3031944"/>
            <a:ext cx="3953788" cy="3418501"/>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lock(l</a:t>
            </a:r>
            <a:r>
              <a:rPr lang="en-GB" sz="1800" b="1" dirty="0">
                <a:latin typeface="Courier New" pitchFamily="49" charset="0"/>
              </a:rPr>
              <a:t>);</a:t>
            </a:r>
            <a:endParaRPr lang="en-GB" sz="1800" b="1" dirty="0" smtClean="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while </a:t>
            </a:r>
            <a:r>
              <a:rPr lang="en-GB" sz="1800" b="1" dirty="0">
                <a:latin typeface="Courier New" pitchFamily="49" charset="0"/>
              </a:rPr>
              <a:t>(in == out)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chemeClr val="folHlink"/>
                </a:solidFill>
                <a:latin typeface="Courier New" pitchFamily="49" charset="0"/>
              </a:rPr>
              <a:t>    wait(empty, l);</a:t>
            </a:r>
            <a:endParaRPr lang="en-GB" sz="1800" b="1" dirty="0">
              <a:solidFill>
                <a:srgbClr val="C00000"/>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a:t>
            </a:r>
            <a:r>
              <a:rPr lang="en-GB" sz="1800" b="1" dirty="0">
                <a:latin typeface="Courier New" pitchFamily="49" charset="0"/>
              </a:rPr>
              <a:t>empty</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chemeClr val="folHlink"/>
                </a:solidFill>
                <a:latin typeface="Courier New" pitchFamily="49" charset="0"/>
              </a:rPr>
              <a:t>  </a:t>
            </a:r>
            <a:r>
              <a:rPr lang="en-GB" sz="1800" b="1" dirty="0" smtClean="0">
                <a:latin typeface="Courier New" pitchFamily="49" charset="0"/>
              </a:rPr>
              <a:t>if </a:t>
            </a:r>
            <a:r>
              <a:rPr lang="en-GB" sz="1800" b="1" dirty="0">
                <a:latin typeface="Courier New" pitchFamily="49" charset="0"/>
              </a:rPr>
              <a:t>((</a:t>
            </a:r>
            <a:r>
              <a:rPr lang="en-GB" sz="1800" b="1" dirty="0" smtClean="0">
                <a:latin typeface="Courier New" pitchFamily="49" charset="0"/>
              </a:rPr>
              <a:t>in–</a:t>
            </a:r>
            <a:r>
              <a:rPr lang="en-GB" sz="1800" b="1" dirty="0" err="1" smtClean="0">
                <a:latin typeface="Courier New" pitchFamily="49" charset="0"/>
              </a:rPr>
              <a:t>out+n</a:t>
            </a:r>
            <a:r>
              <a:rPr lang="en-GB" sz="1800" b="1" dirty="0" smtClean="0">
                <a:latin typeface="Courier New" pitchFamily="49" charset="0"/>
              </a:rPr>
              <a:t>)%</a:t>
            </a:r>
            <a:r>
              <a:rPr lang="en-GB" sz="1800" b="1" dirty="0">
                <a:latin typeface="Courier New" pitchFamily="49" charset="0"/>
              </a:rPr>
              <a:t>n == n–1)</a:t>
            </a:r>
          </a:p>
          <a:p>
            <a:pPr algn="l" eaLnBrk="1" hangingPunct="1">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smtClean="0">
                <a:solidFill>
                  <a:schemeClr val="folHlink"/>
                </a:solidFill>
                <a:latin typeface="Courier New" pitchFamily="49" charset="0"/>
              </a:rPr>
              <a:t>signal(full, l);</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out = (out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unlock(l</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p:txBody>
      </p:sp>
      <p:sp>
        <p:nvSpPr>
          <p:cNvPr id="6" name="Text Box 22"/>
          <p:cNvSpPr txBox="1">
            <a:spLocks noChangeArrowheads="1"/>
          </p:cNvSpPr>
          <p:nvPr/>
        </p:nvSpPr>
        <p:spPr bwMode="auto">
          <a:xfrm>
            <a:off x="84137" y="3031944"/>
            <a:ext cx="5021937" cy="3418501"/>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lock(l);</a:t>
            </a:r>
          </a:p>
          <a:p>
            <a:pPr algn="l" eaLnBrk="1" hangingPunct="1">
              <a:buClr>
                <a:srgbClr val="000000"/>
              </a:buClr>
              <a:buSzPct val="100000"/>
              <a:buFont typeface="Courier New" pitchFamily="49" charset="0"/>
              <a:buNone/>
            </a:pPr>
            <a:r>
              <a:rPr lang="en-GB" sz="1800" b="1" dirty="0" smtClean="0">
                <a:latin typeface="Courier New" pitchFamily="49" charset="0"/>
              </a:rPr>
              <a:t>  while </a:t>
            </a:r>
            <a:r>
              <a:rPr lang="en-GB" sz="1800" b="1" dirty="0">
                <a:latin typeface="Courier New" pitchFamily="49" charset="0"/>
              </a:rPr>
              <a:t>((</a:t>
            </a:r>
            <a:r>
              <a:rPr lang="en-GB" sz="1800" b="1" dirty="0" smtClean="0">
                <a:latin typeface="Courier New" pitchFamily="49" charset="0"/>
              </a:rPr>
              <a:t>in–</a:t>
            </a:r>
            <a:r>
              <a:rPr lang="en-GB" sz="1800" b="1" dirty="0" err="1" smtClean="0">
                <a:latin typeface="Courier New" pitchFamily="49" charset="0"/>
              </a:rPr>
              <a:t>out+n</a:t>
            </a:r>
            <a:r>
              <a:rPr lang="en-GB" sz="1800" b="1" dirty="0" smtClean="0">
                <a:latin typeface="Courier New" pitchFamily="49" charset="0"/>
              </a:rPr>
              <a:t>)%n == n - 1) {</a:t>
            </a: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wait(full, 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 </a:t>
            </a:r>
            <a:r>
              <a:rPr lang="en-GB" sz="1800" b="1" dirty="0">
                <a:latin typeface="Courier New" pitchFamily="49" charset="0"/>
              </a:rPr>
              <a:t>full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chemeClr val="folHlink"/>
                </a:solidFill>
                <a:latin typeface="Courier New" pitchFamily="49" charset="0"/>
              </a:rPr>
              <a:t>  </a:t>
            </a:r>
            <a:r>
              <a:rPr lang="en-GB" sz="1800" b="1" dirty="0" smtClean="0">
                <a:latin typeface="Courier New" pitchFamily="49" charset="0"/>
              </a:rPr>
              <a:t>if </a:t>
            </a:r>
            <a:r>
              <a:rPr lang="en-GB" sz="1800" b="1" dirty="0">
                <a:latin typeface="Courier New" pitchFamily="49" charset="0"/>
              </a:rPr>
              <a:t>(in == out)</a:t>
            </a:r>
          </a:p>
          <a:p>
            <a:pPr algn="l" eaLnBrk="1" hangingPunct="1">
              <a:buClr>
                <a:srgbClr val="000000"/>
              </a:buClr>
              <a:buSzPct val="100000"/>
              <a:buFont typeface="Courier New" pitchFamily="49" charset="0"/>
              <a:buNone/>
            </a:pPr>
            <a:r>
              <a:rPr lang="en-GB" sz="1800" b="1" dirty="0" smtClean="0">
                <a:solidFill>
                  <a:schemeClr val="folHlink"/>
                </a:solidFill>
                <a:latin typeface="Courier New" pitchFamily="49" charset="0"/>
              </a:rPr>
              <a:t>    signal(empty, l);</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in = (in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unlock(l</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
        <p:nvSpPr>
          <p:cNvPr id="9" name="Text Box 4"/>
          <p:cNvSpPr txBox="1">
            <a:spLocks noChangeArrowheads="1"/>
          </p:cNvSpPr>
          <p:nvPr/>
        </p:nvSpPr>
        <p:spPr bwMode="auto">
          <a:xfrm>
            <a:off x="84137" y="1376966"/>
            <a:ext cx="5280882" cy="1479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pPr>
            <a:r>
              <a:rPr lang="en-GB" sz="1800" b="1" dirty="0">
                <a:solidFill>
                  <a:srgbClr val="000000"/>
                </a:solidFill>
                <a:latin typeface="Courier New" pitchFamily="49" charset="0"/>
              </a:rPr>
              <a:t>Global variables:</a:t>
            </a:r>
          </a:p>
          <a:p>
            <a:pPr algn="l" eaLnBrk="1" hangingPunct="1">
              <a:buClr>
                <a:srgbClr val="000000"/>
              </a:buClr>
              <a:buSzPct val="100000"/>
              <a:buFont typeface="Courier New" pitchFamily="49" charset="0"/>
              <a:buNone/>
            </a:pPr>
            <a:r>
              <a:rPr lang="en-GB" sz="1800" b="1" dirty="0" err="1" smtClean="0">
                <a:solidFill>
                  <a:srgbClr val="000000"/>
                </a:solidFill>
                <a:latin typeface="Courier New" pitchFamily="49" charset="0"/>
              </a:rPr>
              <a:t>buf</a:t>
            </a:r>
            <a:r>
              <a:rPr lang="en-GB" sz="1800" b="1" dirty="0" smtClean="0">
                <a:solidFill>
                  <a:srgbClr val="000000"/>
                </a:solidFill>
                <a:latin typeface="Courier New" pitchFamily="49" charset="0"/>
              </a:rPr>
              <a:t>[n], in, out;</a:t>
            </a:r>
          </a:p>
          <a:p>
            <a:pPr algn="l" eaLnBrk="1" hangingPunct="1">
              <a:buClr>
                <a:srgbClr val="000000"/>
              </a:buClr>
              <a:buSzPct val="100000"/>
              <a:buFont typeface="Courier New" pitchFamily="49" charset="0"/>
              <a:buNone/>
            </a:pPr>
            <a:r>
              <a:rPr lang="en-GB" sz="1800" b="1" dirty="0" smtClean="0">
                <a:solidFill>
                  <a:srgbClr val="C00000"/>
                </a:solidFill>
                <a:latin typeface="Courier New" pitchFamily="49" charset="0"/>
              </a:rPr>
              <a:t>lock l = 0;</a:t>
            </a:r>
          </a:p>
          <a:p>
            <a:pPr algn="l" eaLnBrk="1" hangingPunct="1">
              <a:buClr>
                <a:srgbClr val="000066"/>
              </a:buClr>
              <a:buSzPct val="100000"/>
              <a:buFont typeface="Courier New" pitchFamily="49" charset="0"/>
              <a:buNone/>
            </a:pPr>
            <a:r>
              <a:rPr lang="en-GB" sz="1800" b="1" dirty="0" smtClean="0">
                <a:solidFill>
                  <a:srgbClr val="C00000"/>
                </a:solidFill>
                <a:latin typeface="Courier New" pitchFamily="49" charset="0"/>
              </a:rPr>
              <a:t>cv full; // no initialization</a:t>
            </a:r>
            <a:endParaRPr lang="en-GB" sz="1800" b="1" dirty="0">
              <a:solidFill>
                <a:srgbClr val="C00000"/>
              </a:solidFill>
              <a:latin typeface="Courier New" pitchFamily="49" charset="0"/>
            </a:endParaRPr>
          </a:p>
          <a:p>
            <a:pPr algn="l" eaLnBrk="1" hangingPunct="1">
              <a:buClr>
                <a:srgbClr val="000066"/>
              </a:buClr>
              <a:buSzPct val="100000"/>
              <a:buFont typeface="Courier New" pitchFamily="49" charset="0"/>
              <a:buNone/>
            </a:pPr>
            <a:r>
              <a:rPr lang="en-GB" sz="1800" b="1" dirty="0" smtClean="0">
                <a:solidFill>
                  <a:srgbClr val="C00000"/>
                </a:solidFill>
                <a:latin typeface="Courier New" pitchFamily="49" charset="0"/>
              </a:rPr>
              <a:t>cv empty;</a:t>
            </a:r>
            <a:endParaRPr lang="en-GB" sz="1800" b="1" dirty="0">
              <a:solidFill>
                <a:srgbClr val="C00000"/>
              </a:solidFill>
              <a:latin typeface="Courier New" pitchFamily="49" charset="0"/>
            </a:endParaRPr>
          </a:p>
        </p:txBody>
      </p:sp>
      <p:sp>
        <p:nvSpPr>
          <p:cNvPr id="3" name="TextBox 2"/>
          <p:cNvSpPr txBox="1"/>
          <p:nvPr/>
        </p:nvSpPr>
        <p:spPr>
          <a:xfrm>
            <a:off x="4411981" y="1329569"/>
            <a:ext cx="4697094" cy="1569660"/>
          </a:xfrm>
          <a:prstGeom prst="rect">
            <a:avLst/>
          </a:prstGeom>
          <a:noFill/>
        </p:spPr>
        <p:txBody>
          <a:bodyPr wrap="square" rtlCol="0">
            <a:spAutoFit/>
          </a:bodyPr>
          <a:lstStyle/>
          <a:p>
            <a:pPr marL="342900" indent="-342900" algn="l">
              <a:buFont typeface="Arial" panose="020B0604020202020204" pitchFamily="34" charset="0"/>
              <a:buChar char="•"/>
            </a:pPr>
            <a:r>
              <a:rPr lang="en-CA" dirty="0" smtClean="0"/>
              <a:t>Why two condition variables?</a:t>
            </a:r>
            <a:endParaRPr lang="en-CA" dirty="0"/>
          </a:p>
          <a:p>
            <a:pPr marL="342900" indent="-342900" algn="l">
              <a:buFont typeface="Arial" panose="020B0604020202020204" pitchFamily="34" charset="0"/>
              <a:buChar char="•"/>
            </a:pPr>
            <a:r>
              <a:rPr lang="en-CA" dirty="0" smtClean="0"/>
              <a:t>Does this code look similar to a previous try?</a:t>
            </a:r>
          </a:p>
          <a:p>
            <a:pPr marL="342900" indent="-342900" algn="l">
              <a:buFont typeface="Arial" panose="020B0604020202020204" pitchFamily="34" charset="0"/>
              <a:buChar char="•"/>
            </a:pPr>
            <a:r>
              <a:rPr lang="en-CA" dirty="0" smtClean="0"/>
              <a:t>Why use “while”, instead of “if”?</a:t>
            </a:r>
            <a:endParaRPr lang="en-CA" dirty="0"/>
          </a:p>
        </p:txBody>
      </p:sp>
      <p:cxnSp>
        <p:nvCxnSpPr>
          <p:cNvPr id="8" name="Straight Arrow Connector 7"/>
          <p:cNvCxnSpPr/>
          <p:nvPr/>
        </p:nvCxnSpPr>
        <p:spPr bwMode="auto">
          <a:xfrm flipH="1">
            <a:off x="2548890" y="1623060"/>
            <a:ext cx="1863091" cy="582930"/>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4732020" y="2744163"/>
            <a:ext cx="632999" cy="890577"/>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742628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Initialization Using Monitors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Is this code correct?</a:t>
            </a:r>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15</a:t>
            </a:fld>
            <a:endParaRPr lang="en-US"/>
          </a:p>
        </p:txBody>
      </p:sp>
      <p:sp>
        <p:nvSpPr>
          <p:cNvPr id="7" name="Text Box 8"/>
          <p:cNvSpPr txBox="1">
            <a:spLocks noChangeArrowheads="1"/>
          </p:cNvSpPr>
          <p:nvPr/>
        </p:nvSpPr>
        <p:spPr bwMode="auto">
          <a:xfrm>
            <a:off x="735988" y="1429819"/>
            <a:ext cx="3214639" cy="3141502"/>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latin typeface="Courier New" pitchFamily="49" charset="0"/>
              </a:rPr>
              <a:t>// called by Thread T1</a:t>
            </a:r>
          </a:p>
          <a:p>
            <a:pPr algn="l" eaLnBrk="1" hangingPunct="1">
              <a:buClr>
                <a:srgbClr val="000000"/>
              </a:buClr>
              <a:buSzPct val="80000"/>
              <a:buFont typeface="Courier New" pitchFamily="49" charset="0"/>
              <a:buNone/>
            </a:pPr>
            <a:r>
              <a:rPr lang="en-GB" sz="1800" b="1" dirty="0" smtClean="0">
                <a:latin typeface="Courier New" pitchFamily="49" charset="0"/>
              </a:rPr>
              <a:t>// initially V = NULL</a:t>
            </a:r>
          </a:p>
          <a:p>
            <a:pPr algn="l" eaLnBrk="1" hangingPunct="1">
              <a:buClr>
                <a:srgbClr val="000000"/>
              </a:buClr>
              <a:buSzPct val="80000"/>
              <a:buFont typeface="Courier New" pitchFamily="49" charset="0"/>
              <a:buNone/>
            </a:pPr>
            <a:r>
              <a:rPr lang="en-GB" sz="1800" b="1" dirty="0" smtClean="0">
                <a:latin typeface="Courier New" pitchFamily="49" charset="0"/>
              </a:rPr>
              <a:t>Method1() {</a:t>
            </a:r>
          </a:p>
          <a:p>
            <a:pPr algn="l" eaLnBrk="1" hangingPunct="1">
              <a:buClr>
                <a:srgbClr val="000000"/>
              </a:buClr>
              <a:buSzPct val="80000"/>
              <a:buFont typeface="Courier New" pitchFamily="49" charset="0"/>
              <a:buNone/>
            </a:pPr>
            <a:r>
              <a:rPr lang="en-GB" sz="1800" b="1" dirty="0" smtClean="0">
                <a:latin typeface="Courier New" pitchFamily="49" charset="0"/>
              </a:rPr>
              <a:t>  lock(l);</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V = </a:t>
            </a:r>
            <a:r>
              <a:rPr lang="en-GB" sz="1800" b="1" dirty="0" err="1" smtClean="0">
                <a:latin typeface="Courier New" pitchFamily="49" charset="0"/>
              </a:rPr>
              <a:t>malloc</a:t>
            </a:r>
            <a:r>
              <a:rPr lang="en-GB" sz="1800" b="1" dirty="0" smtClean="0">
                <a:latin typeface="Courier New" pitchFamily="49" charset="0"/>
              </a:rPr>
              <a:t>(…);</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 signal that V</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 is non-NULL</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signal(cv, l);</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unlock(l);</a:t>
            </a:r>
          </a:p>
          <a:p>
            <a:pPr algn="l" eaLnBrk="1" hangingPunct="1">
              <a:buClr>
                <a:srgbClr val="000000"/>
              </a:buClr>
              <a:buSzPct val="80000"/>
              <a:buFont typeface="Courier New" pitchFamily="49" charset="0"/>
              <a:buNone/>
            </a:pPr>
            <a:r>
              <a:rPr lang="en-GB" sz="1800" b="1" dirty="0" smtClean="0">
                <a:latin typeface="Courier New" pitchFamily="49" charset="0"/>
              </a:rPr>
              <a:t>}</a:t>
            </a:r>
            <a:endParaRPr lang="en-GB" sz="1800" b="1" dirty="0">
              <a:latin typeface="Courier New" pitchFamily="49" charset="0"/>
            </a:endParaRPr>
          </a:p>
        </p:txBody>
      </p:sp>
      <p:sp>
        <p:nvSpPr>
          <p:cNvPr id="8" name="Text Box 8"/>
          <p:cNvSpPr txBox="1">
            <a:spLocks noChangeArrowheads="1"/>
          </p:cNvSpPr>
          <p:nvPr/>
        </p:nvSpPr>
        <p:spPr bwMode="auto">
          <a:xfrm>
            <a:off x="4222622" y="1429819"/>
            <a:ext cx="4179647" cy="3141502"/>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latin typeface="Courier New" pitchFamily="49" charset="0"/>
              </a:rPr>
              <a:t>// called by Thread T2</a:t>
            </a:r>
          </a:p>
          <a:p>
            <a:pPr algn="l" eaLnBrk="1" hangingPunct="1">
              <a:buClr>
                <a:srgbClr val="000000"/>
              </a:buClr>
              <a:buSzPct val="80000"/>
              <a:buFont typeface="Courier New" pitchFamily="49" charset="0"/>
              <a:buNone/>
            </a:pPr>
            <a:r>
              <a:rPr lang="en-GB" sz="1800" b="1" dirty="0" smtClean="0">
                <a:latin typeface="Courier New" pitchFamily="49" charset="0"/>
              </a:rPr>
              <a:t>Method2() {</a:t>
            </a:r>
          </a:p>
          <a:p>
            <a:pPr algn="l" eaLnBrk="1" hangingPunct="1">
              <a:buClr>
                <a:srgbClr val="000000"/>
              </a:buClr>
              <a:buSzPct val="80000"/>
              <a:buFont typeface="Courier New" pitchFamily="49" charset="0"/>
              <a:buNone/>
            </a:pPr>
            <a:r>
              <a:rPr lang="en-GB" sz="1800" b="1" dirty="0" smtClean="0">
                <a:latin typeface="Courier New" pitchFamily="49" charset="0"/>
              </a:rPr>
              <a:t>  lock(l);</a:t>
            </a:r>
          </a:p>
          <a:p>
            <a:pPr algn="l" eaLnBrk="1" hangingPunct="1">
              <a:buClr>
                <a:srgbClr val="000000"/>
              </a:buClr>
              <a:buSzPct val="80000"/>
              <a:buFont typeface="Courier New" pitchFamily="49" charset="0"/>
              <a:buNone/>
            </a:pPr>
            <a:r>
              <a:rPr lang="en-GB" sz="1800" b="1" dirty="0">
                <a:solidFill>
                  <a:schemeClr val="accent3"/>
                </a:solidFill>
                <a:latin typeface="Courier New" pitchFamily="49" charset="0"/>
              </a:rPr>
              <a:t> </a:t>
            </a:r>
            <a:r>
              <a:rPr lang="en-GB" sz="1800" b="1" dirty="0" smtClean="0">
                <a:solidFill>
                  <a:schemeClr val="accent3"/>
                </a:solidFill>
                <a:latin typeface="Courier New" pitchFamily="49" charset="0"/>
              </a:rPr>
              <a:t> </a:t>
            </a:r>
          </a:p>
          <a:p>
            <a:pPr algn="l" eaLnBrk="1" hangingPunct="1">
              <a:buClr>
                <a:srgbClr val="000000"/>
              </a:buClr>
              <a:buSzPct val="80000"/>
              <a:buFont typeface="Courier New" pitchFamily="49" charset="0"/>
              <a:buNone/>
            </a:pPr>
            <a:r>
              <a:rPr lang="en-GB" sz="1800" b="1" dirty="0">
                <a:solidFill>
                  <a:schemeClr val="accent3"/>
                </a:solidFill>
                <a:latin typeface="Courier New" pitchFamily="49" charset="0"/>
              </a:rPr>
              <a:t> </a:t>
            </a:r>
            <a:r>
              <a:rPr lang="en-GB" sz="1800" b="1" dirty="0" smtClean="0">
                <a:solidFill>
                  <a:schemeClr val="accent3"/>
                </a:solidFill>
                <a:latin typeface="Courier New" pitchFamily="49" charset="0"/>
              </a:rPr>
              <a:t> </a:t>
            </a:r>
            <a:r>
              <a:rPr lang="en-GB" sz="1800" b="1" dirty="0" smtClean="0">
                <a:latin typeface="Courier New" pitchFamily="49" charset="0"/>
              </a:rPr>
              <a:t>// </a:t>
            </a:r>
            <a:r>
              <a:rPr lang="en-GB" sz="1800" b="1" dirty="0">
                <a:latin typeface="Courier New" pitchFamily="49" charset="0"/>
              </a:rPr>
              <a:t>wait until V is </a:t>
            </a:r>
            <a:r>
              <a:rPr lang="en-GB" sz="1800" b="1" dirty="0" smtClean="0">
                <a:latin typeface="Courier New" pitchFamily="49" charset="0"/>
              </a:rPr>
              <a:t>non-NULL</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wait(cv, l);</a:t>
            </a:r>
          </a:p>
          <a:p>
            <a:pPr algn="l" eaLnBrk="1" hangingPunct="1">
              <a:buClr>
                <a:srgbClr val="000000"/>
              </a:buClr>
              <a:buSzPct val="80000"/>
              <a:buFont typeface="Courier New" pitchFamily="49" charset="0"/>
              <a:buNone/>
            </a:pPr>
            <a:endParaRPr lang="en-GB" sz="1800" b="1" dirty="0" smtClean="0">
              <a:solidFill>
                <a:schemeClr val="accent3"/>
              </a:solidFill>
              <a:latin typeface="Courier New" pitchFamily="49" charset="0"/>
            </a:endParaRP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assert(V);</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unlock(l);</a:t>
            </a:r>
          </a:p>
          <a:p>
            <a:pPr algn="l" eaLnBrk="1" hangingPunct="1">
              <a:buClr>
                <a:srgbClr val="000000"/>
              </a:buClr>
              <a:buSzPct val="80000"/>
              <a:buFont typeface="Courier New" pitchFamily="49" charset="0"/>
              <a:buNone/>
            </a:pPr>
            <a:r>
              <a:rPr lang="en-GB" sz="1800" b="1" dirty="0" smtClean="0">
                <a:latin typeface="Courier New" pitchFamily="49" charset="0"/>
              </a:rPr>
              <a:t>}</a:t>
            </a:r>
            <a:endParaRPr lang="en-GB" sz="1800" b="1" dirty="0">
              <a:latin typeface="Courier New" pitchFamily="49" charset="0"/>
            </a:endParaRPr>
          </a:p>
        </p:txBody>
      </p:sp>
    </p:spTree>
    <p:extLst>
      <p:ext uri="{BB962C8B-B14F-4D97-AF65-F5344CB8AC3E}">
        <p14:creationId xmlns:p14="http://schemas.microsoft.com/office/powerpoint/2010/main" val="292198127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Initialization Using Monitors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GB" dirty="0" smtClean="0"/>
          </a:p>
          <a:p>
            <a:r>
              <a:rPr lang="en-US" dirty="0" smtClean="0"/>
              <a:t>Note that wait and signal must be called within lock</a:t>
            </a:r>
          </a:p>
          <a:p>
            <a:r>
              <a:rPr lang="en-US" dirty="0" smtClean="0"/>
              <a:t>What would happen if the lock was not used above?</a:t>
            </a:r>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16</a:t>
            </a:fld>
            <a:endParaRPr lang="en-US"/>
          </a:p>
        </p:txBody>
      </p:sp>
      <p:sp>
        <p:nvSpPr>
          <p:cNvPr id="7" name="Text Box 8"/>
          <p:cNvSpPr txBox="1">
            <a:spLocks noChangeArrowheads="1"/>
          </p:cNvSpPr>
          <p:nvPr/>
        </p:nvSpPr>
        <p:spPr bwMode="auto">
          <a:xfrm>
            <a:off x="735988" y="1429819"/>
            <a:ext cx="3214639" cy="3141502"/>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latin typeface="Courier New" pitchFamily="49" charset="0"/>
              </a:rPr>
              <a:t>// called by Thread T1</a:t>
            </a:r>
          </a:p>
          <a:p>
            <a:pPr algn="l" eaLnBrk="1" hangingPunct="1">
              <a:buClr>
                <a:srgbClr val="000000"/>
              </a:buClr>
              <a:buSzPct val="80000"/>
              <a:buFont typeface="Courier New" pitchFamily="49" charset="0"/>
              <a:buNone/>
            </a:pPr>
            <a:r>
              <a:rPr lang="en-GB" sz="1800" b="1" dirty="0" smtClean="0">
                <a:latin typeface="Courier New" pitchFamily="49" charset="0"/>
              </a:rPr>
              <a:t>// initially V = NULL</a:t>
            </a:r>
          </a:p>
          <a:p>
            <a:pPr algn="l" eaLnBrk="1" hangingPunct="1">
              <a:buClr>
                <a:srgbClr val="000000"/>
              </a:buClr>
              <a:buSzPct val="80000"/>
              <a:buFont typeface="Courier New" pitchFamily="49" charset="0"/>
              <a:buNone/>
            </a:pPr>
            <a:r>
              <a:rPr lang="en-GB" sz="1800" b="1" dirty="0" smtClean="0">
                <a:latin typeface="Courier New" pitchFamily="49" charset="0"/>
              </a:rPr>
              <a:t>Method1() {</a:t>
            </a:r>
          </a:p>
          <a:p>
            <a:pPr algn="l" eaLnBrk="1" hangingPunct="1">
              <a:buClr>
                <a:srgbClr val="000000"/>
              </a:buClr>
              <a:buSzPct val="80000"/>
              <a:buFont typeface="Courier New" pitchFamily="49" charset="0"/>
              <a:buNone/>
            </a:pPr>
            <a:r>
              <a:rPr lang="en-GB" sz="1800" b="1" dirty="0" smtClean="0">
                <a:latin typeface="Courier New" pitchFamily="49" charset="0"/>
              </a:rPr>
              <a:t>  lock(l);</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V = </a:t>
            </a:r>
            <a:r>
              <a:rPr lang="en-GB" sz="1800" b="1" dirty="0" err="1" smtClean="0">
                <a:latin typeface="Courier New" pitchFamily="49" charset="0"/>
              </a:rPr>
              <a:t>malloc</a:t>
            </a:r>
            <a:r>
              <a:rPr lang="en-GB" sz="1800" b="1" dirty="0" smtClean="0">
                <a:latin typeface="Courier New" pitchFamily="49" charset="0"/>
              </a:rPr>
              <a:t>(…);</a:t>
            </a:r>
          </a:p>
          <a:p>
            <a:pPr algn="l" eaLnBrk="1" hangingPunct="1">
              <a:buClr>
                <a:srgbClr val="000000"/>
              </a:buClr>
              <a:buSzPct val="80000"/>
              <a:buFont typeface="Courier New" pitchFamily="49" charset="0"/>
              <a:buNone/>
            </a:pPr>
            <a:r>
              <a:rPr lang="en-GB" sz="1800" b="1" dirty="0" smtClean="0">
                <a:latin typeface="Courier New" pitchFamily="49" charset="0"/>
              </a:rPr>
              <a:t>  </a:t>
            </a:r>
            <a:r>
              <a:rPr lang="en-GB" sz="1800" b="1" dirty="0">
                <a:latin typeface="Courier New" pitchFamily="49" charset="0"/>
              </a:rPr>
              <a:t>// </a:t>
            </a:r>
            <a:r>
              <a:rPr lang="en-GB" sz="1800" b="1" dirty="0" smtClean="0">
                <a:latin typeface="Courier New" pitchFamily="49" charset="0"/>
              </a:rPr>
              <a:t>signal that V</a:t>
            </a:r>
            <a:endParaRPr lang="en-GB" sz="1800" b="1" dirty="0">
              <a:latin typeface="Courier New" pitchFamily="49" charset="0"/>
            </a:endParaRP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 is non-NULL</a:t>
            </a:r>
          </a:p>
          <a:p>
            <a:pPr algn="l" eaLnBrk="1" hangingPunct="1">
              <a:buClr>
                <a:srgbClr val="000000"/>
              </a:buClr>
              <a:buSzPct val="80000"/>
              <a:buFont typeface="Courier New" pitchFamily="49" charset="0"/>
              <a:buNone/>
            </a:pPr>
            <a:r>
              <a:rPr lang="en-GB" sz="1800" b="1" dirty="0" smtClean="0">
                <a:latin typeface="Courier New" pitchFamily="49" charset="0"/>
              </a:rPr>
              <a:t>  signal(cv, l);</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unlock(l);</a:t>
            </a:r>
          </a:p>
          <a:p>
            <a:pPr algn="l" eaLnBrk="1" hangingPunct="1">
              <a:buClr>
                <a:srgbClr val="000000"/>
              </a:buClr>
              <a:buSzPct val="80000"/>
              <a:buFont typeface="Courier New" pitchFamily="49" charset="0"/>
              <a:buNone/>
            </a:pPr>
            <a:r>
              <a:rPr lang="en-GB" sz="1800" b="1" dirty="0" smtClean="0">
                <a:latin typeface="Courier New" pitchFamily="49" charset="0"/>
              </a:rPr>
              <a:t>}</a:t>
            </a:r>
            <a:endParaRPr lang="en-GB" sz="1800" b="1" dirty="0">
              <a:latin typeface="Courier New" pitchFamily="49" charset="0"/>
            </a:endParaRPr>
          </a:p>
        </p:txBody>
      </p:sp>
      <p:sp>
        <p:nvSpPr>
          <p:cNvPr id="8" name="Text Box 8"/>
          <p:cNvSpPr txBox="1">
            <a:spLocks noChangeArrowheads="1"/>
          </p:cNvSpPr>
          <p:nvPr/>
        </p:nvSpPr>
        <p:spPr bwMode="auto">
          <a:xfrm>
            <a:off x="4222622" y="1429819"/>
            <a:ext cx="4179647" cy="3141502"/>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latin typeface="Courier New" pitchFamily="49" charset="0"/>
              </a:rPr>
              <a:t>// called by Thread T2</a:t>
            </a:r>
          </a:p>
          <a:p>
            <a:pPr algn="l" eaLnBrk="1" hangingPunct="1">
              <a:buClr>
                <a:srgbClr val="000000"/>
              </a:buClr>
              <a:buSzPct val="80000"/>
              <a:buFont typeface="Courier New" pitchFamily="49" charset="0"/>
              <a:buNone/>
            </a:pPr>
            <a:r>
              <a:rPr lang="en-GB" sz="1800" b="1" dirty="0" smtClean="0">
                <a:latin typeface="Courier New" pitchFamily="49" charset="0"/>
              </a:rPr>
              <a:t>Method2() {</a:t>
            </a:r>
          </a:p>
          <a:p>
            <a:pPr algn="l" eaLnBrk="1" hangingPunct="1">
              <a:buClr>
                <a:srgbClr val="000000"/>
              </a:buClr>
              <a:buSzPct val="80000"/>
              <a:buFont typeface="Courier New" pitchFamily="49" charset="0"/>
              <a:buNone/>
            </a:pPr>
            <a:r>
              <a:rPr lang="en-GB" sz="1800" b="1" dirty="0" smtClean="0">
                <a:latin typeface="Courier New" pitchFamily="49" charset="0"/>
              </a:rPr>
              <a:t>  lock(l);</a:t>
            </a:r>
          </a:p>
          <a:p>
            <a:pPr algn="l" eaLnBrk="1" hangingPunct="1">
              <a:buClr>
                <a:srgbClr val="000000"/>
              </a:buClr>
              <a:buSzPct val="80000"/>
            </a:pPr>
            <a:r>
              <a:rPr lang="en-GB" sz="1800" b="1" dirty="0">
                <a:solidFill>
                  <a:schemeClr val="accent3"/>
                </a:solidFill>
                <a:latin typeface="Courier New" pitchFamily="49" charset="0"/>
              </a:rPr>
              <a:t> </a:t>
            </a:r>
            <a:r>
              <a:rPr lang="en-GB" sz="1800" b="1" dirty="0" smtClean="0">
                <a:solidFill>
                  <a:schemeClr val="accent3"/>
                </a:solidFill>
                <a:latin typeface="Courier New" pitchFamily="49" charset="0"/>
              </a:rPr>
              <a:t> if </a:t>
            </a:r>
            <a:r>
              <a:rPr lang="en-GB" sz="1800" b="1" dirty="0">
                <a:solidFill>
                  <a:schemeClr val="accent3"/>
                </a:solidFill>
                <a:latin typeface="Courier New" pitchFamily="49" charset="0"/>
              </a:rPr>
              <a:t>(!V) {</a:t>
            </a:r>
          </a:p>
          <a:p>
            <a:pPr algn="l" eaLnBrk="1" hangingPunct="1">
              <a:buClr>
                <a:srgbClr val="000000"/>
              </a:buClr>
              <a:buSzPct val="80000"/>
              <a:buFont typeface="Courier New" pitchFamily="49" charset="0"/>
              <a:buNone/>
            </a:pPr>
            <a:r>
              <a:rPr lang="en-GB" sz="1800" b="1" dirty="0" smtClean="0">
                <a:latin typeface="Courier New" pitchFamily="49" charset="0"/>
              </a:rPr>
              <a:t>  // </a:t>
            </a:r>
            <a:r>
              <a:rPr lang="en-GB" sz="1800" b="1" dirty="0">
                <a:latin typeface="Courier New" pitchFamily="49" charset="0"/>
              </a:rPr>
              <a:t>wait until V is non-NULL</a:t>
            </a:r>
            <a:endParaRPr lang="en-GB" sz="1800" b="1" dirty="0" smtClean="0">
              <a:latin typeface="Courier New" pitchFamily="49" charset="0"/>
            </a:endParaRPr>
          </a:p>
          <a:p>
            <a:pPr algn="l" eaLnBrk="1" hangingPunct="1">
              <a:buClr>
                <a:srgbClr val="000000"/>
              </a:buClr>
              <a:buSzPct val="80000"/>
              <a:buFont typeface="Courier New" pitchFamily="49" charset="0"/>
              <a:buNone/>
            </a:pPr>
            <a:r>
              <a:rPr lang="en-GB" sz="1800" b="1" dirty="0" smtClean="0">
                <a:latin typeface="Courier New" pitchFamily="49" charset="0"/>
              </a:rPr>
              <a:t>    wait(cv, l);</a:t>
            </a:r>
          </a:p>
          <a:p>
            <a:pPr algn="l" eaLnBrk="1" hangingPunct="1">
              <a:buClr>
                <a:srgbClr val="000000"/>
              </a:buClr>
              <a:buSzPct val="80000"/>
              <a:buFont typeface="Courier New" pitchFamily="49" charset="0"/>
              <a:buNone/>
            </a:pPr>
            <a:r>
              <a:rPr lang="en-GB" sz="1800" b="1" dirty="0">
                <a:solidFill>
                  <a:schemeClr val="accent3"/>
                </a:solidFill>
                <a:latin typeface="Courier New" pitchFamily="49" charset="0"/>
              </a:rPr>
              <a:t> </a:t>
            </a:r>
            <a:r>
              <a:rPr lang="en-GB" sz="1800" b="1" dirty="0" smtClean="0">
                <a:solidFill>
                  <a:schemeClr val="accent3"/>
                </a:solidFill>
                <a:latin typeface="Courier New" pitchFamily="49" charset="0"/>
              </a:rPr>
              <a:t> }</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assert(V);</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a:t>
            </a:r>
          </a:p>
          <a:p>
            <a:pPr algn="l" eaLnBrk="1" hangingPunct="1">
              <a:buClr>
                <a:srgbClr val="000000"/>
              </a:buClr>
              <a:buSzPct val="80000"/>
              <a:buFont typeface="Courier New" pitchFamily="49" charset="0"/>
              <a:buNone/>
            </a:pPr>
            <a:r>
              <a:rPr lang="en-GB" sz="1800" b="1" dirty="0">
                <a:latin typeface="Courier New" pitchFamily="49" charset="0"/>
              </a:rPr>
              <a:t> </a:t>
            </a:r>
            <a:r>
              <a:rPr lang="en-GB" sz="1800" b="1" dirty="0" smtClean="0">
                <a:latin typeface="Courier New" pitchFamily="49" charset="0"/>
              </a:rPr>
              <a:t> unlock(l);</a:t>
            </a:r>
          </a:p>
          <a:p>
            <a:pPr algn="l" eaLnBrk="1" hangingPunct="1">
              <a:buClr>
                <a:srgbClr val="000000"/>
              </a:buClr>
              <a:buSzPct val="80000"/>
              <a:buFont typeface="Courier New" pitchFamily="49" charset="0"/>
              <a:buNone/>
            </a:pPr>
            <a:r>
              <a:rPr lang="en-GB" sz="1800" b="1" dirty="0" smtClean="0">
                <a:latin typeface="Courier New" pitchFamily="49" charset="0"/>
              </a:rPr>
              <a:t>}</a:t>
            </a:r>
            <a:endParaRPr lang="en-GB" sz="1800" b="1" dirty="0">
              <a:latin typeface="Courier New" pitchFamily="49" charset="0"/>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58880" y="2991600"/>
              <a:ext cx="4617000" cy="2107440"/>
            </p14:xfrm>
          </p:contentPart>
        </mc:Choice>
        <mc:Fallback xmlns="">
          <p:pic>
            <p:nvPicPr>
              <p:cNvPr id="5" name="Ink 4"/>
              <p:cNvPicPr/>
              <p:nvPr/>
            </p:nvPicPr>
            <p:blipFill>
              <a:blip r:embed="rId4"/>
              <a:stretch>
                <a:fillRect/>
              </a:stretch>
            </p:blipFill>
            <p:spPr>
              <a:xfrm>
                <a:off x="749520" y="2982240"/>
                <a:ext cx="4635720" cy="2126160"/>
              </a:xfrm>
              <a:prstGeom prst="rect">
                <a:avLst/>
              </a:prstGeom>
            </p:spPr>
          </p:pic>
        </mc:Fallback>
      </mc:AlternateContent>
    </p:spTree>
    <p:extLst>
      <p:ext uri="{BB962C8B-B14F-4D97-AF65-F5344CB8AC3E}">
        <p14:creationId xmlns:p14="http://schemas.microsoft.com/office/powerpoint/2010/main" val="7006877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Grp="1" noChangeArrowheads="1"/>
          </p:cNvSpPr>
          <p:nvPr>
            <p:ph type="title"/>
          </p:nvPr>
        </p:nvSpPr>
        <p:spPr/>
        <p:txBody>
          <a:bodyPr/>
          <a:lstStyle/>
          <a:p>
            <a:pPr eaLnBrk="1" hangingPunct="1"/>
            <a:r>
              <a:rPr lang="en-GB" dirty="0" smtClean="0"/>
              <a:t>Semaphores</a:t>
            </a:r>
          </a:p>
        </p:txBody>
      </p:sp>
      <p:sp>
        <p:nvSpPr>
          <p:cNvPr id="46084" name="Rectangle 5"/>
          <p:cNvSpPr>
            <a:spLocks noGrp="1" noChangeArrowheads="1"/>
          </p:cNvSpPr>
          <p:nvPr>
            <p:ph idx="1"/>
          </p:nvPr>
        </p:nvSpPr>
        <p:spPr/>
        <p:txBody>
          <a:bodyPr/>
          <a:lstStyle/>
          <a:p>
            <a:pPr marL="342900" lvl="1" indent="-342900">
              <a:spcBef>
                <a:spcPct val="40000"/>
              </a:spcBef>
              <a:spcAft>
                <a:spcPct val="10000"/>
              </a:spcAft>
              <a:buClr>
                <a:schemeClr val="tx1"/>
              </a:buClr>
              <a:buSzPct val="50000"/>
              <a:buFont typeface="Wingdings" pitchFamily="2" charset="2"/>
              <a:buChar char="q"/>
            </a:pPr>
            <a:r>
              <a:rPr lang="en-GB" sz="2400" dirty="0" smtClean="0"/>
              <a:t>Semaphores provide an alternate method for synchronization</a:t>
            </a:r>
          </a:p>
          <a:p>
            <a:pPr marL="342900" lvl="1" indent="-342900">
              <a:spcBef>
                <a:spcPct val="40000"/>
              </a:spcBef>
              <a:spcAft>
                <a:spcPct val="10000"/>
              </a:spcAft>
              <a:buClr>
                <a:schemeClr val="tx1"/>
              </a:buClr>
              <a:buSzPct val="50000"/>
              <a:buFont typeface="Wingdings" pitchFamily="2" charset="2"/>
              <a:buChar char="q"/>
            </a:pPr>
            <a:r>
              <a:rPr lang="en-GB" sz="2400" dirty="0" smtClean="0"/>
              <a:t>A semaphore tracks number of available resources using </a:t>
            </a:r>
            <a:r>
              <a:rPr lang="en-GB" sz="2400" dirty="0" smtClean="0">
                <a:solidFill>
                  <a:srgbClr val="C00000"/>
                </a:solidFill>
              </a:rPr>
              <a:t>down()</a:t>
            </a:r>
            <a:r>
              <a:rPr lang="en-GB" sz="2400" dirty="0" smtClean="0"/>
              <a:t> and </a:t>
            </a:r>
            <a:r>
              <a:rPr lang="en-GB" sz="2400" dirty="0" smtClean="0">
                <a:solidFill>
                  <a:srgbClr val="C00000"/>
                </a:solidFill>
              </a:rPr>
              <a:t>up() </a:t>
            </a:r>
            <a:r>
              <a:rPr lang="en-GB" sz="2400" dirty="0" smtClean="0"/>
              <a:t>operations</a:t>
            </a:r>
            <a:endParaRPr lang="en-GB" sz="2200" dirty="0" smtClean="0"/>
          </a:p>
          <a:p>
            <a:pPr marL="742950" lvl="2" indent="-342900">
              <a:spcBef>
                <a:spcPct val="40000"/>
              </a:spcBef>
              <a:spcAft>
                <a:spcPct val="10000"/>
              </a:spcAft>
              <a:buClr>
                <a:schemeClr val="tx1"/>
              </a:buClr>
              <a:buSzPct val="50000"/>
              <a:buFont typeface="Wingdings" pitchFamily="2" charset="2"/>
              <a:buChar char="q"/>
            </a:pPr>
            <a:endParaRPr lang="en-GB" sz="2200" dirty="0" smtClean="0"/>
          </a:p>
          <a:p>
            <a:pPr marL="342900" lvl="1" indent="-342900">
              <a:spcBef>
                <a:spcPct val="40000"/>
              </a:spcBef>
              <a:spcAft>
                <a:spcPct val="10000"/>
              </a:spcAft>
              <a:buClr>
                <a:schemeClr val="tx1"/>
              </a:buClr>
              <a:buSzPct val="50000"/>
              <a:buFont typeface="Wingdings" pitchFamily="2" charset="2"/>
              <a:buChar char="q"/>
            </a:pPr>
            <a:endParaRPr lang="en-GB" sz="2400" dirty="0" smtClean="0"/>
          </a:p>
          <a:p>
            <a:pPr marL="342900" lvl="1" indent="-342900">
              <a:spcBef>
                <a:spcPct val="40000"/>
              </a:spcBef>
              <a:spcAft>
                <a:spcPct val="10000"/>
              </a:spcAft>
              <a:buClr>
                <a:schemeClr val="tx1"/>
              </a:buClr>
              <a:buSzPct val="50000"/>
              <a:buFont typeface="Wingdings" pitchFamily="2" charset="2"/>
              <a:buChar char="q"/>
            </a:pPr>
            <a:endParaRPr lang="en-GB" sz="2400" dirty="0"/>
          </a:p>
          <a:p>
            <a:pPr marL="342900" lvl="1" indent="-342900">
              <a:spcBef>
                <a:spcPct val="40000"/>
              </a:spcBef>
              <a:spcAft>
                <a:spcPct val="10000"/>
              </a:spcAft>
              <a:buClr>
                <a:schemeClr val="tx1"/>
              </a:buClr>
              <a:buSzPct val="50000"/>
              <a:buFont typeface="Wingdings" pitchFamily="2" charset="2"/>
              <a:buChar char="q"/>
            </a:pPr>
            <a:endParaRPr lang="en-GB" sz="2400" dirty="0" smtClean="0"/>
          </a:p>
          <a:p>
            <a:pPr marL="342900" lvl="1" indent="-342900">
              <a:spcBef>
                <a:spcPct val="40000"/>
              </a:spcBef>
              <a:spcAft>
                <a:spcPct val="10000"/>
              </a:spcAft>
              <a:buClr>
                <a:schemeClr val="tx1"/>
              </a:buClr>
              <a:buSzPct val="50000"/>
              <a:buFont typeface="Wingdings" pitchFamily="2" charset="2"/>
              <a:buChar char="q"/>
            </a:pPr>
            <a:endParaRPr lang="en-GB" sz="2400" dirty="0"/>
          </a:p>
          <a:p>
            <a:pPr marL="342900" lvl="1" indent="-342900">
              <a:spcBef>
                <a:spcPct val="40000"/>
              </a:spcBef>
              <a:spcAft>
                <a:spcPct val="10000"/>
              </a:spcAft>
              <a:buClr>
                <a:schemeClr val="tx1"/>
              </a:buClr>
              <a:buSzPct val="50000"/>
              <a:buFont typeface="Wingdings" pitchFamily="2" charset="2"/>
              <a:buChar char="q"/>
            </a:pPr>
            <a:endParaRPr lang="en-GB" sz="2400" dirty="0" smtClean="0"/>
          </a:p>
        </p:txBody>
      </p:sp>
      <p:sp>
        <p:nvSpPr>
          <p:cNvPr id="4608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A763AB88-59EF-48CB-90DE-F5BF9B3ED00D}" type="slidenum">
              <a:rPr lang="en-US" sz="1600" smtClean="0">
                <a:solidFill>
                  <a:schemeClr val="bg1"/>
                </a:solidFill>
                <a:latin typeface="Comic Sans MS" pitchFamily="66" charset="0"/>
              </a:rPr>
              <a:pPr/>
              <a:t>17</a:t>
            </a:fld>
            <a:endParaRPr lang="en-US" sz="1600" smtClean="0">
              <a:solidFill>
                <a:schemeClr val="bg1"/>
              </a:solidFill>
              <a:latin typeface="Comic Sans MS" pitchFamily="66" charset="0"/>
            </a:endParaRPr>
          </a:p>
        </p:txBody>
      </p:sp>
      <p:sp>
        <p:nvSpPr>
          <p:cNvPr id="5" name="Text Box 4"/>
          <p:cNvSpPr txBox="1">
            <a:spLocks noChangeArrowheads="1"/>
          </p:cNvSpPr>
          <p:nvPr/>
        </p:nvSpPr>
        <p:spPr bwMode="auto">
          <a:xfrm>
            <a:off x="1039532" y="3427887"/>
            <a:ext cx="7626103" cy="2864503"/>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down(semaphore s) </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while </a:t>
            </a:r>
            <a:r>
              <a:rPr lang="en-GB" sz="1800" b="1" dirty="0" smtClean="0">
                <a:solidFill>
                  <a:srgbClr val="000000"/>
                </a:solidFill>
                <a:latin typeface="Courier New" pitchFamily="49" charset="0"/>
              </a:rPr>
              <a:t>(s </a:t>
            </a:r>
            <a:r>
              <a:rPr lang="en-GB" sz="1800" b="1" dirty="0">
                <a:solidFill>
                  <a:srgbClr val="000000"/>
                </a:solidFill>
                <a:latin typeface="Courier New" pitchFamily="49" charset="0"/>
              </a:rPr>
              <a:t>&lt;= </a:t>
            </a:r>
            <a:r>
              <a:rPr lang="en-GB" sz="1800" b="1" dirty="0" smtClean="0">
                <a:solidFill>
                  <a:srgbClr val="000000"/>
                </a:solidFill>
                <a:latin typeface="Courier New" pitchFamily="49" charset="0"/>
              </a:rPr>
              <a:t>0) { // wait until resource is available</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 s </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s </a:t>
            </a:r>
            <a:r>
              <a:rPr lang="en-GB" sz="1800" b="1" dirty="0">
                <a:solidFill>
                  <a:srgbClr val="000000"/>
                </a:solidFill>
                <a:latin typeface="Courier New" pitchFamily="49" charset="0"/>
              </a:rPr>
              <a:t>– 1;    </a:t>
            </a:r>
            <a:r>
              <a:rPr lang="en-GB" sz="1800" b="1" dirty="0" smtClean="0">
                <a:solidFill>
                  <a:srgbClr val="000000"/>
                </a:solidFill>
                <a:latin typeface="Courier New" pitchFamily="49" charset="0"/>
              </a:rPr>
              <a:t>// acquire a resource</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                // after down(), s </a:t>
            </a:r>
            <a:r>
              <a:rPr lang="en-GB" sz="1800" b="1" dirty="0">
                <a:solidFill>
                  <a:srgbClr val="000000"/>
                </a:solidFill>
                <a:latin typeface="Courier New" pitchFamily="49" charset="0"/>
              </a:rPr>
              <a:t>&gt;= 0</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a:t>
            </a:r>
          </a:p>
          <a:p>
            <a:pPr algn="l" eaLnBrk="1" hangingPunct="1">
              <a:buClr>
                <a:srgbClr val="000000"/>
              </a:buClr>
              <a:buSzPct val="80000"/>
              <a:buFont typeface="Courier New" pitchFamily="49" charset="0"/>
              <a:buNone/>
            </a:pP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up(semaphore s) </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s </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s </a:t>
            </a:r>
            <a:r>
              <a:rPr lang="en-GB" sz="1800" b="1" dirty="0">
                <a:solidFill>
                  <a:srgbClr val="000000"/>
                </a:solidFill>
                <a:latin typeface="Courier New" pitchFamily="49" charset="0"/>
              </a:rPr>
              <a:t>+ 1</a:t>
            </a:r>
            <a:r>
              <a:rPr lang="en-GB" sz="1800" b="1" dirty="0" smtClean="0">
                <a:solidFill>
                  <a:srgbClr val="000000"/>
                </a:solidFill>
                <a:latin typeface="Courier New" pitchFamily="49" charset="0"/>
              </a:rPr>
              <a:t>;    // make a resource available</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a:t>
            </a:r>
          </a:p>
        </p:txBody>
      </p:sp>
    </p:spTree>
    <p:extLst>
      <p:ext uri="{BB962C8B-B14F-4D97-AF65-F5344CB8AC3E}">
        <p14:creationId xmlns:p14="http://schemas.microsoft.com/office/powerpoint/2010/main" val="7146170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Grp="1" noChangeArrowheads="1"/>
          </p:cNvSpPr>
          <p:nvPr>
            <p:ph type="title"/>
          </p:nvPr>
        </p:nvSpPr>
        <p:spPr/>
        <p:txBody>
          <a:bodyPr/>
          <a:lstStyle/>
          <a:p>
            <a:r>
              <a:rPr lang="en-GB" smtClean="0"/>
              <a:t>Understanding Semaphores</a:t>
            </a:r>
            <a:endParaRPr lang="en-GB" dirty="0" smtClean="0"/>
          </a:p>
        </p:txBody>
      </p:sp>
      <p:sp>
        <p:nvSpPr>
          <p:cNvPr id="166918" name="Rectangle 6"/>
          <p:cNvSpPr>
            <a:spLocks noGrp="1" noChangeArrowheads="1"/>
          </p:cNvSpPr>
          <p:nvPr>
            <p:ph idx="1"/>
          </p:nvPr>
        </p:nvSpPr>
        <p:spPr/>
        <p:txBody>
          <a:bodyPr/>
          <a:lstStyle/>
          <a:p>
            <a:r>
              <a:rPr lang="en-GB" dirty="0" smtClean="0"/>
              <a:t>Why must down and up be atomic?</a:t>
            </a:r>
          </a:p>
          <a:p>
            <a:r>
              <a:rPr lang="en-GB" dirty="0" smtClean="0"/>
              <a:t>If s is initialized to 1, then </a:t>
            </a:r>
          </a:p>
          <a:p>
            <a:pPr lvl="1"/>
            <a:r>
              <a:rPr lang="en-GB" dirty="0" smtClean="0"/>
              <a:t>down(s) behaves like lock(s)</a:t>
            </a:r>
          </a:p>
          <a:p>
            <a:pPr lvl="1"/>
            <a:r>
              <a:rPr lang="en-GB" dirty="0" smtClean="0"/>
              <a:t>up(s) behaves like unlock(s)</a:t>
            </a:r>
          </a:p>
          <a:p>
            <a:r>
              <a:rPr lang="en-GB" dirty="0" smtClean="0"/>
              <a:t>The differences between semaphores and locks are based on the intended use</a:t>
            </a:r>
          </a:p>
          <a:p>
            <a:pPr lvl="1"/>
            <a:r>
              <a:rPr lang="en-GB" dirty="0" smtClean="0">
                <a:solidFill>
                  <a:srgbClr val="C00000"/>
                </a:solidFill>
              </a:rPr>
              <a:t>Different </a:t>
            </a:r>
            <a:r>
              <a:rPr lang="en-GB" dirty="0" smtClean="0"/>
              <a:t>threads call down() and up() for synchronization</a:t>
            </a:r>
          </a:p>
          <a:p>
            <a:pPr lvl="1"/>
            <a:r>
              <a:rPr lang="en-GB" dirty="0" smtClean="0"/>
              <a:t>up() can be called </a:t>
            </a:r>
            <a:r>
              <a:rPr lang="en-GB" dirty="0" smtClean="0">
                <a:solidFill>
                  <a:srgbClr val="C00000"/>
                </a:solidFill>
              </a:rPr>
              <a:t>before</a:t>
            </a:r>
            <a:r>
              <a:rPr lang="en-GB" dirty="0" smtClean="0"/>
              <a:t> down(), to “bank” resources</a:t>
            </a:r>
          </a:p>
        </p:txBody>
      </p:sp>
      <p:sp>
        <p:nvSpPr>
          <p:cNvPr id="2" name="Slide Number Placeholder 1"/>
          <p:cNvSpPr>
            <a:spLocks noGrp="1"/>
          </p:cNvSpPr>
          <p:nvPr>
            <p:ph type="sldNum" sz="quarter" idx="10"/>
          </p:nvPr>
        </p:nvSpPr>
        <p:spPr/>
        <p:txBody>
          <a:bodyPr/>
          <a:lstStyle/>
          <a:p>
            <a:pPr>
              <a:defRPr/>
            </a:pPr>
            <a:fld id="{C8BBC367-7651-4135-8CB4-6CE649996247}" type="slidenum">
              <a:rPr lang="en-US" smtClean="0"/>
              <a:pPr>
                <a:defRPr/>
              </a:pPr>
              <a:t>18</a:t>
            </a:fld>
            <a:endParaRPr lang="en-US"/>
          </a:p>
        </p:txBody>
      </p:sp>
    </p:spTree>
    <p:extLst>
      <p:ext uri="{BB962C8B-B14F-4D97-AF65-F5344CB8AC3E}">
        <p14:creationId xmlns:p14="http://schemas.microsoft.com/office/powerpoint/2010/main" val="14435011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064109" y="5711884"/>
            <a:ext cx="6097854" cy="830997"/>
          </a:xfrm>
          <a:prstGeom prst="rect">
            <a:avLst/>
          </a:prstGeom>
          <a:noFill/>
        </p:spPr>
        <p:txBody>
          <a:bodyPr wrap="square" rtlCol="0">
            <a:spAutoFit/>
          </a:bodyPr>
          <a:lstStyle/>
          <a:p>
            <a:pPr marL="342900" indent="-342900" algn="l">
              <a:buFont typeface="Arial" panose="020B0604020202020204" pitchFamily="34" charset="0"/>
              <a:buChar char="•"/>
            </a:pPr>
            <a:r>
              <a:rPr lang="en-CA" dirty="0" smtClean="0"/>
              <a:t>Why no locks?</a:t>
            </a:r>
          </a:p>
          <a:p>
            <a:pPr marL="342900" indent="-342900" algn="l">
              <a:buFont typeface="Arial" panose="020B0604020202020204" pitchFamily="34" charset="0"/>
              <a:buChar char="•"/>
            </a:pPr>
            <a:r>
              <a:rPr lang="en-CA" dirty="0" smtClean="0"/>
              <a:t>Any similarities with producer-consumer?</a:t>
            </a:r>
            <a:endParaRPr lang="en-CA" dirty="0"/>
          </a:p>
        </p:txBody>
      </p:sp>
      <p:sp>
        <p:nvSpPr>
          <p:cNvPr id="5" name="Title 4"/>
          <p:cNvSpPr>
            <a:spLocks noGrp="1"/>
          </p:cNvSpPr>
          <p:nvPr>
            <p:ph type="title"/>
          </p:nvPr>
        </p:nvSpPr>
        <p:spPr/>
        <p:txBody>
          <a:bodyPr/>
          <a:lstStyle/>
          <a:p>
            <a:r>
              <a:rPr lang="en-US" dirty="0" smtClean="0"/>
              <a:t>Synchronizing With Interrupts</a:t>
            </a:r>
            <a:endParaRPr lang="en-US" dirty="0"/>
          </a:p>
        </p:txBody>
      </p:sp>
      <p:sp>
        <p:nvSpPr>
          <p:cNvPr id="39" name="Content Placeholder 38"/>
          <p:cNvSpPr>
            <a:spLocks noGrp="1"/>
          </p:cNvSpPr>
          <p:nvPr>
            <p:ph idx="1"/>
          </p:nvPr>
        </p:nvSpPr>
        <p:spPr/>
        <p:txBody>
          <a:bodyPr/>
          <a:lstStyle/>
          <a:p>
            <a:r>
              <a:rPr lang="en-CA" dirty="0" smtClean="0"/>
              <a:t>Consider a program that reads keys from the keyboard</a:t>
            </a:r>
          </a:p>
          <a:p>
            <a:pPr lvl="1"/>
            <a:r>
              <a:rPr lang="en-CA" dirty="0" smtClean="0"/>
              <a:t>Program needs to wait until a key is typed, or get the key that has already been typed</a:t>
            </a:r>
          </a:p>
          <a:p>
            <a:pPr lvl="1"/>
            <a:r>
              <a:rPr lang="en-CA" dirty="0" smtClean="0"/>
              <a:t>Keyboard interrupt handler can buffer one key in </a:t>
            </a:r>
            <a:r>
              <a:rPr lang="en-CA" dirty="0" err="1" smtClean="0"/>
              <a:t>key_buf</a:t>
            </a:r>
            <a:endParaRPr lang="en-CA" dirty="0" smtClean="0"/>
          </a:p>
          <a:p>
            <a:pPr lvl="1"/>
            <a:r>
              <a:rPr lang="en-CA" dirty="0" err="1" smtClean="0"/>
              <a:t>keyboard_sem</a:t>
            </a:r>
            <a:r>
              <a:rPr lang="en-CA" dirty="0" smtClean="0"/>
              <a:t> tracks </a:t>
            </a:r>
            <a:r>
              <a:rPr lang="en-CA" dirty="0" err="1" smtClean="0"/>
              <a:t>nr</a:t>
            </a:r>
            <a:r>
              <a:rPr lang="en-CA" dirty="0" smtClean="0"/>
              <a:t>. of keys available, initialized to 0</a:t>
            </a:r>
            <a:endParaRPr lang="en-CA" dirty="0"/>
          </a:p>
        </p:txBody>
      </p:sp>
      <p:sp>
        <p:nvSpPr>
          <p:cNvPr id="4" name="Slide Number Placeholder 3"/>
          <p:cNvSpPr>
            <a:spLocks noGrp="1"/>
          </p:cNvSpPr>
          <p:nvPr>
            <p:ph type="sldNum" sz="quarter" idx="10"/>
          </p:nvPr>
        </p:nvSpPr>
        <p:spPr/>
        <p:txBody>
          <a:bodyPr/>
          <a:lstStyle/>
          <a:p>
            <a:fld id="{C8BBC367-7651-4135-8CB4-6CE649996247}" type="slidenum">
              <a:rPr lang="en-US" smtClean="0"/>
              <a:pPr/>
              <a:t>19</a:t>
            </a:fld>
            <a:endParaRPr lang="en-US"/>
          </a:p>
        </p:txBody>
      </p:sp>
      <p:sp>
        <p:nvSpPr>
          <p:cNvPr id="8" name="Text Box 13"/>
          <p:cNvSpPr txBox="1">
            <a:spLocks noChangeArrowheads="1"/>
          </p:cNvSpPr>
          <p:nvPr/>
        </p:nvSpPr>
        <p:spPr bwMode="auto">
          <a:xfrm>
            <a:off x="1064109" y="3377480"/>
            <a:ext cx="4423715" cy="2033506"/>
          </a:xfrm>
          <a:prstGeom prst="rect">
            <a:avLst/>
          </a:prstGeom>
          <a:noFill/>
          <a:ln w="12600">
            <a:solidFill>
              <a:srgbClr val="000000"/>
            </a:solidFill>
            <a:miter lim="800000"/>
            <a:headEnd/>
            <a:tailEnd/>
          </a:ln>
          <a:effectLs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 on keyboard interrupt</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void</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err="1" smtClean="0">
                <a:solidFill>
                  <a:srgbClr val="000000"/>
                </a:solidFill>
                <a:latin typeface="Courier New" pitchFamily="49" charset="0"/>
              </a:rPr>
              <a:t>kbd_interrupt_handler</a:t>
            </a:r>
            <a:r>
              <a:rPr lang="en-GB" sz="1800" b="1" dirty="0" smtClean="0">
                <a:solidFill>
                  <a:srgbClr val="000000"/>
                </a:solidFill>
                <a:latin typeface="Courier New" pitchFamily="49" charset="0"/>
              </a:rPr>
              <a:t>(char key)</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  </a:t>
            </a:r>
            <a:r>
              <a:rPr lang="en-GB" sz="1800" b="1" dirty="0" err="1" smtClean="0">
                <a:solidFill>
                  <a:srgbClr val="000000"/>
                </a:solidFill>
                <a:latin typeface="Courier New" pitchFamily="49" charset="0"/>
              </a:rPr>
              <a:t>key_buf</a:t>
            </a:r>
            <a:r>
              <a:rPr lang="en-GB" sz="1800" b="1" dirty="0" smtClean="0">
                <a:solidFill>
                  <a:srgbClr val="000000"/>
                </a:solidFill>
                <a:latin typeface="Courier New" pitchFamily="49" charset="0"/>
              </a:rPr>
              <a:t> = key;</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chemeClr val="accent3"/>
                </a:solidFill>
                <a:latin typeface="Courier New" pitchFamily="49" charset="0"/>
              </a:rPr>
              <a:t>	</a:t>
            </a:r>
            <a:r>
              <a:rPr lang="en-GB" sz="1800" b="1" dirty="0" smtClean="0">
                <a:solidFill>
                  <a:schemeClr val="accent3"/>
                </a:solidFill>
                <a:latin typeface="Courier New" pitchFamily="49" charset="0"/>
              </a:rPr>
              <a:t>  up(</a:t>
            </a:r>
            <a:r>
              <a:rPr lang="en-GB" sz="1800" b="1" dirty="0" err="1" smtClean="0">
                <a:solidFill>
                  <a:schemeClr val="accent3"/>
                </a:solidFill>
                <a:latin typeface="Courier New" pitchFamily="49" charset="0"/>
              </a:rPr>
              <a:t>keyboard_sem</a:t>
            </a:r>
            <a:r>
              <a:rPr lang="en-GB" sz="1800" b="1" dirty="0" smtClean="0">
                <a:solidFill>
                  <a:schemeClr val="accent3"/>
                </a:solidFill>
                <a:latin typeface="Courier New" pitchFamily="49" charset="0"/>
              </a:rPr>
              <a:t>);</a:t>
            </a:r>
            <a:endParaRPr lang="en-GB" sz="1800" b="1" dirty="0">
              <a:solidFill>
                <a:schemeClr val="accent3"/>
              </a:solidFill>
              <a:latin typeface="Courier New" pitchFamily="49" charset="0"/>
            </a:endParaRP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a:t>
            </a:r>
            <a:endParaRPr lang="en-GB" sz="1800" b="1" dirty="0">
              <a:solidFill>
                <a:srgbClr val="000000"/>
              </a:solidFill>
              <a:latin typeface="Courier New" pitchFamily="49" charset="0"/>
            </a:endParaRPr>
          </a:p>
        </p:txBody>
      </p:sp>
      <p:sp>
        <p:nvSpPr>
          <p:cNvPr id="9" name="Text Box 13"/>
          <p:cNvSpPr txBox="1">
            <a:spLocks noChangeArrowheads="1"/>
          </p:cNvSpPr>
          <p:nvPr/>
        </p:nvSpPr>
        <p:spPr bwMode="auto">
          <a:xfrm>
            <a:off x="5596184" y="3362325"/>
            <a:ext cx="3214639" cy="2033506"/>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 program issues read</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char</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err="1" smtClean="0">
                <a:solidFill>
                  <a:srgbClr val="000000"/>
                </a:solidFill>
                <a:latin typeface="Courier New" pitchFamily="49" charset="0"/>
              </a:rPr>
              <a:t>read_from_keyboard</a:t>
            </a:r>
            <a:r>
              <a:rPr lang="en-GB" sz="1800" b="1" dirty="0" smtClean="0">
                <a:solidFill>
                  <a:srgbClr val="000000"/>
                </a:solidFill>
                <a:latin typeface="Courier New" pitchFamily="49" charset="0"/>
              </a:rPr>
              <a:t>(</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  </a:t>
            </a:r>
            <a:r>
              <a:rPr lang="en-GB" sz="1800" b="1" dirty="0" smtClean="0">
                <a:solidFill>
                  <a:schemeClr val="accent3"/>
                </a:solidFill>
                <a:latin typeface="Courier New" pitchFamily="49" charset="0"/>
              </a:rPr>
              <a:t>down(</a:t>
            </a:r>
            <a:r>
              <a:rPr lang="en-GB" sz="1800" b="1" dirty="0" err="1" smtClean="0">
                <a:solidFill>
                  <a:schemeClr val="accent3"/>
                </a:solidFill>
                <a:latin typeface="Courier New" pitchFamily="49" charset="0"/>
              </a:rPr>
              <a:t>keyboard_sem</a:t>
            </a:r>
            <a:r>
              <a:rPr lang="en-GB" sz="1800" b="1" dirty="0" smtClean="0">
                <a:solidFill>
                  <a:schemeClr val="accent3"/>
                </a:solidFill>
                <a:latin typeface="Courier New" pitchFamily="49" charset="0"/>
              </a:rPr>
              <a:t>);</a:t>
            </a:r>
            <a:endParaRPr lang="en-GB" sz="1800" b="1" dirty="0">
              <a:solidFill>
                <a:schemeClr val="accent3"/>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  return </a:t>
            </a:r>
            <a:r>
              <a:rPr lang="en-GB" sz="1800" b="1" dirty="0" err="1" smtClean="0">
                <a:solidFill>
                  <a:srgbClr val="000000"/>
                </a:solidFill>
                <a:latin typeface="Courier New" pitchFamily="49" charset="0"/>
              </a:rPr>
              <a:t>key_buf</a:t>
            </a:r>
            <a:r>
              <a:rPr lang="en-GB" sz="1800" b="1" dirty="0" smtClean="0">
                <a:solidFill>
                  <a:srgbClr val="000000"/>
                </a:solidFill>
                <a:latin typeface="Courier New" pitchFamily="49" charset="0"/>
              </a:rPr>
              <a:t>;</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a:t>
            </a:r>
            <a:endParaRPr lang="en-GB" sz="1800" b="1" dirty="0">
              <a:solidFill>
                <a:srgbClr val="000000"/>
              </a:solidFill>
              <a:latin typeface="Courier New" pitchFamily="49" charset="0"/>
            </a:endParaRPr>
          </a:p>
        </p:txBody>
      </p:sp>
      <p:grpSp>
        <p:nvGrpSpPr>
          <p:cNvPr id="2" name="Group 1"/>
          <p:cNvGrpSpPr/>
          <p:nvPr/>
        </p:nvGrpSpPr>
        <p:grpSpPr>
          <a:xfrm>
            <a:off x="5207744" y="5558524"/>
            <a:ext cx="776880" cy="306720"/>
            <a:chOff x="4464164" y="5792291"/>
            <a:chExt cx="776880" cy="306720"/>
          </a:xfrm>
        </p:grpSpPr>
        <mc:AlternateContent xmlns:mc="http://schemas.openxmlformats.org/markup-compatibility/2006">
          <mc:Choice xmlns:p14="http://schemas.microsoft.com/office/powerpoint/2010/main" Requires="p14">
            <p:contentPart p14:bwMode="auto" r:id="rId3">
              <p14:nvContentPartPr>
                <p14:cNvPr id="12" name="Ink 11"/>
                <p14:cNvContentPartPr/>
                <p14:nvPr/>
              </p14:nvContentPartPr>
              <p14:xfrm>
                <a:off x="4492964" y="5792291"/>
                <a:ext cx="748080" cy="306720"/>
              </p14:xfrm>
            </p:contentPart>
          </mc:Choice>
          <mc:Fallback>
            <p:pic>
              <p:nvPicPr>
                <p:cNvPr id="12" name="Ink 11"/>
                <p:cNvPicPr/>
                <p:nvPr/>
              </p:nvPicPr>
              <p:blipFill>
                <a:blip r:embed="rId4"/>
                <a:stretch>
                  <a:fillRect/>
                </a:stretch>
              </p:blipFill>
              <p:spPr>
                <a:xfrm>
                  <a:off x="4485404" y="5779691"/>
                  <a:ext cx="7610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p14:cNvContentPartPr/>
                <p14:nvPr/>
              </p14:nvContentPartPr>
              <p14:xfrm>
                <a:off x="4464164" y="5823251"/>
                <a:ext cx="87840" cy="157680"/>
              </p14:xfrm>
            </p:contentPart>
          </mc:Choice>
          <mc:Fallback>
            <p:pic>
              <p:nvPicPr>
                <p:cNvPr id="13" name="Ink 12"/>
                <p:cNvPicPr/>
                <p:nvPr/>
              </p:nvPicPr>
              <p:blipFill>
                <a:blip r:embed="rId6"/>
                <a:stretch>
                  <a:fillRect/>
                </a:stretch>
              </p:blipFill>
              <p:spPr>
                <a:xfrm>
                  <a:off x="4454084" y="5817491"/>
                  <a:ext cx="109800" cy="173880"/>
                </a:xfrm>
                <a:prstGeom prst="rect">
                  <a:avLst/>
                </a:prstGeom>
              </p:spPr>
            </p:pic>
          </mc:Fallback>
        </mc:AlternateContent>
      </p:grpSp>
      <p:sp>
        <p:nvSpPr>
          <p:cNvPr id="35" name="TextBox 34"/>
          <p:cNvSpPr txBox="1"/>
          <p:nvPr/>
        </p:nvSpPr>
        <p:spPr>
          <a:xfrm>
            <a:off x="5982020" y="5462795"/>
            <a:ext cx="3048927" cy="461665"/>
          </a:xfrm>
          <a:prstGeom prst="rect">
            <a:avLst/>
          </a:prstGeom>
          <a:noFill/>
        </p:spPr>
        <p:txBody>
          <a:bodyPr wrap="square" rtlCol="0">
            <a:spAutoFit/>
          </a:bodyPr>
          <a:lstStyle/>
          <a:p>
            <a:pPr algn="l"/>
            <a:r>
              <a:rPr lang="en-CA" dirty="0" smtClean="0"/>
              <a:t>Either can happen first</a:t>
            </a:r>
          </a:p>
        </p:txBody>
      </p:sp>
    </p:spTree>
    <p:extLst>
      <p:ext uri="{BB962C8B-B14F-4D97-AF65-F5344CB8AC3E}">
        <p14:creationId xmlns:p14="http://schemas.microsoft.com/office/powerpoint/2010/main" val="24426451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en-GB" smtClean="0"/>
              <a:t>Overview</a:t>
            </a:r>
          </a:p>
        </p:txBody>
      </p:sp>
      <p:sp>
        <p:nvSpPr>
          <p:cNvPr id="4100" name="Rectangle 5"/>
          <p:cNvSpPr>
            <a:spLocks noGrp="1" noChangeArrowheads="1"/>
          </p:cNvSpPr>
          <p:nvPr>
            <p:ph idx="1"/>
          </p:nvPr>
        </p:nvSpPr>
        <p:spPr/>
        <p:txBody>
          <a:bodyPr/>
          <a:lstStyle/>
          <a:p>
            <a:r>
              <a:rPr lang="en-GB" dirty="0" smtClean="0"/>
              <a:t>Producer-consumer problem</a:t>
            </a:r>
          </a:p>
          <a:p>
            <a:r>
              <a:rPr lang="en-GB" dirty="0"/>
              <a:t>Monitors </a:t>
            </a:r>
            <a:endParaRPr lang="en-GB" dirty="0" smtClean="0"/>
          </a:p>
          <a:p>
            <a:r>
              <a:rPr lang="en-GB" dirty="0" smtClean="0"/>
              <a:t>Semaphores</a:t>
            </a:r>
          </a:p>
          <a:p>
            <a:r>
              <a:rPr lang="en-GB" dirty="0" smtClean="0"/>
              <a:t>Classic synchronization examples</a:t>
            </a:r>
            <a:endParaRPr lang="en-GB" dirty="0"/>
          </a:p>
        </p:txBody>
      </p:sp>
      <p:sp>
        <p:nvSpPr>
          <p:cNvPr id="40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EC548CCF-6D93-4DC2-967B-89E53D4C48B2}" type="slidenum">
              <a:rPr lang="en-US" sz="1600" smtClean="0">
                <a:solidFill>
                  <a:schemeClr val="bg1"/>
                </a:solidFill>
                <a:latin typeface="Comic Sans MS" pitchFamily="66" charset="0"/>
              </a:rPr>
              <a:pPr/>
              <a:t>2</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GB" smtClean="0"/>
              <a:t>Producer-Consumer with Semaphores</a:t>
            </a:r>
            <a:endParaRPr lang="en-US" smtClean="0"/>
          </a:p>
        </p:txBody>
      </p:sp>
      <p:sp>
        <p:nvSpPr>
          <p:cNvPr id="363540" name="Rectangle 20"/>
          <p:cNvSpPr>
            <a:spLocks noGrp="1" noChangeArrowheads="1"/>
          </p:cNvSpPr>
          <p:nvPr>
            <p:ph idx="1"/>
          </p:nvPr>
        </p:nvSpPr>
        <p:spPr/>
        <p:txBody>
          <a:bodyPr/>
          <a:lstStyle/>
          <a:p>
            <a:pPr marL="0" indent="0" eaLnBrk="1" hangingPunct="1">
              <a:buNone/>
            </a:pPr>
            <a:endParaRPr lang="en-US" dirty="0" smtClean="0"/>
          </a:p>
          <a:p>
            <a:pPr marL="0" indent="0" eaLnBrk="1" hangingPunct="1">
              <a:buNone/>
            </a:pPr>
            <a:endParaRPr lang="en-US" dirty="0" smtClean="0"/>
          </a:p>
        </p:txBody>
      </p:sp>
      <p:sp>
        <p:nvSpPr>
          <p:cNvPr id="5120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7A18A40F-5C8A-4BE1-AE2F-AD2C20E89247}" type="slidenum">
              <a:rPr lang="en-US" sz="1600" smtClean="0">
                <a:solidFill>
                  <a:schemeClr val="bg1"/>
                </a:solidFill>
                <a:latin typeface="Comic Sans MS" pitchFamily="66" charset="0"/>
              </a:rPr>
              <a:pPr/>
              <a:t>20</a:t>
            </a:fld>
            <a:endParaRPr lang="en-US" sz="1600" smtClean="0">
              <a:solidFill>
                <a:schemeClr val="bg1"/>
              </a:solidFill>
              <a:latin typeface="Comic Sans MS" pitchFamily="66" charset="0"/>
            </a:endParaRPr>
          </a:p>
        </p:txBody>
      </p:sp>
      <p:sp>
        <p:nvSpPr>
          <p:cNvPr id="51218" name="Text Box 18"/>
          <p:cNvSpPr txBox="1">
            <a:spLocks noChangeArrowheads="1"/>
          </p:cNvSpPr>
          <p:nvPr/>
        </p:nvSpPr>
        <p:spPr bwMode="auto">
          <a:xfrm>
            <a:off x="4648200" y="3391534"/>
            <a:ext cx="4038600" cy="2587504"/>
          </a:xfrm>
          <a:prstGeom prst="rect">
            <a:avLst/>
          </a:prstGeom>
          <a:noFill/>
          <a:ln w="12600">
            <a:solidFill>
              <a:srgbClr val="000000"/>
            </a:solidFill>
            <a:miter lim="800000"/>
            <a:headEnd/>
            <a:tailEnd/>
          </a:ln>
          <a:effectLst/>
          <a:extLst/>
        </p:spPr>
        <p:txBody>
          <a:bodyPr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solidFill>
                  <a:schemeClr val="accent3"/>
                </a:solidFill>
                <a:latin typeface="Courier New" pitchFamily="49" charset="0"/>
              </a:rPr>
              <a:t>down(full);</a:t>
            </a:r>
          </a:p>
          <a:p>
            <a:pPr algn="l" eaLnBrk="1" hangingPunct="1">
              <a:buClr>
                <a:srgbClr val="000000"/>
              </a:buClr>
              <a:buSzPct val="100000"/>
            </a:pPr>
            <a:r>
              <a:rPr lang="en-GB" sz="1800" b="1" dirty="0" smtClean="0">
                <a:solidFill>
                  <a:schemeClr val="accent3"/>
                </a:solidFill>
                <a:latin typeface="Courier New" pitchFamily="49" charset="0"/>
              </a:rPr>
              <a:t>  lock(l);</a:t>
            </a:r>
            <a:endParaRPr lang="en-GB" sz="1800" b="1" dirty="0">
              <a:solidFill>
                <a:schemeClr val="accent3"/>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p>
          <a:p>
            <a:pPr algn="l" eaLnBrk="1" hangingPunct="1">
              <a:buClr>
                <a:srgbClr val="000000"/>
              </a:buClr>
              <a:buSzPct val="100000"/>
              <a:buFont typeface="Courier New" pitchFamily="49" charset="0"/>
              <a:buNone/>
            </a:pPr>
            <a:r>
              <a:rPr lang="en-GB" sz="1800" b="1" dirty="0">
                <a:latin typeface="Courier New" pitchFamily="49" charset="0"/>
              </a:rPr>
              <a:t>  out = (out + 1) % n;</a:t>
            </a:r>
          </a:p>
          <a:p>
            <a:pPr algn="l" eaLnBrk="1" hangingPunct="1">
              <a:buClr>
                <a:srgbClr val="000000"/>
              </a:buClr>
              <a:buSzPct val="100000"/>
              <a:buFont typeface="Courier New" pitchFamily="49" charset="0"/>
              <a:buNone/>
            </a:pPr>
            <a:r>
              <a:rPr lang="en-GB" sz="1800" b="1" dirty="0" smtClean="0">
                <a:solidFill>
                  <a:schemeClr val="accent3"/>
                </a:solidFill>
                <a:latin typeface="Courier New" pitchFamily="49" charset="0"/>
              </a:rPr>
              <a:t>  unlock(l);</a:t>
            </a:r>
          </a:p>
          <a:p>
            <a:pPr algn="l" eaLnBrk="1" hangingPunct="1">
              <a:buClr>
                <a:srgbClr val="000000"/>
              </a:buClr>
              <a:buSzPct val="100000"/>
              <a:buFont typeface="Courier New" pitchFamily="49" charset="0"/>
              <a:buNone/>
            </a:pPr>
            <a:r>
              <a:rPr lang="en-GB" sz="1800" b="1" dirty="0" smtClean="0">
                <a:latin typeface="Courier New" pitchFamily="49" charset="0"/>
              </a:rPr>
              <a:t>  </a:t>
            </a:r>
            <a:r>
              <a:rPr lang="en-GB" sz="1800" b="1" dirty="0" smtClean="0">
                <a:solidFill>
                  <a:schemeClr val="accent3"/>
                </a:solidFill>
                <a:latin typeface="Courier New" pitchFamily="49" charset="0"/>
              </a:rPr>
              <a:t>up(empty);</a:t>
            </a:r>
            <a:endParaRPr lang="en-GB" sz="1800" b="1" dirty="0">
              <a:solidFill>
                <a:schemeClr val="accent3"/>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a:t>
            </a:r>
          </a:p>
        </p:txBody>
      </p:sp>
      <p:sp>
        <p:nvSpPr>
          <p:cNvPr id="51219" name="Text Box 19"/>
          <p:cNvSpPr txBox="1">
            <a:spLocks noChangeArrowheads="1"/>
          </p:cNvSpPr>
          <p:nvPr/>
        </p:nvSpPr>
        <p:spPr bwMode="auto">
          <a:xfrm>
            <a:off x="457200" y="3393121"/>
            <a:ext cx="4038600" cy="2587504"/>
          </a:xfrm>
          <a:prstGeom prst="rect">
            <a:avLst/>
          </a:prstGeom>
          <a:noFill/>
          <a:ln w="12600">
            <a:solidFill>
              <a:srgbClr val="000000"/>
            </a:solidFill>
            <a:miter lim="800000"/>
            <a:headEnd/>
            <a:tailEnd/>
          </a:ln>
          <a:effectLst/>
          <a:extLst/>
        </p:spPr>
        <p:txBody>
          <a:bodyPr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p>
          <a:p>
            <a:pPr algn="l" eaLnBrk="1" hangingPunct="1">
              <a:buClr>
                <a:srgbClr val="000000"/>
              </a:buClr>
              <a:buSzPct val="100000"/>
              <a:buFont typeface="Courier New" pitchFamily="49" charset="0"/>
              <a:buNone/>
            </a:pPr>
            <a:r>
              <a:rPr lang="en-GB" sz="1800" b="1" dirty="0">
                <a:solidFill>
                  <a:schemeClr val="folHlink"/>
                </a:solidFill>
                <a:latin typeface="Courier New" pitchFamily="49" charset="0"/>
              </a:rPr>
              <a:t>  </a:t>
            </a:r>
            <a:r>
              <a:rPr lang="en-GB" sz="1800" b="1" dirty="0" smtClean="0">
                <a:solidFill>
                  <a:schemeClr val="accent3"/>
                </a:solidFill>
                <a:latin typeface="Courier New" pitchFamily="49" charset="0"/>
              </a:rPr>
              <a:t>down(empty);</a:t>
            </a:r>
          </a:p>
          <a:p>
            <a:pPr algn="l" eaLnBrk="1" hangingPunct="1">
              <a:buClr>
                <a:srgbClr val="000000"/>
              </a:buClr>
              <a:buSzPct val="100000"/>
              <a:buFont typeface="Courier New" pitchFamily="49" charset="0"/>
              <a:buNone/>
            </a:pPr>
            <a:r>
              <a:rPr lang="en-GB" sz="1800" b="1" dirty="0" smtClean="0">
                <a:solidFill>
                  <a:schemeClr val="accent3"/>
                </a:solidFill>
                <a:latin typeface="Courier New" pitchFamily="49" charset="0"/>
              </a:rPr>
              <a:t>  lock(l);</a:t>
            </a:r>
            <a:endParaRPr lang="en-GB" sz="1800" b="1" dirty="0">
              <a:solidFill>
                <a:schemeClr val="accent3"/>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in = (in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chemeClr val="accent3"/>
                </a:solidFill>
                <a:latin typeface="Courier New" pitchFamily="49" charset="0"/>
              </a:rPr>
              <a:t>  unlock(l);</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solidFill>
                  <a:schemeClr val="accent3"/>
                </a:solidFill>
                <a:latin typeface="Courier New" pitchFamily="49" charset="0"/>
              </a:rPr>
              <a:t>up(full);</a:t>
            </a:r>
            <a:endParaRPr lang="en-GB" sz="1800" b="1" dirty="0">
              <a:solidFill>
                <a:schemeClr val="accent3"/>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
        <p:nvSpPr>
          <p:cNvPr id="43" name="Text Box 4"/>
          <p:cNvSpPr txBox="1">
            <a:spLocks noChangeArrowheads="1"/>
          </p:cNvSpPr>
          <p:nvPr/>
        </p:nvSpPr>
        <p:spPr bwMode="auto">
          <a:xfrm>
            <a:off x="457200" y="1628031"/>
            <a:ext cx="5466170" cy="1479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pPr>
            <a:r>
              <a:rPr lang="en-GB" sz="1800" b="1" dirty="0">
                <a:solidFill>
                  <a:srgbClr val="000000"/>
                </a:solidFill>
                <a:latin typeface="Courier New" pitchFamily="49" charset="0"/>
              </a:rPr>
              <a:t>Global variables:</a:t>
            </a:r>
          </a:p>
          <a:p>
            <a:pPr algn="l" eaLnBrk="1" hangingPunct="1">
              <a:buClr>
                <a:srgbClr val="000000"/>
              </a:buClr>
              <a:buSzPct val="100000"/>
              <a:buFont typeface="Courier New" pitchFamily="49" charset="0"/>
              <a:buNone/>
            </a:pPr>
            <a:r>
              <a:rPr lang="en-GB" sz="1800" b="1" dirty="0" err="1" smtClean="0">
                <a:solidFill>
                  <a:srgbClr val="000000"/>
                </a:solidFill>
                <a:latin typeface="Courier New" pitchFamily="49" charset="0"/>
              </a:rPr>
              <a:t>buf</a:t>
            </a:r>
            <a:r>
              <a:rPr lang="en-GB" sz="1800" b="1" dirty="0" smtClean="0">
                <a:solidFill>
                  <a:srgbClr val="000000"/>
                </a:solidFill>
                <a:latin typeface="Courier New" pitchFamily="49" charset="0"/>
              </a:rPr>
              <a:t>[n], in, out;</a:t>
            </a:r>
          </a:p>
          <a:p>
            <a:pPr algn="l" eaLnBrk="1" hangingPunct="1">
              <a:buClr>
                <a:srgbClr val="000000"/>
              </a:buClr>
              <a:buSzPct val="100000"/>
              <a:buFont typeface="Courier New" pitchFamily="49" charset="0"/>
              <a:buNone/>
            </a:pPr>
            <a:r>
              <a:rPr lang="en-GB" sz="1800" b="1" dirty="0" smtClean="0">
                <a:solidFill>
                  <a:srgbClr val="C00000"/>
                </a:solidFill>
                <a:latin typeface="Courier New" pitchFamily="49" charset="0"/>
              </a:rPr>
              <a:t>lock l;</a:t>
            </a:r>
          </a:p>
          <a:p>
            <a:pPr algn="l" eaLnBrk="1" hangingPunct="1">
              <a:buClr>
                <a:srgbClr val="000066"/>
              </a:buClr>
              <a:buSzPct val="100000"/>
              <a:buFont typeface="Courier New" pitchFamily="49" charset="0"/>
              <a:buNone/>
            </a:pPr>
            <a:r>
              <a:rPr lang="en-GB" sz="1800" b="1" dirty="0" err="1" smtClean="0">
                <a:solidFill>
                  <a:srgbClr val="C00000"/>
                </a:solidFill>
                <a:latin typeface="Courier New" pitchFamily="49" charset="0"/>
              </a:rPr>
              <a:t>sem</a:t>
            </a:r>
            <a:r>
              <a:rPr lang="en-GB" sz="1800" b="1" dirty="0" smtClean="0">
                <a:solidFill>
                  <a:srgbClr val="C00000"/>
                </a:solidFill>
                <a:latin typeface="Courier New" pitchFamily="49" charset="0"/>
              </a:rPr>
              <a:t> full = 0;  // no full slots</a:t>
            </a:r>
            <a:endParaRPr lang="en-GB" sz="1800" b="1" dirty="0">
              <a:solidFill>
                <a:srgbClr val="C00000"/>
              </a:solidFill>
              <a:latin typeface="Courier New" pitchFamily="49" charset="0"/>
            </a:endParaRPr>
          </a:p>
          <a:p>
            <a:pPr algn="l" eaLnBrk="1" hangingPunct="1">
              <a:buClr>
                <a:srgbClr val="000066"/>
              </a:buClr>
              <a:buSzPct val="100000"/>
              <a:buFont typeface="Courier New" pitchFamily="49" charset="0"/>
              <a:buNone/>
            </a:pPr>
            <a:r>
              <a:rPr lang="en-GB" sz="1800" b="1" dirty="0" err="1" smtClean="0">
                <a:solidFill>
                  <a:srgbClr val="C00000"/>
                </a:solidFill>
                <a:latin typeface="Courier New" pitchFamily="49" charset="0"/>
              </a:rPr>
              <a:t>sem</a:t>
            </a:r>
            <a:r>
              <a:rPr lang="en-GB" sz="1800" b="1" dirty="0" smtClean="0">
                <a:solidFill>
                  <a:srgbClr val="C00000"/>
                </a:solidFill>
                <a:latin typeface="Courier New" pitchFamily="49" charset="0"/>
              </a:rPr>
              <a:t> empty = n; // all slots are empty</a:t>
            </a:r>
            <a:endParaRPr lang="en-GB" sz="1800" b="1" dirty="0">
              <a:solidFill>
                <a:srgbClr val="C00000"/>
              </a:solidFill>
              <a:latin typeface="Courier New" pitchFamily="49" charset="0"/>
            </a:endParaRPr>
          </a:p>
        </p:txBody>
      </p:sp>
      <p:sp>
        <p:nvSpPr>
          <p:cNvPr id="8" name="TextBox 7"/>
          <p:cNvSpPr txBox="1"/>
          <p:nvPr/>
        </p:nvSpPr>
        <p:spPr>
          <a:xfrm>
            <a:off x="4411981" y="1329569"/>
            <a:ext cx="4697094" cy="1200329"/>
          </a:xfrm>
          <a:prstGeom prst="rect">
            <a:avLst/>
          </a:prstGeom>
          <a:noFill/>
        </p:spPr>
        <p:txBody>
          <a:bodyPr wrap="square" rtlCol="0">
            <a:spAutoFit/>
          </a:bodyPr>
          <a:lstStyle/>
          <a:p>
            <a:pPr marL="342900" indent="-342900" algn="l">
              <a:buFont typeface="Arial" panose="020B0604020202020204" pitchFamily="34" charset="0"/>
              <a:buChar char="•"/>
            </a:pPr>
            <a:r>
              <a:rPr lang="en-CA" dirty="0" smtClean="0"/>
              <a:t>Why two condition variables</a:t>
            </a:r>
            <a:r>
              <a:rPr lang="en-CA" dirty="0" smtClean="0"/>
              <a:t>?</a:t>
            </a:r>
          </a:p>
          <a:p>
            <a:pPr marL="342900" indent="-342900" algn="l">
              <a:buFont typeface="Arial" panose="020B0604020202020204" pitchFamily="34" charset="0"/>
              <a:buChar char="•"/>
            </a:pPr>
            <a:r>
              <a:rPr lang="en-CA" dirty="0" smtClean="0"/>
              <a:t>Why is locking needed?</a:t>
            </a:r>
          </a:p>
          <a:p>
            <a:pPr marL="342900" indent="-342900" algn="l">
              <a:buFont typeface="Arial" panose="020B0604020202020204" pitchFamily="34" charset="0"/>
              <a:buChar char="•"/>
            </a:pPr>
            <a:r>
              <a:rPr lang="en-CA" dirty="0" smtClean="0"/>
              <a:t>Can we switch down(), lock()?</a:t>
            </a:r>
            <a:endParaRPr lang="en-CA" dirty="0"/>
          </a:p>
        </p:txBody>
      </p:sp>
    </p:spTree>
    <p:extLst>
      <p:ext uri="{BB962C8B-B14F-4D97-AF65-F5344CB8AC3E}">
        <p14:creationId xmlns:p14="http://schemas.microsoft.com/office/powerpoint/2010/main" val="240815862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GB" smtClean="0"/>
              <a:t>Implementing Blocking Semaphores</a:t>
            </a:r>
          </a:p>
        </p:txBody>
      </p:sp>
      <p:sp>
        <p:nvSpPr>
          <p:cNvPr id="177155" name="Rectangle 3"/>
          <p:cNvSpPr>
            <a:spLocks noGrp="1" noChangeArrowheads="1"/>
          </p:cNvSpPr>
          <p:nvPr>
            <p:ph idx="1"/>
          </p:nvPr>
        </p:nvSpPr>
        <p:spPr/>
        <p:txBody>
          <a:bodyPr/>
          <a:lstStyle/>
          <a:p>
            <a:pPr eaLnBrk="1" hangingPunct="1"/>
            <a:r>
              <a:rPr lang="en-GB" dirty="0" smtClean="0"/>
              <a:t>Previous semaphore implementation used spinning</a:t>
            </a:r>
          </a:p>
          <a:p>
            <a:pPr eaLnBrk="1" hangingPunct="1"/>
            <a:r>
              <a:rPr lang="en-GB" dirty="0" smtClean="0"/>
              <a:t>A blocking semaphore requires interacting with the thread scheduler</a:t>
            </a:r>
          </a:p>
          <a:p>
            <a:pPr lvl="1"/>
            <a:r>
              <a:rPr lang="en-GB" dirty="0" smtClean="0"/>
              <a:t>Using </a:t>
            </a:r>
            <a:r>
              <a:rPr lang="en-US" dirty="0" err="1" smtClean="0"/>
              <a:t>thread_sleep</a:t>
            </a:r>
            <a:r>
              <a:rPr lang="en-US" dirty="0" smtClean="0"/>
              <a:t>() and </a:t>
            </a:r>
            <a:r>
              <a:rPr lang="en-US" dirty="0" err="1" smtClean="0"/>
              <a:t>thread_wakeup</a:t>
            </a:r>
            <a:r>
              <a:rPr lang="en-US" dirty="0" smtClean="0"/>
              <a:t>()</a:t>
            </a:r>
          </a:p>
          <a:p>
            <a:pPr lvl="1" eaLnBrk="1" hangingPunct="1"/>
            <a:endParaRPr lang="en-GB" dirty="0" smtClean="0"/>
          </a:p>
        </p:txBody>
      </p:sp>
      <p:sp>
        <p:nvSpPr>
          <p:cNvPr id="5222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EAE9071-FD8A-4A7E-BE78-BFAE8D7D692A}" type="slidenum">
              <a:rPr lang="en-US" sz="1600" smtClean="0">
                <a:solidFill>
                  <a:schemeClr val="bg1"/>
                </a:solidFill>
                <a:latin typeface="Comic Sans MS" pitchFamily="66" charset="0"/>
              </a:rPr>
              <a:pPr/>
              <a:t>21</a:t>
            </a:fld>
            <a:endParaRPr lang="en-US" sz="1600" smtClean="0">
              <a:solidFill>
                <a:schemeClr val="bg1"/>
              </a:solidFill>
              <a:latin typeface="Comic Sans MS" pitchFamily="66" charset="0"/>
            </a:endParaRPr>
          </a:p>
        </p:txBody>
      </p:sp>
      <p:sp>
        <p:nvSpPr>
          <p:cNvPr id="177164" name="Text Box 12"/>
          <p:cNvSpPr txBox="1">
            <a:spLocks noChangeArrowheads="1"/>
          </p:cNvSpPr>
          <p:nvPr/>
        </p:nvSpPr>
        <p:spPr bwMode="auto">
          <a:xfrm>
            <a:off x="1471613" y="3436908"/>
            <a:ext cx="4731080" cy="371513"/>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err="1" smtClean="0">
                <a:solidFill>
                  <a:srgbClr val="000000"/>
                </a:solidFill>
                <a:latin typeface="Courier New" pitchFamily="49" charset="0"/>
              </a:rPr>
              <a:t>struct</a:t>
            </a:r>
            <a:r>
              <a:rPr lang="en-GB" sz="1800" b="1" dirty="0" smtClean="0">
                <a:solidFill>
                  <a:srgbClr val="000000"/>
                </a:solidFill>
                <a:latin typeface="Courier New" pitchFamily="49" charset="0"/>
              </a:rPr>
              <a:t> semaphore </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int</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count; …};</a:t>
            </a:r>
            <a:endParaRPr lang="en-GB" sz="1800" b="1" dirty="0">
              <a:solidFill>
                <a:srgbClr val="000000"/>
              </a:solidFill>
              <a:latin typeface="Courier New" pitchFamily="49" charset="0"/>
            </a:endParaRPr>
          </a:p>
        </p:txBody>
      </p:sp>
      <p:sp>
        <p:nvSpPr>
          <p:cNvPr id="177165" name="Text Box 13"/>
          <p:cNvSpPr txBox="1">
            <a:spLocks noChangeArrowheads="1"/>
          </p:cNvSpPr>
          <p:nvPr/>
        </p:nvSpPr>
        <p:spPr bwMode="auto">
          <a:xfrm>
            <a:off x="992188" y="3962371"/>
            <a:ext cx="3903931" cy="1756508"/>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down(</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 </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while </a:t>
            </a:r>
            <a:r>
              <a:rPr lang="en-GB" sz="1800" b="1" dirty="0" smtClean="0">
                <a:solidFill>
                  <a:srgbClr val="000000"/>
                </a:solidFill>
                <a:latin typeface="Courier New" pitchFamily="49" charset="0"/>
              </a:rPr>
              <a:t>(</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-&gt;count </a:t>
            </a:r>
            <a:r>
              <a:rPr lang="en-GB" sz="1800" b="1" dirty="0">
                <a:solidFill>
                  <a:srgbClr val="000000"/>
                </a:solidFill>
                <a:latin typeface="Courier New" pitchFamily="49" charset="0"/>
              </a:rPr>
              <a:t>&lt;= 0) {</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solidFill>
                  <a:schemeClr val="folHlink"/>
                </a:solidFill>
                <a:latin typeface="Courier New" pitchFamily="49" charset="0"/>
              </a:rPr>
              <a:t>thread_sleep</a:t>
            </a:r>
            <a:r>
              <a:rPr lang="en-GB" sz="1800" b="1" dirty="0" smtClean="0">
                <a:solidFill>
                  <a:schemeClr val="folHlink"/>
                </a:solidFill>
                <a:latin typeface="Courier New" pitchFamily="49" charset="0"/>
              </a:rPr>
              <a:t>(</a:t>
            </a:r>
            <a:r>
              <a:rPr lang="en-GB" sz="1800" b="1" dirty="0" err="1" smtClean="0">
                <a:solidFill>
                  <a:schemeClr val="folHlink"/>
                </a:solidFill>
                <a:latin typeface="Courier New" pitchFamily="49" charset="0"/>
              </a:rPr>
              <a:t>sem</a:t>
            </a:r>
            <a:r>
              <a:rPr lang="en-GB" sz="1800" b="1" dirty="0" smtClean="0">
                <a:solidFill>
                  <a:schemeClr val="folHlink"/>
                </a:solidFill>
                <a:latin typeface="Courier New" pitchFamily="49" charset="0"/>
              </a:rPr>
              <a:t>);</a:t>
            </a:r>
            <a:endParaRPr lang="en-GB" sz="1800" b="1" dirty="0">
              <a:solidFill>
                <a:schemeClr val="folHlink"/>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-&gt;count--;</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a:t>
            </a:r>
          </a:p>
        </p:txBody>
      </p:sp>
      <p:sp>
        <p:nvSpPr>
          <p:cNvPr id="177166" name="Text Box 14"/>
          <p:cNvSpPr txBox="1">
            <a:spLocks noChangeArrowheads="1"/>
          </p:cNvSpPr>
          <p:nvPr/>
        </p:nvSpPr>
        <p:spPr bwMode="auto">
          <a:xfrm>
            <a:off x="5106988" y="3962371"/>
            <a:ext cx="3076781" cy="1202510"/>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up(</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 </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-&gt;count++;</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solidFill>
                  <a:schemeClr val="folHlink"/>
                </a:solidFill>
                <a:latin typeface="Courier New" pitchFamily="49" charset="0"/>
              </a:rPr>
              <a:t>thread_wakeup</a:t>
            </a:r>
            <a:r>
              <a:rPr lang="en-GB" sz="1800" b="1" dirty="0" smtClean="0">
                <a:solidFill>
                  <a:schemeClr val="folHlink"/>
                </a:solidFill>
                <a:latin typeface="Courier New" pitchFamily="49" charset="0"/>
              </a:rPr>
              <a:t>(</a:t>
            </a:r>
            <a:r>
              <a:rPr lang="en-GB" sz="1800" b="1" dirty="0" err="1" smtClean="0">
                <a:solidFill>
                  <a:schemeClr val="folHlink"/>
                </a:solidFill>
                <a:latin typeface="Courier New" pitchFamily="49" charset="0"/>
              </a:rPr>
              <a:t>sem</a:t>
            </a:r>
            <a:r>
              <a:rPr lang="en-GB" sz="1800" b="1" dirty="0" smtClean="0">
                <a:solidFill>
                  <a:schemeClr val="folHlink"/>
                </a:solidFill>
                <a:latin typeface="Courier New" pitchFamily="49" charset="0"/>
              </a:rPr>
              <a:t>);</a:t>
            </a:r>
            <a:endParaRPr lang="en-GB" sz="1800" b="1" dirty="0">
              <a:solidFill>
                <a:schemeClr val="folHlink"/>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a:t>
            </a:r>
          </a:p>
        </p:txBody>
      </p:sp>
    </p:spTree>
    <p:extLst>
      <p:ext uri="{BB962C8B-B14F-4D97-AF65-F5344CB8AC3E}">
        <p14:creationId xmlns:p14="http://schemas.microsoft.com/office/powerpoint/2010/main" val="6373488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GB" dirty="0" smtClean="0"/>
              <a:t>Atomic Semaphore Operations</a:t>
            </a:r>
          </a:p>
        </p:txBody>
      </p:sp>
      <p:sp>
        <p:nvSpPr>
          <p:cNvPr id="371715" name="Rectangle 3"/>
          <p:cNvSpPr>
            <a:spLocks noGrp="1" noChangeArrowheads="1"/>
          </p:cNvSpPr>
          <p:nvPr>
            <p:ph idx="1"/>
          </p:nvPr>
        </p:nvSpPr>
        <p:spPr/>
        <p:txBody>
          <a:bodyPr/>
          <a:lstStyle/>
          <a:p>
            <a:pPr eaLnBrk="1" hangingPunct="1"/>
            <a:r>
              <a:rPr lang="en-GB" dirty="0" smtClean="0">
                <a:solidFill>
                  <a:srgbClr val="000000"/>
                </a:solidFill>
              </a:rPr>
              <a:t>down(s) and up(s) must be atomic</a:t>
            </a:r>
          </a:p>
          <a:p>
            <a:pPr eaLnBrk="1" hangingPunct="1"/>
            <a:r>
              <a:rPr lang="en-GB" dirty="0" smtClean="0">
                <a:solidFill>
                  <a:srgbClr val="000000"/>
                </a:solidFill>
              </a:rPr>
              <a:t>How should they be implemented?</a:t>
            </a:r>
            <a:endParaRPr lang="en-GB" dirty="0" smtClean="0"/>
          </a:p>
          <a:p>
            <a:pPr lvl="1"/>
            <a:r>
              <a:rPr lang="en-GB" dirty="0" smtClean="0"/>
              <a:t>Mutual exclusion (as usual)</a:t>
            </a:r>
          </a:p>
          <a:p>
            <a:pPr lvl="2"/>
            <a:r>
              <a:rPr lang="en-GB" dirty="0" smtClean="0"/>
              <a:t>Disable interrupts on uniprocessors‏</a:t>
            </a:r>
          </a:p>
          <a:p>
            <a:pPr lvl="2"/>
            <a:r>
              <a:rPr lang="en-GB" dirty="0" smtClean="0"/>
              <a:t>Use spinlocks on multi-processors</a:t>
            </a:r>
          </a:p>
          <a:p>
            <a:r>
              <a:rPr lang="en-GB" dirty="0" smtClean="0"/>
              <a:t>Next, we show the implementation for a uniprocessor</a:t>
            </a:r>
          </a:p>
        </p:txBody>
      </p:sp>
      <p:sp>
        <p:nvSpPr>
          <p:cNvPr id="5325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DBA69553-2E3E-42ED-B717-C4932EF1D727}" type="slidenum">
              <a:rPr lang="en-US" sz="1600" smtClean="0">
                <a:solidFill>
                  <a:schemeClr val="bg1"/>
                </a:solidFill>
                <a:latin typeface="Comic Sans MS" pitchFamily="66" charset="0"/>
              </a:rPr>
              <a:pPr/>
              <a:t>22</a:t>
            </a:fld>
            <a:endParaRPr lang="en-US" sz="1600" smtClean="0">
              <a:solidFill>
                <a:schemeClr val="bg1"/>
              </a:solidFill>
              <a:latin typeface="Comic Sans MS" pitchFamily="66" charset="0"/>
            </a:endParaRPr>
          </a:p>
        </p:txBody>
      </p:sp>
    </p:spTree>
    <p:extLst>
      <p:ext uri="{BB962C8B-B14F-4D97-AF65-F5344CB8AC3E}">
        <p14:creationId xmlns:p14="http://schemas.microsoft.com/office/powerpoint/2010/main" val="279204237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1"/>
          <p:cNvSpPr>
            <a:spLocks noGrp="1" noChangeArrowheads="1"/>
          </p:cNvSpPr>
          <p:nvPr>
            <p:ph type="title"/>
          </p:nvPr>
        </p:nvSpPr>
        <p:spPr/>
        <p:txBody>
          <a:bodyPr/>
          <a:lstStyle/>
          <a:p>
            <a:pPr eaLnBrk="1" hangingPunct="1"/>
            <a:r>
              <a:rPr lang="en-US" dirty="0" smtClean="0"/>
              <a:t>Implementing down() and up() Atomically</a:t>
            </a:r>
          </a:p>
        </p:txBody>
      </p:sp>
      <p:sp>
        <p:nvSpPr>
          <p:cNvPr id="368662" name="Rectangle 22"/>
          <p:cNvSpPr>
            <a:spLocks noGrp="1" noChangeArrowheads="1"/>
          </p:cNvSpPr>
          <p:nvPr>
            <p:ph idx="1"/>
          </p:nvPr>
        </p:nvSpPr>
        <p:spPr/>
        <p:txBody>
          <a:bodyPr/>
          <a:lstStyle/>
          <a:p>
            <a:endParaRPr lang="en-US" dirty="0"/>
          </a:p>
          <a:p>
            <a:endParaRPr lang="en-US" dirty="0" smtClean="0"/>
          </a:p>
          <a:p>
            <a:endParaRPr lang="en-US" dirty="0"/>
          </a:p>
          <a:p>
            <a:endParaRPr lang="en-US" dirty="0" smtClean="0"/>
          </a:p>
          <a:p>
            <a:endParaRPr lang="en-US" dirty="0"/>
          </a:p>
          <a:p>
            <a:r>
              <a:rPr lang="en-US" dirty="0" smtClean="0"/>
              <a:t>Could we replace the “while” in down() with “if”?</a:t>
            </a:r>
          </a:p>
          <a:p>
            <a:pPr eaLnBrk="1" hangingPunct="1"/>
            <a:r>
              <a:rPr lang="en-US" dirty="0" smtClean="0"/>
              <a:t>Why does down() disable interrupts before calling </a:t>
            </a:r>
            <a:r>
              <a:rPr lang="en-US" dirty="0" err="1" smtClean="0"/>
              <a:t>thread_sleep</a:t>
            </a:r>
            <a:r>
              <a:rPr lang="en-US" dirty="0" smtClean="0"/>
              <a:t>()?</a:t>
            </a:r>
          </a:p>
          <a:p>
            <a:r>
              <a:rPr lang="en-US" dirty="0" smtClean="0"/>
              <a:t>Isn’t sleeping while holding lock (interrupt disable) a problem?</a:t>
            </a:r>
          </a:p>
        </p:txBody>
      </p:sp>
      <p:sp>
        <p:nvSpPr>
          <p:cNvPr id="5427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25EA564F-B41A-4977-8EA4-6AD6DB7C78A4}" type="slidenum">
              <a:rPr lang="en-US" sz="1600" smtClean="0">
                <a:solidFill>
                  <a:schemeClr val="bg1"/>
                </a:solidFill>
                <a:latin typeface="Comic Sans MS" pitchFamily="66" charset="0"/>
              </a:rPr>
              <a:pPr/>
              <a:t>23</a:t>
            </a:fld>
            <a:endParaRPr lang="en-US" sz="1600" smtClean="0">
              <a:solidFill>
                <a:schemeClr val="bg1"/>
              </a:solidFill>
              <a:latin typeface="Comic Sans MS" pitchFamily="66" charset="0"/>
            </a:endParaRPr>
          </a:p>
        </p:txBody>
      </p:sp>
      <p:sp>
        <p:nvSpPr>
          <p:cNvPr id="54277" name="Text Box 23"/>
          <p:cNvSpPr txBox="1">
            <a:spLocks noChangeArrowheads="1"/>
          </p:cNvSpPr>
          <p:nvPr/>
        </p:nvSpPr>
        <p:spPr bwMode="auto">
          <a:xfrm>
            <a:off x="869950" y="1416050"/>
            <a:ext cx="3903931" cy="2310505"/>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down(</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 </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smtClean="0">
                <a:solidFill>
                  <a:schemeClr val="folHlink"/>
                </a:solidFill>
                <a:latin typeface="Courier New" pitchFamily="49" charset="0"/>
              </a:rPr>
              <a:t>disable interrupts;</a:t>
            </a:r>
            <a:endParaRPr lang="en-GB" sz="1800" b="1" dirty="0">
              <a:solidFill>
                <a:schemeClr val="folHlink"/>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while </a:t>
            </a:r>
            <a:r>
              <a:rPr lang="en-GB" sz="1800" b="1" dirty="0" smtClean="0">
                <a:solidFill>
                  <a:srgbClr val="000000"/>
                </a:solidFill>
                <a:latin typeface="Courier New" pitchFamily="49" charset="0"/>
              </a:rPr>
              <a:t>(</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-&gt;count </a:t>
            </a:r>
            <a:r>
              <a:rPr lang="en-GB" sz="1800" b="1" dirty="0">
                <a:solidFill>
                  <a:srgbClr val="000000"/>
                </a:solidFill>
                <a:latin typeface="Courier New" pitchFamily="49" charset="0"/>
              </a:rPr>
              <a:t>&lt;= 0) {</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latin typeface="Courier New" pitchFamily="49" charset="0"/>
              </a:rPr>
              <a:t>thread_sleep</a:t>
            </a:r>
            <a:r>
              <a:rPr lang="en-GB" sz="1800" b="1" dirty="0" smtClean="0">
                <a:latin typeface="Courier New" pitchFamily="49" charset="0"/>
              </a:rPr>
              <a:t>(</a:t>
            </a:r>
            <a:r>
              <a:rPr lang="en-GB" sz="1800" b="1" dirty="0" err="1" smtClean="0">
                <a:latin typeface="Courier New" pitchFamily="49" charset="0"/>
              </a:rPr>
              <a:t>sem</a:t>
            </a:r>
            <a:r>
              <a:rPr lang="en-GB" sz="1800" b="1" dirty="0" smtClean="0">
                <a:latin typeface="Courier New" pitchFamily="49" charset="0"/>
              </a:rPr>
              <a:t>);</a:t>
            </a:r>
            <a:endParaRPr lang="en-GB" sz="1800" b="1" dirty="0">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-&gt;count--;</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smtClean="0">
                <a:solidFill>
                  <a:schemeClr val="folHlink"/>
                </a:solidFill>
                <a:latin typeface="Courier New" pitchFamily="49" charset="0"/>
              </a:rPr>
              <a:t>  enable interrupts;</a:t>
            </a:r>
            <a:endParaRPr lang="en-GB" sz="1800" b="1" dirty="0">
              <a:solidFill>
                <a:schemeClr val="folHlink"/>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a:t>
            </a:r>
          </a:p>
        </p:txBody>
      </p:sp>
      <p:sp>
        <p:nvSpPr>
          <p:cNvPr id="54278" name="Text Box 24"/>
          <p:cNvSpPr txBox="1">
            <a:spLocks noChangeArrowheads="1"/>
          </p:cNvSpPr>
          <p:nvPr/>
        </p:nvSpPr>
        <p:spPr bwMode="auto">
          <a:xfrm>
            <a:off x="5076825" y="1416050"/>
            <a:ext cx="3076781" cy="1756508"/>
          </a:xfrm>
          <a:prstGeom prst="rect">
            <a:avLst/>
          </a:prstGeom>
          <a:noFill/>
          <a:ln w="12600">
            <a:solidFill>
              <a:srgbClr val="000000"/>
            </a:solidFill>
            <a:miter lim="800000"/>
            <a:headEnd/>
            <a:tailEnd/>
          </a:ln>
          <a:effectLs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up(</a:t>
            </a:r>
            <a:r>
              <a:rPr lang="en-GB" sz="1800" b="1" dirty="0" err="1" smtClean="0">
                <a:solidFill>
                  <a:srgbClr val="000000"/>
                </a:solidFill>
                <a:latin typeface="Courier New" pitchFamily="49" charset="0"/>
              </a:rPr>
              <a:t>sem</a:t>
            </a:r>
            <a:r>
              <a:rPr lang="en-GB" sz="1800" b="1" dirty="0" smtClean="0">
                <a:solidFill>
                  <a:srgbClr val="000000"/>
                </a:solidFill>
                <a:latin typeface="Courier New" pitchFamily="49" charset="0"/>
              </a:rPr>
              <a:t>) </a:t>
            </a:r>
            <a:r>
              <a:rPr lang="en-GB" sz="1800" b="1" dirty="0">
                <a:solidFill>
                  <a:srgbClr val="000000"/>
                </a:solidFill>
                <a:latin typeface="Courier New" pitchFamily="49" charset="0"/>
              </a:rPr>
              <a:t>{</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  </a:t>
            </a:r>
            <a:r>
              <a:rPr lang="en-GB" sz="1800" b="1" dirty="0">
                <a:solidFill>
                  <a:schemeClr val="folHlink"/>
                </a:solidFill>
                <a:latin typeface="Courier New" pitchFamily="49" charset="0"/>
              </a:rPr>
              <a:t>disable interrupts</a:t>
            </a:r>
            <a:r>
              <a:rPr lang="en-GB" sz="1800" b="1" dirty="0" smtClean="0">
                <a:solidFill>
                  <a:schemeClr val="folHlink"/>
                </a:solidFill>
                <a:latin typeface="Courier New" pitchFamily="49" charset="0"/>
              </a:rPr>
              <a:t>;</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  s-&gt;count++;</a:t>
            </a:r>
            <a:endParaRPr lang="en-GB" sz="1800" b="1" dirty="0">
              <a:solidFill>
                <a:srgbClr val="000000"/>
              </a:solidFill>
              <a:latin typeface="Courier New" pitchFamily="49" charset="0"/>
            </a:endParaRPr>
          </a:p>
          <a:p>
            <a:pPr algn="l" eaLnBrk="1" hangingPunct="1">
              <a:buClr>
                <a:srgbClr val="000000"/>
              </a:buClr>
              <a:buSzPct val="80000"/>
              <a:buFont typeface="Courier New" pitchFamily="49" charset="0"/>
              <a:buNone/>
            </a:pPr>
            <a:r>
              <a:rPr lang="en-GB" sz="1800" b="1" dirty="0">
                <a:solidFill>
                  <a:srgbClr val="000000"/>
                </a:solidFill>
                <a:latin typeface="Courier New" pitchFamily="49" charset="0"/>
              </a:rPr>
              <a:t>  </a:t>
            </a:r>
            <a:r>
              <a:rPr lang="en-GB" sz="1800" b="1" dirty="0" err="1" smtClean="0">
                <a:latin typeface="Courier New" pitchFamily="49" charset="0"/>
              </a:rPr>
              <a:t>thread_wakeup</a:t>
            </a:r>
            <a:r>
              <a:rPr lang="en-GB" sz="1800" b="1" dirty="0" smtClean="0">
                <a:latin typeface="Courier New" pitchFamily="49" charset="0"/>
              </a:rPr>
              <a:t>(</a:t>
            </a:r>
            <a:r>
              <a:rPr lang="en-GB" sz="1800" b="1" dirty="0" err="1" smtClean="0">
                <a:latin typeface="Courier New" pitchFamily="49" charset="0"/>
              </a:rPr>
              <a:t>sem</a:t>
            </a:r>
            <a:r>
              <a:rPr lang="en-GB" sz="1800" b="1" dirty="0" smtClean="0">
                <a:latin typeface="Courier New" pitchFamily="49" charset="0"/>
              </a:rPr>
              <a:t>);</a:t>
            </a:r>
            <a:endParaRPr lang="en-GB" sz="1800" b="1" dirty="0">
              <a:latin typeface="Courier New" pitchFamily="49" charset="0"/>
            </a:endParaRPr>
          </a:p>
          <a:p>
            <a:pPr algn="l" eaLnBrk="1" hangingPunct="1">
              <a:buClr>
                <a:srgbClr val="000000"/>
              </a:buClr>
              <a:buSzPct val="80000"/>
              <a:buFont typeface="Courier New" pitchFamily="49" charset="0"/>
              <a:buNone/>
            </a:pPr>
            <a:r>
              <a:rPr lang="en-GB" sz="1800" b="1" dirty="0" smtClean="0">
                <a:solidFill>
                  <a:schemeClr val="folHlink"/>
                </a:solidFill>
                <a:latin typeface="Courier New" pitchFamily="49" charset="0"/>
              </a:rPr>
              <a:t>  </a:t>
            </a:r>
            <a:r>
              <a:rPr lang="en-GB" sz="1800" b="1" dirty="0">
                <a:solidFill>
                  <a:schemeClr val="folHlink"/>
                </a:solidFill>
                <a:latin typeface="Courier New" pitchFamily="49" charset="0"/>
              </a:rPr>
              <a:t>enable interrupts</a:t>
            </a:r>
            <a:r>
              <a:rPr lang="en-GB" sz="1800" b="1" dirty="0" smtClean="0">
                <a:solidFill>
                  <a:schemeClr val="folHlink"/>
                </a:solidFill>
                <a:latin typeface="Courier New" pitchFamily="49" charset="0"/>
              </a:rPr>
              <a:t>;</a:t>
            </a:r>
          </a:p>
          <a:p>
            <a:pPr algn="l" eaLnBrk="1" hangingPunct="1">
              <a:buClr>
                <a:srgbClr val="000000"/>
              </a:buClr>
              <a:buSzPct val="80000"/>
              <a:buFont typeface="Courier New" pitchFamily="49" charset="0"/>
              <a:buNone/>
            </a:pPr>
            <a:r>
              <a:rPr lang="en-GB" sz="1800" b="1" dirty="0" smtClean="0">
                <a:solidFill>
                  <a:srgbClr val="000000"/>
                </a:solidFill>
                <a:latin typeface="Courier New" pitchFamily="49" charset="0"/>
              </a:rPr>
              <a:t>}</a:t>
            </a:r>
            <a:endParaRPr lang="en-GB" sz="1800" b="1" dirty="0">
              <a:solidFill>
                <a:srgbClr val="000000"/>
              </a:solidFill>
              <a:latin typeface="Courier New" pitchFamily="49" charset="0"/>
            </a:endParaRPr>
          </a:p>
        </p:txBody>
      </p:sp>
    </p:spTree>
    <p:extLst>
      <p:ext uri="{BB962C8B-B14F-4D97-AF65-F5344CB8AC3E}">
        <p14:creationId xmlns:p14="http://schemas.microsoft.com/office/powerpoint/2010/main" val="17459874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GB" dirty="0"/>
              <a:t>Classic </a:t>
            </a:r>
            <a:r>
              <a:rPr lang="en-GB" dirty="0" smtClean="0"/>
              <a:t>Synchronization </a:t>
            </a:r>
            <a:r>
              <a:rPr lang="en-GB" dirty="0"/>
              <a:t>E</a:t>
            </a:r>
            <a:r>
              <a:rPr lang="en-GB" dirty="0" smtClean="0"/>
              <a:t>xamples</a:t>
            </a:r>
          </a:p>
        </p:txBody>
      </p:sp>
      <p:sp>
        <p:nvSpPr>
          <p:cNvPr id="79876" name="Rectangle 3"/>
          <p:cNvSpPr>
            <a:spLocks noGrp="1" noChangeArrowheads="1"/>
          </p:cNvSpPr>
          <p:nvPr>
            <p:ph idx="1"/>
          </p:nvPr>
        </p:nvSpPr>
        <p:spPr/>
        <p:txBody>
          <a:bodyPr/>
          <a:lstStyle/>
          <a:p>
            <a:r>
              <a:rPr lang="en-US" dirty="0" smtClean="0"/>
              <a:t>Dining philosophers</a:t>
            </a:r>
          </a:p>
          <a:p>
            <a:r>
              <a:rPr lang="en-US" smtClean="0"/>
              <a:t>Readers </a:t>
            </a:r>
            <a:r>
              <a:rPr lang="en-US" dirty="0" smtClean="0"/>
              <a:t>and writers</a:t>
            </a:r>
          </a:p>
          <a:p>
            <a:pPr eaLnBrk="1" hangingPunct="1"/>
            <a:endParaRPr lang="en-GB" dirty="0" smtClean="0"/>
          </a:p>
        </p:txBody>
      </p:sp>
      <p:sp>
        <p:nvSpPr>
          <p:cNvPr id="7987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CE46E1C7-E45B-4568-8B11-6E09CD564B5D}" type="slidenum">
              <a:rPr lang="en-US" sz="1600" smtClean="0">
                <a:solidFill>
                  <a:schemeClr val="bg1"/>
                </a:solidFill>
                <a:latin typeface="Comic Sans MS" pitchFamily="66" charset="0"/>
              </a:rPr>
              <a:pPr/>
              <a:t>24</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smtClean="0"/>
              <a:t>The Dining Philosophers Problem</a:t>
            </a:r>
          </a:p>
        </p:txBody>
      </p:sp>
      <p:sp>
        <p:nvSpPr>
          <p:cNvPr id="80900" name="Rectangle 3"/>
          <p:cNvSpPr>
            <a:spLocks noGrp="1" noChangeArrowheads="1"/>
          </p:cNvSpPr>
          <p:nvPr>
            <p:ph idx="1"/>
          </p:nvPr>
        </p:nvSpPr>
        <p:spPr/>
        <p:txBody>
          <a:bodyPr/>
          <a:lstStyle/>
          <a:p>
            <a:pPr eaLnBrk="1" hangingPunct="1"/>
            <a:r>
              <a:rPr lang="en-US" dirty="0" smtClean="0"/>
              <a:t>Five philosophers sit at a table</a:t>
            </a:r>
          </a:p>
          <a:p>
            <a:pPr eaLnBrk="1" hangingPunct="1"/>
            <a:r>
              <a:rPr lang="en-US" dirty="0" smtClean="0"/>
              <a:t>A fork lies between every pair of philosophers</a:t>
            </a:r>
          </a:p>
          <a:p>
            <a:r>
              <a:rPr lang="en-US" dirty="0"/>
              <a:t>Philosophers (1) think, (2) grab one fork, (3) grab another fork, (4) eat, (5) put down one fork, (6) put the other </a:t>
            </a:r>
            <a:r>
              <a:rPr lang="en-US" dirty="0" smtClean="0"/>
              <a:t>fork</a:t>
            </a:r>
          </a:p>
          <a:p>
            <a:pPr eaLnBrk="1" hangingPunct="1"/>
            <a:endParaRPr lang="en-US" dirty="0" smtClean="0"/>
          </a:p>
          <a:p>
            <a:pPr eaLnBrk="1" hangingPunct="1"/>
            <a:endParaRPr lang="en-US" dirty="0" smtClean="0"/>
          </a:p>
          <a:p>
            <a:pPr eaLnBrk="1" hangingPunct="1"/>
            <a:endParaRPr lang="en-US" dirty="0" smtClean="0"/>
          </a:p>
        </p:txBody>
      </p:sp>
      <p:sp>
        <p:nvSpPr>
          <p:cNvPr id="8089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7884BEF0-C941-480A-80B5-E55CCA67B2DA}" type="slidenum">
              <a:rPr lang="en-US" sz="1600" smtClean="0">
                <a:solidFill>
                  <a:schemeClr val="bg1"/>
                </a:solidFill>
                <a:latin typeface="Comic Sans MS" pitchFamily="66" charset="0"/>
              </a:rPr>
              <a:pPr/>
              <a:t>25</a:t>
            </a:fld>
            <a:endParaRPr lang="en-US" sz="1600" smtClean="0">
              <a:solidFill>
                <a:schemeClr val="bg1"/>
              </a:solidFill>
              <a:latin typeface="Comic Sans MS" pitchFamily="66" charset="0"/>
            </a:endParaRPr>
          </a:p>
        </p:txBody>
      </p:sp>
      <p:grpSp>
        <p:nvGrpSpPr>
          <p:cNvPr id="80901" name="Group 4"/>
          <p:cNvGrpSpPr>
            <a:grpSpLocks/>
          </p:cNvGrpSpPr>
          <p:nvPr/>
        </p:nvGrpSpPr>
        <p:grpSpPr bwMode="auto">
          <a:xfrm>
            <a:off x="3405962" y="3917792"/>
            <a:ext cx="1833563" cy="1824038"/>
            <a:chOff x="765" y="1845"/>
            <a:chExt cx="1155" cy="1149"/>
          </a:xfrm>
        </p:grpSpPr>
        <p:pic>
          <p:nvPicPr>
            <p:cNvPr id="80902" name="Picture 5" descr="2-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 y="1872"/>
              <a:ext cx="1152"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Oval 6"/>
            <p:cNvSpPr>
              <a:spLocks noChangeArrowheads="1"/>
            </p:cNvSpPr>
            <p:nvPr/>
          </p:nvSpPr>
          <p:spPr bwMode="auto">
            <a:xfrm>
              <a:off x="765" y="1845"/>
              <a:ext cx="1146" cy="1149"/>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438720" y="5040720"/>
              <a:ext cx="777960" cy="883440"/>
            </p14:xfrm>
          </p:contentPart>
        </mc:Choice>
        <mc:Fallback xmlns="">
          <p:pic>
            <p:nvPicPr>
              <p:cNvPr id="2" name="Ink 1"/>
              <p:cNvPicPr/>
              <p:nvPr/>
            </p:nvPicPr>
            <p:blipFill>
              <a:blip r:embed="rId4"/>
              <a:stretch>
                <a:fillRect/>
              </a:stretch>
            </p:blipFill>
            <p:spPr>
              <a:xfrm>
                <a:off x="3429720" y="5031000"/>
                <a:ext cx="795600" cy="901800"/>
              </a:xfrm>
              <a:prstGeom prst="rect">
                <a:avLst/>
              </a:prstGeom>
            </p:spPr>
          </p:pic>
        </mc:Fallback>
      </mc:AlternateContent>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11"/>
          <p:cNvSpPr>
            <a:spLocks noGrp="1" noChangeArrowheads="1"/>
          </p:cNvSpPr>
          <p:nvPr>
            <p:ph type="title"/>
          </p:nvPr>
        </p:nvSpPr>
        <p:spPr/>
        <p:txBody>
          <a:bodyPr/>
          <a:lstStyle/>
          <a:p>
            <a:pPr eaLnBrk="1" hangingPunct="1"/>
            <a:r>
              <a:rPr lang="en-US" smtClean="0"/>
              <a:t>Dining Philosophers: Try 1</a:t>
            </a:r>
          </a:p>
        </p:txBody>
      </p:sp>
      <p:sp>
        <p:nvSpPr>
          <p:cNvPr id="266252" name="Rectangle 12"/>
          <p:cNvSpPr>
            <a:spLocks noGrp="1" noChangeArrowheads="1"/>
          </p:cNvSpPr>
          <p:nvPr>
            <p:ph idx="1"/>
          </p:nvPr>
        </p:nvSpPr>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r>
              <a:rPr lang="en-US" dirty="0"/>
              <a:t>Assume </a:t>
            </a:r>
            <a:r>
              <a:rPr lang="en-US" dirty="0" err="1"/>
              <a:t>take_fork</a:t>
            </a:r>
            <a:r>
              <a:rPr lang="en-US" dirty="0"/>
              <a:t> and </a:t>
            </a:r>
            <a:r>
              <a:rPr lang="en-US" dirty="0" err="1"/>
              <a:t>put_fork</a:t>
            </a:r>
            <a:r>
              <a:rPr lang="en-US" dirty="0"/>
              <a:t> have locks in them to make them atomic</a:t>
            </a:r>
          </a:p>
          <a:p>
            <a:pPr lvl="1"/>
            <a:r>
              <a:rPr lang="en-US" dirty="0" smtClean="0"/>
              <a:t>Is this solution correct?</a:t>
            </a:r>
          </a:p>
        </p:txBody>
      </p:sp>
      <p:sp>
        <p:nvSpPr>
          <p:cNvPr id="8294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41302C32-FD1B-4546-9CED-739BEB6391B0}" type="slidenum">
              <a:rPr lang="en-US" sz="1600" smtClean="0">
                <a:solidFill>
                  <a:schemeClr val="bg1"/>
                </a:solidFill>
                <a:latin typeface="Comic Sans MS" pitchFamily="66" charset="0"/>
              </a:rPr>
              <a:pPr/>
              <a:t>26</a:t>
            </a:fld>
            <a:endParaRPr lang="en-US" sz="1600" smtClean="0">
              <a:solidFill>
                <a:schemeClr val="bg1"/>
              </a:solidFill>
              <a:latin typeface="Comic Sans MS" pitchFamily="66" charset="0"/>
            </a:endParaRPr>
          </a:p>
        </p:txBody>
      </p:sp>
      <p:sp>
        <p:nvSpPr>
          <p:cNvPr id="82949" name="Text Box 10"/>
          <p:cNvSpPr txBox="1">
            <a:spLocks noChangeArrowheads="1"/>
          </p:cNvSpPr>
          <p:nvPr/>
        </p:nvSpPr>
        <p:spPr bwMode="auto">
          <a:xfrm>
            <a:off x="3505200" y="1657350"/>
            <a:ext cx="4343400" cy="3400425"/>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a:latin typeface="Courier New" pitchFamily="49" charset="0"/>
              </a:rPr>
              <a:t>#define N 5</a:t>
            </a:r>
          </a:p>
          <a:p>
            <a:pPr algn="l" defTabSz="914400" eaLnBrk="1" hangingPunct="1"/>
            <a:endParaRPr lang="en-US" sz="1800" b="1" dirty="0">
              <a:latin typeface="Courier New" pitchFamily="49" charset="0"/>
            </a:endParaRPr>
          </a:p>
          <a:p>
            <a:pPr algn="l" defTabSz="914400" eaLnBrk="1" hangingPunct="1"/>
            <a:r>
              <a:rPr lang="en-US" sz="1800" b="1" dirty="0">
                <a:latin typeface="Courier New" pitchFamily="49" charset="0"/>
              </a:rPr>
              <a:t>Philosopher() {</a:t>
            </a:r>
          </a:p>
          <a:p>
            <a:pPr algn="l" defTabSz="914400" eaLnBrk="1" hangingPunct="1"/>
            <a:r>
              <a:rPr lang="en-US" sz="1800" b="1" dirty="0">
                <a:latin typeface="Courier New" pitchFamily="49" charset="0"/>
              </a:rPr>
              <a:t>  while(TRUE) {</a:t>
            </a:r>
          </a:p>
          <a:p>
            <a:pPr algn="l" defTabSz="914400" eaLnBrk="1" hangingPunct="1"/>
            <a:r>
              <a:rPr lang="en-US" sz="1800" b="1" dirty="0">
                <a:latin typeface="Courier New" pitchFamily="49" charset="0"/>
              </a:rPr>
              <a:t>    Think();</a:t>
            </a:r>
          </a:p>
          <a:p>
            <a:pPr algn="l" defTabSz="914400" eaLnBrk="1" hangingPunct="1"/>
            <a:r>
              <a:rPr lang="en-US" sz="1800" b="1" dirty="0">
                <a:solidFill>
                  <a:srgbClr val="CC3300"/>
                </a:solidFill>
                <a:latin typeface="Courier New" pitchFamily="49" charset="0"/>
              </a:rPr>
              <a:t>    </a:t>
            </a:r>
            <a:r>
              <a:rPr lang="en-US" sz="1800" b="1" dirty="0" err="1">
                <a:solidFill>
                  <a:schemeClr val="folHlink"/>
                </a:solidFill>
                <a:latin typeface="Courier New" pitchFamily="49" charset="0"/>
              </a:rPr>
              <a:t>take_fork</a:t>
            </a:r>
            <a:r>
              <a:rPr lang="en-US" sz="1800" b="1" dirty="0">
                <a:solidFill>
                  <a:schemeClr val="folHlink"/>
                </a:solidFill>
                <a:latin typeface="Courier New" pitchFamily="49" charset="0"/>
              </a:rPr>
              <a: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algn="l" defTabSz="914400" eaLnBrk="1" hangingPunct="1"/>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take_fork</a:t>
            </a:r>
            <a:r>
              <a:rPr lang="en-US" sz="1800" b="1" dirty="0">
                <a:solidFill>
                  <a:schemeClr val="folHlink"/>
                </a:solidFill>
                <a:latin typeface="Courier New" pitchFamily="49" charset="0"/>
              </a:rPr>
              <a:t>((i+1)% N);</a:t>
            </a:r>
          </a:p>
          <a:p>
            <a:pPr algn="l" defTabSz="914400" eaLnBrk="1" hangingPunct="1"/>
            <a:r>
              <a:rPr lang="en-US" sz="1800" b="1" dirty="0">
                <a:latin typeface="Courier New" pitchFamily="49" charset="0"/>
              </a:rPr>
              <a:t>    Eat();</a:t>
            </a:r>
          </a:p>
          <a:p>
            <a:pPr algn="l" defTabSz="914400" eaLnBrk="1" hangingPunct="1"/>
            <a:r>
              <a:rPr lang="en-US" sz="1800" b="1" dirty="0">
                <a:latin typeface="Courier New" pitchFamily="49" charset="0"/>
              </a:rPr>
              <a:t>    </a:t>
            </a:r>
            <a:r>
              <a:rPr lang="en-US" sz="1800" b="1" dirty="0" err="1">
                <a:solidFill>
                  <a:schemeClr val="folHlink"/>
                </a:solidFill>
                <a:latin typeface="Courier New" pitchFamily="49" charset="0"/>
              </a:rPr>
              <a:t>put_fork</a:t>
            </a:r>
            <a:r>
              <a:rPr lang="en-US" sz="1800" b="1" dirty="0">
                <a:solidFill>
                  <a:schemeClr val="folHlink"/>
                </a:solidFill>
                <a:latin typeface="Courier New" pitchFamily="49" charset="0"/>
              </a:rPr>
              <a: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algn="l" defTabSz="914400" eaLnBrk="1" hangingPunct="1"/>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put_fork</a:t>
            </a:r>
            <a:r>
              <a:rPr lang="en-US" sz="1800" b="1" dirty="0">
                <a:solidFill>
                  <a:schemeClr val="folHlink"/>
                </a:solidFill>
                <a:latin typeface="Courier New" pitchFamily="49" charset="0"/>
              </a:rPr>
              <a:t>((i+1)% N);</a:t>
            </a:r>
          </a:p>
          <a:p>
            <a:pPr algn="l" defTabSz="914400" eaLnBrk="1" hangingPunct="1"/>
            <a:r>
              <a:rPr lang="en-US" sz="1800" b="1" dirty="0">
                <a:latin typeface="Courier New" pitchFamily="49" charset="0"/>
              </a:rPr>
              <a:t>  }</a:t>
            </a:r>
          </a:p>
          <a:p>
            <a:pPr algn="l" defTabSz="914400" eaLnBrk="1" hangingPunct="1"/>
            <a:r>
              <a:rPr lang="en-US" sz="1800" b="1" dirty="0">
                <a:latin typeface="Courier New" pitchFamily="49" charset="0"/>
              </a:rPr>
              <a:t>}</a:t>
            </a:r>
          </a:p>
        </p:txBody>
      </p:sp>
      <p:grpSp>
        <p:nvGrpSpPr>
          <p:cNvPr id="82950" name="Group 13"/>
          <p:cNvGrpSpPr>
            <a:grpSpLocks/>
          </p:cNvGrpSpPr>
          <p:nvPr/>
        </p:nvGrpSpPr>
        <p:grpSpPr bwMode="auto">
          <a:xfrm>
            <a:off x="833438" y="2798763"/>
            <a:ext cx="1833562" cy="1824037"/>
            <a:chOff x="765" y="1845"/>
            <a:chExt cx="1155" cy="1149"/>
          </a:xfrm>
        </p:grpSpPr>
        <p:pic>
          <p:nvPicPr>
            <p:cNvPr id="82952" name="Picture 14" descr="2-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 y="1872"/>
              <a:ext cx="1152"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Oval 15"/>
            <p:cNvSpPr>
              <a:spLocks noChangeArrowheads="1"/>
            </p:cNvSpPr>
            <p:nvPr/>
          </p:nvSpPr>
          <p:spPr bwMode="auto">
            <a:xfrm>
              <a:off x="765" y="1845"/>
              <a:ext cx="1146" cy="1149"/>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951" name="AutoShape 16"/>
          <p:cNvSpPr>
            <a:spLocks noChangeArrowheads="1"/>
          </p:cNvSpPr>
          <p:nvPr/>
        </p:nvSpPr>
        <p:spPr bwMode="auto">
          <a:xfrm>
            <a:off x="6172200" y="1371600"/>
            <a:ext cx="2819400" cy="674688"/>
          </a:xfrm>
          <a:prstGeom prst="wedgeRoundRectCallout">
            <a:avLst>
              <a:gd name="adj1" fmla="val -64472"/>
              <a:gd name="adj2" fmla="val 91648"/>
              <a:gd name="adj3" fmla="val 16667"/>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lnSpc>
                <a:spcPct val="80000"/>
              </a:lnSpc>
            </a:pPr>
            <a:r>
              <a:rPr lang="en-US" sz="2000">
                <a:latin typeface="Arial" charset="0"/>
              </a:rPr>
              <a:t>Each philosopher is</a:t>
            </a:r>
          </a:p>
          <a:p>
            <a:pPr defTabSz="914400">
              <a:lnSpc>
                <a:spcPct val="80000"/>
              </a:lnSpc>
            </a:pPr>
            <a:r>
              <a:rPr lang="en-US" sz="2000">
                <a:latin typeface="Arial" charset="0"/>
              </a:rPr>
              <a:t>modeled with a thread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smtClean="0"/>
              <a:t>Dining Philosophers: Try 2</a:t>
            </a:r>
          </a:p>
        </p:txBody>
      </p:sp>
      <p:sp>
        <p:nvSpPr>
          <p:cNvPr id="83970" name="Slide Number Placeholder 2"/>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DBA05C55-3001-4391-8220-823557A26AA8}" type="slidenum">
              <a:rPr lang="en-US" sz="1600" smtClean="0">
                <a:solidFill>
                  <a:schemeClr val="bg1"/>
                </a:solidFill>
                <a:latin typeface="Comic Sans MS" pitchFamily="66" charset="0"/>
              </a:rPr>
              <a:pPr/>
              <a:t>27</a:t>
            </a:fld>
            <a:endParaRPr lang="en-US" sz="1600" smtClean="0">
              <a:solidFill>
                <a:schemeClr val="bg1"/>
              </a:solidFill>
              <a:latin typeface="Comic Sans MS" pitchFamily="66" charset="0"/>
            </a:endParaRPr>
          </a:p>
        </p:txBody>
      </p:sp>
      <p:sp>
        <p:nvSpPr>
          <p:cNvPr id="83972" name="Text Box 9"/>
          <p:cNvSpPr txBox="1">
            <a:spLocks noChangeArrowheads="1"/>
          </p:cNvSpPr>
          <p:nvPr/>
        </p:nvSpPr>
        <p:spPr bwMode="auto">
          <a:xfrm>
            <a:off x="3505200" y="2209800"/>
            <a:ext cx="4343400" cy="3400425"/>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a:latin typeface="Courier New" pitchFamily="49" charset="0"/>
              </a:rPr>
              <a:t>#define N 5</a:t>
            </a:r>
          </a:p>
          <a:p>
            <a:pPr algn="l" defTabSz="914400" eaLnBrk="1" hangingPunct="1"/>
            <a:endParaRPr lang="en-US" sz="1800" b="1">
              <a:latin typeface="Courier New" pitchFamily="49" charset="0"/>
            </a:endParaRPr>
          </a:p>
          <a:p>
            <a:pPr algn="l" defTabSz="914400" eaLnBrk="1" hangingPunct="1"/>
            <a:r>
              <a:rPr lang="en-US" sz="1800" b="1">
                <a:latin typeface="Courier New" pitchFamily="49" charset="0"/>
              </a:rPr>
              <a:t>Philosopher() {</a:t>
            </a:r>
          </a:p>
          <a:p>
            <a:pPr algn="l" defTabSz="914400" eaLnBrk="1" hangingPunct="1"/>
            <a:r>
              <a:rPr lang="en-US" sz="1800" b="1">
                <a:latin typeface="Courier New" pitchFamily="49" charset="0"/>
              </a:rPr>
              <a:t>  while(TRUE) {</a:t>
            </a:r>
          </a:p>
          <a:p>
            <a:pPr algn="l" defTabSz="914400" eaLnBrk="1" hangingPunct="1"/>
            <a:r>
              <a:rPr lang="en-US" sz="1800" b="1">
                <a:latin typeface="Courier New" pitchFamily="49" charset="0"/>
              </a:rPr>
              <a:t>    Think();</a:t>
            </a:r>
          </a:p>
          <a:p>
            <a:pPr algn="l" defTabSz="914400" eaLnBrk="1" hangingPunct="1"/>
            <a:r>
              <a:rPr lang="en-US" sz="1800" b="1">
                <a:solidFill>
                  <a:srgbClr val="CC3300"/>
                </a:solidFill>
                <a:latin typeface="Courier New" pitchFamily="49" charset="0"/>
              </a:rPr>
              <a:t>    </a:t>
            </a:r>
            <a:r>
              <a:rPr lang="en-US" sz="1800" b="1">
                <a:latin typeface="Courier New" pitchFamily="49" charset="0"/>
              </a:rPr>
              <a:t>take_fork(i);</a:t>
            </a:r>
          </a:p>
          <a:p>
            <a:pPr algn="l" defTabSz="914400" eaLnBrk="1" hangingPunct="1"/>
            <a:r>
              <a:rPr lang="en-US" sz="1800" b="1">
                <a:latin typeface="Courier New" pitchFamily="49" charset="0"/>
              </a:rPr>
              <a:t>    take_fork((i+1)% N);</a:t>
            </a:r>
          </a:p>
          <a:p>
            <a:pPr algn="l" defTabSz="914400" eaLnBrk="1" hangingPunct="1"/>
            <a:r>
              <a:rPr lang="en-US" sz="1800" b="1">
                <a:latin typeface="Courier New" pitchFamily="49" charset="0"/>
              </a:rPr>
              <a:t>    Eat();</a:t>
            </a:r>
          </a:p>
          <a:p>
            <a:pPr algn="l" defTabSz="914400" eaLnBrk="1" hangingPunct="1"/>
            <a:r>
              <a:rPr lang="en-US" sz="1800" b="1">
                <a:latin typeface="Courier New" pitchFamily="49" charset="0"/>
              </a:rPr>
              <a:t>    put_fork(i);</a:t>
            </a:r>
          </a:p>
          <a:p>
            <a:pPr algn="l" defTabSz="914400" eaLnBrk="1" hangingPunct="1"/>
            <a:r>
              <a:rPr lang="en-US" sz="1800" b="1">
                <a:latin typeface="Courier New" pitchFamily="49" charset="0"/>
              </a:rPr>
              <a:t>    put_fork((i+1)% N);</a:t>
            </a:r>
          </a:p>
          <a:p>
            <a:pPr algn="l" defTabSz="914400" eaLnBrk="1" hangingPunct="1"/>
            <a:r>
              <a:rPr lang="en-US" sz="1800" b="1">
                <a:latin typeface="Courier New" pitchFamily="49" charset="0"/>
              </a:rPr>
              <a:t>  }</a:t>
            </a:r>
          </a:p>
          <a:p>
            <a:pPr algn="l" defTabSz="914400" eaLnBrk="1" hangingPunct="1"/>
            <a:r>
              <a:rPr lang="en-US" sz="1800" b="1">
                <a:latin typeface="Courier New" pitchFamily="49" charset="0"/>
              </a:rPr>
              <a:t>}</a:t>
            </a:r>
          </a:p>
        </p:txBody>
      </p:sp>
      <p:sp>
        <p:nvSpPr>
          <p:cNvPr id="83973" name="Rectangle 5"/>
          <p:cNvSpPr>
            <a:spLocks noChangeArrowheads="1"/>
          </p:cNvSpPr>
          <p:nvPr/>
        </p:nvSpPr>
        <p:spPr bwMode="auto">
          <a:xfrm>
            <a:off x="4113213" y="3633788"/>
            <a:ext cx="2782887" cy="579437"/>
          </a:xfrm>
          <a:prstGeom prst="rect">
            <a:avLst/>
          </a:prstGeom>
          <a:noFill/>
          <a:ln w="19050" cap="sq">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schemeClr val="folHlink"/>
              </a:solidFill>
            </a:endParaRPr>
          </a:p>
        </p:txBody>
      </p:sp>
      <p:sp>
        <p:nvSpPr>
          <p:cNvPr id="83974" name="Rectangle 10"/>
          <p:cNvSpPr>
            <a:spLocks noChangeArrowheads="1"/>
          </p:cNvSpPr>
          <p:nvPr/>
        </p:nvSpPr>
        <p:spPr bwMode="auto">
          <a:xfrm>
            <a:off x="4113213" y="4483100"/>
            <a:ext cx="2782887" cy="579438"/>
          </a:xfrm>
          <a:prstGeom prst="rect">
            <a:avLst/>
          </a:prstGeom>
          <a:noFill/>
          <a:ln w="19050" cap="sq">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a:solidFill>
                <a:schemeClr val="folHlink"/>
              </a:solidFill>
            </a:endParaRPr>
          </a:p>
        </p:txBody>
      </p:sp>
      <p:sp>
        <p:nvSpPr>
          <p:cNvPr id="83975" name="AutoShape 7"/>
          <p:cNvSpPr>
            <a:spLocks noChangeArrowheads="1"/>
          </p:cNvSpPr>
          <p:nvPr/>
        </p:nvSpPr>
        <p:spPr bwMode="auto">
          <a:xfrm>
            <a:off x="1158875" y="3657600"/>
            <a:ext cx="1905000" cy="533400"/>
          </a:xfrm>
          <a:prstGeom prst="wedgeRoundRectCallout">
            <a:avLst>
              <a:gd name="adj1" fmla="val 101417"/>
              <a:gd name="adj2" fmla="val -30356"/>
              <a:gd name="adj3" fmla="val 16667"/>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lnSpc>
                <a:spcPct val="80000"/>
              </a:lnSpc>
            </a:pPr>
            <a:r>
              <a:rPr lang="en-US" sz="2000" b="1">
                <a:latin typeface="Comic Sans MS" pitchFamily="66" charset="0"/>
              </a:rPr>
              <a:t>take_forks(i)</a:t>
            </a:r>
          </a:p>
        </p:txBody>
      </p:sp>
      <p:sp>
        <p:nvSpPr>
          <p:cNvPr id="83976" name="AutoShape 8"/>
          <p:cNvSpPr>
            <a:spLocks noChangeArrowheads="1"/>
          </p:cNvSpPr>
          <p:nvPr/>
        </p:nvSpPr>
        <p:spPr bwMode="auto">
          <a:xfrm>
            <a:off x="1138238" y="4506913"/>
            <a:ext cx="1905000" cy="533400"/>
          </a:xfrm>
          <a:prstGeom prst="wedgeRoundRectCallout">
            <a:avLst>
              <a:gd name="adj1" fmla="val 102250"/>
              <a:gd name="adj2" fmla="val -13097"/>
              <a:gd name="adj3" fmla="val 16667"/>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lnSpc>
                <a:spcPct val="80000"/>
              </a:lnSpc>
            </a:pPr>
            <a:r>
              <a:rPr lang="en-US" sz="2000" b="1">
                <a:latin typeface="Comic Sans MS" pitchFamily="66" charset="0"/>
              </a:rPr>
              <a:t>put_forks(i)</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smtClean="0"/>
              <a:t>Take Forks</a:t>
            </a:r>
          </a:p>
        </p:txBody>
      </p:sp>
      <p:sp>
        <p:nvSpPr>
          <p:cNvPr id="8499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3B657BA-3429-4DA2-9F5B-DE6AC4F89A49}" type="slidenum">
              <a:rPr lang="en-US" sz="1600" smtClean="0">
                <a:solidFill>
                  <a:schemeClr val="bg1"/>
                </a:solidFill>
                <a:latin typeface="Comic Sans MS" pitchFamily="66" charset="0"/>
              </a:rPr>
              <a:pPr/>
              <a:t>28</a:t>
            </a:fld>
            <a:endParaRPr lang="en-US" sz="1600" smtClean="0">
              <a:solidFill>
                <a:schemeClr val="bg1"/>
              </a:solidFill>
              <a:latin typeface="Comic Sans MS" pitchFamily="66" charset="0"/>
            </a:endParaRPr>
          </a:p>
        </p:txBody>
      </p:sp>
      <p:sp>
        <p:nvSpPr>
          <p:cNvPr id="268291" name="Text Box 3"/>
          <p:cNvSpPr txBox="1">
            <a:spLocks noChangeArrowheads="1"/>
          </p:cNvSpPr>
          <p:nvPr/>
        </p:nvSpPr>
        <p:spPr bwMode="auto">
          <a:xfrm>
            <a:off x="4165600" y="1952625"/>
            <a:ext cx="4800600" cy="3693319"/>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a:latin typeface="Courier New" pitchFamily="49" charset="0"/>
              </a:rPr>
              <a:t>// </a:t>
            </a:r>
            <a:r>
              <a:rPr lang="en-US" sz="1800" b="1" dirty="0" smtClean="0">
                <a:latin typeface="Courier New" pitchFamily="49" charset="0"/>
              </a:rPr>
              <a:t>test </a:t>
            </a:r>
            <a:r>
              <a:rPr lang="en-US" sz="1800" b="1" dirty="0">
                <a:latin typeface="Courier New" pitchFamily="49" charset="0"/>
              </a:rPr>
              <a:t>whether philosopher </a:t>
            </a:r>
            <a:r>
              <a:rPr lang="en-US" sz="1800" b="1" dirty="0" err="1">
                <a:latin typeface="Courier New" pitchFamily="49" charset="0"/>
              </a:rPr>
              <a:t>i</a:t>
            </a:r>
            <a:r>
              <a:rPr lang="en-US" sz="1800" b="1" dirty="0">
                <a:latin typeface="Courier New" pitchFamily="49" charset="0"/>
              </a:rPr>
              <a:t> </a:t>
            </a:r>
          </a:p>
          <a:p>
            <a:pPr algn="l" defTabSz="914400" eaLnBrk="1" hangingPunct="1"/>
            <a:r>
              <a:rPr lang="en-US" sz="1800" b="1" dirty="0">
                <a:latin typeface="Courier New" pitchFamily="49" charset="0"/>
              </a:rPr>
              <a:t>// can take both forks</a:t>
            </a:r>
          </a:p>
          <a:p>
            <a:pPr algn="l" defTabSz="914400" eaLnBrk="1" hangingPunct="1"/>
            <a:r>
              <a:rPr lang="en-US" sz="1800" b="1" dirty="0">
                <a:latin typeface="Courier New" pitchFamily="49" charset="0"/>
              </a:rPr>
              <a:t>// call with </a:t>
            </a:r>
            <a:r>
              <a:rPr lang="en-US" sz="1800" b="1" dirty="0" err="1">
                <a:latin typeface="Courier New" pitchFamily="49" charset="0"/>
              </a:rPr>
              <a:t>mutex</a:t>
            </a:r>
            <a:r>
              <a:rPr lang="en-US" sz="1800" b="1" dirty="0">
                <a:latin typeface="Courier New" pitchFamily="49" charset="0"/>
              </a:rPr>
              <a:t> set – why?</a:t>
            </a:r>
          </a:p>
          <a:p>
            <a:pPr algn="l" defTabSz="914400" eaLnBrk="1" hangingPunct="1"/>
            <a:endParaRPr lang="en-US" sz="1800" b="1" dirty="0">
              <a:latin typeface="Courier New" pitchFamily="49" charset="0"/>
            </a:endParaRPr>
          </a:p>
          <a:p>
            <a:pPr algn="l" defTabSz="914400" eaLnBrk="1" hangingPunct="1"/>
            <a:r>
              <a:rPr lang="en-US" sz="1800" b="1" dirty="0">
                <a:latin typeface="Courier New" pitchFamily="49" charset="0"/>
              </a:rPr>
              <a:t>test(</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a:t>
            </a:r>
          </a:p>
          <a:p>
            <a:pPr algn="l" defTabSz="914400" eaLnBrk="1" hangingPunct="1"/>
            <a:r>
              <a:rPr lang="en-US" sz="1800" b="1" dirty="0">
                <a:latin typeface="Courier New" pitchFamily="49" charset="0"/>
              </a:rPr>
              <a:t> if (state[</a:t>
            </a:r>
            <a:r>
              <a:rPr lang="en-US" sz="1800" b="1" dirty="0" err="1">
                <a:latin typeface="Courier New" pitchFamily="49" charset="0"/>
              </a:rPr>
              <a:t>i</a:t>
            </a:r>
            <a:r>
              <a:rPr lang="en-US" sz="1800" b="1" dirty="0">
                <a:latin typeface="Courier New" pitchFamily="49" charset="0"/>
              </a:rPr>
              <a:t>] == HUNGRY &amp;&amp;</a:t>
            </a:r>
          </a:p>
          <a:p>
            <a:pPr algn="l" defTabSz="914400" eaLnBrk="1" hangingPunct="1"/>
            <a:r>
              <a:rPr lang="en-US" sz="1800" b="1" dirty="0">
                <a:latin typeface="Courier New" pitchFamily="49" charset="0"/>
              </a:rPr>
              <a:t>     state[LEFT] != EATING &amp;&amp;</a:t>
            </a:r>
          </a:p>
          <a:p>
            <a:pPr algn="l" defTabSz="914400" eaLnBrk="1" hangingPunct="1"/>
            <a:r>
              <a:rPr lang="en-US" sz="1800" b="1" dirty="0">
                <a:latin typeface="Courier New" pitchFamily="49" charset="0"/>
              </a:rPr>
              <a:t>     state[RIGHT] != EATING){</a:t>
            </a:r>
          </a:p>
          <a:p>
            <a:pPr algn="l" defTabSz="914400" eaLnBrk="1" hangingPunct="1"/>
            <a:r>
              <a:rPr lang="en-US" sz="1800" b="1" dirty="0">
                <a:latin typeface="Courier New" pitchFamily="49" charset="0"/>
              </a:rPr>
              <a:t>   state[</a:t>
            </a:r>
            <a:r>
              <a:rPr lang="en-US" sz="1800" b="1" dirty="0" err="1">
                <a:latin typeface="Courier New" pitchFamily="49" charset="0"/>
              </a:rPr>
              <a:t>i</a:t>
            </a:r>
            <a:r>
              <a:rPr lang="en-US" sz="1800" b="1" dirty="0">
                <a:latin typeface="Courier New" pitchFamily="49" charset="0"/>
              </a:rPr>
              <a:t>] = EATING</a:t>
            </a:r>
            <a:r>
              <a:rPr lang="en-US" sz="1800" b="1" dirty="0" smtClean="0">
                <a:latin typeface="Courier New" pitchFamily="49" charset="0"/>
              </a:rPr>
              <a:t>;</a:t>
            </a:r>
          </a:p>
          <a:p>
            <a:pPr algn="l" defTabSz="914400" eaLnBrk="1" hangingPunct="1"/>
            <a:r>
              <a:rPr lang="en-US" sz="1800" b="1" dirty="0">
                <a:latin typeface="Courier New" pitchFamily="49" charset="0"/>
              </a:rPr>
              <a:t> </a:t>
            </a:r>
            <a:r>
              <a:rPr lang="en-US" sz="1800" b="1" dirty="0" smtClean="0">
                <a:latin typeface="Courier New" pitchFamily="49" charset="0"/>
              </a:rPr>
              <a:t>  // Signal Philosopher </a:t>
            </a:r>
            <a:r>
              <a:rPr lang="en-US" sz="1800" b="1" dirty="0" err="1" smtClean="0">
                <a:latin typeface="Courier New" pitchFamily="49" charset="0"/>
              </a:rPr>
              <a:t>i</a:t>
            </a:r>
            <a:endParaRPr lang="en-US" sz="1800" b="1" dirty="0">
              <a:latin typeface="Courier New" pitchFamily="49" charset="0"/>
            </a:endParaRPr>
          </a:p>
          <a:p>
            <a:pPr algn="l" defTabSz="914400" eaLnBrk="1" hangingPunct="1"/>
            <a:r>
              <a:rPr lang="en-US" sz="1800" b="1" dirty="0">
                <a:latin typeface="Courier New" pitchFamily="49" charset="0"/>
              </a:rPr>
              <a:t>   </a:t>
            </a:r>
            <a:r>
              <a:rPr lang="en-US" sz="1800" b="1" dirty="0" smtClean="0">
                <a:solidFill>
                  <a:schemeClr val="folHlink"/>
                </a:solidFill>
                <a:latin typeface="Courier New" pitchFamily="49" charset="0"/>
              </a:rPr>
              <a:t>up(</a:t>
            </a:r>
            <a:r>
              <a:rPr lang="en-US" sz="1800" b="1" dirty="0" err="1" smtClean="0">
                <a:solidFill>
                  <a:schemeClr val="folHlink"/>
                </a:solidFill>
                <a:latin typeface="Courier New" pitchFamily="49" charset="0"/>
              </a:rPr>
              <a:t>sem</a:t>
            </a:r>
            <a:r>
              <a:rPr lang="en-US" sz="1800" b="1" dirty="0" smtClean="0">
                <a:solidFill>
                  <a:schemeClr val="folHlink"/>
                </a:solidFill>
                <a:latin typeface="Courier New" pitchFamily="49" charset="0"/>
              </a:rPr>
              <a:t>[</a:t>
            </a:r>
            <a:r>
              <a:rPr lang="en-US" sz="1800" b="1" dirty="0" err="1" smtClean="0">
                <a:solidFill>
                  <a:schemeClr val="folHlink"/>
                </a:solidFill>
                <a:latin typeface="Courier New" pitchFamily="49" charset="0"/>
              </a:rPr>
              <a:t>i</a:t>
            </a:r>
            <a:r>
              <a:rPr lang="en-US" sz="1800" b="1" dirty="0">
                <a:solidFill>
                  <a:schemeClr val="folHlink"/>
                </a:solidFill>
                <a:latin typeface="Courier New" pitchFamily="49" charset="0"/>
              </a:rPr>
              <a:t>]);</a:t>
            </a:r>
          </a:p>
          <a:p>
            <a:pPr algn="l" defTabSz="914400" eaLnBrk="1" hangingPunct="1"/>
            <a:r>
              <a:rPr lang="en-US" sz="1800" b="1" dirty="0">
                <a:latin typeface="Courier New" pitchFamily="49" charset="0"/>
              </a:rPr>
              <a:t> }</a:t>
            </a:r>
          </a:p>
          <a:p>
            <a:pPr algn="l" defTabSz="914400" eaLnBrk="1" hangingPunct="1"/>
            <a:r>
              <a:rPr lang="en-US" sz="1800" b="1" dirty="0">
                <a:latin typeface="Courier New" pitchFamily="49" charset="0"/>
              </a:rPr>
              <a:t>}</a:t>
            </a:r>
          </a:p>
        </p:txBody>
      </p:sp>
      <p:sp>
        <p:nvSpPr>
          <p:cNvPr id="84997" name="Text Box 4"/>
          <p:cNvSpPr txBox="1">
            <a:spLocks noChangeArrowheads="1"/>
          </p:cNvSpPr>
          <p:nvPr/>
        </p:nvSpPr>
        <p:spPr bwMode="auto">
          <a:xfrm>
            <a:off x="177800" y="1952625"/>
            <a:ext cx="3810000" cy="928688"/>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err="1">
                <a:latin typeface="Courier New" pitchFamily="49" charset="0"/>
              </a:rPr>
              <a:t>int</a:t>
            </a:r>
            <a:r>
              <a:rPr lang="en-US" sz="1800" b="1" dirty="0">
                <a:latin typeface="Courier New" pitchFamily="49" charset="0"/>
              </a:rPr>
              <a:t> state[N];</a:t>
            </a:r>
          </a:p>
          <a:p>
            <a:pPr algn="l" defTabSz="914400" eaLnBrk="1" hangingPunct="1"/>
            <a:r>
              <a:rPr lang="en-US" sz="1800" b="1" dirty="0" smtClean="0">
                <a:solidFill>
                  <a:schemeClr val="folHlink"/>
                </a:solidFill>
                <a:latin typeface="Courier New" pitchFamily="49" charset="0"/>
              </a:rPr>
              <a:t>lock </a:t>
            </a:r>
            <a:r>
              <a:rPr lang="en-US" sz="1800" b="1" dirty="0" err="1" smtClean="0">
                <a:solidFill>
                  <a:schemeClr val="folHlink"/>
                </a:solidFill>
                <a:latin typeface="Courier New" pitchFamily="49" charset="0"/>
              </a:rPr>
              <a:t>mutex</a:t>
            </a:r>
            <a:r>
              <a:rPr lang="en-US" sz="1800" b="1" dirty="0" smtClean="0">
                <a:solidFill>
                  <a:schemeClr val="folHlink"/>
                </a:solidFill>
                <a:latin typeface="Courier New" pitchFamily="49" charset="0"/>
              </a:rPr>
              <a:t>;</a:t>
            </a:r>
            <a:endParaRPr lang="en-US" sz="1800" b="1" dirty="0">
              <a:solidFill>
                <a:schemeClr val="folHlink"/>
              </a:solidFill>
              <a:latin typeface="Courier New" pitchFamily="49" charset="0"/>
            </a:endParaRPr>
          </a:p>
          <a:p>
            <a:pPr algn="l" defTabSz="914400" eaLnBrk="1" hangingPunct="1"/>
            <a:r>
              <a:rPr lang="en-US" sz="1800" b="1" dirty="0" err="1" smtClean="0">
                <a:solidFill>
                  <a:schemeClr val="folHlink"/>
                </a:solidFill>
                <a:latin typeface="Courier New" pitchFamily="49" charset="0"/>
              </a:rPr>
              <a:t>sem</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sem</a:t>
            </a:r>
            <a:r>
              <a:rPr lang="en-US" sz="1800" b="1" dirty="0" smtClean="0">
                <a:solidFill>
                  <a:schemeClr val="folHlink"/>
                </a:solidFill>
                <a:latin typeface="Courier New" pitchFamily="49" charset="0"/>
              </a:rPr>
              <a:t>[N</a:t>
            </a:r>
            <a:r>
              <a:rPr lang="en-US" sz="1800" b="1" dirty="0">
                <a:solidFill>
                  <a:schemeClr val="folHlink"/>
                </a:solidFill>
                <a:latin typeface="Courier New" pitchFamily="49" charset="0"/>
              </a:rPr>
              <a:t>] = {0};</a:t>
            </a:r>
          </a:p>
        </p:txBody>
      </p:sp>
      <p:sp>
        <p:nvSpPr>
          <p:cNvPr id="268293" name="Text Box 5"/>
          <p:cNvSpPr txBox="1">
            <a:spLocks noChangeArrowheads="1"/>
          </p:cNvSpPr>
          <p:nvPr/>
        </p:nvSpPr>
        <p:spPr bwMode="auto">
          <a:xfrm>
            <a:off x="177800" y="3325813"/>
            <a:ext cx="3810000" cy="2027237"/>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err="1">
                <a:latin typeface="Courier New" pitchFamily="49" charset="0"/>
              </a:rPr>
              <a:t>take_forks</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a:t>
            </a:r>
          </a:p>
          <a:p>
            <a:pPr algn="l" defTabSz="914400" eaLnBrk="1" hangingPunct="1"/>
            <a:r>
              <a:rPr lang="en-US" sz="1800" b="1" dirty="0">
                <a:latin typeface="Courier New" pitchFamily="49" charset="0"/>
              </a:rPr>
              <a:t>  </a:t>
            </a:r>
            <a:r>
              <a:rPr lang="en-US" sz="1800" b="1" dirty="0" smtClean="0">
                <a:solidFill>
                  <a:schemeClr val="folHlink"/>
                </a:solidFill>
                <a:latin typeface="Courier New" pitchFamily="49" charset="0"/>
              </a:rPr>
              <a:t>lock(</a:t>
            </a:r>
            <a:r>
              <a:rPr lang="en-US" sz="1800" b="1" dirty="0" err="1" smtClean="0">
                <a:solidFill>
                  <a:schemeClr val="folHlink"/>
                </a:solidFill>
                <a:latin typeface="Courier New" pitchFamily="49" charset="0"/>
              </a:rPr>
              <a:t>mutex</a:t>
            </a:r>
            <a:r>
              <a:rPr lang="en-US" sz="1800" b="1" dirty="0">
                <a:solidFill>
                  <a:schemeClr val="folHlink"/>
                </a:solidFill>
                <a:latin typeface="Courier New" pitchFamily="49" charset="0"/>
              </a:rPr>
              <a:t>);</a:t>
            </a:r>
          </a:p>
          <a:p>
            <a:pPr algn="l" defTabSz="914400" eaLnBrk="1" hangingPunct="1"/>
            <a:r>
              <a:rPr lang="en-US" sz="1800" b="1" dirty="0">
                <a:latin typeface="Courier New" pitchFamily="49" charset="0"/>
              </a:rPr>
              <a:t>  state[</a:t>
            </a:r>
            <a:r>
              <a:rPr lang="en-US" sz="1800" b="1" dirty="0" err="1">
                <a:latin typeface="Courier New" pitchFamily="49" charset="0"/>
              </a:rPr>
              <a:t>i</a:t>
            </a:r>
            <a:r>
              <a:rPr lang="en-US" sz="1800" b="1" dirty="0">
                <a:latin typeface="Courier New" pitchFamily="49" charset="0"/>
              </a:rPr>
              <a:t>] = HUNGRY;</a:t>
            </a:r>
          </a:p>
          <a:p>
            <a:pPr algn="l" defTabSz="914400" eaLnBrk="1" hangingPunct="1"/>
            <a:r>
              <a:rPr lang="en-US" sz="1800" b="1" dirty="0">
                <a:latin typeface="Courier New" pitchFamily="49" charset="0"/>
              </a:rPr>
              <a:t>  test(</a:t>
            </a:r>
            <a:r>
              <a:rPr lang="en-US" sz="1800" b="1" dirty="0" err="1">
                <a:latin typeface="Courier New" pitchFamily="49" charset="0"/>
              </a:rPr>
              <a:t>i</a:t>
            </a:r>
            <a:r>
              <a:rPr lang="en-US" sz="1800" b="1" dirty="0">
                <a:latin typeface="Courier New" pitchFamily="49" charset="0"/>
              </a:rPr>
              <a:t>);</a:t>
            </a:r>
          </a:p>
          <a:p>
            <a:pPr algn="l" defTabSz="914400" eaLnBrk="1" hangingPunct="1"/>
            <a:r>
              <a:rPr lang="en-US" sz="1800" b="1" dirty="0">
                <a:latin typeface="Courier New" pitchFamily="49" charset="0"/>
              </a:rPr>
              <a:t>  </a:t>
            </a:r>
            <a:r>
              <a:rPr lang="en-US" sz="1800" b="1" dirty="0" smtClean="0">
                <a:solidFill>
                  <a:schemeClr val="folHlink"/>
                </a:solidFill>
                <a:latin typeface="Courier New" pitchFamily="49" charset="0"/>
              </a:rPr>
              <a:t>unlock(</a:t>
            </a:r>
            <a:r>
              <a:rPr lang="en-US" sz="1800" b="1" dirty="0" err="1" smtClean="0">
                <a:solidFill>
                  <a:schemeClr val="folHlink"/>
                </a:solidFill>
                <a:latin typeface="Courier New" pitchFamily="49" charset="0"/>
              </a:rPr>
              <a:t>mutex</a:t>
            </a:r>
            <a:r>
              <a:rPr lang="en-US" sz="1800" b="1" dirty="0">
                <a:solidFill>
                  <a:schemeClr val="folHlink"/>
                </a:solidFill>
                <a:latin typeface="Courier New" pitchFamily="49" charset="0"/>
              </a:rPr>
              <a:t>);</a:t>
            </a:r>
          </a:p>
          <a:p>
            <a:pPr algn="l" defTabSz="914400" eaLnBrk="1" hangingPunct="1"/>
            <a:r>
              <a:rPr lang="en-US" sz="1800" b="1" dirty="0">
                <a:solidFill>
                  <a:schemeClr val="folHlink"/>
                </a:solidFill>
                <a:latin typeface="Courier New" pitchFamily="49" charset="0"/>
              </a:rPr>
              <a:t>  </a:t>
            </a:r>
            <a:r>
              <a:rPr lang="en-US" sz="1800" b="1" dirty="0" smtClean="0">
                <a:solidFill>
                  <a:schemeClr val="folHlink"/>
                </a:solidFill>
                <a:latin typeface="Courier New" pitchFamily="49" charset="0"/>
              </a:rPr>
              <a:t>down(</a:t>
            </a:r>
            <a:r>
              <a:rPr lang="en-US" sz="1800" b="1" dirty="0" err="1" smtClean="0">
                <a:solidFill>
                  <a:schemeClr val="folHlink"/>
                </a:solidFill>
                <a:latin typeface="Courier New" pitchFamily="49" charset="0"/>
              </a:rPr>
              <a:t>sem</a:t>
            </a:r>
            <a:r>
              <a:rPr lang="en-US" sz="1800" b="1" dirty="0" smtClean="0">
                <a:solidFill>
                  <a:schemeClr val="folHlink"/>
                </a:solidFill>
                <a:latin typeface="Courier New" pitchFamily="49" charset="0"/>
              </a:rPr>
              <a:t>[</a:t>
            </a:r>
            <a:r>
              <a:rPr lang="en-US" sz="1800" b="1" dirty="0" err="1" smtClean="0">
                <a:solidFill>
                  <a:schemeClr val="folHlink"/>
                </a:solidFill>
                <a:latin typeface="Courier New" pitchFamily="49" charset="0"/>
              </a:rPr>
              <a:t>i</a:t>
            </a:r>
            <a:r>
              <a:rPr lang="en-US" sz="1800" b="1" dirty="0">
                <a:solidFill>
                  <a:schemeClr val="folHlink"/>
                </a:solidFill>
                <a:latin typeface="Courier New" pitchFamily="49" charset="0"/>
              </a:rPr>
              <a:t>]);</a:t>
            </a:r>
          </a:p>
          <a:p>
            <a:pPr algn="l" defTabSz="914400" eaLnBrk="1" hangingPunct="1"/>
            <a:r>
              <a:rPr lang="en-US" sz="1800" b="1" dirty="0">
                <a:latin typeface="Courier New" pitchFamily="49" charset="0"/>
              </a:rPr>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14920" y="4823640"/>
              <a:ext cx="2455920" cy="189000"/>
            </p14:xfrm>
          </p:contentPart>
        </mc:Choice>
        <mc:Fallback xmlns="">
          <p:pic>
            <p:nvPicPr>
              <p:cNvPr id="2" name="Ink 1"/>
              <p:cNvPicPr/>
              <p:nvPr/>
            </p:nvPicPr>
            <p:blipFill>
              <a:blip r:embed="rId4"/>
              <a:stretch>
                <a:fillRect/>
              </a:stretch>
            </p:blipFill>
            <p:spPr>
              <a:xfrm>
                <a:off x="2003760" y="4812840"/>
                <a:ext cx="2478240" cy="205200"/>
              </a:xfrm>
              <a:prstGeom prst="rect">
                <a:avLst/>
              </a:prstGeom>
            </p:spPr>
          </p:pic>
        </mc:Fallback>
      </mc:AlternateContent>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en-US" smtClean="0"/>
              <a:t>Put Forks</a:t>
            </a:r>
          </a:p>
        </p:txBody>
      </p:sp>
      <p:sp>
        <p:nvSpPr>
          <p:cNvPr id="8601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797BED76-8C54-4105-BEA2-5E3FD9604AA4}" type="slidenum">
              <a:rPr lang="en-US" sz="1600" smtClean="0">
                <a:solidFill>
                  <a:schemeClr val="bg1"/>
                </a:solidFill>
                <a:latin typeface="Comic Sans MS" pitchFamily="66" charset="0"/>
              </a:rPr>
              <a:pPr/>
              <a:t>29</a:t>
            </a:fld>
            <a:endParaRPr lang="en-US" sz="1600" smtClean="0">
              <a:solidFill>
                <a:schemeClr val="bg1"/>
              </a:solidFill>
              <a:latin typeface="Comic Sans MS" pitchFamily="66" charset="0"/>
            </a:endParaRPr>
          </a:p>
        </p:txBody>
      </p:sp>
      <p:sp>
        <p:nvSpPr>
          <p:cNvPr id="86020" name="Text Box 3"/>
          <p:cNvSpPr txBox="1">
            <a:spLocks noChangeArrowheads="1"/>
          </p:cNvSpPr>
          <p:nvPr/>
        </p:nvSpPr>
        <p:spPr bwMode="auto">
          <a:xfrm>
            <a:off x="4165600" y="1952625"/>
            <a:ext cx="4800600" cy="3693319"/>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a:latin typeface="Courier New" pitchFamily="49" charset="0"/>
              </a:rPr>
              <a:t>// test whether philosopher </a:t>
            </a:r>
            <a:r>
              <a:rPr lang="en-US" sz="1800" b="1" dirty="0" err="1">
                <a:latin typeface="Courier New" pitchFamily="49" charset="0"/>
              </a:rPr>
              <a:t>i</a:t>
            </a:r>
            <a:r>
              <a:rPr lang="en-US" sz="1800" b="1" dirty="0">
                <a:latin typeface="Courier New" pitchFamily="49" charset="0"/>
              </a:rPr>
              <a:t> </a:t>
            </a:r>
          </a:p>
          <a:p>
            <a:pPr algn="l" defTabSz="914400" eaLnBrk="1" hangingPunct="1"/>
            <a:r>
              <a:rPr lang="en-US" sz="1800" b="1" dirty="0">
                <a:latin typeface="Courier New" pitchFamily="49" charset="0"/>
              </a:rPr>
              <a:t>// can take both forks</a:t>
            </a:r>
          </a:p>
          <a:p>
            <a:pPr algn="l" defTabSz="914400" eaLnBrk="1" hangingPunct="1"/>
            <a:r>
              <a:rPr lang="en-US" sz="1800" b="1" dirty="0">
                <a:latin typeface="Courier New" pitchFamily="49" charset="0"/>
              </a:rPr>
              <a:t>// </a:t>
            </a:r>
            <a:r>
              <a:rPr lang="en-US" sz="1800" b="1" dirty="0" smtClean="0">
                <a:latin typeface="Courier New" pitchFamily="49" charset="0"/>
              </a:rPr>
              <a:t>call </a:t>
            </a:r>
            <a:r>
              <a:rPr lang="en-US" sz="1800" b="1" dirty="0">
                <a:latin typeface="Courier New" pitchFamily="49" charset="0"/>
              </a:rPr>
              <a:t>with </a:t>
            </a:r>
            <a:r>
              <a:rPr lang="en-US" sz="1800" b="1" dirty="0" err="1">
                <a:latin typeface="Courier New" pitchFamily="49" charset="0"/>
              </a:rPr>
              <a:t>mutex</a:t>
            </a:r>
            <a:r>
              <a:rPr lang="en-US" sz="1800" b="1" dirty="0">
                <a:latin typeface="Courier New" pitchFamily="49" charset="0"/>
              </a:rPr>
              <a:t> </a:t>
            </a:r>
            <a:r>
              <a:rPr lang="en-US" sz="1800" b="1" dirty="0" smtClean="0">
                <a:latin typeface="Courier New" pitchFamily="49" charset="0"/>
              </a:rPr>
              <a:t>set</a:t>
            </a:r>
            <a:endParaRPr lang="en-US" sz="1800" b="1" dirty="0">
              <a:latin typeface="Courier New" pitchFamily="49" charset="0"/>
            </a:endParaRPr>
          </a:p>
          <a:p>
            <a:pPr algn="l" defTabSz="914400" eaLnBrk="1" hangingPunct="1"/>
            <a:endParaRPr lang="en-US" sz="1800" b="1" dirty="0">
              <a:latin typeface="Courier New" pitchFamily="49" charset="0"/>
            </a:endParaRPr>
          </a:p>
          <a:p>
            <a:pPr algn="l" defTabSz="914400" eaLnBrk="1" hangingPunct="1"/>
            <a:r>
              <a:rPr lang="en-US" sz="1800" b="1" dirty="0">
                <a:latin typeface="Courier New" pitchFamily="49" charset="0"/>
              </a:rPr>
              <a:t>test(</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a:t>
            </a:r>
          </a:p>
          <a:p>
            <a:pPr algn="l" defTabSz="914400" eaLnBrk="1" hangingPunct="1"/>
            <a:r>
              <a:rPr lang="en-US" sz="1800" b="1" dirty="0">
                <a:latin typeface="Courier New" pitchFamily="49" charset="0"/>
              </a:rPr>
              <a:t> if (state[</a:t>
            </a:r>
            <a:r>
              <a:rPr lang="en-US" sz="1800" b="1" dirty="0" err="1">
                <a:latin typeface="Courier New" pitchFamily="49" charset="0"/>
              </a:rPr>
              <a:t>i</a:t>
            </a:r>
            <a:r>
              <a:rPr lang="en-US" sz="1800" b="1" dirty="0">
                <a:latin typeface="Courier New" pitchFamily="49" charset="0"/>
              </a:rPr>
              <a:t>] == HUNGRY &amp;&amp;</a:t>
            </a:r>
          </a:p>
          <a:p>
            <a:pPr algn="l" defTabSz="914400" eaLnBrk="1" hangingPunct="1"/>
            <a:r>
              <a:rPr lang="en-US" sz="1800" b="1" dirty="0">
                <a:latin typeface="Courier New" pitchFamily="49" charset="0"/>
              </a:rPr>
              <a:t>     state[LEFT] != EATING &amp;&amp;</a:t>
            </a:r>
          </a:p>
          <a:p>
            <a:pPr algn="l" defTabSz="914400" eaLnBrk="1" hangingPunct="1"/>
            <a:r>
              <a:rPr lang="en-US" sz="1800" b="1" dirty="0">
                <a:latin typeface="Courier New" pitchFamily="49" charset="0"/>
              </a:rPr>
              <a:t>     state[RIGHT] != EATING){</a:t>
            </a:r>
          </a:p>
          <a:p>
            <a:pPr algn="l" defTabSz="914400" eaLnBrk="1" hangingPunct="1"/>
            <a:r>
              <a:rPr lang="en-US" sz="1800" b="1" dirty="0">
                <a:latin typeface="Courier New" pitchFamily="49" charset="0"/>
              </a:rPr>
              <a:t>   state[</a:t>
            </a:r>
            <a:r>
              <a:rPr lang="en-US" sz="1800" b="1" dirty="0" err="1">
                <a:latin typeface="Courier New" pitchFamily="49" charset="0"/>
              </a:rPr>
              <a:t>i</a:t>
            </a:r>
            <a:r>
              <a:rPr lang="en-US" sz="1800" b="1" dirty="0">
                <a:latin typeface="Courier New" pitchFamily="49" charset="0"/>
              </a:rPr>
              <a:t>] = EATING</a:t>
            </a:r>
            <a:r>
              <a:rPr lang="en-US" sz="1800" b="1" dirty="0" smtClean="0">
                <a:latin typeface="Courier New" pitchFamily="49" charset="0"/>
              </a:rPr>
              <a:t>;</a:t>
            </a: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Signal Philosopher </a:t>
            </a:r>
            <a:r>
              <a:rPr lang="en-US" sz="1800" b="1" dirty="0" err="1">
                <a:latin typeface="Courier New" pitchFamily="49" charset="0"/>
              </a:rPr>
              <a:t>i</a:t>
            </a:r>
            <a:endParaRPr lang="en-US" sz="1800" b="1" dirty="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up(</a:t>
            </a:r>
            <a:r>
              <a:rPr lang="en-US" sz="1800" b="1" dirty="0" err="1" smtClean="0">
                <a:latin typeface="Courier New" pitchFamily="49" charset="0"/>
              </a:rPr>
              <a:t>sem</a:t>
            </a:r>
            <a:r>
              <a:rPr lang="en-US" sz="1800" b="1" dirty="0" smtClean="0">
                <a:latin typeface="Courier New" pitchFamily="49" charset="0"/>
              </a:rPr>
              <a:t>[</a:t>
            </a:r>
            <a:r>
              <a:rPr lang="en-US" sz="1800" b="1" dirty="0" err="1" smtClean="0">
                <a:latin typeface="Courier New" pitchFamily="49" charset="0"/>
              </a:rPr>
              <a:t>i</a:t>
            </a:r>
            <a:r>
              <a:rPr lang="en-US" sz="1800" b="1" dirty="0">
                <a:latin typeface="Courier New" pitchFamily="49" charset="0"/>
              </a:rPr>
              <a:t>]);</a:t>
            </a:r>
          </a:p>
          <a:p>
            <a:pPr algn="l" defTabSz="914400" eaLnBrk="1" hangingPunct="1"/>
            <a:r>
              <a:rPr lang="en-US" sz="1800" b="1" dirty="0">
                <a:latin typeface="Courier New" pitchFamily="49" charset="0"/>
              </a:rPr>
              <a:t> }</a:t>
            </a:r>
          </a:p>
          <a:p>
            <a:pPr algn="l" defTabSz="914400" eaLnBrk="1" hangingPunct="1"/>
            <a:r>
              <a:rPr lang="en-US" sz="1800" b="1" dirty="0">
                <a:latin typeface="Courier New" pitchFamily="49" charset="0"/>
              </a:rPr>
              <a:t>}</a:t>
            </a:r>
          </a:p>
        </p:txBody>
      </p:sp>
      <p:sp>
        <p:nvSpPr>
          <p:cNvPr id="86022" name="Text Box 6"/>
          <p:cNvSpPr txBox="1">
            <a:spLocks noChangeArrowheads="1"/>
          </p:cNvSpPr>
          <p:nvPr/>
        </p:nvSpPr>
        <p:spPr bwMode="auto">
          <a:xfrm>
            <a:off x="177800" y="3325813"/>
            <a:ext cx="3810000" cy="2027237"/>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err="1">
                <a:latin typeface="Courier New" pitchFamily="49" charset="0"/>
              </a:rPr>
              <a:t>put_forks</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 {</a:t>
            </a:r>
          </a:p>
          <a:p>
            <a:pPr algn="l" defTabSz="914400" eaLnBrk="1" hangingPunct="1"/>
            <a:r>
              <a:rPr lang="en-US" sz="1800" b="1" dirty="0">
                <a:latin typeface="Courier New" pitchFamily="49" charset="0"/>
              </a:rPr>
              <a:t>  </a:t>
            </a:r>
            <a:r>
              <a:rPr lang="en-US" sz="1800" b="1" dirty="0" smtClean="0">
                <a:latin typeface="Courier New" pitchFamily="49" charset="0"/>
              </a:rPr>
              <a:t>lock(</a:t>
            </a:r>
            <a:r>
              <a:rPr lang="en-US" sz="1800" b="1" dirty="0" err="1" smtClean="0">
                <a:latin typeface="Courier New" pitchFamily="49" charset="0"/>
              </a:rPr>
              <a:t>mutex</a:t>
            </a:r>
            <a:r>
              <a:rPr lang="en-US" sz="1800" b="1" dirty="0">
                <a:latin typeface="Courier New" pitchFamily="49" charset="0"/>
              </a:rPr>
              <a:t>);</a:t>
            </a:r>
          </a:p>
          <a:p>
            <a:pPr algn="l" defTabSz="914400" eaLnBrk="1" hangingPunct="1"/>
            <a:r>
              <a:rPr lang="en-US" sz="1800" b="1" dirty="0">
                <a:latin typeface="Courier New" pitchFamily="49" charset="0"/>
              </a:rPr>
              <a:t>  </a:t>
            </a:r>
            <a:r>
              <a:rPr lang="en-US" sz="1800" b="1" dirty="0">
                <a:solidFill>
                  <a:schemeClr val="accent3"/>
                </a:solidFill>
                <a:latin typeface="Courier New" pitchFamily="49" charset="0"/>
              </a:rPr>
              <a:t>state[</a:t>
            </a:r>
            <a:r>
              <a:rPr lang="en-US" sz="1800" b="1" dirty="0" err="1">
                <a:solidFill>
                  <a:schemeClr val="accent3"/>
                </a:solidFill>
                <a:latin typeface="Courier New" pitchFamily="49" charset="0"/>
              </a:rPr>
              <a:t>i</a:t>
            </a:r>
            <a:r>
              <a:rPr lang="en-US" sz="1800" b="1" dirty="0">
                <a:solidFill>
                  <a:schemeClr val="accent3"/>
                </a:solidFill>
                <a:latin typeface="Courier New" pitchFamily="49" charset="0"/>
              </a:rPr>
              <a:t>] = THINKING;</a:t>
            </a:r>
          </a:p>
          <a:p>
            <a:pPr algn="l" defTabSz="914400" eaLnBrk="1" hangingPunct="1"/>
            <a:r>
              <a:rPr lang="en-US" sz="1800" b="1" dirty="0">
                <a:solidFill>
                  <a:schemeClr val="accent3"/>
                </a:solidFill>
                <a:latin typeface="Courier New" pitchFamily="49" charset="0"/>
              </a:rPr>
              <a:t>  test(LEFT);</a:t>
            </a:r>
          </a:p>
          <a:p>
            <a:pPr algn="l" defTabSz="914400" eaLnBrk="1" hangingPunct="1"/>
            <a:r>
              <a:rPr lang="en-US" sz="1800" b="1" dirty="0">
                <a:solidFill>
                  <a:schemeClr val="accent3"/>
                </a:solidFill>
                <a:latin typeface="Courier New" pitchFamily="49" charset="0"/>
              </a:rPr>
              <a:t>  test(RIGHT</a:t>
            </a:r>
            <a:r>
              <a:rPr lang="en-US" sz="1800" b="1" dirty="0" smtClean="0">
                <a:solidFill>
                  <a:schemeClr val="accent3"/>
                </a:solidFill>
                <a:latin typeface="Courier New" pitchFamily="49" charset="0"/>
              </a:rPr>
              <a:t>);</a:t>
            </a:r>
            <a:endParaRPr lang="en-US" sz="1800" b="1" dirty="0">
              <a:solidFill>
                <a:schemeClr val="accent3"/>
              </a:solidFill>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unlock(</a:t>
            </a:r>
            <a:r>
              <a:rPr lang="en-US" sz="1800" b="1" dirty="0" err="1" smtClean="0">
                <a:latin typeface="Courier New" pitchFamily="49" charset="0"/>
              </a:rPr>
              <a:t>mutex</a:t>
            </a:r>
            <a:r>
              <a:rPr lang="en-US" sz="1800" b="1" dirty="0">
                <a:latin typeface="Courier New" pitchFamily="49" charset="0"/>
              </a:rPr>
              <a:t>);</a:t>
            </a:r>
          </a:p>
          <a:p>
            <a:pPr algn="l" defTabSz="914400" eaLnBrk="1" hangingPunct="1"/>
            <a:r>
              <a:rPr lang="en-US" sz="1800" b="1" dirty="0">
                <a:latin typeface="Courier New" pitchFamily="49" charset="0"/>
              </a:rPr>
              <a:t>}</a:t>
            </a:r>
          </a:p>
        </p:txBody>
      </p:sp>
      <p:sp>
        <p:nvSpPr>
          <p:cNvPr id="7" name="Text Box 4"/>
          <p:cNvSpPr txBox="1">
            <a:spLocks noChangeArrowheads="1"/>
          </p:cNvSpPr>
          <p:nvPr/>
        </p:nvSpPr>
        <p:spPr bwMode="auto">
          <a:xfrm>
            <a:off x="177800" y="1952625"/>
            <a:ext cx="3810000" cy="928688"/>
          </a:xfrm>
          <a:prstGeom prst="rect">
            <a:avLst/>
          </a:prstGeom>
          <a:noFill/>
          <a:ln w="12700" cap="sq">
            <a:solidFill>
              <a:schemeClr val="tx1"/>
            </a:solidFill>
            <a:miter lim="800000"/>
            <a:headEnd type="none" w="sm" len="sm"/>
            <a:tailEnd type="none" w="sm" len="sm"/>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defTabSz="914400" eaLnBrk="1" hangingPunct="1"/>
            <a:r>
              <a:rPr lang="en-US" sz="1800" b="1" dirty="0" err="1">
                <a:latin typeface="Courier New" pitchFamily="49" charset="0"/>
              </a:rPr>
              <a:t>int</a:t>
            </a:r>
            <a:r>
              <a:rPr lang="en-US" sz="1800" b="1" dirty="0">
                <a:latin typeface="Courier New" pitchFamily="49" charset="0"/>
              </a:rPr>
              <a:t> state[N];</a:t>
            </a:r>
          </a:p>
          <a:p>
            <a:pPr algn="l" defTabSz="914400" eaLnBrk="1" hangingPunct="1"/>
            <a:r>
              <a:rPr lang="en-US" sz="1800" b="1" dirty="0" smtClean="0">
                <a:latin typeface="Courier New" pitchFamily="49" charset="0"/>
              </a:rPr>
              <a:t>lock </a:t>
            </a:r>
            <a:r>
              <a:rPr lang="en-US" sz="1800" b="1" dirty="0" err="1" smtClean="0">
                <a:latin typeface="Courier New" pitchFamily="49" charset="0"/>
              </a:rPr>
              <a:t>mutex</a:t>
            </a:r>
            <a:r>
              <a:rPr lang="en-US" sz="1800" b="1" dirty="0" smtClean="0">
                <a:latin typeface="Courier New" pitchFamily="49" charset="0"/>
              </a:rPr>
              <a:t>;</a:t>
            </a:r>
            <a:endParaRPr lang="en-US" sz="1800" b="1" dirty="0">
              <a:latin typeface="Courier New" pitchFamily="49" charset="0"/>
            </a:endParaRPr>
          </a:p>
          <a:p>
            <a:pPr algn="l" defTabSz="914400" eaLnBrk="1" hangingPunct="1"/>
            <a:r>
              <a:rPr lang="en-US" sz="1800" b="1" dirty="0" err="1" smtClean="0">
                <a:latin typeface="Courier New" pitchFamily="49" charset="0"/>
              </a:rPr>
              <a:t>sem</a:t>
            </a:r>
            <a:r>
              <a:rPr lang="en-US" sz="1800" b="1" dirty="0" smtClean="0">
                <a:latin typeface="Courier New" pitchFamily="49" charset="0"/>
              </a:rPr>
              <a:t> </a:t>
            </a:r>
            <a:r>
              <a:rPr lang="en-US" sz="1800" b="1" dirty="0" err="1" smtClean="0">
                <a:latin typeface="Courier New" pitchFamily="49" charset="0"/>
              </a:rPr>
              <a:t>sem</a:t>
            </a:r>
            <a:r>
              <a:rPr lang="en-US" sz="1800" b="1" dirty="0" smtClean="0">
                <a:latin typeface="Courier New" pitchFamily="49" charset="0"/>
              </a:rPr>
              <a:t>[N</a:t>
            </a:r>
            <a:r>
              <a:rPr lang="en-US" sz="1800" b="1" dirty="0">
                <a:latin typeface="Courier New" pitchFamily="49" charset="0"/>
              </a:rPr>
              <a:t>] = {0};</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GB" smtClean="0"/>
              <a:t>Synchronization</a:t>
            </a:r>
          </a:p>
        </p:txBody>
      </p:sp>
      <p:sp>
        <p:nvSpPr>
          <p:cNvPr id="36868" name="Rectangle 3"/>
          <p:cNvSpPr>
            <a:spLocks noGrp="1" noChangeArrowheads="1"/>
          </p:cNvSpPr>
          <p:nvPr>
            <p:ph idx="1"/>
          </p:nvPr>
        </p:nvSpPr>
        <p:spPr/>
        <p:txBody>
          <a:bodyPr/>
          <a:lstStyle/>
          <a:p>
            <a:r>
              <a:rPr lang="en-GB" dirty="0" smtClean="0"/>
              <a:t>Recall that concurrent programming raises two issues</a:t>
            </a:r>
          </a:p>
          <a:p>
            <a:r>
              <a:rPr lang="en-GB" dirty="0" smtClean="0"/>
              <a:t>Race conditions</a:t>
            </a:r>
          </a:p>
          <a:p>
            <a:pPr lvl="1"/>
            <a:r>
              <a:rPr lang="en-GB" dirty="0" smtClean="0"/>
              <a:t>Problem: Certain </a:t>
            </a:r>
            <a:r>
              <a:rPr lang="en-GB" dirty="0" err="1" smtClean="0"/>
              <a:t>interleavings</a:t>
            </a:r>
            <a:r>
              <a:rPr lang="en-GB" dirty="0" smtClean="0"/>
              <a:t> cause incorrect results</a:t>
            </a:r>
          </a:p>
          <a:p>
            <a:pPr lvl="1"/>
            <a:r>
              <a:rPr lang="en-GB" dirty="0" err="1" smtClean="0"/>
              <a:t>Soln</a:t>
            </a:r>
            <a:r>
              <a:rPr lang="en-GB" dirty="0" smtClean="0"/>
              <a:t>: </a:t>
            </a:r>
            <a:r>
              <a:rPr lang="en-GB" dirty="0" err="1" smtClean="0"/>
              <a:t>Mutex</a:t>
            </a:r>
            <a:r>
              <a:rPr lang="en-GB" dirty="0" smtClean="0"/>
              <a:t> locks help avoid races by running code atomically</a:t>
            </a:r>
          </a:p>
          <a:p>
            <a:r>
              <a:rPr lang="en-GB" dirty="0" smtClean="0"/>
              <a:t>Synchronization</a:t>
            </a:r>
          </a:p>
          <a:p>
            <a:pPr lvl="1"/>
            <a:r>
              <a:rPr lang="en-GB" dirty="0" smtClean="0"/>
              <a:t>Problem: Threads need to synchronize with each other</a:t>
            </a:r>
          </a:p>
          <a:p>
            <a:pPr lvl="1"/>
            <a:r>
              <a:rPr lang="en-GB" dirty="0" err="1" smtClean="0"/>
              <a:t>Soln</a:t>
            </a:r>
            <a:r>
              <a:rPr lang="en-GB" dirty="0" smtClean="0"/>
              <a:t>: Now we consider how to handle synchronization, using a classic synchronization problem in operating systems</a:t>
            </a:r>
          </a:p>
        </p:txBody>
      </p:sp>
      <p:sp>
        <p:nvSpPr>
          <p:cNvPr id="2" name="Slide Number Placeholder 1"/>
          <p:cNvSpPr>
            <a:spLocks noGrp="1"/>
          </p:cNvSpPr>
          <p:nvPr>
            <p:ph type="sldNum" sz="quarter" idx="10"/>
          </p:nvPr>
        </p:nvSpPr>
        <p:spPr/>
        <p:txBody>
          <a:bodyPr/>
          <a:lstStyle/>
          <a:p>
            <a:pPr>
              <a:defRPr/>
            </a:pPr>
            <a:fld id="{C8BBC367-7651-4135-8CB4-6CE649996247}" type="slidenum">
              <a:rPr lang="en-US" smtClean="0"/>
              <a:pPr>
                <a:defRPr/>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dirty="0" smtClean="0"/>
              <a:t>The Readers and Writers Problem</a:t>
            </a:r>
          </a:p>
        </p:txBody>
      </p:sp>
      <p:sp>
        <p:nvSpPr>
          <p:cNvPr id="92164" name="Rectangle 3"/>
          <p:cNvSpPr>
            <a:spLocks noGrp="1" noChangeArrowheads="1"/>
          </p:cNvSpPr>
          <p:nvPr>
            <p:ph idx="1"/>
          </p:nvPr>
        </p:nvSpPr>
        <p:spPr/>
        <p:txBody>
          <a:bodyPr/>
          <a:lstStyle/>
          <a:p>
            <a:pPr marL="457200" indent="-457200" eaLnBrk="1" hangingPunct="1"/>
            <a:r>
              <a:rPr lang="en-US" smtClean="0"/>
              <a:t>Multiple reader and writer threads want to access some shared data</a:t>
            </a:r>
          </a:p>
          <a:p>
            <a:pPr marL="457200" indent="-457200" eaLnBrk="1" hangingPunct="1"/>
            <a:r>
              <a:rPr lang="en-US" smtClean="0"/>
              <a:t>Multiple readers can read concurrently</a:t>
            </a:r>
          </a:p>
          <a:p>
            <a:pPr marL="457200" indent="-457200" eaLnBrk="1" hangingPunct="1"/>
            <a:r>
              <a:rPr lang="en-US" smtClean="0"/>
              <a:t>Writers must synchronize with readers and other writers</a:t>
            </a:r>
          </a:p>
          <a:p>
            <a:pPr marL="457200" indent="-457200" eaLnBrk="1" hangingPunct="1"/>
            <a:r>
              <a:rPr lang="en-US" smtClean="0"/>
              <a:t>Synchronization requirements</a:t>
            </a:r>
          </a:p>
          <a:p>
            <a:pPr marL="876300" lvl="1" indent="-419100" eaLnBrk="1" hangingPunct="1"/>
            <a:r>
              <a:rPr lang="en-US" smtClean="0"/>
              <a:t>Only one writer can write the shared data at a time</a:t>
            </a:r>
          </a:p>
          <a:p>
            <a:pPr marL="876300" lvl="1" indent="-419100" eaLnBrk="1" hangingPunct="1"/>
            <a:r>
              <a:rPr lang="en-US" smtClean="0"/>
              <a:t>When a writer is writing, no readers must access the data</a:t>
            </a:r>
          </a:p>
          <a:p>
            <a:pPr marL="457200" indent="-457200" eaLnBrk="1" hangingPunct="1"/>
            <a:r>
              <a:rPr lang="en-US" smtClean="0"/>
              <a:t>Goals</a:t>
            </a:r>
          </a:p>
          <a:p>
            <a:pPr marL="876300" lvl="1" indent="-419100" eaLnBrk="1" hangingPunct="1"/>
            <a:r>
              <a:rPr lang="en-US" smtClean="0"/>
              <a:t>Maximize concurrency</a:t>
            </a:r>
          </a:p>
          <a:p>
            <a:pPr marL="876300" lvl="1" indent="-419100" eaLnBrk="1" hangingPunct="1"/>
            <a:r>
              <a:rPr lang="en-US" smtClean="0"/>
              <a:t>Prevent starvation</a:t>
            </a:r>
          </a:p>
        </p:txBody>
      </p:sp>
      <p:sp>
        <p:nvSpPr>
          <p:cNvPr id="9216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F99F4F4E-DE90-44E7-8475-ED7FF4F6866E}" type="slidenum">
              <a:rPr lang="en-US" sz="1600" smtClean="0">
                <a:solidFill>
                  <a:schemeClr val="bg1"/>
                </a:solidFill>
                <a:latin typeface="Comic Sans MS" pitchFamily="66" charset="0"/>
              </a:rPr>
              <a:pPr/>
              <a:t>30</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428625" y="152400"/>
            <a:ext cx="8715375" cy="1143000"/>
          </a:xfrm>
        </p:spPr>
        <p:txBody>
          <a:bodyPr/>
          <a:lstStyle/>
          <a:p>
            <a:pPr eaLnBrk="1" hangingPunct="1"/>
            <a:r>
              <a:rPr lang="en-US" dirty="0" smtClean="0"/>
              <a:t>Readers/Writers - Basics</a:t>
            </a:r>
            <a:endParaRPr lang="en-US" sz="2600" dirty="0" smtClean="0"/>
          </a:p>
        </p:txBody>
      </p:sp>
      <p:sp>
        <p:nvSpPr>
          <p:cNvPr id="942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6894902-A817-463D-97CD-DFD4CE2686AF}" type="slidenum">
              <a:rPr lang="en-US" sz="1600" smtClean="0">
                <a:solidFill>
                  <a:schemeClr val="bg1"/>
                </a:solidFill>
                <a:latin typeface="Comic Sans MS" pitchFamily="66" charset="0"/>
              </a:rPr>
              <a:pPr/>
              <a:t>31</a:t>
            </a:fld>
            <a:endParaRPr lang="en-US" sz="1600" smtClean="0">
              <a:solidFill>
                <a:schemeClr val="bg1"/>
              </a:solidFill>
              <a:latin typeface="Comic Sans MS" pitchFamily="66" charset="0"/>
            </a:endParaRPr>
          </a:p>
        </p:txBody>
      </p:sp>
      <p:grpSp>
        <p:nvGrpSpPr>
          <p:cNvPr id="7" name="Group 6"/>
          <p:cNvGrpSpPr/>
          <p:nvPr/>
        </p:nvGrpSpPr>
        <p:grpSpPr>
          <a:xfrm>
            <a:off x="584739" y="1441449"/>
            <a:ext cx="7974522" cy="3970319"/>
            <a:chOff x="458788" y="1441449"/>
            <a:chExt cx="7974522" cy="3970319"/>
          </a:xfrm>
        </p:grpSpPr>
        <p:sp>
          <p:nvSpPr>
            <p:cNvPr id="8" name="Rectangle 3"/>
            <p:cNvSpPr>
              <a:spLocks noChangeArrowheads="1"/>
            </p:cNvSpPr>
            <p:nvPr/>
          </p:nvSpPr>
          <p:spPr bwMode="auto">
            <a:xfrm>
              <a:off x="4802188" y="1441450"/>
              <a:ext cx="3631122" cy="3970318"/>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smtClean="0">
                  <a:latin typeface="Courier New" pitchFamily="49" charset="0"/>
                </a:rPr>
                <a:t>Reader () </a:t>
              </a:r>
              <a:r>
                <a:rPr lang="en-US" sz="1800" b="1" dirty="0">
                  <a:latin typeface="Courier New" pitchFamily="49" charset="0"/>
                </a:rPr>
                <a:t>{</a:t>
              </a:r>
            </a:p>
            <a:p>
              <a:pPr algn="l" defTabSz="914400" eaLnBrk="1" hangingPunct="1"/>
              <a:endParaRPr lang="en-US" sz="1800" b="1" dirty="0" smtClean="0">
                <a:latin typeface="Courier New" pitchFamily="49" charset="0"/>
              </a:endParaRPr>
            </a:p>
            <a:p>
              <a:pPr algn="l" defTabSz="914400" eaLnBrk="1" hangingPunct="1"/>
              <a:endParaRPr lang="en-US" sz="1800" b="1" dirty="0" smtClean="0">
                <a:latin typeface="Courier New" pitchFamily="49" charset="0"/>
              </a:endParaRPr>
            </a:p>
            <a:p>
              <a:pPr algn="l" defTabSz="914400" eaLnBrk="1" hangingPunct="1"/>
              <a:endParaRPr lang="en-US" sz="1800" b="1" dirty="0">
                <a:latin typeface="Courier New" pitchFamily="49" charset="0"/>
              </a:endParaRPr>
            </a:p>
            <a:p>
              <a:pPr algn="l" defTabSz="914400" eaLnBrk="1" hangingPunct="1"/>
              <a:r>
                <a:rPr lang="en-US" sz="1800" b="1" dirty="0" smtClean="0">
                  <a:latin typeface="Courier New" pitchFamily="49" charset="0"/>
                </a:rPr>
                <a:t>  </a:t>
              </a:r>
              <a:r>
                <a:rPr lang="en-US" sz="1800" b="1" dirty="0" err="1" smtClean="0">
                  <a:latin typeface="Courier New" pitchFamily="49" charset="0"/>
                </a:rPr>
                <a:t>rc</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+ 1</a:t>
              </a:r>
              <a:r>
                <a:rPr lang="en-US" sz="1800" b="1" dirty="0" smtClean="0">
                  <a:latin typeface="Courier New" pitchFamily="49" charset="0"/>
                </a:rPr>
                <a:t>;</a:t>
              </a:r>
            </a:p>
            <a:p>
              <a:pPr algn="l" defTabSz="914400" eaLnBrk="1" hangingPunct="1"/>
              <a:endParaRPr lang="en-US" sz="1800" b="1" dirty="0" smtClean="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Read shared data</a:t>
              </a:r>
            </a:p>
            <a:p>
              <a:pPr algn="l" defTabSz="914400" eaLnBrk="1" hangingPunct="1"/>
              <a:endParaRPr lang="en-US" sz="1800" b="1" dirty="0" smtClean="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rc</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1;</a:t>
              </a:r>
            </a:p>
            <a:p>
              <a:pPr algn="l" defTabSz="914400" eaLnBrk="1" hangingPunct="1"/>
              <a:endParaRPr lang="en-US" sz="1800" b="1" dirty="0" smtClean="0">
                <a:latin typeface="Courier New" pitchFamily="49" charset="0"/>
              </a:endParaRPr>
            </a:p>
            <a:p>
              <a:pPr algn="l" defTabSz="914400" eaLnBrk="1" hangingPunct="1"/>
              <a:endParaRPr lang="en-US" sz="1800" b="1" dirty="0">
                <a:latin typeface="Courier New" pitchFamily="49" charset="0"/>
              </a:endParaRPr>
            </a:p>
            <a:p>
              <a:pPr algn="l" defTabSz="914400" eaLnBrk="1" hangingPunct="1"/>
              <a:endParaRPr lang="en-US" sz="1800" b="1" dirty="0" smtClean="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non-critical </a:t>
              </a:r>
              <a:r>
                <a:rPr lang="en-US" sz="1800" b="1" dirty="0" smtClean="0">
                  <a:latin typeface="Courier New" pitchFamily="49" charset="0"/>
                </a:rPr>
                <a:t>section</a:t>
              </a:r>
              <a:endParaRPr lang="en-US" sz="1800" b="1" dirty="0">
                <a:latin typeface="Courier New" pitchFamily="49" charset="0"/>
              </a:endParaRPr>
            </a:p>
            <a:p>
              <a:pPr algn="l" defTabSz="914400" eaLnBrk="1" hangingPunct="1"/>
              <a:r>
                <a:rPr lang="en-US" sz="1800" b="1" dirty="0">
                  <a:latin typeface="Courier New" pitchFamily="49" charset="0"/>
                </a:rPr>
                <a:t>}</a:t>
              </a:r>
            </a:p>
          </p:txBody>
        </p:sp>
        <p:sp>
          <p:nvSpPr>
            <p:cNvPr id="9" name="Rectangle 4"/>
            <p:cNvSpPr>
              <a:spLocks noChangeArrowheads="1"/>
            </p:cNvSpPr>
            <p:nvPr/>
          </p:nvSpPr>
          <p:spPr bwMode="auto">
            <a:xfrm>
              <a:off x="458788" y="1441449"/>
              <a:ext cx="3200400" cy="928688"/>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err="1">
                  <a:solidFill>
                    <a:schemeClr val="folHlink"/>
                  </a:solidFill>
                  <a:latin typeface="Courier New" pitchFamily="49" charset="0"/>
                </a:rPr>
                <a:t>Mutex</a:t>
              </a:r>
              <a:r>
                <a:rPr lang="en-US" sz="1800" b="1" dirty="0">
                  <a:solidFill>
                    <a:schemeClr val="folHlink"/>
                  </a:solidFill>
                  <a:latin typeface="Courier New" pitchFamily="49" charset="0"/>
                </a:rPr>
                <a:t> lock = UNLOCKED;</a:t>
              </a:r>
            </a:p>
            <a:p>
              <a:pPr algn="l" defTabSz="914400" eaLnBrk="1" hangingPunct="1"/>
              <a:r>
                <a:rPr lang="en-US" sz="1800" b="1" dirty="0">
                  <a:solidFill>
                    <a:schemeClr val="folHlink"/>
                  </a:solidFill>
                  <a:latin typeface="Courier New" pitchFamily="49" charset="0"/>
                </a:rPr>
                <a:t>Semaphore data = 1;</a:t>
              </a:r>
            </a:p>
            <a:p>
              <a:pPr algn="l" defTabSz="914400" eaLnBrk="1" hangingPunct="1"/>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0;</a:t>
              </a:r>
            </a:p>
          </p:txBody>
        </p:sp>
        <p:sp>
          <p:nvSpPr>
            <p:cNvPr id="10" name="Rectangle 5"/>
            <p:cNvSpPr>
              <a:spLocks noChangeArrowheads="1"/>
            </p:cNvSpPr>
            <p:nvPr/>
          </p:nvSpPr>
          <p:spPr bwMode="auto">
            <a:xfrm>
              <a:off x="458788" y="3638549"/>
              <a:ext cx="3631122" cy="1754326"/>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smtClean="0">
                  <a:latin typeface="Courier New" pitchFamily="49" charset="0"/>
                </a:rPr>
                <a:t>Writer () </a:t>
              </a:r>
              <a:r>
                <a:rPr lang="en-US" sz="1800" b="1" dirty="0">
                  <a:latin typeface="Courier New" pitchFamily="49" charset="0"/>
                </a:rPr>
                <a:t>{</a:t>
              </a:r>
            </a:p>
            <a:p>
              <a:pPr algn="l" defTabSz="914400" eaLnBrk="1" hangingPunct="1"/>
              <a:r>
                <a:rPr lang="en-US" sz="1800" b="1" dirty="0" smtClean="0">
                  <a:latin typeface="Courier New" pitchFamily="49" charset="0"/>
                </a:rPr>
                <a:t>  // </a:t>
              </a:r>
              <a:r>
                <a:rPr lang="en-US" sz="1800" b="1" dirty="0">
                  <a:latin typeface="Courier New" pitchFamily="49" charset="0"/>
                </a:rPr>
                <a:t>non-critical section</a:t>
              </a:r>
            </a:p>
            <a:p>
              <a:pPr algn="l" defTabSz="914400" eaLnBrk="1" hangingPunct="1"/>
              <a:endParaRPr lang="en-US" sz="1800" b="1" dirty="0">
                <a:latin typeface="Courier New" pitchFamily="49" charset="0"/>
              </a:endParaRPr>
            </a:p>
            <a:p>
              <a:pPr algn="l" defTabSz="914400" eaLnBrk="1" hangingPunct="1"/>
              <a:r>
                <a:rPr lang="en-US" sz="1800" b="1" dirty="0" smtClean="0">
                  <a:latin typeface="Courier New" pitchFamily="49" charset="0"/>
                </a:rPr>
                <a:t>  // Write shared data</a:t>
              </a:r>
            </a:p>
            <a:p>
              <a:pPr algn="l" defTabSz="914400" eaLnBrk="1" hangingPunct="1"/>
              <a:endParaRPr lang="en-US" sz="1800" b="1" dirty="0" smtClean="0">
                <a:latin typeface="Courier New" pitchFamily="49" charset="0"/>
              </a:endParaRPr>
            </a:p>
            <a:p>
              <a:pPr algn="l" defTabSz="914400" eaLnBrk="1" hangingPunct="1"/>
              <a:r>
                <a:rPr lang="en-US" sz="1800" b="1" dirty="0" smtClean="0">
                  <a:latin typeface="Courier New" pitchFamily="49" charset="0"/>
                </a:rPr>
                <a:t>}</a:t>
              </a:r>
              <a:endParaRPr lang="en-US" sz="1800" b="1" dirty="0">
                <a:latin typeface="Courier New" pitchFamily="49"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428625" y="152400"/>
            <a:ext cx="8715375" cy="1143000"/>
          </a:xfrm>
        </p:spPr>
        <p:txBody>
          <a:bodyPr/>
          <a:lstStyle/>
          <a:p>
            <a:r>
              <a:rPr lang="en-US" dirty="0"/>
              <a:t>Readers/Writers </a:t>
            </a:r>
            <a:r>
              <a:rPr lang="en-US" dirty="0" smtClean="0"/>
              <a:t>- </a:t>
            </a:r>
            <a:r>
              <a:rPr lang="en-US" dirty="0" err="1" smtClean="0"/>
              <a:t>Mutex</a:t>
            </a:r>
            <a:endParaRPr lang="en-US" sz="2600" dirty="0" smtClean="0"/>
          </a:p>
        </p:txBody>
      </p:sp>
      <p:sp>
        <p:nvSpPr>
          <p:cNvPr id="942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6894902-A817-463D-97CD-DFD4CE2686AF}" type="slidenum">
              <a:rPr lang="en-US" sz="1600" smtClean="0">
                <a:solidFill>
                  <a:schemeClr val="bg1"/>
                </a:solidFill>
                <a:latin typeface="Comic Sans MS" pitchFamily="66" charset="0"/>
              </a:rPr>
              <a:pPr/>
              <a:t>32</a:t>
            </a:fld>
            <a:endParaRPr lang="en-US" sz="1600" smtClean="0">
              <a:solidFill>
                <a:schemeClr val="bg1"/>
              </a:solidFill>
              <a:latin typeface="Comic Sans MS" pitchFamily="66" charset="0"/>
            </a:endParaRPr>
          </a:p>
        </p:txBody>
      </p:sp>
      <p:grpSp>
        <p:nvGrpSpPr>
          <p:cNvPr id="9" name="Group 8"/>
          <p:cNvGrpSpPr/>
          <p:nvPr/>
        </p:nvGrpSpPr>
        <p:grpSpPr>
          <a:xfrm>
            <a:off x="584739" y="1441449"/>
            <a:ext cx="7974522" cy="3970319"/>
            <a:chOff x="458788" y="1441449"/>
            <a:chExt cx="7974522" cy="3970319"/>
          </a:xfrm>
        </p:grpSpPr>
        <p:sp>
          <p:nvSpPr>
            <p:cNvPr id="10" name="Rectangle 3"/>
            <p:cNvSpPr>
              <a:spLocks noChangeArrowheads="1"/>
            </p:cNvSpPr>
            <p:nvPr/>
          </p:nvSpPr>
          <p:spPr bwMode="auto">
            <a:xfrm>
              <a:off x="4802188" y="1441450"/>
              <a:ext cx="3631122" cy="3970318"/>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smtClean="0">
                  <a:latin typeface="Courier New" pitchFamily="49" charset="0"/>
                </a:rPr>
                <a:t>Reader () </a:t>
              </a:r>
              <a:r>
                <a:rPr lang="en-US" sz="1800" b="1" dirty="0">
                  <a:latin typeface="Courier New" pitchFamily="49" charset="0"/>
                </a:rPr>
                <a:t>{</a:t>
              </a:r>
            </a:p>
            <a:p>
              <a:pPr algn="l" defTabSz="914400" eaLnBrk="1" hangingPunct="1"/>
              <a:r>
                <a:rPr lang="en-US" sz="1800" b="1" dirty="0" smtClean="0">
                  <a:solidFill>
                    <a:schemeClr val="accent3"/>
                  </a:solidFill>
                  <a:latin typeface="Courier New" pitchFamily="49" charset="0"/>
                </a:rPr>
                <a:t>  lock(lock);</a:t>
              </a:r>
            </a:p>
            <a:p>
              <a:pPr algn="l" defTabSz="914400" eaLnBrk="1" hangingPunct="1"/>
              <a:endParaRPr lang="en-US" sz="1800" b="1" dirty="0" smtClean="0">
                <a:latin typeface="Courier New" pitchFamily="49" charset="0"/>
              </a:endParaRPr>
            </a:p>
            <a:p>
              <a:pPr algn="l" defTabSz="914400" eaLnBrk="1" hangingPunct="1"/>
              <a:endParaRPr lang="en-US" sz="1800" b="1" dirty="0">
                <a:latin typeface="Courier New" pitchFamily="49" charset="0"/>
              </a:endParaRPr>
            </a:p>
            <a:p>
              <a:pPr algn="l" defTabSz="914400" eaLnBrk="1" hangingPunct="1"/>
              <a:r>
                <a:rPr lang="en-US" sz="1800" b="1" dirty="0" smtClean="0">
                  <a:latin typeface="Courier New" pitchFamily="49" charset="0"/>
                </a:rPr>
                <a:t>  </a:t>
              </a:r>
              <a:r>
                <a:rPr lang="en-US" sz="1800" b="1" dirty="0" err="1" smtClean="0">
                  <a:latin typeface="Courier New" pitchFamily="49" charset="0"/>
                </a:rPr>
                <a:t>rc</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+ 1</a:t>
              </a:r>
              <a:r>
                <a:rPr lang="en-US" sz="1800" b="1" dirty="0" smtClean="0">
                  <a:latin typeface="Courier New" pitchFamily="49" charset="0"/>
                </a:rPr>
                <a:t>;</a:t>
              </a:r>
            </a:p>
            <a:p>
              <a:pPr algn="l" defTabSz="914400" eaLnBrk="1" hangingPunct="1"/>
              <a:r>
                <a:rPr lang="en-US" sz="1800" b="1" dirty="0" smtClean="0">
                  <a:solidFill>
                    <a:schemeClr val="accent3"/>
                  </a:solidFill>
                  <a:latin typeface="Courier New" pitchFamily="49" charset="0"/>
                </a:rPr>
                <a:t>  unlock(lock);</a:t>
              </a: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Read shared data</a:t>
              </a:r>
            </a:p>
            <a:p>
              <a:pPr algn="l" defTabSz="914400" eaLnBrk="1" hangingPunct="1"/>
              <a:r>
                <a:rPr lang="en-US" sz="1800" b="1" dirty="0" smtClean="0">
                  <a:solidFill>
                    <a:schemeClr val="accent3"/>
                  </a:solidFill>
                  <a:latin typeface="Courier New" pitchFamily="49" charset="0"/>
                </a:rPr>
                <a:t>  lock(lock</a:t>
              </a:r>
              <a:r>
                <a:rPr lang="en-US" sz="1800" b="1" dirty="0">
                  <a:solidFill>
                    <a:schemeClr val="accent3"/>
                  </a:solidFill>
                  <a:latin typeface="Courier New" pitchFamily="49" charset="0"/>
                </a:rPr>
                <a:t>);</a:t>
              </a:r>
              <a:endParaRPr lang="en-US" sz="1800" b="1" dirty="0" smtClean="0">
                <a:solidFill>
                  <a:schemeClr val="accent3"/>
                </a:solidFill>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rc</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1;</a:t>
              </a:r>
            </a:p>
            <a:p>
              <a:pPr algn="l" defTabSz="914400" eaLnBrk="1" hangingPunct="1"/>
              <a:endParaRPr lang="en-US" sz="1800" b="1" dirty="0" smtClean="0">
                <a:latin typeface="Courier New" pitchFamily="49" charset="0"/>
              </a:endParaRPr>
            </a:p>
            <a:p>
              <a:pPr algn="l" defTabSz="914400" eaLnBrk="1" hangingPunct="1"/>
              <a:endParaRPr lang="en-US" sz="1800" b="1" dirty="0">
                <a:latin typeface="Courier New" pitchFamily="49" charset="0"/>
              </a:endParaRPr>
            </a:p>
            <a:p>
              <a:pPr algn="l" defTabSz="914400" eaLnBrk="1" hangingPunct="1"/>
              <a:r>
                <a:rPr lang="en-US" sz="1800" b="1" dirty="0" smtClean="0">
                  <a:solidFill>
                    <a:schemeClr val="accent3"/>
                  </a:solidFill>
                  <a:latin typeface="Courier New" pitchFamily="49" charset="0"/>
                </a:rPr>
                <a:t>  unlock(lock</a:t>
              </a:r>
              <a:r>
                <a:rPr lang="en-US" sz="1800" b="1" dirty="0">
                  <a:solidFill>
                    <a:schemeClr val="accent3"/>
                  </a:solidFill>
                  <a:latin typeface="Courier New" pitchFamily="49" charset="0"/>
                </a:rPr>
                <a:t>);</a:t>
              </a:r>
              <a:endParaRPr lang="en-US" sz="1800" b="1" dirty="0" smtClean="0">
                <a:solidFill>
                  <a:schemeClr val="accent3"/>
                </a:solidFill>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non-critical </a:t>
              </a:r>
              <a:r>
                <a:rPr lang="en-US" sz="1800" b="1" dirty="0" smtClean="0">
                  <a:latin typeface="Courier New" pitchFamily="49" charset="0"/>
                </a:rPr>
                <a:t>section</a:t>
              </a:r>
              <a:endParaRPr lang="en-US" sz="1800" b="1" dirty="0">
                <a:latin typeface="Courier New" pitchFamily="49" charset="0"/>
              </a:endParaRPr>
            </a:p>
            <a:p>
              <a:pPr algn="l" defTabSz="914400" eaLnBrk="1" hangingPunct="1"/>
              <a:r>
                <a:rPr lang="en-US" sz="1800" b="1" dirty="0">
                  <a:latin typeface="Courier New" pitchFamily="49" charset="0"/>
                </a:rPr>
                <a:t>}</a:t>
              </a:r>
            </a:p>
          </p:txBody>
        </p:sp>
        <p:sp>
          <p:nvSpPr>
            <p:cNvPr id="11" name="Rectangle 4"/>
            <p:cNvSpPr>
              <a:spLocks noChangeArrowheads="1"/>
            </p:cNvSpPr>
            <p:nvPr/>
          </p:nvSpPr>
          <p:spPr bwMode="auto">
            <a:xfrm>
              <a:off x="458788" y="1441449"/>
              <a:ext cx="3200400" cy="928688"/>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err="1">
                  <a:solidFill>
                    <a:schemeClr val="folHlink"/>
                  </a:solidFill>
                  <a:latin typeface="Courier New" pitchFamily="49" charset="0"/>
                </a:rPr>
                <a:t>Mutex</a:t>
              </a:r>
              <a:r>
                <a:rPr lang="en-US" sz="1800" b="1" dirty="0">
                  <a:solidFill>
                    <a:schemeClr val="folHlink"/>
                  </a:solidFill>
                  <a:latin typeface="Courier New" pitchFamily="49" charset="0"/>
                </a:rPr>
                <a:t> lock = UNLOCKED;</a:t>
              </a:r>
            </a:p>
            <a:p>
              <a:pPr algn="l" defTabSz="914400" eaLnBrk="1" hangingPunct="1"/>
              <a:r>
                <a:rPr lang="en-US" sz="1800" b="1" dirty="0">
                  <a:solidFill>
                    <a:schemeClr val="folHlink"/>
                  </a:solidFill>
                  <a:latin typeface="Courier New" pitchFamily="49" charset="0"/>
                </a:rPr>
                <a:t>Semaphore data = 1;</a:t>
              </a:r>
            </a:p>
            <a:p>
              <a:pPr algn="l" defTabSz="914400" eaLnBrk="1" hangingPunct="1"/>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0;</a:t>
              </a:r>
            </a:p>
          </p:txBody>
        </p:sp>
        <p:sp>
          <p:nvSpPr>
            <p:cNvPr id="12" name="Rectangle 5"/>
            <p:cNvSpPr>
              <a:spLocks noChangeArrowheads="1"/>
            </p:cNvSpPr>
            <p:nvPr/>
          </p:nvSpPr>
          <p:spPr bwMode="auto">
            <a:xfrm>
              <a:off x="458788" y="3638549"/>
              <a:ext cx="3631122" cy="1754326"/>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smtClean="0">
                  <a:latin typeface="Courier New" pitchFamily="49" charset="0"/>
                </a:rPr>
                <a:t>Writer () </a:t>
              </a:r>
              <a:r>
                <a:rPr lang="en-US" sz="1800" b="1" dirty="0">
                  <a:latin typeface="Courier New" pitchFamily="49" charset="0"/>
                </a:rPr>
                <a:t>{</a:t>
              </a:r>
            </a:p>
            <a:p>
              <a:pPr algn="l" defTabSz="914400" eaLnBrk="1" hangingPunct="1"/>
              <a:r>
                <a:rPr lang="en-US" sz="1800" b="1" dirty="0" smtClean="0">
                  <a:latin typeface="Courier New" pitchFamily="49" charset="0"/>
                </a:rPr>
                <a:t>  // </a:t>
              </a:r>
              <a:r>
                <a:rPr lang="en-US" sz="1800" b="1" dirty="0">
                  <a:latin typeface="Courier New" pitchFamily="49" charset="0"/>
                </a:rPr>
                <a:t>non-critical section</a:t>
              </a:r>
            </a:p>
            <a:p>
              <a:pPr algn="l" defTabSz="914400" eaLnBrk="1" hangingPunct="1"/>
              <a:endParaRPr lang="en-US" sz="1800" b="1" dirty="0">
                <a:latin typeface="Courier New" pitchFamily="49" charset="0"/>
              </a:endParaRPr>
            </a:p>
            <a:p>
              <a:pPr algn="l" defTabSz="914400" eaLnBrk="1" hangingPunct="1"/>
              <a:r>
                <a:rPr lang="en-US" sz="1800" b="1" dirty="0" smtClean="0">
                  <a:latin typeface="Courier New" pitchFamily="49" charset="0"/>
                </a:rPr>
                <a:t>  // Write shared data</a:t>
              </a:r>
            </a:p>
            <a:p>
              <a:pPr algn="l" defTabSz="914400" eaLnBrk="1" hangingPunct="1"/>
              <a:endParaRPr lang="en-US" sz="1800" b="1" dirty="0" smtClean="0">
                <a:latin typeface="Courier New" pitchFamily="49" charset="0"/>
              </a:endParaRPr>
            </a:p>
            <a:p>
              <a:pPr algn="l" defTabSz="914400" eaLnBrk="1" hangingPunct="1"/>
              <a:r>
                <a:rPr lang="en-US" sz="1800" b="1" dirty="0" smtClean="0">
                  <a:latin typeface="Courier New" pitchFamily="49" charset="0"/>
                </a:rPr>
                <a:t>}</a:t>
              </a:r>
              <a:endParaRPr lang="en-US" sz="1800" b="1" dirty="0">
                <a:latin typeface="Courier New" pitchFamily="49" charset="0"/>
              </a:endParaRPr>
            </a:p>
          </p:txBody>
        </p:sp>
      </p:grpSp>
    </p:spTree>
    <p:extLst>
      <p:ext uri="{BB962C8B-B14F-4D97-AF65-F5344CB8AC3E}">
        <p14:creationId xmlns:p14="http://schemas.microsoft.com/office/powerpoint/2010/main" val="69266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Readers/Writers </a:t>
            </a:r>
            <a:r>
              <a:rPr lang="en-US" dirty="0" smtClean="0"/>
              <a:t>– Synchronization</a:t>
            </a:r>
            <a:endParaRPr lang="en-US" sz="2600" dirty="0" smtClean="0"/>
          </a:p>
        </p:txBody>
      </p:sp>
      <p:sp>
        <p:nvSpPr>
          <p:cNvPr id="2" name="Content Placeholder 1"/>
          <p:cNvSpPr>
            <a:spLocks noGrp="1"/>
          </p:cNvSpPr>
          <p:nvPr>
            <p:ph idx="1"/>
          </p:nvPr>
        </p:nvSpPr>
        <p:spPr/>
        <p:txBody>
          <a:bodyPr/>
          <a:lstStyle/>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r>
              <a:rPr lang="en-US" dirty="0" smtClean="0"/>
              <a:t>Any problems with this solution?</a:t>
            </a:r>
          </a:p>
        </p:txBody>
      </p:sp>
      <p:sp>
        <p:nvSpPr>
          <p:cNvPr id="942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6894902-A817-463D-97CD-DFD4CE2686AF}" type="slidenum">
              <a:rPr lang="en-US" sz="1600" smtClean="0">
                <a:solidFill>
                  <a:schemeClr val="bg1"/>
                </a:solidFill>
                <a:latin typeface="Comic Sans MS" pitchFamily="66" charset="0"/>
              </a:rPr>
              <a:pPr/>
              <a:t>33</a:t>
            </a:fld>
            <a:endParaRPr lang="en-US" sz="1600" smtClean="0">
              <a:solidFill>
                <a:schemeClr val="bg1"/>
              </a:solidFill>
              <a:latin typeface="Comic Sans MS" pitchFamily="66" charset="0"/>
            </a:endParaRPr>
          </a:p>
        </p:txBody>
      </p:sp>
      <p:grpSp>
        <p:nvGrpSpPr>
          <p:cNvPr id="3" name="Group 2"/>
          <p:cNvGrpSpPr/>
          <p:nvPr/>
        </p:nvGrpSpPr>
        <p:grpSpPr>
          <a:xfrm>
            <a:off x="584739" y="1441449"/>
            <a:ext cx="7974522" cy="3970319"/>
            <a:chOff x="458788" y="1441449"/>
            <a:chExt cx="7974522" cy="3970319"/>
          </a:xfrm>
        </p:grpSpPr>
        <p:sp>
          <p:nvSpPr>
            <p:cNvPr id="277507" name="Rectangle 3"/>
            <p:cNvSpPr>
              <a:spLocks noChangeArrowheads="1"/>
            </p:cNvSpPr>
            <p:nvPr/>
          </p:nvSpPr>
          <p:spPr bwMode="auto">
            <a:xfrm>
              <a:off x="4802188" y="1441450"/>
              <a:ext cx="3631122" cy="3970318"/>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smtClean="0">
                  <a:latin typeface="Courier New" pitchFamily="49" charset="0"/>
                </a:rPr>
                <a:t>Reader () </a:t>
              </a:r>
              <a:r>
                <a:rPr lang="en-US" sz="1800" b="1" dirty="0">
                  <a:latin typeface="Courier New" pitchFamily="49" charset="0"/>
                </a:rPr>
                <a:t>{</a:t>
              </a:r>
            </a:p>
            <a:p>
              <a:pPr algn="l" defTabSz="914400" eaLnBrk="1" hangingPunct="1"/>
              <a:r>
                <a:rPr lang="en-US" sz="1800" b="1" dirty="0" smtClean="0">
                  <a:latin typeface="Courier New" pitchFamily="49" charset="0"/>
                </a:rPr>
                <a:t>  lock(lock);</a:t>
              </a:r>
            </a:p>
            <a:p>
              <a:pPr algn="l" defTabSz="914400" eaLnBrk="1" hangingPunct="1"/>
              <a:r>
                <a:rPr lang="en-US" sz="1800" b="1" dirty="0">
                  <a:solidFill>
                    <a:schemeClr val="folHlink"/>
                  </a:solidFill>
                  <a:latin typeface="Courier New" pitchFamily="49" charset="0"/>
                </a:rPr>
                <a:t> </a:t>
              </a:r>
              <a:r>
                <a:rPr lang="en-US" sz="1800" b="1" dirty="0" smtClean="0">
                  <a:solidFill>
                    <a:schemeClr val="folHlink"/>
                  </a:solidFill>
                  <a:latin typeface="Courier New" pitchFamily="49" charset="0"/>
                </a:rPr>
                <a:t> if </a:t>
              </a:r>
              <a:r>
                <a:rPr lang="en-US" sz="1800" b="1" dirty="0">
                  <a:solidFill>
                    <a:schemeClr val="folHlink"/>
                  </a:solidFill>
                  <a:latin typeface="Courier New" pitchFamily="49" charset="0"/>
                </a:rPr>
                <a:t>(</a:t>
              </a:r>
              <a:r>
                <a:rPr lang="en-US" sz="1800" b="1" dirty="0" err="1">
                  <a:solidFill>
                    <a:schemeClr val="folHlink"/>
                  </a:solidFill>
                  <a:latin typeface="Courier New" pitchFamily="49" charset="0"/>
                </a:rPr>
                <a:t>rc</a:t>
              </a:r>
              <a:r>
                <a:rPr lang="en-US" sz="1800" b="1" dirty="0">
                  <a:solidFill>
                    <a:schemeClr val="folHlink"/>
                  </a:solidFill>
                  <a:latin typeface="Courier New" pitchFamily="49" charset="0"/>
                </a:rPr>
                <a:t> == </a:t>
              </a:r>
              <a:r>
                <a:rPr lang="en-US" sz="1800" b="1" dirty="0" smtClean="0">
                  <a:solidFill>
                    <a:schemeClr val="folHlink"/>
                  </a:solidFill>
                  <a:latin typeface="Courier New" pitchFamily="49" charset="0"/>
                </a:rPr>
                <a:t>0)</a:t>
              </a:r>
              <a:endParaRPr lang="en-US" sz="1800" b="1" dirty="0">
                <a:solidFill>
                  <a:schemeClr val="folHlink"/>
                </a:solidFill>
                <a:latin typeface="Courier New" pitchFamily="49" charset="0"/>
              </a:endParaRPr>
            </a:p>
            <a:p>
              <a:pPr algn="l" defTabSz="914400" eaLnBrk="1" hangingPunct="1"/>
              <a:r>
                <a:rPr lang="en-US" sz="1800" b="1" dirty="0">
                  <a:solidFill>
                    <a:schemeClr val="folHlink"/>
                  </a:solidFill>
                  <a:latin typeface="Courier New" pitchFamily="49" charset="0"/>
                </a:rPr>
                <a:t>  </a:t>
              </a:r>
              <a:r>
                <a:rPr lang="en-US" sz="1800" b="1" dirty="0" smtClean="0">
                  <a:solidFill>
                    <a:schemeClr val="folHlink"/>
                  </a:solidFill>
                  <a:latin typeface="Courier New" pitchFamily="49" charset="0"/>
                </a:rPr>
                <a:t>  </a:t>
              </a:r>
              <a:r>
                <a:rPr lang="en-US" sz="1800" b="1" dirty="0">
                  <a:solidFill>
                    <a:schemeClr val="folHlink"/>
                  </a:solidFill>
                  <a:latin typeface="Courier New" pitchFamily="49" charset="0"/>
                </a:rPr>
                <a:t>down(data</a:t>
              </a:r>
              <a:r>
                <a:rPr lang="en-US" sz="1800" b="1" dirty="0" smtClean="0">
                  <a:solidFill>
                    <a:schemeClr val="folHlink"/>
                  </a:solidFill>
                  <a:latin typeface="Courier New" pitchFamily="49" charset="0"/>
                </a:rPr>
                <a:t>);</a:t>
              </a:r>
            </a:p>
            <a:p>
              <a:pPr algn="l" defTabSz="914400" eaLnBrk="1" hangingPunct="1"/>
              <a:r>
                <a:rPr lang="en-US" sz="1800" b="1" dirty="0" smtClean="0">
                  <a:latin typeface="Courier New" pitchFamily="49" charset="0"/>
                </a:rPr>
                <a:t>  </a:t>
              </a:r>
              <a:r>
                <a:rPr lang="en-US" sz="1800" b="1" dirty="0" err="1" smtClean="0">
                  <a:latin typeface="Courier New" pitchFamily="49" charset="0"/>
                </a:rPr>
                <a:t>rc</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+ 1</a:t>
              </a:r>
              <a:r>
                <a:rPr lang="en-US" sz="1800" b="1" dirty="0" smtClean="0">
                  <a:latin typeface="Courier New" pitchFamily="49" charset="0"/>
                </a:rPr>
                <a:t>;</a:t>
              </a:r>
            </a:p>
            <a:p>
              <a:pPr algn="l" defTabSz="914400" eaLnBrk="1" hangingPunct="1"/>
              <a:r>
                <a:rPr lang="en-US" sz="1800" b="1" dirty="0" smtClean="0">
                  <a:latin typeface="Courier New" pitchFamily="49" charset="0"/>
                </a:rPr>
                <a:t>  unlock(lock);</a:t>
              </a: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Read shared data</a:t>
              </a:r>
            </a:p>
            <a:p>
              <a:pPr algn="l" defTabSz="914400" eaLnBrk="1" hangingPunct="1"/>
              <a:r>
                <a:rPr lang="en-US" sz="1800" b="1" dirty="0" smtClean="0">
                  <a:latin typeface="Courier New" pitchFamily="49" charset="0"/>
                </a:rPr>
                <a:t>  lock(lock</a:t>
              </a:r>
              <a:r>
                <a:rPr lang="en-US" sz="1800" b="1" dirty="0">
                  <a:latin typeface="Courier New" pitchFamily="49" charset="0"/>
                </a:rPr>
                <a:t>);</a:t>
              </a:r>
              <a:endParaRPr lang="en-US" sz="1800" b="1" dirty="0" smtClean="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rc</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1;</a:t>
              </a:r>
            </a:p>
            <a:p>
              <a:pPr algn="l" defTabSz="914400" eaLnBrk="1" hangingPunct="1"/>
              <a:r>
                <a:rPr lang="en-US" sz="1800" b="1" dirty="0" smtClean="0">
                  <a:solidFill>
                    <a:schemeClr val="folHlink"/>
                  </a:solidFill>
                  <a:latin typeface="Courier New" pitchFamily="49" charset="0"/>
                </a:rPr>
                <a:t>  if </a:t>
              </a:r>
              <a:r>
                <a:rPr lang="en-US" sz="1800" b="1" dirty="0">
                  <a:solidFill>
                    <a:schemeClr val="folHlink"/>
                  </a:solidFill>
                  <a:latin typeface="Courier New" pitchFamily="49" charset="0"/>
                </a:rPr>
                <a:t>(</a:t>
              </a:r>
              <a:r>
                <a:rPr lang="en-US" sz="1800" b="1" dirty="0" err="1">
                  <a:solidFill>
                    <a:schemeClr val="folHlink"/>
                  </a:solidFill>
                  <a:latin typeface="Courier New" pitchFamily="49" charset="0"/>
                </a:rPr>
                <a:t>rc</a:t>
              </a:r>
              <a:r>
                <a:rPr lang="en-US" sz="1800" b="1" dirty="0">
                  <a:solidFill>
                    <a:schemeClr val="folHlink"/>
                  </a:solidFill>
                  <a:latin typeface="Courier New" pitchFamily="49" charset="0"/>
                </a:rPr>
                <a:t> == 0)</a:t>
              </a:r>
            </a:p>
            <a:p>
              <a:pPr algn="l" defTabSz="914400" eaLnBrk="1" hangingPunct="1"/>
              <a:r>
                <a:rPr lang="en-US" sz="1800" b="1" dirty="0">
                  <a:solidFill>
                    <a:schemeClr val="folHlink"/>
                  </a:solidFill>
                  <a:latin typeface="Courier New" pitchFamily="49" charset="0"/>
                </a:rPr>
                <a:t>  </a:t>
              </a:r>
              <a:r>
                <a:rPr lang="en-US" sz="1800" b="1" dirty="0" smtClean="0">
                  <a:solidFill>
                    <a:schemeClr val="folHlink"/>
                  </a:solidFill>
                  <a:latin typeface="Courier New" pitchFamily="49" charset="0"/>
                </a:rPr>
                <a:t>  </a:t>
              </a:r>
              <a:r>
                <a:rPr lang="en-US" sz="1800" b="1" dirty="0">
                  <a:solidFill>
                    <a:schemeClr val="folHlink"/>
                  </a:solidFill>
                  <a:latin typeface="Courier New" pitchFamily="49" charset="0"/>
                </a:rPr>
                <a:t>up(data</a:t>
              </a:r>
              <a:r>
                <a:rPr lang="en-US" sz="1800" b="1" dirty="0" smtClean="0">
                  <a:solidFill>
                    <a:schemeClr val="folHlink"/>
                  </a:solidFill>
                  <a:latin typeface="Courier New" pitchFamily="49" charset="0"/>
                </a:rPr>
                <a:t>);</a:t>
              </a:r>
              <a:endParaRPr lang="en-US" sz="1800" b="1" dirty="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unlock(lock</a:t>
              </a:r>
              <a:r>
                <a:rPr lang="en-US" sz="1800" b="1" dirty="0">
                  <a:latin typeface="Courier New" pitchFamily="49" charset="0"/>
                </a:rPr>
                <a:t>);</a:t>
              </a:r>
              <a:endParaRPr lang="en-US" sz="1800" b="1" dirty="0" smtClean="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 </a:t>
              </a:r>
              <a:r>
                <a:rPr lang="en-US" sz="1800" b="1" dirty="0">
                  <a:latin typeface="Courier New" pitchFamily="49" charset="0"/>
                </a:rPr>
                <a:t>non-critical </a:t>
              </a:r>
              <a:r>
                <a:rPr lang="en-US" sz="1800" b="1" dirty="0" smtClean="0">
                  <a:latin typeface="Courier New" pitchFamily="49" charset="0"/>
                </a:rPr>
                <a:t>section</a:t>
              </a:r>
              <a:endParaRPr lang="en-US" sz="1800" b="1" dirty="0">
                <a:latin typeface="Courier New" pitchFamily="49" charset="0"/>
              </a:endParaRPr>
            </a:p>
            <a:p>
              <a:pPr algn="l" defTabSz="914400" eaLnBrk="1" hangingPunct="1"/>
              <a:r>
                <a:rPr lang="en-US" sz="1800" b="1" dirty="0">
                  <a:latin typeface="Courier New" pitchFamily="49" charset="0"/>
                </a:rPr>
                <a:t>}</a:t>
              </a:r>
            </a:p>
          </p:txBody>
        </p:sp>
        <p:sp>
          <p:nvSpPr>
            <p:cNvPr id="94213" name="Rectangle 4"/>
            <p:cNvSpPr>
              <a:spLocks noChangeArrowheads="1"/>
            </p:cNvSpPr>
            <p:nvPr/>
          </p:nvSpPr>
          <p:spPr bwMode="auto">
            <a:xfrm>
              <a:off x="458788" y="1441449"/>
              <a:ext cx="3200400" cy="928688"/>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err="1">
                  <a:solidFill>
                    <a:schemeClr val="folHlink"/>
                  </a:solidFill>
                  <a:latin typeface="Courier New" pitchFamily="49" charset="0"/>
                </a:rPr>
                <a:t>Mutex</a:t>
              </a:r>
              <a:r>
                <a:rPr lang="en-US" sz="1800" b="1" dirty="0">
                  <a:solidFill>
                    <a:schemeClr val="folHlink"/>
                  </a:solidFill>
                  <a:latin typeface="Courier New" pitchFamily="49" charset="0"/>
                </a:rPr>
                <a:t> lock = UNLOCKED;</a:t>
              </a:r>
            </a:p>
            <a:p>
              <a:pPr algn="l" defTabSz="914400" eaLnBrk="1" hangingPunct="1"/>
              <a:r>
                <a:rPr lang="en-US" sz="1800" b="1" dirty="0">
                  <a:solidFill>
                    <a:schemeClr val="folHlink"/>
                  </a:solidFill>
                  <a:latin typeface="Courier New" pitchFamily="49" charset="0"/>
                </a:rPr>
                <a:t>Semaphore data = 1;</a:t>
              </a:r>
            </a:p>
            <a:p>
              <a:pPr algn="l" defTabSz="914400" eaLnBrk="1" hangingPunct="1"/>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rc</a:t>
              </a:r>
              <a:r>
                <a:rPr lang="en-US" sz="1800" b="1" dirty="0">
                  <a:latin typeface="Courier New" pitchFamily="49" charset="0"/>
                </a:rPr>
                <a:t> = 0;</a:t>
              </a:r>
            </a:p>
          </p:txBody>
        </p:sp>
        <p:sp>
          <p:nvSpPr>
            <p:cNvPr id="277509" name="Rectangle 5"/>
            <p:cNvSpPr>
              <a:spLocks noChangeArrowheads="1"/>
            </p:cNvSpPr>
            <p:nvPr/>
          </p:nvSpPr>
          <p:spPr bwMode="auto">
            <a:xfrm>
              <a:off x="458788" y="3638549"/>
              <a:ext cx="3631122" cy="1754326"/>
            </a:xfrm>
            <a:prstGeom prst="rect">
              <a:avLst/>
            </a:prstGeom>
            <a:noFill/>
            <a:ln w="12700" cap="sq">
              <a:solidFill>
                <a:schemeClr val="tx1"/>
              </a:solidFill>
              <a:miter lim="800000"/>
              <a:headEnd type="none" w="sm" len="sm"/>
              <a:tailEnd type="none" w="sm" len="sm"/>
            </a:ln>
            <a:effectLst/>
            <a:extLst/>
          </p:spPr>
          <p:txBody>
            <a:bodyPr wrap="none">
              <a:spAutoFit/>
            </a:bodyPr>
            <a:lstStyle/>
            <a:p>
              <a:pPr algn="l" defTabSz="914400" eaLnBrk="1" hangingPunct="1"/>
              <a:r>
                <a:rPr lang="en-US" sz="1800" b="1" dirty="0" smtClean="0">
                  <a:latin typeface="Courier New" pitchFamily="49" charset="0"/>
                </a:rPr>
                <a:t>Writer () </a:t>
              </a:r>
              <a:r>
                <a:rPr lang="en-US" sz="1800" b="1" dirty="0">
                  <a:latin typeface="Courier New" pitchFamily="49" charset="0"/>
                </a:rPr>
                <a:t>{</a:t>
              </a:r>
            </a:p>
            <a:p>
              <a:pPr algn="l" defTabSz="914400" eaLnBrk="1" hangingPunct="1"/>
              <a:r>
                <a:rPr lang="en-US" sz="1800" b="1" dirty="0" smtClean="0">
                  <a:latin typeface="Courier New" pitchFamily="49" charset="0"/>
                </a:rPr>
                <a:t>  // </a:t>
              </a:r>
              <a:r>
                <a:rPr lang="en-US" sz="1800" b="1" dirty="0">
                  <a:latin typeface="Courier New" pitchFamily="49" charset="0"/>
                </a:rPr>
                <a:t>non-critical section</a:t>
              </a:r>
            </a:p>
            <a:p>
              <a:pPr algn="l" defTabSz="914400" eaLnBrk="1" hangingPunct="1"/>
              <a:r>
                <a:rPr lang="en-US" sz="1800" b="1" dirty="0">
                  <a:latin typeface="Courier New" pitchFamily="49" charset="0"/>
                </a:rPr>
                <a:t> </a:t>
              </a:r>
              <a:r>
                <a:rPr lang="en-US" sz="1800" b="1" dirty="0" smtClean="0">
                  <a:latin typeface="Courier New" pitchFamily="49" charset="0"/>
                </a:rPr>
                <a:t> </a:t>
              </a:r>
              <a:r>
                <a:rPr lang="en-US" sz="1800" b="1" dirty="0" smtClean="0">
                  <a:solidFill>
                    <a:schemeClr val="folHlink"/>
                  </a:solidFill>
                  <a:latin typeface="Courier New" pitchFamily="49" charset="0"/>
                </a:rPr>
                <a:t>down(data</a:t>
              </a:r>
              <a:r>
                <a:rPr lang="en-US" sz="1800" b="1" dirty="0">
                  <a:solidFill>
                    <a:schemeClr val="folHlink"/>
                  </a:solidFill>
                  <a:latin typeface="Courier New" pitchFamily="49" charset="0"/>
                </a:rPr>
                <a:t>);</a:t>
              </a:r>
              <a:endParaRPr lang="en-US" sz="1800" b="1" dirty="0" smtClean="0">
                <a:latin typeface="Courier New" pitchFamily="49" charset="0"/>
              </a:endParaRPr>
            </a:p>
            <a:p>
              <a:pPr algn="l" defTabSz="914400" eaLnBrk="1" hangingPunct="1"/>
              <a:r>
                <a:rPr lang="en-US" sz="1800" b="1" dirty="0">
                  <a:latin typeface="Courier New" pitchFamily="49" charset="0"/>
                </a:rPr>
                <a:t> </a:t>
              </a:r>
              <a:r>
                <a:rPr lang="en-US" sz="1800" b="1" dirty="0" smtClean="0">
                  <a:latin typeface="Courier New" pitchFamily="49" charset="0"/>
                </a:rPr>
                <a:t> // Write shared data</a:t>
              </a:r>
            </a:p>
            <a:p>
              <a:pPr algn="l" defTabSz="914400" eaLnBrk="1" hangingPunct="1"/>
              <a:r>
                <a:rPr lang="en-US" sz="1800" b="1" dirty="0">
                  <a:latin typeface="Courier New" pitchFamily="49" charset="0"/>
                </a:rPr>
                <a:t> </a:t>
              </a:r>
              <a:r>
                <a:rPr lang="en-US" sz="1800" b="1" dirty="0" smtClean="0">
                  <a:latin typeface="Courier New" pitchFamily="49" charset="0"/>
                </a:rPr>
                <a:t> </a:t>
              </a:r>
              <a:r>
                <a:rPr lang="en-US" sz="1800" b="1" dirty="0" smtClean="0">
                  <a:solidFill>
                    <a:schemeClr val="folHlink"/>
                  </a:solidFill>
                  <a:latin typeface="Courier New" pitchFamily="49" charset="0"/>
                </a:rPr>
                <a:t>up(data</a:t>
              </a:r>
              <a:r>
                <a:rPr lang="en-US" sz="1800" b="1" dirty="0">
                  <a:solidFill>
                    <a:schemeClr val="folHlink"/>
                  </a:solidFill>
                  <a:latin typeface="Courier New" pitchFamily="49" charset="0"/>
                </a:rPr>
                <a:t>);</a:t>
              </a:r>
              <a:endParaRPr lang="en-US" sz="1800" b="1" dirty="0" smtClean="0">
                <a:latin typeface="Courier New" pitchFamily="49" charset="0"/>
              </a:endParaRPr>
            </a:p>
            <a:p>
              <a:pPr algn="l" defTabSz="914400" eaLnBrk="1" hangingPunct="1"/>
              <a:r>
                <a:rPr lang="en-US" sz="1800" b="1" dirty="0" smtClean="0">
                  <a:latin typeface="Courier New" pitchFamily="49" charset="0"/>
                </a:rPr>
                <a:t>}</a:t>
              </a:r>
              <a:endParaRPr lang="en-US" sz="1800" b="1" dirty="0">
                <a:latin typeface="Courier New" pitchFamily="49" charset="0"/>
              </a:endParaRPr>
            </a:p>
          </p:txBody>
        </p:sp>
      </p:grpSp>
    </p:spTree>
    <p:extLst>
      <p:ext uri="{BB962C8B-B14F-4D97-AF65-F5344CB8AC3E}">
        <p14:creationId xmlns:p14="http://schemas.microsoft.com/office/powerpoint/2010/main" val="310617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Synchronization enables threads to wait on some condition before proceeding</a:t>
            </a:r>
          </a:p>
          <a:p>
            <a:r>
              <a:rPr lang="en-CA" dirty="0" smtClean="0"/>
              <a:t>Producer-consumer problem</a:t>
            </a:r>
          </a:p>
          <a:p>
            <a:pPr lvl="1"/>
            <a:r>
              <a:rPr lang="en-CA" dirty="0" smtClean="0"/>
              <a:t>Motivates the need for synchronization </a:t>
            </a:r>
          </a:p>
          <a:p>
            <a:pPr lvl="1"/>
            <a:r>
              <a:rPr lang="en-CA" dirty="0" smtClean="0"/>
              <a:t>Show that implementing synchronization using ad-hoc methods generally leads to incorrect results</a:t>
            </a:r>
          </a:p>
          <a:p>
            <a:r>
              <a:rPr lang="en-CA" dirty="0" smtClean="0"/>
              <a:t>Two systematic solutions for implementing synchronization</a:t>
            </a:r>
          </a:p>
          <a:p>
            <a:pPr lvl="1"/>
            <a:r>
              <a:rPr lang="en-CA" dirty="0" smtClean="0"/>
              <a:t>Monitors</a:t>
            </a:r>
          </a:p>
          <a:p>
            <a:pPr lvl="1"/>
            <a:r>
              <a:rPr lang="en-CA" dirty="0" smtClean="0"/>
              <a:t>Semaphores</a:t>
            </a:r>
          </a:p>
          <a:p>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34</a:t>
            </a:fld>
            <a:endParaRPr lang="en-US"/>
          </a:p>
        </p:txBody>
      </p:sp>
    </p:spTree>
    <p:extLst>
      <p:ext uri="{BB962C8B-B14F-4D97-AF65-F5344CB8AC3E}">
        <p14:creationId xmlns:p14="http://schemas.microsoft.com/office/powerpoint/2010/main" val="53295453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What </a:t>
            </a:r>
            <a:r>
              <a:rPr lang="en-CA" dirty="0"/>
              <a:t>is the difference between mutual exclusion and </a:t>
            </a:r>
            <a:r>
              <a:rPr lang="en-CA" dirty="0" smtClean="0"/>
              <a:t>synchronization?</a:t>
            </a:r>
          </a:p>
          <a:p>
            <a:r>
              <a:rPr lang="en-CA" dirty="0" smtClean="0"/>
              <a:t>Why </a:t>
            </a:r>
            <a:r>
              <a:rPr lang="en-CA" dirty="0"/>
              <a:t>are locks, by themselves, not sufficient for solving </a:t>
            </a:r>
            <a:r>
              <a:rPr lang="en-CA" dirty="0" smtClean="0"/>
              <a:t>synchronization problems?</a:t>
            </a:r>
          </a:p>
          <a:p>
            <a:r>
              <a:rPr lang="en-CA" dirty="0" smtClean="0"/>
              <a:t>How </a:t>
            </a:r>
            <a:r>
              <a:rPr lang="en-CA" dirty="0"/>
              <a:t>would you solve the producer-consumer problem using interrupt </a:t>
            </a:r>
            <a:r>
              <a:rPr lang="en-CA" dirty="0" smtClean="0"/>
              <a:t>disabling</a:t>
            </a:r>
          </a:p>
          <a:p>
            <a:r>
              <a:rPr lang="en-CA" dirty="0" smtClean="0"/>
              <a:t>What are the differences </a:t>
            </a:r>
            <a:r>
              <a:rPr lang="en-CA" dirty="0"/>
              <a:t>between a monitor and a semaphore</a:t>
            </a:r>
            <a:r>
              <a:rPr lang="en-CA" dirty="0" smtClean="0"/>
              <a:t>?</a:t>
            </a:r>
          </a:p>
          <a:p>
            <a:r>
              <a:rPr lang="en-CA" dirty="0" smtClean="0"/>
              <a:t>What are the differences between wait() and down()?</a:t>
            </a:r>
          </a:p>
          <a:p>
            <a:r>
              <a:rPr lang="en-CA" dirty="0" smtClean="0"/>
              <a:t>What are the differences between signal() and up()?</a:t>
            </a:r>
            <a:endParaRPr lang="en-CA" dirty="0"/>
          </a:p>
          <a:p>
            <a:r>
              <a:rPr lang="en-CA" dirty="0" smtClean="0"/>
              <a:t>Why </a:t>
            </a:r>
            <a:r>
              <a:rPr lang="en-CA" dirty="0"/>
              <a:t>might you prefer one over the </a:t>
            </a:r>
            <a:r>
              <a:rPr lang="en-CA" dirty="0" smtClean="0"/>
              <a:t>other?</a:t>
            </a:r>
          </a:p>
          <a:p>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35</a:t>
            </a:fld>
            <a:endParaRPr lang="en-US"/>
          </a:p>
        </p:txBody>
      </p:sp>
    </p:spTree>
    <p:extLst>
      <p:ext uri="{BB962C8B-B14F-4D97-AF65-F5344CB8AC3E}">
        <p14:creationId xmlns:p14="http://schemas.microsoft.com/office/powerpoint/2010/main" val="4453071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Producer-Consumer Problem</a:t>
            </a:r>
          </a:p>
        </p:txBody>
      </p:sp>
      <p:sp>
        <p:nvSpPr>
          <p:cNvPr id="37892" name="Rectangle 3"/>
          <p:cNvSpPr>
            <a:spLocks noGrp="1" noChangeArrowheads="1"/>
          </p:cNvSpPr>
          <p:nvPr>
            <p:ph idx="1"/>
          </p:nvPr>
        </p:nvSpPr>
        <p:spPr/>
        <p:txBody>
          <a:bodyPr/>
          <a:lstStyle/>
          <a:p>
            <a:r>
              <a:rPr lang="en-US" dirty="0" smtClean="0"/>
              <a:t>Threads communicate with each other using a shared buffer of a fixed </a:t>
            </a:r>
            <a:r>
              <a:rPr lang="en-US" dirty="0"/>
              <a:t>size </a:t>
            </a:r>
            <a:r>
              <a:rPr lang="en-US" dirty="0" smtClean="0"/>
              <a:t>(i.e., bounded buffer)</a:t>
            </a:r>
          </a:p>
          <a:p>
            <a:pPr lvl="1"/>
            <a:r>
              <a:rPr lang="en-GB" dirty="0" smtClean="0"/>
              <a:t>One or more producers fill buffer</a:t>
            </a:r>
          </a:p>
          <a:p>
            <a:pPr lvl="1"/>
            <a:r>
              <a:rPr lang="en-GB" dirty="0" smtClean="0"/>
              <a:t>One or more consumers empty buffer</a:t>
            </a:r>
          </a:p>
          <a:p>
            <a:pPr eaLnBrk="1" hangingPunct="1"/>
            <a:r>
              <a:rPr lang="en-US" dirty="0" smtClean="0"/>
              <a:t>Two synchronizations conditions</a:t>
            </a:r>
          </a:p>
          <a:p>
            <a:pPr lvl="1" eaLnBrk="1" hangingPunct="1"/>
            <a:r>
              <a:rPr lang="en-US" dirty="0" smtClean="0"/>
              <a:t>Producers wait if the buffer is full</a:t>
            </a:r>
          </a:p>
          <a:p>
            <a:pPr lvl="1" eaLnBrk="1" hangingPunct="1"/>
            <a:r>
              <a:rPr lang="en-US" dirty="0" smtClean="0"/>
              <a:t>Consumers wait if the buffer is empty</a:t>
            </a:r>
          </a:p>
        </p:txBody>
      </p:sp>
      <p:sp>
        <p:nvSpPr>
          <p:cNvPr id="3789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16C1DE9A-A60E-41D3-9C3B-AC5DB0F4C935}" type="slidenum">
              <a:rPr lang="en-US" sz="1600" smtClean="0">
                <a:solidFill>
                  <a:schemeClr val="bg1"/>
                </a:solidFill>
                <a:latin typeface="Comic Sans MS" pitchFamily="66" charset="0"/>
              </a:rPr>
              <a:pPr/>
              <a:t>4</a:t>
            </a:fld>
            <a:endParaRPr lang="en-US" sz="1600" smtClean="0">
              <a:solidFill>
                <a:schemeClr val="bg1"/>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Bounded Buffer Implementation</a:t>
            </a:r>
            <a:endParaRPr lang="en-C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r>
              <a:rPr lang="en-US" dirty="0" smtClean="0"/>
              <a:t>Implementation </a:t>
            </a:r>
            <a:r>
              <a:rPr lang="en-US" dirty="0"/>
              <a:t>uses a circular </a:t>
            </a:r>
            <a:r>
              <a:rPr lang="en-US" dirty="0" smtClean="0"/>
              <a:t>buffer</a:t>
            </a:r>
            <a:endParaRPr lang="en-US" dirty="0"/>
          </a:p>
          <a:p>
            <a:pPr lvl="1"/>
            <a:r>
              <a:rPr lang="en-US" dirty="0" smtClean="0"/>
              <a:t>P</a:t>
            </a:r>
            <a:r>
              <a:rPr lang="en-CA" dirty="0" err="1"/>
              <a:t>roducers</a:t>
            </a:r>
            <a:r>
              <a:rPr lang="en-CA" dirty="0"/>
              <a:t> write at </a:t>
            </a:r>
            <a:r>
              <a:rPr lang="en-CA" dirty="0" smtClean="0">
                <a:solidFill>
                  <a:srgbClr val="C00000"/>
                </a:solidFill>
              </a:rPr>
              <a:t>in</a:t>
            </a:r>
            <a:r>
              <a:rPr lang="en-CA" dirty="0" smtClean="0"/>
              <a:t>, </a:t>
            </a:r>
            <a:r>
              <a:rPr lang="en-CA" dirty="0"/>
              <a:t>increment </a:t>
            </a:r>
            <a:r>
              <a:rPr lang="en-CA" dirty="0">
                <a:solidFill>
                  <a:srgbClr val="C00000"/>
                </a:solidFill>
              </a:rPr>
              <a:t>in</a:t>
            </a:r>
            <a:r>
              <a:rPr lang="en-CA" dirty="0" smtClean="0"/>
              <a:t>, go clockwise</a:t>
            </a:r>
            <a:endParaRPr lang="en-CA" dirty="0"/>
          </a:p>
          <a:p>
            <a:pPr lvl="1"/>
            <a:r>
              <a:rPr lang="en-CA" dirty="0"/>
              <a:t>Consumers read </a:t>
            </a:r>
            <a:r>
              <a:rPr lang="en-CA" dirty="0" smtClean="0"/>
              <a:t>from </a:t>
            </a:r>
            <a:r>
              <a:rPr lang="en-CA" dirty="0" smtClean="0">
                <a:solidFill>
                  <a:srgbClr val="C00000"/>
                </a:solidFill>
              </a:rPr>
              <a:t>out</a:t>
            </a:r>
            <a:r>
              <a:rPr lang="en-CA" dirty="0" smtClean="0"/>
              <a:t>, </a:t>
            </a:r>
            <a:r>
              <a:rPr lang="en-CA" dirty="0"/>
              <a:t>increment </a:t>
            </a:r>
            <a:r>
              <a:rPr lang="en-CA" dirty="0" smtClean="0">
                <a:solidFill>
                  <a:srgbClr val="C00000"/>
                </a:solidFill>
              </a:rPr>
              <a:t>out</a:t>
            </a:r>
            <a:r>
              <a:rPr lang="en-CA" dirty="0" smtClean="0"/>
              <a:t>, go clockwise</a:t>
            </a:r>
          </a:p>
          <a:p>
            <a:pPr lvl="1"/>
            <a:r>
              <a:rPr lang="en-CA" dirty="0" smtClean="0"/>
              <a:t>Number of elements in buffer: </a:t>
            </a:r>
            <a:r>
              <a:rPr lang="en-CA" dirty="0">
                <a:solidFill>
                  <a:srgbClr val="C00000"/>
                </a:solidFill>
              </a:rPr>
              <a:t>count </a:t>
            </a:r>
            <a:r>
              <a:rPr lang="en-CA" dirty="0" smtClean="0">
                <a:solidFill>
                  <a:srgbClr val="C00000"/>
                </a:solidFill>
              </a:rPr>
              <a:t> </a:t>
            </a:r>
            <a:r>
              <a:rPr lang="en-CA" dirty="0" smtClean="0"/>
              <a:t>= </a:t>
            </a:r>
            <a:r>
              <a:rPr lang="en-CA" dirty="0"/>
              <a:t>(in - out + n) % n</a:t>
            </a:r>
          </a:p>
          <a:p>
            <a:pPr lvl="1"/>
            <a:r>
              <a:rPr lang="en-CA" dirty="0"/>
              <a:t>Buffer is full when it has n-1 </a:t>
            </a:r>
            <a:r>
              <a:rPr lang="en-CA" dirty="0" smtClean="0"/>
              <a:t>elements (why not n elements?)</a:t>
            </a:r>
            <a:endParaRPr lang="en-CA" dirty="0"/>
          </a:p>
          <a:p>
            <a:pPr lvl="2"/>
            <a:r>
              <a:rPr lang="en-CA" dirty="0" smtClean="0"/>
              <a:t>count == </a:t>
            </a:r>
            <a:r>
              <a:rPr lang="en-CA" dirty="0"/>
              <a:t>(n - 1</a:t>
            </a:r>
            <a:r>
              <a:rPr lang="en-CA" dirty="0" smtClean="0"/>
              <a:t>), count = 7 in example above</a:t>
            </a:r>
            <a:endParaRPr lang="en-CA" dirty="0"/>
          </a:p>
          <a:p>
            <a:pPr lvl="1"/>
            <a:r>
              <a:rPr lang="en-CA" dirty="0"/>
              <a:t>Buffer is empty when it has no elements</a:t>
            </a:r>
          </a:p>
          <a:p>
            <a:pPr lvl="2"/>
            <a:r>
              <a:rPr lang="en-CA" dirty="0"/>
              <a:t>in == out</a:t>
            </a:r>
            <a:endParaRPr lang="en-US" dirty="0"/>
          </a:p>
          <a:p>
            <a:endParaRPr lang="en-CA" dirty="0"/>
          </a:p>
        </p:txBody>
      </p:sp>
      <p:sp>
        <p:nvSpPr>
          <p:cNvPr id="4" name="Slide Number Placeholder 3"/>
          <p:cNvSpPr>
            <a:spLocks noGrp="1"/>
          </p:cNvSpPr>
          <p:nvPr>
            <p:ph type="sldNum" sz="quarter" idx="10"/>
          </p:nvPr>
        </p:nvSpPr>
        <p:spPr/>
        <p:txBody>
          <a:bodyPr/>
          <a:lstStyle/>
          <a:p>
            <a:pPr>
              <a:defRPr/>
            </a:pPr>
            <a:fld id="{C8BBC367-7651-4135-8CB4-6CE649996247}" type="slidenum">
              <a:rPr lang="en-US" smtClean="0"/>
              <a:pPr>
                <a:defRPr/>
              </a:pPr>
              <a:t>5</a:t>
            </a:fld>
            <a:endParaRPr lang="en-US"/>
          </a:p>
        </p:txBody>
      </p:sp>
      <p:sp>
        <p:nvSpPr>
          <p:cNvPr id="5" name="Text Box 5"/>
          <p:cNvSpPr txBox="1">
            <a:spLocks noChangeArrowheads="1"/>
          </p:cNvSpPr>
          <p:nvPr/>
        </p:nvSpPr>
        <p:spPr bwMode="auto">
          <a:xfrm>
            <a:off x="929038" y="1570933"/>
            <a:ext cx="48006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smtClean="0">
                <a:solidFill>
                  <a:srgbClr val="000000"/>
                </a:solidFill>
                <a:latin typeface="Courier New" pitchFamily="49" charset="0"/>
              </a:rPr>
              <a:t>shared variables</a:t>
            </a:r>
            <a:r>
              <a:rPr lang="en-GB" sz="1800" b="1" dirty="0">
                <a:solidFill>
                  <a:srgbClr val="000000"/>
                </a:solidFill>
                <a:latin typeface="Courier New" pitchFamily="49" charset="0"/>
              </a:rPr>
              <a:t>:</a:t>
            </a:r>
          </a:p>
          <a:p>
            <a:pPr algn="l" eaLnBrk="1" hangingPunct="1">
              <a:buClr>
                <a:srgbClr val="000000"/>
              </a:buClr>
              <a:buSzPct val="100000"/>
              <a:buFont typeface="Courier New" pitchFamily="49" charset="0"/>
              <a:buNone/>
            </a:pPr>
            <a:r>
              <a:rPr lang="en-GB" sz="1800" b="1" dirty="0">
                <a:solidFill>
                  <a:srgbClr val="000000"/>
                </a:solidFill>
                <a:latin typeface="Courier New" pitchFamily="49" charset="0"/>
              </a:rPr>
              <a:t>char </a:t>
            </a:r>
            <a:r>
              <a:rPr lang="en-GB" sz="1800" b="1" dirty="0" err="1" smtClean="0">
                <a:solidFill>
                  <a:srgbClr val="000000"/>
                </a:solidFill>
                <a:latin typeface="Courier New" pitchFamily="49" charset="0"/>
              </a:rPr>
              <a:t>buf</a:t>
            </a:r>
            <a:r>
              <a:rPr lang="en-GB" sz="1800" b="1" dirty="0" smtClean="0">
                <a:solidFill>
                  <a:srgbClr val="000000"/>
                </a:solidFill>
                <a:latin typeface="Courier New" pitchFamily="49" charset="0"/>
              </a:rPr>
              <a:t>[8]; // 7 slots usable</a:t>
            </a:r>
            <a:endParaRPr lang="en-GB" sz="1800" b="1" dirty="0">
              <a:solidFill>
                <a:srgbClr val="000000"/>
              </a:solidFill>
              <a:latin typeface="Courier New" pitchFamily="49" charset="0"/>
            </a:endParaRPr>
          </a:p>
          <a:p>
            <a:pPr algn="l" eaLnBrk="1" hangingPunct="1">
              <a:buClr>
                <a:srgbClr val="000000"/>
              </a:buClr>
              <a:buSzPct val="100000"/>
              <a:buFont typeface="Courier New" pitchFamily="49" charset="0"/>
              <a:buNone/>
            </a:pPr>
            <a:r>
              <a:rPr lang="en-GB" sz="1800" b="1" dirty="0" err="1">
                <a:solidFill>
                  <a:srgbClr val="000000"/>
                </a:solidFill>
                <a:latin typeface="Courier New" pitchFamily="49" charset="0"/>
              </a:rPr>
              <a:t>int</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in;      </a:t>
            </a:r>
            <a:r>
              <a:rPr lang="en-GB" sz="1800" b="1" dirty="0">
                <a:solidFill>
                  <a:srgbClr val="000000"/>
                </a:solidFill>
                <a:latin typeface="Courier New" pitchFamily="49" charset="0"/>
              </a:rPr>
              <a:t>// place to write</a:t>
            </a:r>
          </a:p>
          <a:p>
            <a:pPr algn="l" eaLnBrk="1" hangingPunct="1">
              <a:buClr>
                <a:srgbClr val="000000"/>
              </a:buClr>
              <a:buSzPct val="100000"/>
              <a:buFont typeface="Courier New" pitchFamily="49" charset="0"/>
              <a:buNone/>
            </a:pPr>
            <a:r>
              <a:rPr lang="en-GB" sz="1800" b="1" dirty="0" err="1">
                <a:solidFill>
                  <a:srgbClr val="000000"/>
                </a:solidFill>
                <a:latin typeface="Courier New" pitchFamily="49" charset="0"/>
              </a:rPr>
              <a:t>int</a:t>
            </a:r>
            <a:r>
              <a:rPr lang="en-GB" sz="1800" b="1" dirty="0">
                <a:solidFill>
                  <a:srgbClr val="000000"/>
                </a:solidFill>
                <a:latin typeface="Courier New" pitchFamily="49" charset="0"/>
              </a:rPr>
              <a:t> </a:t>
            </a:r>
            <a:r>
              <a:rPr lang="en-GB" sz="1800" b="1" dirty="0" smtClean="0">
                <a:solidFill>
                  <a:srgbClr val="000000"/>
                </a:solidFill>
                <a:latin typeface="Courier New" pitchFamily="49" charset="0"/>
              </a:rPr>
              <a:t>out;     </a:t>
            </a:r>
            <a:r>
              <a:rPr lang="en-GB" sz="1800" b="1" dirty="0">
                <a:solidFill>
                  <a:srgbClr val="000000"/>
                </a:solidFill>
                <a:latin typeface="Courier New" pitchFamily="49" charset="0"/>
              </a:rPr>
              <a:t>// place to read</a:t>
            </a:r>
          </a:p>
        </p:txBody>
      </p:sp>
      <p:sp>
        <p:nvSpPr>
          <p:cNvPr id="7" name="Oval 14"/>
          <p:cNvSpPr>
            <a:spLocks noChangeArrowheads="1"/>
          </p:cNvSpPr>
          <p:nvPr/>
        </p:nvSpPr>
        <p:spPr bwMode="auto">
          <a:xfrm>
            <a:off x="6685604" y="1694717"/>
            <a:ext cx="1463675" cy="1463675"/>
          </a:xfrm>
          <a:prstGeom prst="ellipse">
            <a:avLst/>
          </a:prstGeom>
          <a:solidFill>
            <a:schemeClr val="tx2"/>
          </a:solidFill>
          <a:ln w="12573">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Pie 7"/>
          <p:cNvSpPr/>
          <p:nvPr/>
        </p:nvSpPr>
        <p:spPr bwMode="auto">
          <a:xfrm>
            <a:off x="6685604" y="1694717"/>
            <a:ext cx="1463675" cy="1463675"/>
          </a:xfrm>
          <a:prstGeom prst="pie">
            <a:avLst>
              <a:gd name="adj1" fmla="val 10840576"/>
              <a:gd name="adj2" fmla="val 2724155"/>
            </a:avLst>
          </a:prstGeom>
          <a:solidFill>
            <a:schemeClr val="bg1"/>
          </a:solidFill>
          <a:ln w="12700" cap="flat" cmpd="sng" algn="ctr">
            <a:solidFill>
              <a:schemeClr val="tx1"/>
            </a:solidFill>
            <a:prstDash val="solid"/>
            <a:round/>
            <a:headEnd type="none" w="med" len="med"/>
            <a:tailEnd type="triangle" w="med" len="lg"/>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Text Box 7"/>
          <p:cNvSpPr txBox="1">
            <a:spLocks noChangeArrowheads="1"/>
          </p:cNvSpPr>
          <p:nvPr/>
        </p:nvSpPr>
        <p:spPr bwMode="auto">
          <a:xfrm>
            <a:off x="6868166" y="1466097"/>
            <a:ext cx="31961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solidFill>
                  <a:srgbClr val="000000"/>
                </a:solidFill>
                <a:latin typeface="Courier New" pitchFamily="49" charset="0"/>
              </a:rPr>
              <a:t>7</a:t>
            </a:r>
          </a:p>
        </p:txBody>
      </p:sp>
      <p:sp>
        <p:nvSpPr>
          <p:cNvPr id="10" name="Text Box 8"/>
          <p:cNvSpPr txBox="1">
            <a:spLocks noChangeArrowheads="1"/>
          </p:cNvSpPr>
          <p:nvPr/>
        </p:nvSpPr>
        <p:spPr bwMode="auto">
          <a:xfrm>
            <a:off x="7619054" y="1467704"/>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a:solidFill>
                  <a:srgbClr val="000000"/>
                </a:solidFill>
                <a:latin typeface="Courier New" pitchFamily="49" charset="0"/>
              </a:rPr>
              <a:t>0</a:t>
            </a:r>
          </a:p>
        </p:txBody>
      </p:sp>
      <p:sp>
        <p:nvSpPr>
          <p:cNvPr id="11" name="Text Box 9"/>
          <p:cNvSpPr txBox="1">
            <a:spLocks noChangeArrowheads="1"/>
          </p:cNvSpPr>
          <p:nvPr/>
        </p:nvSpPr>
        <p:spPr bwMode="auto">
          <a:xfrm>
            <a:off x="8076254" y="1937604"/>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a:solidFill>
                  <a:srgbClr val="000000"/>
                </a:solidFill>
                <a:latin typeface="Courier New" pitchFamily="49" charset="0"/>
              </a:rPr>
              <a:t>1</a:t>
            </a:r>
          </a:p>
        </p:txBody>
      </p:sp>
      <p:sp>
        <p:nvSpPr>
          <p:cNvPr id="12" name="Text Box 10"/>
          <p:cNvSpPr txBox="1">
            <a:spLocks noChangeArrowheads="1"/>
          </p:cNvSpPr>
          <p:nvPr/>
        </p:nvSpPr>
        <p:spPr bwMode="auto">
          <a:xfrm>
            <a:off x="8076254" y="2532917"/>
            <a:ext cx="315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a:solidFill>
                  <a:srgbClr val="000000"/>
                </a:solidFill>
                <a:latin typeface="Courier New" pitchFamily="49" charset="0"/>
              </a:rPr>
              <a:t>2</a:t>
            </a:r>
          </a:p>
        </p:txBody>
      </p:sp>
      <p:sp>
        <p:nvSpPr>
          <p:cNvPr id="13" name="Text Box 11"/>
          <p:cNvSpPr txBox="1">
            <a:spLocks noChangeArrowheads="1"/>
          </p:cNvSpPr>
          <p:nvPr/>
        </p:nvSpPr>
        <p:spPr bwMode="auto">
          <a:xfrm>
            <a:off x="5797578" y="1898058"/>
            <a:ext cx="100890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smtClean="0">
                <a:solidFill>
                  <a:srgbClr val="C00000"/>
                </a:solidFill>
                <a:latin typeface="Courier New" pitchFamily="49" charset="0"/>
              </a:rPr>
              <a:t>in = 6</a:t>
            </a:r>
            <a:endParaRPr lang="en-GB" sz="1800" b="1" dirty="0">
              <a:solidFill>
                <a:srgbClr val="C00000"/>
              </a:solidFill>
              <a:latin typeface="Courier New" pitchFamily="49" charset="0"/>
            </a:endParaRPr>
          </a:p>
        </p:txBody>
      </p:sp>
      <p:sp>
        <p:nvSpPr>
          <p:cNvPr id="14" name="Text Box 12"/>
          <p:cNvSpPr txBox="1">
            <a:spLocks noChangeArrowheads="1"/>
          </p:cNvSpPr>
          <p:nvPr/>
        </p:nvSpPr>
        <p:spPr bwMode="auto">
          <a:xfrm>
            <a:off x="7583192" y="3111193"/>
            <a:ext cx="114676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smtClean="0">
                <a:solidFill>
                  <a:srgbClr val="C00000"/>
                </a:solidFill>
                <a:latin typeface="Courier New" pitchFamily="49" charset="0"/>
              </a:rPr>
              <a:t>out = 3</a:t>
            </a:r>
            <a:endParaRPr lang="en-GB" sz="1800" b="1" dirty="0">
              <a:solidFill>
                <a:srgbClr val="C00000"/>
              </a:solidFill>
              <a:latin typeface="Courier New" pitchFamily="49" charset="0"/>
            </a:endParaRPr>
          </a:p>
        </p:txBody>
      </p:sp>
      <p:sp>
        <p:nvSpPr>
          <p:cNvPr id="15" name="Line 15"/>
          <p:cNvSpPr>
            <a:spLocks noChangeShapeType="1"/>
          </p:cNvSpPr>
          <p:nvPr/>
        </p:nvSpPr>
        <p:spPr bwMode="auto">
          <a:xfrm>
            <a:off x="7416648" y="1694717"/>
            <a:ext cx="1587" cy="14636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6"/>
          <p:cNvSpPr>
            <a:spLocks noChangeShapeType="1"/>
          </p:cNvSpPr>
          <p:nvPr/>
        </p:nvSpPr>
        <p:spPr bwMode="auto">
          <a:xfrm>
            <a:off x="6685604" y="2425760"/>
            <a:ext cx="14636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7"/>
          <p:cNvSpPr>
            <a:spLocks noChangeShapeType="1"/>
          </p:cNvSpPr>
          <p:nvPr/>
        </p:nvSpPr>
        <p:spPr bwMode="auto">
          <a:xfrm flipH="1">
            <a:off x="6898329" y="1909029"/>
            <a:ext cx="1038225" cy="10350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8"/>
          <p:cNvSpPr>
            <a:spLocks noChangeShapeType="1"/>
          </p:cNvSpPr>
          <p:nvPr/>
        </p:nvSpPr>
        <p:spPr bwMode="auto">
          <a:xfrm flipH="1" flipV="1">
            <a:off x="6898329" y="1907442"/>
            <a:ext cx="1038225" cy="10382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Oval 19"/>
          <p:cNvSpPr>
            <a:spLocks noChangeArrowheads="1"/>
          </p:cNvSpPr>
          <p:nvPr/>
        </p:nvSpPr>
        <p:spPr bwMode="auto">
          <a:xfrm>
            <a:off x="6868166" y="1878073"/>
            <a:ext cx="1098550" cy="1096963"/>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Text Box 11"/>
          <p:cNvSpPr txBox="1">
            <a:spLocks noChangeArrowheads="1"/>
          </p:cNvSpPr>
          <p:nvPr/>
        </p:nvSpPr>
        <p:spPr bwMode="auto">
          <a:xfrm>
            <a:off x="5267371" y="2846037"/>
            <a:ext cx="1621376"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smtClean="0">
                <a:solidFill>
                  <a:srgbClr val="000000"/>
                </a:solidFill>
                <a:latin typeface="Courier New" pitchFamily="49" charset="0"/>
              </a:rPr>
              <a:t>n = 8</a:t>
            </a:r>
          </a:p>
          <a:p>
            <a:pPr algn="l" eaLnBrk="1" hangingPunct="1">
              <a:buClr>
                <a:srgbClr val="000000"/>
              </a:buClr>
              <a:buSzPct val="100000"/>
              <a:buFont typeface="Courier New" pitchFamily="49" charset="0"/>
              <a:buNone/>
            </a:pPr>
            <a:r>
              <a:rPr lang="en-GB" sz="1800" b="1" dirty="0">
                <a:solidFill>
                  <a:srgbClr val="000000"/>
                </a:solidFill>
                <a:latin typeface="Courier New" pitchFamily="49" charset="0"/>
              </a:rPr>
              <a:t>c</a:t>
            </a:r>
            <a:r>
              <a:rPr lang="en-GB" sz="1800" b="1" dirty="0" smtClean="0">
                <a:solidFill>
                  <a:srgbClr val="000000"/>
                </a:solidFill>
                <a:latin typeface="Courier New" pitchFamily="49" charset="0"/>
              </a:rPr>
              <a:t>ount = 3</a:t>
            </a:r>
            <a:endParaRPr lang="en-GB" sz="1800" b="1" dirty="0">
              <a:solidFill>
                <a:srgbClr val="000000"/>
              </a:solidFill>
              <a:latin typeface="Courier New" pitchFamily="49" charset="0"/>
            </a:endParaRPr>
          </a:p>
        </p:txBody>
      </p:sp>
      <p:cxnSp>
        <p:nvCxnSpPr>
          <p:cNvPr id="43" name="Curved Connector 42"/>
          <p:cNvCxnSpPr>
            <a:stCxn id="7" idx="2"/>
            <a:endCxn id="39" idx="0"/>
          </p:cNvCxnSpPr>
          <p:nvPr/>
        </p:nvCxnSpPr>
        <p:spPr bwMode="auto">
          <a:xfrm rot="10800000" flipV="1">
            <a:off x="6078060" y="2426555"/>
            <a:ext cx="607545" cy="419482"/>
          </a:xfrm>
          <a:prstGeom prst="curvedConnector2">
            <a:avLst/>
          </a:prstGeom>
          <a:noFill/>
          <a:ln w="12700" cap="flat" cmpd="sng" algn="ctr">
            <a:solidFill>
              <a:schemeClr val="tx1"/>
            </a:solidFill>
            <a:prstDash val="solid"/>
            <a:round/>
            <a:headEnd type="triangle" w="med" len="lg"/>
            <a:tailEnd type="none"/>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Curved Connector 43"/>
          <p:cNvCxnSpPr>
            <a:stCxn id="7" idx="5"/>
          </p:cNvCxnSpPr>
          <p:nvPr/>
        </p:nvCxnSpPr>
        <p:spPr bwMode="auto">
          <a:xfrm rot="5400000">
            <a:off x="7130307" y="2602526"/>
            <a:ext cx="463107" cy="1146138"/>
          </a:xfrm>
          <a:prstGeom prst="curvedConnector2">
            <a:avLst/>
          </a:prstGeom>
          <a:noFill/>
          <a:ln w="12700" cap="flat" cmpd="sng" algn="ctr">
            <a:solidFill>
              <a:schemeClr val="tx1"/>
            </a:solidFill>
            <a:prstDash val="solid"/>
            <a:round/>
            <a:headEnd type="triangle" w="med" len="lg"/>
            <a:tailEnd type="none"/>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2280197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defTabSz="449263"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Try 1 : Single Producer-Consumer</a:t>
            </a:r>
          </a:p>
        </p:txBody>
      </p:sp>
      <p:sp>
        <p:nvSpPr>
          <p:cNvPr id="38929" name="Rectangle 20"/>
          <p:cNvSpPr>
            <a:spLocks noGrp="1" noChangeArrowheads="1"/>
          </p:cNvSpPr>
          <p:nvPr>
            <p:ph idx="1"/>
          </p:nvPr>
        </p:nvSpPr>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marL="0" indent="0" eaLnBrk="1" hangingPunct="1">
              <a:buNone/>
            </a:pPr>
            <a:endParaRPr lang="en-US" dirty="0" smtClean="0"/>
          </a:p>
          <a:p>
            <a:pPr eaLnBrk="1" hangingPunct="1"/>
            <a:r>
              <a:rPr lang="en-US" dirty="0" smtClean="0"/>
              <a:t>Is this code correct for a single producer, single consumer?</a:t>
            </a:r>
          </a:p>
        </p:txBody>
      </p:sp>
      <p:sp>
        <p:nvSpPr>
          <p:cNvPr id="3891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E18E59E0-EBD0-442A-AAF6-CD85C4E0FE82}" type="slidenum">
              <a:rPr lang="en-US" sz="1600" smtClean="0">
                <a:solidFill>
                  <a:schemeClr val="bg1"/>
                </a:solidFill>
                <a:latin typeface="Comic Sans MS" pitchFamily="66" charset="0"/>
              </a:rPr>
              <a:pPr/>
              <a:t>6</a:t>
            </a:fld>
            <a:endParaRPr lang="en-US" sz="1600" smtClean="0">
              <a:solidFill>
                <a:schemeClr val="bg1"/>
              </a:solidFill>
              <a:latin typeface="Comic Sans MS" pitchFamily="66" charset="0"/>
            </a:endParaRPr>
          </a:p>
        </p:txBody>
      </p:sp>
      <p:sp>
        <p:nvSpPr>
          <p:cNvPr id="38930" name="Text Box 21"/>
          <p:cNvSpPr txBox="1">
            <a:spLocks noChangeArrowheads="1"/>
          </p:cNvSpPr>
          <p:nvPr/>
        </p:nvSpPr>
        <p:spPr bwMode="auto">
          <a:xfrm>
            <a:off x="5106075" y="1534924"/>
            <a:ext cx="3953788" cy="2310505"/>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p>
          <a:p>
            <a:pPr algn="l" eaLnBrk="1" hangingPunct="1">
              <a:buClr>
                <a:srgbClr val="000000"/>
              </a:buClr>
              <a:buSzPct val="100000"/>
              <a:buFont typeface="Courier New" pitchFamily="49" charset="0"/>
              <a:buNone/>
            </a:pPr>
            <a:r>
              <a:rPr lang="en-GB" sz="1800" b="1" dirty="0" smtClean="0">
                <a:latin typeface="Courier New" pitchFamily="49" charset="0"/>
              </a:rPr>
              <a:t>  </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while </a:t>
            </a:r>
            <a:r>
              <a:rPr lang="en-GB" sz="1800" b="1" dirty="0">
                <a:latin typeface="Courier New" pitchFamily="49" charset="0"/>
              </a:rPr>
              <a:t>(in == out) </a:t>
            </a:r>
            <a:r>
              <a:rPr lang="en-GB" sz="1800" b="1" dirty="0" smtClean="0">
                <a:latin typeface="Courier New" pitchFamily="49" charset="0"/>
              </a:rPr>
              <a:t>{</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a:t>
            </a:r>
            <a:r>
              <a:rPr lang="en-GB" sz="1800" b="1" dirty="0">
                <a:latin typeface="Courier New" pitchFamily="49" charset="0"/>
              </a:rPr>
              <a:t>empty</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p>
          <a:p>
            <a:pPr algn="l" eaLnBrk="1" hangingPunct="1">
              <a:buClr>
                <a:srgbClr val="000000"/>
              </a:buClr>
              <a:buSzPct val="100000"/>
              <a:buFont typeface="Courier New" pitchFamily="49" charset="0"/>
              <a:buNone/>
            </a:pPr>
            <a:r>
              <a:rPr lang="en-GB" sz="1800" b="1" dirty="0">
                <a:latin typeface="Courier New" pitchFamily="49" charset="0"/>
              </a:rPr>
              <a:t>  out = (out + 1) % n;</a:t>
            </a: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p:txBody>
      </p:sp>
      <p:sp>
        <p:nvSpPr>
          <p:cNvPr id="40" name="Text Box 22"/>
          <p:cNvSpPr txBox="1">
            <a:spLocks noChangeArrowheads="1"/>
          </p:cNvSpPr>
          <p:nvPr/>
        </p:nvSpPr>
        <p:spPr bwMode="auto">
          <a:xfrm>
            <a:off x="84137" y="1534924"/>
            <a:ext cx="5021937" cy="2310505"/>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err="1" smtClean="0">
                <a:latin typeface="Courier New" pitchFamily="49" charset="0"/>
              </a:rPr>
              <a:t>int</a:t>
            </a:r>
            <a:r>
              <a:rPr lang="en-GB" sz="1800" b="1" dirty="0" smtClean="0">
                <a:latin typeface="Courier New" pitchFamily="49" charset="0"/>
              </a:rPr>
              <a:t> count = (in – out + n) % n;</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while </a:t>
            </a:r>
            <a:r>
              <a:rPr lang="en-GB" sz="1800" b="1" dirty="0" smtClean="0">
                <a:latin typeface="Courier New" pitchFamily="49" charset="0"/>
              </a:rPr>
              <a:t>(count == n - 1) {</a:t>
            </a:r>
          </a:p>
          <a:p>
            <a:pPr algn="l" eaLnBrk="1" hangingPunct="1">
              <a:buClr>
                <a:srgbClr val="000000"/>
              </a:buClr>
              <a:buSzPct val="100000"/>
              <a:buFont typeface="Courier New" pitchFamily="49" charset="0"/>
              <a:buNone/>
            </a:pPr>
            <a:r>
              <a:rPr lang="en-GB" sz="1800" b="1" dirty="0" smtClean="0">
                <a:latin typeface="Courier New" pitchFamily="49" charset="0"/>
              </a:rPr>
              <a:t>  } // </a:t>
            </a:r>
            <a:r>
              <a:rPr lang="en-GB" sz="1800" b="1" dirty="0">
                <a:latin typeface="Courier New" pitchFamily="49" charset="0"/>
              </a:rPr>
              <a:t>full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in = (in + 1) % n;</a:t>
            </a:r>
          </a:p>
          <a:p>
            <a:pPr algn="l" eaLnBrk="1" hangingPunct="1">
              <a:buClr>
                <a:srgbClr val="000000"/>
              </a:buClr>
              <a:buSzPct val="100000"/>
              <a:buFont typeface="Courier New" pitchFamily="49" charset="0"/>
              <a:buNone/>
            </a:pPr>
            <a:r>
              <a:rPr lang="en-GB" sz="1800" b="1" dirty="0" smtClean="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Tree>
    <p:extLst>
      <p:ext uri="{BB962C8B-B14F-4D97-AF65-F5344CB8AC3E}">
        <p14:creationId xmlns:p14="http://schemas.microsoft.com/office/powerpoint/2010/main" val="23158694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609600" y="44450"/>
            <a:ext cx="7926388" cy="1220788"/>
          </a:xfrm>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lstStyle/>
          <a:p>
            <a:pPr defTabSz="449263">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Try 2: Single </a:t>
            </a:r>
            <a:r>
              <a:rPr lang="en-GB" dirty="0"/>
              <a:t>Producer-Consumer</a:t>
            </a:r>
            <a:endParaRPr lang="en-GB" dirty="0" smtClean="0"/>
          </a:p>
        </p:txBody>
      </p:sp>
      <p:sp>
        <p:nvSpPr>
          <p:cNvPr id="39953" name="Rectangle 18"/>
          <p:cNvSpPr>
            <a:spLocks noGrp="1" noChangeArrowheads="1"/>
          </p:cNvSpPr>
          <p:nvPr>
            <p:ph idx="1"/>
          </p:nvPr>
        </p:nvSpPr>
        <p:spPr/>
        <p:txBody>
          <a:bodyPr/>
          <a:lstStyle/>
          <a:p>
            <a:endParaRPr lang="en-US" dirty="0"/>
          </a:p>
          <a:p>
            <a:endParaRPr lang="en-US" dirty="0" smtClean="0"/>
          </a:p>
          <a:p>
            <a:endParaRPr lang="en-US" dirty="0"/>
          </a:p>
          <a:p>
            <a:endParaRPr lang="en-US" dirty="0" smtClean="0"/>
          </a:p>
          <a:p>
            <a:endParaRPr lang="en-US" dirty="0"/>
          </a:p>
          <a:p>
            <a:r>
              <a:rPr lang="en-US" dirty="0" smtClean="0"/>
              <a:t>Is this code correct for a single producer, single consumer?</a:t>
            </a:r>
          </a:p>
          <a:p>
            <a:r>
              <a:rPr lang="en-US" dirty="0"/>
              <a:t>Is this code correct with multiple producers, multiple consumers?</a:t>
            </a:r>
          </a:p>
          <a:p>
            <a:pPr eaLnBrk="1" hangingPunct="1"/>
            <a:endParaRPr lang="en-US" dirty="0" smtClean="0"/>
          </a:p>
        </p:txBody>
      </p:sp>
      <p:sp>
        <p:nvSpPr>
          <p:cNvPr id="3993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72147149-E012-49F2-ABBB-C18FBA890A11}" type="slidenum">
              <a:rPr lang="en-US" sz="1600" smtClean="0">
                <a:solidFill>
                  <a:schemeClr val="bg1"/>
                </a:solidFill>
                <a:latin typeface="Comic Sans MS" pitchFamily="66" charset="0"/>
              </a:rPr>
              <a:pPr/>
              <a:t>7</a:t>
            </a:fld>
            <a:endParaRPr lang="en-US" sz="1600" smtClean="0">
              <a:solidFill>
                <a:schemeClr val="bg1"/>
              </a:solidFill>
              <a:latin typeface="Comic Sans MS" pitchFamily="66" charset="0"/>
            </a:endParaRPr>
          </a:p>
        </p:txBody>
      </p:sp>
      <p:sp>
        <p:nvSpPr>
          <p:cNvPr id="41" name="Text Box 21"/>
          <p:cNvSpPr txBox="1">
            <a:spLocks noChangeArrowheads="1"/>
          </p:cNvSpPr>
          <p:nvPr/>
        </p:nvSpPr>
        <p:spPr bwMode="auto">
          <a:xfrm>
            <a:off x="5106075" y="1534924"/>
            <a:ext cx="3953788" cy="2033506"/>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r>
              <a:rPr lang="en-GB" sz="1800" b="1" dirty="0" smtClean="0">
                <a:latin typeface="Courier New" pitchFamily="49" charset="0"/>
              </a:rPr>
              <a:t>{ </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while </a:t>
            </a:r>
            <a:r>
              <a:rPr lang="en-GB" sz="1800" b="1" dirty="0">
                <a:latin typeface="Courier New" pitchFamily="49" charset="0"/>
              </a:rPr>
              <a:t>(in == out) </a:t>
            </a:r>
            <a:r>
              <a:rPr lang="en-GB" sz="1800" b="1" dirty="0" smtClean="0">
                <a:latin typeface="Courier New" pitchFamily="49" charset="0"/>
              </a:rPr>
              <a:t>{</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a:t>
            </a:r>
            <a:r>
              <a:rPr lang="en-GB" sz="1800" b="1" dirty="0">
                <a:latin typeface="Courier New" pitchFamily="49" charset="0"/>
              </a:rPr>
              <a:t>empty</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p>
          <a:p>
            <a:pPr algn="l" eaLnBrk="1" hangingPunct="1">
              <a:buClr>
                <a:srgbClr val="000000"/>
              </a:buClr>
              <a:buSzPct val="100000"/>
              <a:buFont typeface="Courier New" pitchFamily="49" charset="0"/>
              <a:buNone/>
            </a:pPr>
            <a:r>
              <a:rPr lang="en-GB" sz="1800" b="1" dirty="0">
                <a:latin typeface="Courier New" pitchFamily="49" charset="0"/>
              </a:rPr>
              <a:t>  out = (out + 1) % n;</a:t>
            </a: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p:txBody>
      </p:sp>
      <p:sp>
        <p:nvSpPr>
          <p:cNvPr id="42" name="Text Box 22"/>
          <p:cNvSpPr txBox="1">
            <a:spLocks noChangeArrowheads="1"/>
          </p:cNvSpPr>
          <p:nvPr/>
        </p:nvSpPr>
        <p:spPr bwMode="auto">
          <a:xfrm>
            <a:off x="84137" y="1534924"/>
            <a:ext cx="5021937" cy="2033506"/>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while </a:t>
            </a:r>
            <a:r>
              <a:rPr lang="en-GB" sz="1800" b="1" dirty="0">
                <a:latin typeface="Courier New" pitchFamily="49" charset="0"/>
              </a:rPr>
              <a:t>((</a:t>
            </a:r>
            <a:r>
              <a:rPr lang="en-GB" sz="1800" b="1" dirty="0" smtClean="0">
                <a:latin typeface="Courier New" pitchFamily="49" charset="0"/>
              </a:rPr>
              <a:t>in–</a:t>
            </a:r>
            <a:r>
              <a:rPr lang="en-GB" sz="1800" b="1" dirty="0" err="1" smtClean="0">
                <a:latin typeface="Courier New" pitchFamily="49" charset="0"/>
              </a:rPr>
              <a:t>out+n</a:t>
            </a:r>
            <a:r>
              <a:rPr lang="en-GB" sz="1800" b="1" dirty="0" smtClean="0">
                <a:latin typeface="Courier New" pitchFamily="49" charset="0"/>
              </a:rPr>
              <a:t>)%n == n - 1) {</a:t>
            </a:r>
          </a:p>
          <a:p>
            <a:pPr algn="l" eaLnBrk="1" hangingPunct="1">
              <a:buClr>
                <a:srgbClr val="000000"/>
              </a:buClr>
              <a:buSzPct val="100000"/>
              <a:buFont typeface="Courier New" pitchFamily="49" charset="0"/>
              <a:buNone/>
            </a:pPr>
            <a:r>
              <a:rPr lang="en-GB" sz="1800" b="1" dirty="0" smtClean="0">
                <a:latin typeface="Courier New" pitchFamily="49" charset="0"/>
              </a:rPr>
              <a:t>  } // </a:t>
            </a:r>
            <a:r>
              <a:rPr lang="en-GB" sz="1800" b="1" dirty="0">
                <a:latin typeface="Courier New" pitchFamily="49" charset="0"/>
              </a:rPr>
              <a:t>full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in = (in + 1) % n;</a:t>
            </a:r>
          </a:p>
          <a:p>
            <a:pPr algn="l" eaLnBrk="1" hangingPunct="1">
              <a:buClr>
                <a:srgbClr val="000000"/>
              </a:buClr>
              <a:buSzPct val="100000"/>
              <a:buFont typeface="Courier New" pitchFamily="49" charset="0"/>
              <a:buNone/>
            </a:pPr>
            <a:r>
              <a:rPr lang="en-GB" sz="1800" b="1" dirty="0" smtClean="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9"/>
          <p:cNvSpPr>
            <a:spLocks noGrp="1" noChangeArrowheads="1"/>
          </p:cNvSpPr>
          <p:nvPr>
            <p:ph type="title"/>
          </p:nvPr>
        </p:nvSpPr>
        <p:spPr/>
        <p:txBody>
          <a:bodyPr/>
          <a:lstStyle/>
          <a:p>
            <a:pPr eaLnBrk="1" hangingPunct="1"/>
            <a:r>
              <a:rPr lang="en-GB" dirty="0" smtClean="0"/>
              <a:t>Try 3 – Use Locking</a:t>
            </a:r>
          </a:p>
        </p:txBody>
      </p:sp>
      <p:sp>
        <p:nvSpPr>
          <p:cNvPr id="154634" name="Rectangle 10"/>
          <p:cNvSpPr>
            <a:spLocks noGrp="1" noChangeArrowheads="1"/>
          </p:cNvSpPr>
          <p:nvPr>
            <p:ph idx="1"/>
          </p:nvPr>
        </p:nvSpPr>
        <p:spPr/>
        <p:txBody>
          <a:bodyPr/>
          <a:lstStyle/>
          <a:p>
            <a:endParaRPr lang="en-GB" dirty="0"/>
          </a:p>
          <a:p>
            <a:endParaRPr lang="en-GB" dirty="0" smtClean="0"/>
          </a:p>
          <a:p>
            <a:endParaRPr lang="en-GB" dirty="0"/>
          </a:p>
          <a:p>
            <a:endParaRPr lang="en-GB" dirty="0" smtClean="0"/>
          </a:p>
          <a:p>
            <a:endParaRPr lang="en-GB" dirty="0"/>
          </a:p>
          <a:p>
            <a:endParaRPr lang="en-GB" dirty="0" smtClean="0"/>
          </a:p>
          <a:p>
            <a:r>
              <a:rPr lang="en-GB" dirty="0" smtClean="0"/>
              <a:t>Let’s try to make this code work for multiple producers and consumers by adding locks</a:t>
            </a:r>
          </a:p>
          <a:p>
            <a:r>
              <a:rPr lang="en-GB" dirty="0" smtClean="0"/>
              <a:t>Is this code correct?</a:t>
            </a:r>
            <a:endParaRPr lang="en-GB" dirty="0"/>
          </a:p>
        </p:txBody>
      </p:sp>
      <p:sp>
        <p:nvSpPr>
          <p:cNvPr id="4198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07CE8EA0-4B1F-44D7-8E21-D220F1E4790F}" type="slidenum">
              <a:rPr lang="en-US" sz="1600" smtClean="0">
                <a:solidFill>
                  <a:schemeClr val="bg1"/>
                </a:solidFill>
                <a:latin typeface="Comic Sans MS" pitchFamily="66" charset="0"/>
              </a:rPr>
              <a:pPr/>
              <a:t>8</a:t>
            </a:fld>
            <a:endParaRPr lang="en-US" sz="1600" smtClean="0">
              <a:solidFill>
                <a:schemeClr val="bg1"/>
              </a:solidFill>
              <a:latin typeface="Comic Sans MS" pitchFamily="66" charset="0"/>
            </a:endParaRPr>
          </a:p>
        </p:txBody>
      </p:sp>
      <p:sp>
        <p:nvSpPr>
          <p:cNvPr id="9" name="Text Box 21"/>
          <p:cNvSpPr txBox="1">
            <a:spLocks noChangeArrowheads="1"/>
          </p:cNvSpPr>
          <p:nvPr/>
        </p:nvSpPr>
        <p:spPr bwMode="auto">
          <a:xfrm>
            <a:off x="5106075" y="1534924"/>
            <a:ext cx="3953788" cy="2587504"/>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rgbClr val="C00000"/>
                </a:solidFill>
                <a:latin typeface="Courier New" pitchFamily="49" charset="0"/>
              </a:rPr>
              <a:t>  lock(l</a:t>
            </a:r>
            <a:r>
              <a:rPr lang="en-GB" sz="1800" b="1" dirty="0">
                <a:solidFill>
                  <a:srgbClr val="C00000"/>
                </a:solidFill>
                <a:latin typeface="Courier New" pitchFamily="49" charset="0"/>
              </a:rPr>
              <a:t>);</a:t>
            </a:r>
            <a:endParaRPr lang="en-GB" sz="1800" b="1" dirty="0" smtClean="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while </a:t>
            </a:r>
            <a:r>
              <a:rPr lang="en-GB" sz="1800" b="1" dirty="0">
                <a:latin typeface="Courier New" pitchFamily="49" charset="0"/>
              </a:rPr>
              <a:t>(in == out) </a:t>
            </a:r>
            <a:r>
              <a:rPr lang="en-GB" sz="1800" b="1" dirty="0" smtClean="0">
                <a:latin typeface="Courier New" pitchFamily="49" charset="0"/>
              </a:rPr>
              <a:t>{</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a:t>
            </a:r>
            <a:r>
              <a:rPr lang="en-GB" sz="1800" b="1" dirty="0">
                <a:latin typeface="Courier New" pitchFamily="49" charset="0"/>
              </a:rPr>
              <a:t>empty</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p>
          <a:p>
            <a:pPr algn="l" eaLnBrk="1" hangingPunct="1">
              <a:buClr>
                <a:srgbClr val="000000"/>
              </a:buClr>
              <a:buSzPct val="100000"/>
              <a:buFont typeface="Courier New" pitchFamily="49" charset="0"/>
              <a:buNone/>
            </a:pPr>
            <a:r>
              <a:rPr lang="en-GB" sz="1800" b="1" dirty="0">
                <a:latin typeface="Courier New" pitchFamily="49" charset="0"/>
              </a:rPr>
              <a:t>  out = (out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a:t>
            </a:r>
            <a:r>
              <a:rPr lang="en-GB" sz="1800" b="1" dirty="0" smtClean="0">
                <a:solidFill>
                  <a:srgbClr val="C00000"/>
                </a:solidFill>
                <a:latin typeface="Courier New" pitchFamily="49" charset="0"/>
              </a:rPr>
              <a:t>unlock(l</a:t>
            </a:r>
            <a:r>
              <a:rPr lang="en-GB" sz="1800" b="1" dirty="0">
                <a:solidFill>
                  <a:srgbClr val="C00000"/>
                </a:solidFill>
                <a:latin typeface="Courier New" pitchFamily="49" charset="0"/>
              </a:rPr>
              <a:t>);</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p:txBody>
      </p:sp>
      <p:sp>
        <p:nvSpPr>
          <p:cNvPr id="10" name="Text Box 22"/>
          <p:cNvSpPr txBox="1">
            <a:spLocks noChangeArrowheads="1"/>
          </p:cNvSpPr>
          <p:nvPr/>
        </p:nvSpPr>
        <p:spPr bwMode="auto">
          <a:xfrm>
            <a:off x="84137" y="1534924"/>
            <a:ext cx="5021937" cy="2587504"/>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smtClean="0">
                <a:solidFill>
                  <a:srgbClr val="C00000"/>
                </a:solidFill>
                <a:latin typeface="Courier New" pitchFamily="49" charset="0"/>
              </a:rPr>
              <a:t>lock(l);</a:t>
            </a:r>
          </a:p>
          <a:p>
            <a:pPr algn="l" eaLnBrk="1" hangingPunct="1">
              <a:buClr>
                <a:srgbClr val="000000"/>
              </a:buClr>
              <a:buSzPct val="100000"/>
              <a:buFont typeface="Courier New" pitchFamily="49" charset="0"/>
              <a:buNone/>
            </a:pPr>
            <a:r>
              <a:rPr lang="en-GB" sz="1800" b="1" dirty="0" smtClean="0">
                <a:latin typeface="Courier New" pitchFamily="49" charset="0"/>
              </a:rPr>
              <a:t>  while </a:t>
            </a:r>
            <a:r>
              <a:rPr lang="en-GB" sz="1800" b="1" dirty="0">
                <a:latin typeface="Courier New" pitchFamily="49" charset="0"/>
              </a:rPr>
              <a:t>((</a:t>
            </a:r>
            <a:r>
              <a:rPr lang="en-GB" sz="1800" b="1" dirty="0" smtClean="0">
                <a:latin typeface="Courier New" pitchFamily="49" charset="0"/>
              </a:rPr>
              <a:t>in–</a:t>
            </a:r>
            <a:r>
              <a:rPr lang="en-GB" sz="1800" b="1" dirty="0" err="1" smtClean="0">
                <a:latin typeface="Courier New" pitchFamily="49" charset="0"/>
              </a:rPr>
              <a:t>out+n</a:t>
            </a:r>
            <a:r>
              <a:rPr lang="en-GB" sz="1800" b="1" dirty="0" smtClean="0">
                <a:latin typeface="Courier New" pitchFamily="49" charset="0"/>
              </a:rPr>
              <a:t>)%n == n - 1) {</a:t>
            </a:r>
          </a:p>
          <a:p>
            <a:pPr algn="l" eaLnBrk="1" hangingPunct="1">
              <a:buClr>
                <a:srgbClr val="000000"/>
              </a:buClr>
              <a:buSzPct val="100000"/>
              <a:buFont typeface="Courier New" pitchFamily="49" charset="0"/>
              <a:buNone/>
            </a:pPr>
            <a:r>
              <a:rPr lang="en-GB" sz="1800" b="1" dirty="0" smtClean="0">
                <a:latin typeface="Courier New" pitchFamily="49" charset="0"/>
              </a:rPr>
              <a:t>  } // </a:t>
            </a:r>
            <a:r>
              <a:rPr lang="en-GB" sz="1800" b="1" dirty="0">
                <a:latin typeface="Courier New" pitchFamily="49" charset="0"/>
              </a:rPr>
              <a:t>full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in = (in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solidFill>
                  <a:srgbClr val="C00000"/>
                </a:solidFill>
                <a:latin typeface="Courier New" pitchFamily="49" charset="0"/>
              </a:rPr>
              <a:t>  unlock(l</a:t>
            </a:r>
            <a:r>
              <a:rPr lang="en-GB" sz="1800" b="1" dirty="0">
                <a:solidFill>
                  <a:srgbClr val="C00000"/>
                </a:solidFill>
                <a:latin typeface="Courier New" pitchFamily="49" charset="0"/>
              </a:rPr>
              <a:t>);</a:t>
            </a:r>
            <a:endParaRPr lang="en-GB" sz="1800" b="1" dirty="0">
              <a:latin typeface="Courier New" pitchFamily="49" charset="0"/>
            </a:endParaRPr>
          </a:p>
          <a:p>
            <a:pPr algn="l" eaLnBrk="1" hangingPunct="1">
              <a:buClr>
                <a:srgbClr val="000000"/>
              </a:buClr>
              <a:buSzPct val="100000"/>
              <a:buFont typeface="Courier New" pitchFamily="49" charset="0"/>
              <a:buNone/>
            </a:pPr>
            <a:r>
              <a:rPr lang="en-GB" sz="1800" b="1" dirty="0" smtClean="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GB" dirty="0" smtClean="0"/>
              <a:t>Try 4 – Release Locks Before Spinning</a:t>
            </a:r>
          </a:p>
        </p:txBody>
      </p:sp>
      <p:sp>
        <p:nvSpPr>
          <p:cNvPr id="356355" name="Rectangle 3"/>
          <p:cNvSpPr>
            <a:spLocks noGrp="1" noChangeArrowheads="1"/>
          </p:cNvSpPr>
          <p:nvPr>
            <p:ph idx="1"/>
          </p:nvPr>
        </p:nvSpPr>
        <p:spPr/>
        <p:txBody>
          <a:bodyPr/>
          <a:lstStyle/>
          <a:p>
            <a:pPr eaLnBrk="1" hangingPunct="1"/>
            <a:endParaRPr lang="en-GB" dirty="0" smtClean="0"/>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endParaRPr lang="en-GB" dirty="0" smtClean="0"/>
          </a:p>
          <a:p>
            <a:pPr eaLnBrk="1" hangingPunct="1"/>
            <a:endParaRPr lang="en-GB" dirty="0"/>
          </a:p>
          <a:p>
            <a:pPr eaLnBrk="1" hangingPunct="1"/>
            <a:r>
              <a:rPr lang="en-GB" dirty="0" smtClean="0"/>
              <a:t>Is this code correct?</a:t>
            </a:r>
            <a:endParaRPr lang="en-GB" dirty="0"/>
          </a:p>
        </p:txBody>
      </p:sp>
      <p:sp>
        <p:nvSpPr>
          <p:cNvPr id="4301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defTabSz="449263" eaLnBrk="0" fontAlgn="base" hangingPunct="0">
              <a:spcBef>
                <a:spcPct val="0"/>
              </a:spcBef>
              <a:spcAft>
                <a:spcPct val="0"/>
              </a:spcAf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defRPr sz="2400">
                <a:solidFill>
                  <a:schemeClr val="tx1"/>
                </a:solidFill>
                <a:latin typeface="Times New Roman" pitchFamily="18" charset="0"/>
              </a:defRPr>
            </a:lvl9pPr>
          </a:lstStyle>
          <a:p>
            <a:fld id="{F43A3D02-D061-4FF6-95AC-A728EBFE2E08}" type="slidenum">
              <a:rPr lang="en-US" sz="1600" smtClean="0">
                <a:solidFill>
                  <a:schemeClr val="bg1"/>
                </a:solidFill>
                <a:latin typeface="Comic Sans MS" pitchFamily="66" charset="0"/>
              </a:rPr>
              <a:pPr/>
              <a:t>9</a:t>
            </a:fld>
            <a:endParaRPr lang="en-US" sz="1600" smtClean="0">
              <a:solidFill>
                <a:schemeClr val="bg1"/>
              </a:solidFill>
              <a:latin typeface="Comic Sans MS" pitchFamily="66" charset="0"/>
            </a:endParaRPr>
          </a:p>
        </p:txBody>
      </p:sp>
      <p:sp>
        <p:nvSpPr>
          <p:cNvPr id="10" name="Text Box 21"/>
          <p:cNvSpPr txBox="1">
            <a:spLocks noChangeArrowheads="1"/>
          </p:cNvSpPr>
          <p:nvPr/>
        </p:nvSpPr>
        <p:spPr bwMode="auto">
          <a:xfrm>
            <a:off x="5106075" y="1534924"/>
            <a:ext cx="3953788" cy="3141502"/>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char receive()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lock(l</a:t>
            </a:r>
            <a:r>
              <a:rPr lang="en-GB" sz="1800" b="1" dirty="0">
                <a:latin typeface="Courier New" pitchFamily="49" charset="0"/>
              </a:rPr>
              <a:t>);</a:t>
            </a:r>
            <a:endParaRPr lang="en-GB" sz="1800" b="1" dirty="0" smtClean="0">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while </a:t>
            </a:r>
            <a:r>
              <a:rPr lang="en-GB" sz="1800" b="1" dirty="0">
                <a:latin typeface="Courier New" pitchFamily="49" charset="0"/>
              </a:rPr>
              <a:t>(in == out)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unlock(l);</a:t>
            </a: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lock(l);</a:t>
            </a:r>
            <a:endParaRPr lang="en-GB" sz="1800" b="1" dirty="0">
              <a:solidFill>
                <a:srgbClr val="C00000"/>
              </a:solidFill>
              <a:latin typeface="Courier New" pitchFamily="49" charset="0"/>
            </a:endParaRP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 </a:t>
            </a:r>
            <a:r>
              <a:rPr lang="en-GB" sz="1800" b="1" dirty="0">
                <a:latin typeface="Courier New" pitchFamily="49" charset="0"/>
              </a:rPr>
              <a:t>empty</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msg</a:t>
            </a:r>
            <a:r>
              <a:rPr lang="en-GB" sz="1800" b="1" dirty="0">
                <a:latin typeface="Courier New" pitchFamily="49" charset="0"/>
              </a:rPr>
              <a:t> = </a:t>
            </a:r>
            <a:r>
              <a:rPr lang="en-GB" sz="1800" b="1" dirty="0" err="1">
                <a:latin typeface="Courier New" pitchFamily="49" charset="0"/>
              </a:rPr>
              <a:t>buf</a:t>
            </a:r>
            <a:r>
              <a:rPr lang="en-GB" sz="1800" b="1" dirty="0">
                <a:latin typeface="Courier New" pitchFamily="49" charset="0"/>
              </a:rPr>
              <a:t>[out];</a:t>
            </a:r>
          </a:p>
          <a:p>
            <a:pPr algn="l" eaLnBrk="1" hangingPunct="1">
              <a:buClr>
                <a:srgbClr val="000000"/>
              </a:buClr>
              <a:buSzPct val="100000"/>
              <a:buFont typeface="Courier New" pitchFamily="49" charset="0"/>
              <a:buNone/>
            </a:pPr>
            <a:r>
              <a:rPr lang="en-GB" sz="1800" b="1" dirty="0">
                <a:latin typeface="Courier New" pitchFamily="49" charset="0"/>
              </a:rPr>
              <a:t>  out = (out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unlock(l</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return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p:txBody>
      </p:sp>
      <p:sp>
        <p:nvSpPr>
          <p:cNvPr id="11" name="Text Box 22"/>
          <p:cNvSpPr txBox="1">
            <a:spLocks noChangeArrowheads="1"/>
          </p:cNvSpPr>
          <p:nvPr/>
        </p:nvSpPr>
        <p:spPr bwMode="auto">
          <a:xfrm>
            <a:off x="84137" y="1534924"/>
            <a:ext cx="5021937" cy="3141502"/>
          </a:xfrm>
          <a:prstGeom prst="rect">
            <a:avLst/>
          </a:prstGeom>
          <a:noFill/>
          <a:ln w="12600">
            <a:solidFill>
              <a:srgbClr val="000000"/>
            </a:solidFill>
            <a:miter lim="800000"/>
            <a:headEnd/>
            <a:tailEnd/>
          </a:ln>
          <a:effectLst/>
          <a:extLst/>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1pPr>
            <a:lvl2pPr marL="742950" indent="-28575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2pPr>
            <a:lvl3pPr marL="11430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3pPr>
            <a:lvl4pPr marL="16002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4pPr>
            <a:lvl5pPr marL="2057400" indent="-2286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5pPr>
            <a:lvl6pPr marL="25146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6pPr>
            <a:lvl7pPr marL="29718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7pPr>
            <a:lvl8pPr marL="34290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8pPr>
            <a:lvl9pPr marL="3886200" indent="-228600" algn="ctr" defTabSz="449263"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itchFamily="18" charset="0"/>
              </a:defRPr>
            </a:lvl9pPr>
          </a:lstStyle>
          <a:p>
            <a:pPr algn="l" eaLnBrk="1" hangingPunct="1">
              <a:buClr>
                <a:srgbClr val="000000"/>
              </a:buClr>
              <a:buSzPct val="100000"/>
              <a:buFont typeface="Courier New" pitchFamily="49" charset="0"/>
              <a:buNone/>
            </a:pPr>
            <a:r>
              <a:rPr lang="en-GB" sz="1800" b="1" dirty="0">
                <a:latin typeface="Courier New" pitchFamily="49" charset="0"/>
              </a:rPr>
              <a:t>void send(char </a:t>
            </a:r>
            <a:r>
              <a:rPr lang="en-GB" sz="1800" b="1" dirty="0" err="1">
                <a:latin typeface="Courier New" pitchFamily="49" charset="0"/>
              </a:rPr>
              <a:t>msg</a:t>
            </a:r>
            <a:r>
              <a:rPr lang="en-GB" sz="1800" b="1" dirty="0">
                <a:latin typeface="Courier New" pitchFamily="49" charset="0"/>
              </a:rPr>
              <a:t>) </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lock(l);</a:t>
            </a:r>
          </a:p>
          <a:p>
            <a:pPr algn="l" eaLnBrk="1" hangingPunct="1">
              <a:buClr>
                <a:srgbClr val="000000"/>
              </a:buClr>
              <a:buSzPct val="100000"/>
              <a:buFont typeface="Courier New" pitchFamily="49" charset="0"/>
              <a:buNone/>
            </a:pPr>
            <a:r>
              <a:rPr lang="en-GB" sz="1800" b="1" dirty="0" smtClean="0">
                <a:latin typeface="Courier New" pitchFamily="49" charset="0"/>
              </a:rPr>
              <a:t>  while </a:t>
            </a:r>
            <a:r>
              <a:rPr lang="en-GB" sz="1800" b="1" dirty="0">
                <a:latin typeface="Courier New" pitchFamily="49" charset="0"/>
              </a:rPr>
              <a:t>((</a:t>
            </a:r>
            <a:r>
              <a:rPr lang="en-GB" sz="1800" b="1" dirty="0" smtClean="0">
                <a:latin typeface="Courier New" pitchFamily="49" charset="0"/>
              </a:rPr>
              <a:t>in–</a:t>
            </a:r>
            <a:r>
              <a:rPr lang="en-GB" sz="1800" b="1" dirty="0" err="1" smtClean="0">
                <a:latin typeface="Courier New" pitchFamily="49" charset="0"/>
              </a:rPr>
              <a:t>out+n</a:t>
            </a:r>
            <a:r>
              <a:rPr lang="en-GB" sz="1800" b="1" dirty="0" smtClean="0">
                <a:latin typeface="Courier New" pitchFamily="49" charset="0"/>
              </a:rPr>
              <a:t>)%n == n - 1) {</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smtClean="0">
                <a:latin typeface="Courier New" pitchFamily="49" charset="0"/>
              </a:rPr>
              <a:t>   </a:t>
            </a:r>
            <a:r>
              <a:rPr lang="en-GB" sz="1800" b="1" dirty="0" smtClean="0">
                <a:solidFill>
                  <a:srgbClr val="C00000"/>
                </a:solidFill>
                <a:latin typeface="Courier New" pitchFamily="49" charset="0"/>
              </a:rPr>
              <a:t>unlock(l);</a:t>
            </a:r>
          </a:p>
          <a:p>
            <a:pPr algn="l" eaLnBrk="1" hangingPunct="1">
              <a:buClr>
                <a:srgbClr val="000000"/>
              </a:buClr>
              <a:buSzPct val="100000"/>
              <a:buFont typeface="Courier New" pitchFamily="49" charset="0"/>
              <a:buNone/>
            </a:pPr>
            <a:r>
              <a:rPr lang="en-GB" sz="1800" b="1" dirty="0">
                <a:solidFill>
                  <a:srgbClr val="C00000"/>
                </a:solidFill>
                <a:latin typeface="Courier New" pitchFamily="49" charset="0"/>
              </a:rPr>
              <a:t> </a:t>
            </a:r>
            <a:r>
              <a:rPr lang="en-GB" sz="1800" b="1" dirty="0" smtClean="0">
                <a:solidFill>
                  <a:srgbClr val="C00000"/>
                </a:solidFill>
                <a:latin typeface="Courier New" pitchFamily="49" charset="0"/>
              </a:rPr>
              <a:t>   lock(l);</a:t>
            </a:r>
          </a:p>
          <a:p>
            <a:pPr algn="l" eaLnBrk="1" hangingPunct="1">
              <a:buClr>
                <a:srgbClr val="000000"/>
              </a:buClr>
              <a:buSzPct val="100000"/>
              <a:buFont typeface="Courier New" pitchFamily="49" charset="0"/>
              <a:buNone/>
            </a:pPr>
            <a:r>
              <a:rPr lang="en-GB" sz="1800" b="1" dirty="0" smtClean="0">
                <a:latin typeface="Courier New" pitchFamily="49" charset="0"/>
              </a:rPr>
              <a:t>  } // </a:t>
            </a:r>
            <a:r>
              <a:rPr lang="en-GB" sz="1800" b="1" dirty="0">
                <a:latin typeface="Courier New" pitchFamily="49" charset="0"/>
              </a:rPr>
              <a:t>full</a:t>
            </a:r>
          </a:p>
          <a:p>
            <a:pPr algn="l" eaLnBrk="1" hangingPunct="1">
              <a:buClr>
                <a:srgbClr val="000000"/>
              </a:buClr>
              <a:buSzPct val="100000"/>
              <a:buFont typeface="Courier New" pitchFamily="49" charset="0"/>
              <a:buNone/>
            </a:pPr>
            <a:r>
              <a:rPr lang="en-GB" sz="1800" b="1" dirty="0">
                <a:latin typeface="Courier New" pitchFamily="49" charset="0"/>
              </a:rPr>
              <a:t>  </a:t>
            </a:r>
            <a:r>
              <a:rPr lang="en-GB" sz="1800" b="1" dirty="0" err="1">
                <a:latin typeface="Courier New" pitchFamily="49" charset="0"/>
              </a:rPr>
              <a:t>buf</a:t>
            </a:r>
            <a:r>
              <a:rPr lang="en-GB" sz="1800" b="1" dirty="0">
                <a:latin typeface="Courier New" pitchFamily="49" charset="0"/>
              </a:rPr>
              <a:t>[in] = </a:t>
            </a:r>
            <a:r>
              <a:rPr lang="en-GB" sz="1800" b="1" dirty="0" err="1">
                <a:latin typeface="Courier New" pitchFamily="49" charset="0"/>
              </a:rPr>
              <a:t>msg</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a:latin typeface="Courier New" pitchFamily="49" charset="0"/>
              </a:rPr>
              <a:t>  in = (in + 1) % n</a:t>
            </a:r>
            <a:r>
              <a:rPr lang="en-GB" sz="1800" b="1" dirty="0" smtClean="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  unlock(l</a:t>
            </a:r>
            <a:r>
              <a:rPr lang="en-GB" sz="1800" b="1" dirty="0">
                <a:latin typeface="Courier New" pitchFamily="49" charset="0"/>
              </a:rPr>
              <a:t>);</a:t>
            </a:r>
          </a:p>
          <a:p>
            <a:pPr algn="l" eaLnBrk="1" hangingPunct="1">
              <a:buClr>
                <a:srgbClr val="000000"/>
              </a:buClr>
              <a:buSzPct val="100000"/>
              <a:buFont typeface="Courier New" pitchFamily="49" charset="0"/>
              <a:buNone/>
            </a:pPr>
            <a:r>
              <a:rPr lang="en-GB" sz="1800" b="1" dirty="0" smtClean="0">
                <a:latin typeface="Courier New" pitchFamily="49" charset="0"/>
              </a:rPr>
              <a:t>}</a:t>
            </a:r>
          </a:p>
          <a:p>
            <a:pPr algn="l" eaLnBrk="1" hangingPunct="1">
              <a:buClr>
                <a:srgbClr val="000000"/>
              </a:buClr>
              <a:buSzPct val="100000"/>
              <a:buFont typeface="Courier New" pitchFamily="49" charset="0"/>
              <a:buNone/>
            </a:pPr>
            <a:endParaRPr lang="en-GB" sz="1800" b="1" dirty="0">
              <a:latin typeface="Courier New"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14096</TotalTime>
  <Words>4907</Words>
  <Application>Microsoft Office PowerPoint</Application>
  <PresentationFormat>On-screen Show (4:3)</PresentationFormat>
  <Paragraphs>774</Paragraphs>
  <Slides>35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Comic Sans MS</vt:lpstr>
      <vt:lpstr>Courier New</vt:lpstr>
      <vt:lpstr>Times New Roman</vt:lpstr>
      <vt:lpstr>Wingdings</vt:lpstr>
      <vt:lpstr>ece344_lectures</vt:lpstr>
      <vt:lpstr>Synchronization</vt:lpstr>
      <vt:lpstr>Overview</vt:lpstr>
      <vt:lpstr>Synchronization</vt:lpstr>
      <vt:lpstr>Producer-Consumer Problem</vt:lpstr>
      <vt:lpstr>Bounded Buffer Implementation</vt:lpstr>
      <vt:lpstr>Try 1 : Single Producer-Consumer</vt:lpstr>
      <vt:lpstr>Try 2: Single Producer-Consumer</vt:lpstr>
      <vt:lpstr>Try 3 – Use Locking</vt:lpstr>
      <vt:lpstr>Try 4 – Release Locks Before Spinning</vt:lpstr>
      <vt:lpstr>Try 5 – Sleep After Unlocking</vt:lpstr>
      <vt:lpstr>Synchronization Challenges</vt:lpstr>
      <vt:lpstr>Monitors</vt:lpstr>
      <vt:lpstr>Condition Variable Abstraction</vt:lpstr>
      <vt:lpstr>Producer-Consumer with Monitors</vt:lpstr>
      <vt:lpstr>Variable Initialization Using Monitors</vt:lpstr>
      <vt:lpstr>Variable Initialization Using Monitors</vt:lpstr>
      <vt:lpstr>Semaphores</vt:lpstr>
      <vt:lpstr>Understanding Semaphores</vt:lpstr>
      <vt:lpstr>Synchronizing With Interrupts</vt:lpstr>
      <vt:lpstr>Producer-Consumer with Semaphores</vt:lpstr>
      <vt:lpstr>Implementing Blocking Semaphores</vt:lpstr>
      <vt:lpstr>Atomic Semaphore Operations</vt:lpstr>
      <vt:lpstr>Implementing down() and up() Atomically</vt:lpstr>
      <vt:lpstr>Classic Synchronization Examples</vt:lpstr>
      <vt:lpstr>The Dining Philosophers Problem</vt:lpstr>
      <vt:lpstr>Dining Philosophers: Try 1</vt:lpstr>
      <vt:lpstr>Dining Philosophers: Try 2</vt:lpstr>
      <vt:lpstr>Take Forks</vt:lpstr>
      <vt:lpstr>Put Forks</vt:lpstr>
      <vt:lpstr>The Readers and Writers Problem</vt:lpstr>
      <vt:lpstr>Readers/Writers - Basics</vt:lpstr>
      <vt:lpstr>Readers/Writers - Mutex</vt:lpstr>
      <vt:lpstr>Readers/Writers – Synchronization</vt:lpstr>
      <vt:lpstr>Summary</vt:lpstr>
      <vt:lpstr>Think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Wu-chi  Feng</dc:creator>
  <cp:lastModifiedBy>Ashvin Goel</cp:lastModifiedBy>
  <cp:revision>1789</cp:revision>
  <dcterms:modified xsi:type="dcterms:W3CDTF">2016-10-03T11:26:50Z</dcterms:modified>
</cp:coreProperties>
</file>