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3"/>
  </p:notesMasterIdLst>
  <p:handoutMasterIdLst>
    <p:handoutMasterId r:id="rId34"/>
  </p:handoutMasterIdLst>
  <p:sldIdLst>
    <p:sldId id="854" r:id="rId2"/>
    <p:sldId id="875" r:id="rId3"/>
    <p:sldId id="876" r:id="rId4"/>
    <p:sldId id="887" r:id="rId5"/>
    <p:sldId id="877" r:id="rId6"/>
    <p:sldId id="873" r:id="rId7"/>
    <p:sldId id="689" r:id="rId8"/>
    <p:sldId id="690" r:id="rId9"/>
    <p:sldId id="692" r:id="rId10"/>
    <p:sldId id="708" r:id="rId11"/>
    <p:sldId id="858" r:id="rId12"/>
    <p:sldId id="724" r:id="rId13"/>
    <p:sldId id="860" r:id="rId14"/>
    <p:sldId id="888" r:id="rId15"/>
    <p:sldId id="740" r:id="rId16"/>
    <p:sldId id="886" r:id="rId17"/>
    <p:sldId id="861" r:id="rId18"/>
    <p:sldId id="862" r:id="rId19"/>
    <p:sldId id="769" r:id="rId20"/>
    <p:sldId id="771" r:id="rId21"/>
    <p:sldId id="872" r:id="rId22"/>
    <p:sldId id="878" r:id="rId23"/>
    <p:sldId id="773" r:id="rId24"/>
    <p:sldId id="870" r:id="rId25"/>
    <p:sldId id="871" r:id="rId26"/>
    <p:sldId id="884" r:id="rId27"/>
    <p:sldId id="879" r:id="rId28"/>
    <p:sldId id="883" r:id="rId29"/>
    <p:sldId id="882" r:id="rId30"/>
    <p:sldId id="889" r:id="rId31"/>
    <p:sldId id="890" r:id="rId32"/>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00CC00"/>
    <a:srgbClr val="969696"/>
    <a:srgbClr val="000000"/>
    <a:srgbClr val="000066"/>
    <a:srgbClr val="FFFE02"/>
    <a:srgbClr val="CC3300"/>
    <a:srgbClr val="14A8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66701" autoAdjust="0"/>
  </p:normalViewPr>
  <p:slideViewPr>
    <p:cSldViewPr snapToGrid="0">
      <p:cViewPr varScale="1">
        <p:scale>
          <a:sx n="44" d="100"/>
          <a:sy n="44" d="100"/>
        </p:scale>
        <p:origin x="1923"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76"/>
    </p:cViewPr>
  </p:sorterViewPr>
  <p:notesViewPr>
    <p:cSldViewPr snapToGrid="0">
      <p:cViewPr>
        <p:scale>
          <a:sx n="66" d="100"/>
          <a:sy n="66" d="100"/>
        </p:scale>
        <p:origin x="-1482" y="-7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l" defTabSz="917575" eaLnBrk="1" hangingPunct="1">
              <a:defRPr sz="1200"/>
            </a:lvl1pPr>
          </a:lstStyle>
          <a:p>
            <a:endParaRPr lang="en-US"/>
          </a:p>
        </p:txBody>
      </p:sp>
      <p:sp>
        <p:nvSpPr>
          <p:cNvPr id="9830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r" defTabSz="917575" eaLnBrk="1" hangingPunct="1">
              <a:defRPr sz="1200"/>
            </a:lvl1pPr>
          </a:lstStyle>
          <a:p>
            <a:endParaRPr lang="en-US"/>
          </a:p>
        </p:txBody>
      </p:sp>
      <p:sp>
        <p:nvSpPr>
          <p:cNvPr id="9830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l" defTabSz="917575" eaLnBrk="1" hangingPunct="1">
              <a:defRPr sz="1200"/>
            </a:lvl1pPr>
          </a:lstStyle>
          <a:p>
            <a:endParaRPr lang="en-US"/>
          </a:p>
        </p:txBody>
      </p:sp>
      <p:sp>
        <p:nvSpPr>
          <p:cNvPr id="9830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r" defTabSz="917575" eaLnBrk="1" hangingPunct="1">
              <a:defRPr sz="1200"/>
            </a:lvl1pPr>
          </a:lstStyle>
          <a:p>
            <a:fld id="{AF8666A6-01BF-4F2A-8AAB-6ABBE12223AF}" type="slidenum">
              <a:rPr lang="en-US"/>
              <a:pPr/>
              <a:t>‹#›</a:t>
            </a:fld>
            <a:endParaRPr lang="en-US"/>
          </a:p>
        </p:txBody>
      </p:sp>
    </p:spTree>
    <p:extLst>
      <p:ext uri="{BB962C8B-B14F-4D97-AF65-F5344CB8AC3E}">
        <p14:creationId xmlns:p14="http://schemas.microsoft.com/office/powerpoint/2010/main" val="405786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l" defTabSz="917575" eaLnBrk="1" hangingPunct="1">
              <a:defRPr sz="1200"/>
            </a:lvl1pPr>
          </a:lstStyle>
          <a:p>
            <a:endParaRPr lang="en-US"/>
          </a:p>
        </p:txBody>
      </p:sp>
      <p:sp>
        <p:nvSpPr>
          <p:cNvPr id="1075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r" defTabSz="917575" eaLnBrk="1" hangingPunct="1">
              <a:defRPr sz="1200"/>
            </a:lvl1pPr>
          </a:lstStyle>
          <a:p>
            <a:endParaRPr lang="en-US"/>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915988" y="4343400"/>
            <a:ext cx="5026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5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l" defTabSz="917575" eaLnBrk="1" hangingPunct="1">
              <a:defRPr sz="1200"/>
            </a:lvl1pPr>
          </a:lstStyle>
          <a:p>
            <a:endParaRPr lang="en-US"/>
          </a:p>
        </p:txBody>
      </p:sp>
      <p:sp>
        <p:nvSpPr>
          <p:cNvPr id="1075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r" defTabSz="917575" eaLnBrk="1" hangingPunct="1">
              <a:defRPr sz="1200"/>
            </a:lvl1pPr>
          </a:lstStyle>
          <a:p>
            <a:fld id="{F67510B3-559A-4613-9330-E96735D083D6}" type="slidenum">
              <a:rPr lang="en-US"/>
              <a:pPr/>
              <a:t>‹#›</a:t>
            </a:fld>
            <a:endParaRPr lang="en-US"/>
          </a:p>
        </p:txBody>
      </p:sp>
    </p:spTree>
    <p:extLst>
      <p:ext uri="{BB962C8B-B14F-4D97-AF65-F5344CB8AC3E}">
        <p14:creationId xmlns:p14="http://schemas.microsoft.com/office/powerpoint/2010/main" val="765300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92CA7-126F-4235-955B-E2F384C38AAA}" type="slidenum">
              <a:rPr lang="en-US"/>
              <a:pPr/>
              <a:t>1</a:t>
            </a:fld>
            <a:endParaRPr 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932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67510B3-559A-4613-9330-E96735D083D6}" type="slidenum">
              <a:rPr lang="en-US" smtClean="0"/>
              <a:pPr/>
              <a:t>16</a:t>
            </a:fld>
            <a:endParaRPr lang="en-US"/>
          </a:p>
        </p:txBody>
      </p:sp>
    </p:spTree>
    <p:extLst>
      <p:ext uri="{BB962C8B-B14F-4D97-AF65-F5344CB8AC3E}">
        <p14:creationId xmlns:p14="http://schemas.microsoft.com/office/powerpoint/2010/main" val="516436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Time		ready queue		running</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		(head on the right side)</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0				1</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1				1</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2		1		2      (2 arrives just before time slice 2 starts)</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3		2		1      (1 finishes)</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4		3		2      (3 arrives)</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5		2		3</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6		34		2      (4 arrives)</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7		23		4</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8		452		3      (5 arrives)</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9		345		2</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10		234		5</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11		523		4</a:t>
            </a:r>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dirty="0" smtClean="0">
                <a:latin typeface="Courier New" panose="02070309020205020404" pitchFamily="49" charset="0"/>
                <a:cs typeface="Courier New" panose="02070309020205020404" pitchFamily="49" charset="0"/>
              </a:rPr>
              <a:t>12		452		3</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Courier New" panose="02070309020205020404" pitchFamily="49" charset="0"/>
                <a:cs typeface="Courier New" panose="02070309020205020404" pitchFamily="49" charset="0"/>
              </a:rPr>
              <a:t>13		345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Courier New" panose="02070309020205020404" pitchFamily="49" charset="0"/>
                <a:cs typeface="Courier New" panose="02070309020205020404" pitchFamily="49" charset="0"/>
              </a:rPr>
              <a:t>14		234		5      (5 finishes)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Courier New" panose="02070309020205020404" pitchFamily="49" charset="0"/>
                <a:cs typeface="Courier New" panose="02070309020205020404" pitchFamily="49" charset="0"/>
              </a:rPr>
              <a:t>15		23		4</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Courier New" panose="02070309020205020404" pitchFamily="49" charset="0"/>
                <a:cs typeface="Courier New" panose="02070309020205020404" pitchFamily="49" charset="0"/>
              </a:rPr>
              <a:t>16		42		3      (3 finishes)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Courier New" panose="02070309020205020404" pitchFamily="49" charset="0"/>
                <a:cs typeface="Courier New" panose="02070309020205020404" pitchFamily="49" charset="0"/>
              </a:rPr>
              <a:t>17		4		2      (2 finishes)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Courier New" panose="02070309020205020404" pitchFamily="49" charset="0"/>
                <a:cs typeface="Courier New" panose="02070309020205020404" pitchFamily="49" charset="0"/>
              </a:rPr>
              <a:t>18				4</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latin typeface="Courier New" panose="02070309020205020404" pitchFamily="49" charset="0"/>
                <a:cs typeface="Courier New" panose="02070309020205020404" pitchFamily="49" charset="0"/>
              </a:rPr>
              <a:t>19				4      (4 finishes)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average waiting</a:t>
            </a:r>
            <a:r>
              <a:rPr lang="en-US" baseline="0" dirty="0" smtClean="0"/>
              <a:t> time = (1 + 10 + 9 + 9 + 5)/5 = 6.8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67510B3-559A-4613-9330-E96735D083D6}" type="slidenum">
              <a:rPr lang="en-US" smtClean="0"/>
              <a:pPr/>
              <a:t>18</a:t>
            </a:fld>
            <a:endParaRPr lang="en-US"/>
          </a:p>
        </p:txBody>
      </p:sp>
    </p:spTree>
    <p:extLst>
      <p:ext uri="{BB962C8B-B14F-4D97-AF65-F5344CB8AC3E}">
        <p14:creationId xmlns:p14="http://schemas.microsoft.com/office/powerpoint/2010/main" val="4293218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Benefits: 1)</a:t>
            </a:r>
            <a:r>
              <a:rPr lang="en-US" baseline="0" dirty="0" smtClean="0"/>
              <a:t> p</a:t>
            </a:r>
            <a:r>
              <a:rPr lang="en-US" dirty="0" smtClean="0"/>
              <a:t>revents starvation of a lower priority thread</a:t>
            </a:r>
            <a:r>
              <a:rPr lang="en-US" baseline="0" dirty="0" smtClean="0"/>
              <a:t>, 2) helps </a:t>
            </a:r>
            <a:r>
              <a:rPr lang="en-US" dirty="0" smtClean="0"/>
              <a:t>improve response</a:t>
            </a:r>
            <a:r>
              <a:rPr lang="en-US" baseline="0" dirty="0" smtClean="0"/>
              <a:t> time </a:t>
            </a:r>
            <a:r>
              <a:rPr lang="en-US" dirty="0" smtClean="0"/>
              <a:t>of interactive or I/O-bound threads</a:t>
            </a:r>
            <a:endParaRPr lang="en-CA" dirty="0"/>
          </a:p>
        </p:txBody>
      </p:sp>
      <p:sp>
        <p:nvSpPr>
          <p:cNvPr id="4" name="Slide Number Placeholder 3"/>
          <p:cNvSpPr>
            <a:spLocks noGrp="1"/>
          </p:cNvSpPr>
          <p:nvPr>
            <p:ph type="sldNum" sz="quarter" idx="10"/>
          </p:nvPr>
        </p:nvSpPr>
        <p:spPr/>
        <p:txBody>
          <a:bodyPr/>
          <a:lstStyle/>
          <a:p>
            <a:fld id="{F67510B3-559A-4613-9330-E96735D083D6}" type="slidenum">
              <a:rPr lang="en-US" smtClean="0"/>
              <a:pPr/>
              <a:t>22</a:t>
            </a:fld>
            <a:endParaRPr lang="en-US"/>
          </a:p>
        </p:txBody>
      </p:sp>
    </p:spTree>
    <p:extLst>
      <p:ext uri="{BB962C8B-B14F-4D97-AF65-F5344CB8AC3E}">
        <p14:creationId xmlns:p14="http://schemas.microsoft.com/office/powerpoint/2010/main" val="1060430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712B5D-3A64-42DD-8F32-6FD590CF837C}" type="slidenum">
              <a:rPr lang="en-US"/>
              <a:pPr/>
              <a:t>24</a:t>
            </a:fld>
            <a:endParaRPr lang="en-US"/>
          </a:p>
        </p:txBody>
      </p:sp>
      <p:sp>
        <p:nvSpPr>
          <p:cNvPr id="1011714" name="Rectangle 2"/>
          <p:cNvSpPr>
            <a:spLocks noGrp="1" noRot="1" noChangeAspect="1" noChangeArrowheads="1" noTextEdit="1"/>
          </p:cNvSpPr>
          <p:nvPr>
            <p:ph type="sldImg"/>
          </p:nvPr>
        </p:nvSpPr>
        <p:spPr>
          <a:ln/>
        </p:spPr>
      </p:sp>
      <p:sp>
        <p:nvSpPr>
          <p:cNvPr id="1011715" name="Rectangle 3"/>
          <p:cNvSpPr>
            <a:spLocks noGrp="1" noChangeArrowheads="1"/>
          </p:cNvSpPr>
          <p:nvPr>
            <p:ph type="body" idx="1"/>
          </p:nvPr>
        </p:nvSpPr>
        <p:spPr/>
        <p:txBody>
          <a:bodyPr/>
          <a:lstStyle/>
          <a:p>
            <a:r>
              <a:rPr lang="en-US" dirty="0" smtClean="0"/>
              <a:t>time slice long:</a:t>
            </a:r>
            <a:r>
              <a:rPr lang="en-US" baseline="0" dirty="0" smtClean="0"/>
              <a:t> </a:t>
            </a:r>
            <a:r>
              <a:rPr lang="en-US" dirty="0" smtClean="0"/>
              <a:t>Making</a:t>
            </a:r>
            <a:r>
              <a:rPr lang="en-US" baseline="0" dirty="0" smtClean="0"/>
              <a:t> the time slice long improves throughput because there are fewer context switches.</a:t>
            </a:r>
          </a:p>
        </p:txBody>
      </p:sp>
    </p:spTree>
    <p:extLst>
      <p:ext uri="{BB962C8B-B14F-4D97-AF65-F5344CB8AC3E}">
        <p14:creationId xmlns:p14="http://schemas.microsoft.com/office/powerpoint/2010/main" val="2103157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F1DA0A-A164-4A80-B7E2-ED12611F42F9}" type="slidenum">
              <a:rPr lang="en-US"/>
              <a:pPr/>
              <a:t>25</a:t>
            </a:fld>
            <a:endParaRPr lang="en-US"/>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r>
              <a:rPr lang="en-US" dirty="0"/>
              <a:t>P</a:t>
            </a:r>
            <a:r>
              <a:rPr lang="en-US" sz="1400" baseline="-14000" dirty="0"/>
              <a:t>4</a:t>
            </a:r>
            <a:r>
              <a:rPr lang="en-US" dirty="0"/>
              <a:t> = C</a:t>
            </a:r>
            <a:r>
              <a:rPr lang="en-US" sz="1400" baseline="-14000" dirty="0"/>
              <a:t>4 </a:t>
            </a:r>
            <a:r>
              <a:rPr lang="en-US" dirty="0"/>
              <a:t>+ C</a:t>
            </a:r>
            <a:r>
              <a:rPr lang="en-US" sz="1400" baseline="-14000" dirty="0"/>
              <a:t>3</a:t>
            </a:r>
            <a:r>
              <a:rPr lang="en-US" dirty="0"/>
              <a:t>/2 + C</a:t>
            </a:r>
            <a:r>
              <a:rPr lang="en-US" sz="1400" baseline="-14000" dirty="0"/>
              <a:t>2</a:t>
            </a:r>
            <a:r>
              <a:rPr lang="en-US" dirty="0"/>
              <a:t>/4</a:t>
            </a:r>
            <a:r>
              <a:rPr lang="en-US" sz="1400" baseline="-14000" dirty="0"/>
              <a:t> </a:t>
            </a:r>
            <a:r>
              <a:rPr lang="en-US" dirty="0"/>
              <a:t>+ C</a:t>
            </a:r>
            <a:r>
              <a:rPr lang="en-US" sz="1400" baseline="-14000" dirty="0"/>
              <a:t>3</a:t>
            </a:r>
            <a:r>
              <a:rPr lang="en-US" dirty="0"/>
              <a:t>/8 = 2 + 3/2 + 2/4 + 3/8</a:t>
            </a:r>
          </a:p>
        </p:txBody>
      </p:sp>
    </p:spTree>
    <p:extLst>
      <p:ext uri="{BB962C8B-B14F-4D97-AF65-F5344CB8AC3E}">
        <p14:creationId xmlns:p14="http://schemas.microsoft.com/office/powerpoint/2010/main" val="222730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4053C-F9EB-4169-B7E1-A78309E2A10C}" type="slidenum">
              <a:rPr lang="en-US"/>
              <a:pPr/>
              <a:t>26</a:t>
            </a:fld>
            <a:endParaRPr lang="en-US"/>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p:txBody>
          <a:bodyPr/>
          <a:lstStyle/>
          <a:p>
            <a:r>
              <a:rPr lang="en-US" dirty="0" smtClean="0"/>
              <a:t>why?</a:t>
            </a:r>
            <a:r>
              <a:rPr lang="en-US" baseline="0" dirty="0" smtClean="0"/>
              <a:t> </a:t>
            </a:r>
            <a:r>
              <a:rPr lang="en-US" dirty="0" smtClean="0"/>
              <a:t>since </a:t>
            </a:r>
            <a:r>
              <a:rPr lang="en-US" dirty="0"/>
              <a:t>current priority value is only updated </a:t>
            </a:r>
            <a:r>
              <a:rPr lang="en-US" dirty="0" smtClean="0"/>
              <a:t>every</a:t>
            </a:r>
            <a:r>
              <a:rPr lang="en-US" baseline="0" dirty="0" smtClean="0"/>
              <a:t> time slice</a:t>
            </a:r>
            <a:endParaRPr lang="en-US" dirty="0"/>
          </a:p>
          <a:p>
            <a:r>
              <a:rPr lang="en-US" dirty="0" smtClean="0"/>
              <a:t>benefit of the approach: reduces </a:t>
            </a:r>
            <a:r>
              <a:rPr lang="en-US" dirty="0"/>
              <a:t>context switch overhead</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priority to IO-bound threads: Thread priority value becomes smaller when a thread does not use much CPU, so a thread that is sleeping is more likely to run when it becomes runnable</a:t>
            </a:r>
          </a:p>
          <a:p>
            <a:endParaRPr lang="en-US" dirty="0"/>
          </a:p>
          <a:p>
            <a:r>
              <a:rPr lang="en-US" dirty="0" smtClean="0"/>
              <a:t>benefits:</a:t>
            </a:r>
            <a:r>
              <a:rPr lang="en-US" baseline="0" dirty="0" smtClean="0"/>
              <a:t> e</a:t>
            </a:r>
            <a:r>
              <a:rPr lang="en-US" dirty="0" smtClean="0"/>
              <a:t>nsures fairness, IO bound</a:t>
            </a:r>
            <a:r>
              <a:rPr lang="en-US" baseline="0" dirty="0" smtClean="0"/>
              <a:t> threads have low response time</a:t>
            </a:r>
            <a:endParaRPr lang="en-US" dirty="0"/>
          </a:p>
          <a:p>
            <a:endParaRPr lang="en-US" dirty="0"/>
          </a:p>
        </p:txBody>
      </p:sp>
    </p:spTree>
    <p:extLst>
      <p:ext uri="{BB962C8B-B14F-4D97-AF65-F5344CB8AC3E}">
        <p14:creationId xmlns:p14="http://schemas.microsoft.com/office/powerpoint/2010/main" val="3128281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0892F-31D8-42BB-A0ED-3E7E4A2B9263}" type="slidenum">
              <a:rPr lang="en-US"/>
              <a:pPr/>
              <a:t>28</a:t>
            </a:fld>
            <a:endParaRPr lang="en-US"/>
          </a:p>
        </p:txBody>
      </p:sp>
      <p:sp>
        <p:nvSpPr>
          <p:cNvPr id="1005570" name="Rectangle 2"/>
          <p:cNvSpPr>
            <a:spLocks noGrp="1" noRot="1" noChangeAspect="1" noChangeArrowheads="1" noTextEdit="1"/>
          </p:cNvSpPr>
          <p:nvPr>
            <p:ph type="sldImg"/>
          </p:nvPr>
        </p:nvSpPr>
        <p:spPr>
          <a:ln/>
        </p:spPr>
      </p:sp>
      <p:sp>
        <p:nvSpPr>
          <p:cNvPr id="10055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46950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94F4A-05E4-455C-9414-A1ACBCE02981}" type="slidenum">
              <a:rPr lang="en-US"/>
              <a:pPr/>
              <a:t>29</a:t>
            </a:fld>
            <a:endParaRPr lang="en-US"/>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r>
              <a:rPr lang="en-US" dirty="0" smtClean="0"/>
              <a:t>one ready</a:t>
            </a:r>
            <a:r>
              <a:rPr lang="en-US" baseline="0" dirty="0" smtClean="0"/>
              <a:t> queue: can become a bottleneck with increasing cores because the different cores will need to acquire a (spin) lock on the run queue to run the thread scheduling functions.</a:t>
            </a:r>
            <a:endParaRPr lang="en-US" dirty="0" smtClean="0"/>
          </a:p>
          <a:p>
            <a:endParaRPr lang="en-US" dirty="0" smtClean="0"/>
          </a:p>
          <a:p>
            <a:r>
              <a:rPr lang="en-US" dirty="0" smtClean="0"/>
              <a:t>deadlock</a:t>
            </a:r>
            <a:r>
              <a:rPr lang="en-US" dirty="0"/>
              <a:t>: If one thread is moved from </a:t>
            </a:r>
            <a:r>
              <a:rPr lang="en-US" dirty="0" smtClean="0"/>
              <a:t>RQ1</a:t>
            </a:r>
            <a:r>
              <a:rPr lang="en-US" baseline="0" dirty="0" smtClean="0"/>
              <a:t> (run queue 1) </a:t>
            </a:r>
            <a:r>
              <a:rPr lang="en-US" dirty="0" smtClean="0"/>
              <a:t>to RQ2</a:t>
            </a:r>
            <a:r>
              <a:rPr lang="en-US" baseline="0" dirty="0" smtClean="0"/>
              <a:t> </a:t>
            </a:r>
            <a:r>
              <a:rPr lang="en-US" dirty="0" smtClean="0"/>
              <a:t>and </a:t>
            </a:r>
            <a:r>
              <a:rPr lang="en-US" dirty="0"/>
              <a:t>another is moved from </a:t>
            </a:r>
            <a:r>
              <a:rPr lang="en-US" dirty="0" smtClean="0"/>
              <a:t>RQ2 </a:t>
            </a:r>
            <a:r>
              <a:rPr lang="en-US" dirty="0"/>
              <a:t>to </a:t>
            </a:r>
            <a:r>
              <a:rPr lang="en-US" dirty="0" smtClean="0"/>
              <a:t>RQ1</a:t>
            </a:r>
            <a:r>
              <a:rPr lang="en-US" dirty="0"/>
              <a:t>?</a:t>
            </a:r>
          </a:p>
          <a:p>
            <a:r>
              <a:rPr lang="en-US" dirty="0"/>
              <a:t>ready queue per processor: </a:t>
            </a:r>
          </a:p>
          <a:p>
            <a:r>
              <a:rPr lang="en-US" dirty="0"/>
              <a:t>One method is to use sleep and wakeup</a:t>
            </a:r>
          </a:p>
          <a:p>
            <a:r>
              <a:rPr lang="en-US" dirty="0"/>
              <a:t>Sleep removes thread from one queue</a:t>
            </a:r>
          </a:p>
          <a:p>
            <a:r>
              <a:rPr lang="en-US" dirty="0"/>
              <a:t>Wakeup can add thread to another </a:t>
            </a:r>
            <a:r>
              <a:rPr lang="en-US" dirty="0" smtClean="0"/>
              <a:t>queue</a:t>
            </a:r>
          </a:p>
          <a:p>
            <a:endParaRPr lang="en-US" dirty="0" smtClean="0"/>
          </a:p>
          <a:p>
            <a:r>
              <a:rPr lang="en-US" dirty="0" smtClean="0"/>
              <a:t>Load balancing</a:t>
            </a:r>
            <a:r>
              <a:rPr lang="en-US" baseline="0" dirty="0" smtClean="0"/>
              <a:t> improves throughput by balancing the load across CPUs but it reduces processor affinity because processes are moved to different cores/processors, which can slow the process.</a:t>
            </a:r>
            <a:endParaRPr lang="en-US" dirty="0"/>
          </a:p>
          <a:p>
            <a:endParaRPr lang="en-US" dirty="0"/>
          </a:p>
          <a:p>
            <a:endParaRPr lang="en-US" dirty="0"/>
          </a:p>
        </p:txBody>
      </p:sp>
    </p:spTree>
    <p:extLst>
      <p:ext uri="{BB962C8B-B14F-4D97-AF65-F5344CB8AC3E}">
        <p14:creationId xmlns:p14="http://schemas.microsoft.com/office/powerpoint/2010/main" val="3519716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Top shows the system load </a:t>
            </a:r>
            <a:r>
              <a:rPr lang="en-CA" dirty="0" err="1" smtClean="0"/>
              <a:t>avg</a:t>
            </a:r>
            <a:r>
              <a:rPr lang="en-CA" dirty="0" smtClean="0"/>
              <a:t> over the last 1, 5 and 15 minutes. This load average is calculated</a:t>
            </a:r>
            <a:r>
              <a:rPr lang="en-CA" baseline="0" dirty="0" smtClean="0"/>
              <a:t> based on the average number of (ready + running) processes in the last 1 min, 5 min, 15 min. The averaging is performing using a formula similar to how the </a:t>
            </a:r>
            <a:r>
              <a:rPr lang="en-CA" baseline="0" dirty="0" err="1" smtClean="0"/>
              <a:t>unix</a:t>
            </a:r>
            <a:r>
              <a:rPr lang="en-CA" baseline="0" dirty="0" smtClean="0"/>
              <a:t> feedback scheduler performs the priority calculation.</a:t>
            </a:r>
          </a:p>
          <a:p>
            <a:endParaRPr lang="en-CA" baseline="0" dirty="0" smtClean="0"/>
          </a:p>
          <a:p>
            <a:r>
              <a:rPr lang="en-CA" dirty="0" smtClean="0"/>
              <a:t>C = 3</a:t>
            </a:r>
            <a:r>
              <a:rPr lang="en-CA" baseline="0" dirty="0" smtClean="0"/>
              <a:t> (on average 3 timer interrupts every time slice)</a:t>
            </a:r>
          </a:p>
          <a:p>
            <a:r>
              <a:rPr lang="en-CA" baseline="0" dirty="0" smtClean="0"/>
              <a:t>Over a long time, the P value will stabilize, so P = P/2 + C, or P/2 = 3, so P = 6.</a:t>
            </a:r>
          </a:p>
          <a:p>
            <a:endParaRPr lang="en-CA" dirty="0"/>
          </a:p>
        </p:txBody>
      </p:sp>
      <p:sp>
        <p:nvSpPr>
          <p:cNvPr id="4" name="Slide Number Placeholder 3"/>
          <p:cNvSpPr>
            <a:spLocks noGrp="1"/>
          </p:cNvSpPr>
          <p:nvPr>
            <p:ph type="sldNum" sz="quarter" idx="10"/>
          </p:nvPr>
        </p:nvSpPr>
        <p:spPr/>
        <p:txBody>
          <a:bodyPr/>
          <a:lstStyle/>
          <a:p>
            <a:fld id="{F67510B3-559A-4613-9330-E96735D083D6}" type="slidenum">
              <a:rPr lang="en-US" smtClean="0"/>
              <a:pPr/>
              <a:t>31</a:t>
            </a:fld>
            <a:endParaRPr lang="en-US"/>
          </a:p>
        </p:txBody>
      </p:sp>
    </p:spTree>
    <p:extLst>
      <p:ext uri="{BB962C8B-B14F-4D97-AF65-F5344CB8AC3E}">
        <p14:creationId xmlns:p14="http://schemas.microsoft.com/office/powerpoint/2010/main" val="195888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purpose of scheduler</a:t>
            </a:r>
            <a:r>
              <a:rPr lang="en-CA" baseline="0" dirty="0" smtClean="0"/>
              <a:t>: </a:t>
            </a:r>
            <a:r>
              <a:rPr lang="en-CA" dirty="0" smtClean="0"/>
              <a:t>runs different</a:t>
            </a:r>
            <a:r>
              <a:rPr lang="en-CA" baseline="0" dirty="0" smtClean="0"/>
              <a:t> threads using context switching</a:t>
            </a:r>
          </a:p>
          <a:p>
            <a:r>
              <a:rPr lang="en-CA" dirty="0" smtClean="0"/>
              <a:t>when scheduler runs: When running thread invokes scheduler via </a:t>
            </a:r>
            <a:r>
              <a:rPr lang="en-CA" dirty="0" err="1" smtClean="0"/>
              <a:t>thread_sleep</a:t>
            </a:r>
            <a:r>
              <a:rPr lang="en-CA" dirty="0" smtClean="0"/>
              <a:t>, yield and exit</a:t>
            </a:r>
          </a:p>
          <a:p>
            <a:r>
              <a:rPr lang="en-CA" baseline="0" dirty="0" err="1" smtClean="0"/>
              <a:t>preemptive</a:t>
            </a:r>
            <a:r>
              <a:rPr lang="en-CA" baseline="0" dirty="0" smtClean="0"/>
              <a:t> scheduling: context switching is involuntary – not under the control of running thread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Pros: protection (i.e., one thread cannot stop</a:t>
            </a:r>
            <a:r>
              <a:rPr lang="en-US" baseline="0" dirty="0" smtClean="0"/>
              <a:t> other threads from running)</a:t>
            </a:r>
            <a:r>
              <a:rPr lang="en-US" dirty="0" smtClean="0"/>
              <a:t>, Cons: increases context switches,</a:t>
            </a:r>
            <a:r>
              <a:rPr lang="en-US" baseline="0" dirty="0" smtClean="0"/>
              <a:t> which are expensive, and applications don’t do any useful work during a context switch.</a:t>
            </a:r>
            <a:endParaRPr lang="en-US" dirty="0" smtClean="0"/>
          </a:p>
          <a:p>
            <a:endParaRPr lang="en-CA" dirty="0" smtClean="0"/>
          </a:p>
        </p:txBody>
      </p:sp>
      <p:sp>
        <p:nvSpPr>
          <p:cNvPr id="4" name="Slide Number Placeholder 3"/>
          <p:cNvSpPr>
            <a:spLocks noGrp="1"/>
          </p:cNvSpPr>
          <p:nvPr>
            <p:ph type="sldNum" sz="quarter" idx="10"/>
          </p:nvPr>
        </p:nvSpPr>
        <p:spPr/>
        <p:txBody>
          <a:bodyPr/>
          <a:lstStyle/>
          <a:p>
            <a:fld id="{F67510B3-559A-4613-9330-E96735D083D6}" type="slidenum">
              <a:rPr lang="en-US" smtClean="0"/>
              <a:pPr/>
              <a:t>3</a:t>
            </a:fld>
            <a:endParaRPr lang="en-US"/>
          </a:p>
        </p:txBody>
      </p:sp>
    </p:spTree>
    <p:extLst>
      <p:ext uri="{BB962C8B-B14F-4D97-AF65-F5344CB8AC3E}">
        <p14:creationId xmlns:p14="http://schemas.microsoft.com/office/powerpoint/2010/main" val="262594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D5777-2521-45C9-8064-D7DF43AE3EE8}" type="slidenum">
              <a:rPr lang="en-US"/>
              <a:pPr/>
              <a:t>5</a:t>
            </a:fld>
            <a:endParaRPr 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5973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dirty="0" smtClean="0"/>
              <a:t>When thread</a:t>
            </a:r>
            <a:r>
              <a:rPr lang="en-CA" baseline="0" dirty="0" smtClean="0"/>
              <a:t> blocks/sleeps</a:t>
            </a:r>
            <a:r>
              <a:rPr lang="en-CA" dirty="0" smtClean="0"/>
              <a:t>, then upon</a:t>
            </a:r>
            <a:r>
              <a:rPr lang="en-CA" baseline="0" dirty="0" smtClean="0"/>
              <a:t> wakeup, </a:t>
            </a:r>
            <a:r>
              <a:rPr lang="en-CA" dirty="0" smtClean="0"/>
              <a:t>it is placed at the end of the run queue. So,</a:t>
            </a:r>
            <a:r>
              <a:rPr lang="en-CA" baseline="0" dirty="0" smtClean="0"/>
              <a:t> in this case, each CPU burst is served in FIFO order.</a:t>
            </a:r>
            <a:endParaRPr lang="en-CA" dirty="0" smtClean="0"/>
          </a:p>
          <a:p>
            <a:endParaRPr lang="en-CA" dirty="0"/>
          </a:p>
        </p:txBody>
      </p:sp>
      <p:sp>
        <p:nvSpPr>
          <p:cNvPr id="4" name="Slide Number Placeholder 3"/>
          <p:cNvSpPr>
            <a:spLocks noGrp="1"/>
          </p:cNvSpPr>
          <p:nvPr>
            <p:ph type="sldNum" sz="quarter" idx="10"/>
          </p:nvPr>
        </p:nvSpPr>
        <p:spPr/>
        <p:txBody>
          <a:bodyPr/>
          <a:lstStyle/>
          <a:p>
            <a:fld id="{F67510B3-559A-4613-9330-E96735D083D6}" type="slidenum">
              <a:rPr lang="en-US" smtClean="0"/>
              <a:pPr/>
              <a:t>8</a:t>
            </a:fld>
            <a:endParaRPr lang="en-US"/>
          </a:p>
        </p:txBody>
      </p:sp>
    </p:spTree>
    <p:extLst>
      <p:ext uri="{BB962C8B-B14F-4D97-AF65-F5344CB8AC3E}">
        <p14:creationId xmlns:p14="http://schemas.microsoft.com/office/powerpoint/2010/main" val="301389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average waiting</a:t>
            </a:r>
            <a:r>
              <a:rPr lang="en-US" baseline="0" dirty="0" smtClean="0"/>
              <a:t> time = (0 + 1 + 5 + 7 + 10)/5 = 4.6</a:t>
            </a:r>
            <a:endParaRPr lang="en-US" dirty="0"/>
          </a:p>
        </p:txBody>
      </p:sp>
      <p:sp>
        <p:nvSpPr>
          <p:cNvPr id="4" name="Slide Number Placeholder 3"/>
          <p:cNvSpPr>
            <a:spLocks noGrp="1"/>
          </p:cNvSpPr>
          <p:nvPr>
            <p:ph type="sldNum" sz="quarter" idx="10"/>
          </p:nvPr>
        </p:nvSpPr>
        <p:spPr/>
        <p:txBody>
          <a:bodyPr/>
          <a:lstStyle/>
          <a:p>
            <a:fld id="{F67510B3-559A-4613-9330-E96735D083D6}" type="slidenum">
              <a:rPr lang="en-US" smtClean="0"/>
              <a:pPr/>
              <a:t>9</a:t>
            </a:fld>
            <a:endParaRPr lang="en-US"/>
          </a:p>
        </p:txBody>
      </p:sp>
    </p:spTree>
    <p:extLst>
      <p:ext uri="{BB962C8B-B14F-4D97-AF65-F5344CB8AC3E}">
        <p14:creationId xmlns:p14="http://schemas.microsoft.com/office/powerpoint/2010/main" val="2587205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average waiting</a:t>
            </a:r>
            <a:r>
              <a:rPr lang="en-US" baseline="0" dirty="0" smtClean="0"/>
              <a:t> time = (0 + 1 + 7 + 9 + 1)/5 = 3.6</a:t>
            </a:r>
            <a:endParaRPr lang="en-US" dirty="0"/>
          </a:p>
        </p:txBody>
      </p:sp>
      <p:sp>
        <p:nvSpPr>
          <p:cNvPr id="4" name="Slide Number Placeholder 3"/>
          <p:cNvSpPr>
            <a:spLocks noGrp="1"/>
          </p:cNvSpPr>
          <p:nvPr>
            <p:ph type="sldNum" sz="quarter" idx="10"/>
          </p:nvPr>
        </p:nvSpPr>
        <p:spPr/>
        <p:txBody>
          <a:bodyPr/>
          <a:lstStyle/>
          <a:p>
            <a:fld id="{F67510B3-559A-4613-9330-E96735D083D6}" type="slidenum">
              <a:rPr lang="en-US" smtClean="0"/>
              <a:pPr/>
              <a:t>11</a:t>
            </a:fld>
            <a:endParaRPr lang="en-US"/>
          </a:p>
        </p:txBody>
      </p:sp>
    </p:spTree>
    <p:extLst>
      <p:ext uri="{BB962C8B-B14F-4D97-AF65-F5344CB8AC3E}">
        <p14:creationId xmlns:p14="http://schemas.microsoft.com/office/powerpoint/2010/main" val="303386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62C35-F042-4F7D-927B-69DB6C5425DE}" type="slidenum">
              <a:rPr lang="en-US"/>
              <a:pPr/>
              <a:t>12</a:t>
            </a:fld>
            <a:endParaRPr lang="en-US"/>
          </a:p>
        </p:txBody>
      </p:sp>
      <p:sp>
        <p:nvSpPr>
          <p:cNvPr id="997378" name="Rectangle 2"/>
          <p:cNvSpPr>
            <a:spLocks noGrp="1" noRot="1" noChangeAspec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391308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average waiting</a:t>
            </a:r>
            <a:r>
              <a:rPr lang="en-US" baseline="0" dirty="0" smtClean="0"/>
              <a:t> time = (0 + 7 + 0 + 9 + 0)/5 = 3.2</a:t>
            </a:r>
            <a:endParaRPr lang="en-US" dirty="0" smtClean="0"/>
          </a:p>
          <a:p>
            <a:endParaRPr lang="en-US" dirty="0"/>
          </a:p>
        </p:txBody>
      </p:sp>
      <p:sp>
        <p:nvSpPr>
          <p:cNvPr id="4" name="Slide Number Placeholder 3"/>
          <p:cNvSpPr>
            <a:spLocks noGrp="1"/>
          </p:cNvSpPr>
          <p:nvPr>
            <p:ph type="sldNum" sz="quarter" idx="10"/>
          </p:nvPr>
        </p:nvSpPr>
        <p:spPr/>
        <p:txBody>
          <a:bodyPr/>
          <a:lstStyle/>
          <a:p>
            <a:fld id="{F67510B3-559A-4613-9330-E96735D083D6}" type="slidenum">
              <a:rPr lang="en-US" smtClean="0"/>
              <a:pPr/>
              <a:t>13</a:t>
            </a:fld>
            <a:endParaRPr lang="en-US"/>
          </a:p>
        </p:txBody>
      </p:sp>
    </p:spTree>
    <p:extLst>
      <p:ext uri="{BB962C8B-B14F-4D97-AF65-F5344CB8AC3E}">
        <p14:creationId xmlns:p14="http://schemas.microsoft.com/office/powerpoint/2010/main" val="150414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the running process blocks, it is moved to a wait queue.</a:t>
            </a:r>
            <a:r>
              <a:rPr lang="en-CA" baseline="0" dirty="0" smtClean="0"/>
              <a:t> </a:t>
            </a:r>
            <a:r>
              <a:rPr lang="en-CA" dirty="0" smtClean="0"/>
              <a:t>Similar</a:t>
            </a:r>
            <a:r>
              <a:rPr lang="en-CA" baseline="0" dirty="0" smtClean="0"/>
              <a:t> to the previous batch scheduling policies, w</a:t>
            </a:r>
            <a:r>
              <a:rPr lang="en-CA" dirty="0" smtClean="0"/>
              <a:t>hen the blocked process is woken up, it is placed at the tail of the run queue.</a:t>
            </a:r>
          </a:p>
          <a:p>
            <a:endParaRPr lang="en-CA" dirty="0" smtClean="0"/>
          </a:p>
          <a:p>
            <a:r>
              <a:rPr lang="en-CA" dirty="0" smtClean="0"/>
              <a:t>fix problems</a:t>
            </a:r>
            <a:r>
              <a:rPr lang="en-CA" baseline="0" dirty="0" smtClean="0"/>
              <a:t> with batch scheduling?</a:t>
            </a:r>
          </a:p>
          <a:p>
            <a:pPr marL="228600" indent="-228600">
              <a:buAutoNum type="arabicPeriod"/>
            </a:pPr>
            <a:r>
              <a:rPr lang="en-US" dirty="0" smtClean="0"/>
              <a:t>Does not require estimate of job processing time</a:t>
            </a:r>
          </a:p>
          <a:p>
            <a:pPr marL="228600" indent="-228600">
              <a:buAutoNum type="arabicPeriod"/>
            </a:pPr>
            <a:r>
              <a:rPr lang="en-US" dirty="0" smtClean="0"/>
              <a:t>Does not cause starvation</a:t>
            </a:r>
          </a:p>
          <a:p>
            <a:pPr marL="228600" indent="-228600">
              <a:buAutoNum type="arabicPeriod"/>
            </a:pPr>
            <a:r>
              <a:rPr lang="en-US" dirty="0" smtClean="0"/>
              <a:t>Enables interactivity by limiting the amount of time a thread can run at a time (a time slice), so a thread gets</a:t>
            </a:r>
            <a:r>
              <a:rPr lang="en-US" baseline="0" dirty="0" smtClean="0"/>
              <a:t> to run at least once every (time slice * </a:t>
            </a:r>
            <a:r>
              <a:rPr lang="en-US" baseline="0" dirty="0" err="1" smtClean="0"/>
              <a:t>nr</a:t>
            </a:r>
            <a:r>
              <a:rPr lang="en-US" baseline="0" dirty="0" smtClean="0"/>
              <a:t>. of ready threads) seconds.</a:t>
            </a:r>
            <a:endParaRPr lang="en-US" dirty="0" smtClean="0"/>
          </a:p>
          <a:p>
            <a:endParaRPr lang="en-CA" dirty="0" smtClean="0"/>
          </a:p>
          <a:p>
            <a:endParaRPr lang="en-CA" dirty="0"/>
          </a:p>
        </p:txBody>
      </p:sp>
      <p:sp>
        <p:nvSpPr>
          <p:cNvPr id="4" name="Slide Number Placeholder 3"/>
          <p:cNvSpPr>
            <a:spLocks noGrp="1"/>
          </p:cNvSpPr>
          <p:nvPr>
            <p:ph type="sldNum" sz="quarter" idx="10"/>
          </p:nvPr>
        </p:nvSpPr>
        <p:spPr/>
        <p:txBody>
          <a:bodyPr/>
          <a:lstStyle/>
          <a:p>
            <a:fld id="{F67510B3-559A-4613-9330-E96735D083D6}" type="slidenum">
              <a:rPr lang="en-US" smtClean="0"/>
              <a:pPr/>
              <a:t>15</a:t>
            </a:fld>
            <a:endParaRPr lang="en-US"/>
          </a:p>
        </p:txBody>
      </p:sp>
    </p:spTree>
    <p:extLst>
      <p:ext uri="{BB962C8B-B14F-4D97-AF65-F5344CB8AC3E}">
        <p14:creationId xmlns:p14="http://schemas.microsoft.com/office/powerpoint/2010/main" val="3339686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0" y="0"/>
            <a:ext cx="9144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3" name="Rectangle 3"/>
          <p:cNvSpPr>
            <a:spLocks noChangeArrowheads="1"/>
          </p:cNvSpPr>
          <p:nvPr/>
        </p:nvSpPr>
        <p:spPr bwMode="auto">
          <a:xfrm>
            <a:off x="0" y="1651000"/>
            <a:ext cx="9144000" cy="1908175"/>
          </a:xfrm>
          <a:prstGeom prst="rect">
            <a:avLst/>
          </a:prstGeom>
          <a:solidFill>
            <a:srgbClr val="99CC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4" name="Rectangle 4"/>
          <p:cNvSpPr>
            <a:spLocks noChangeArrowheads="1"/>
          </p:cNvSpPr>
          <p:nvPr/>
        </p:nvSpPr>
        <p:spPr bwMode="auto">
          <a:xfrm>
            <a:off x="685800" y="1701800"/>
            <a:ext cx="77724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000" b="1" smtClean="0">
                <a:solidFill>
                  <a:schemeClr val="bg1"/>
                </a:solidFill>
                <a:latin typeface="Arial" charset="0"/>
              </a:rPr>
              <a:t>Operating</a:t>
            </a:r>
            <a:r>
              <a:rPr lang="en-US" sz="3000" b="1" baseline="0" smtClean="0">
                <a:solidFill>
                  <a:schemeClr val="bg1"/>
                </a:solidFill>
                <a:latin typeface="Arial" charset="0"/>
              </a:rPr>
              <a:t> </a:t>
            </a:r>
            <a:r>
              <a:rPr lang="en-US" sz="3000" b="1" smtClean="0">
                <a:solidFill>
                  <a:schemeClr val="bg1"/>
                </a:solidFill>
                <a:latin typeface="Arial" charset="0"/>
              </a:rPr>
              <a:t>Systems</a:t>
            </a:r>
            <a:endParaRPr lang="en-US" sz="3000" b="1" dirty="0">
              <a:solidFill>
                <a:schemeClr val="bg1"/>
              </a:solidFill>
              <a:latin typeface="Arial" charset="0"/>
            </a:endParaRPr>
          </a:p>
          <a:p>
            <a:pPr eaLnBrk="1" hangingPunct="1"/>
            <a:r>
              <a:rPr lang="en-US" sz="3000" b="1" dirty="0" smtClean="0">
                <a:solidFill>
                  <a:schemeClr val="bg1"/>
                </a:solidFill>
                <a:latin typeface="Arial" charset="0"/>
              </a:rPr>
              <a:t>ECE344</a:t>
            </a:r>
            <a:endParaRPr lang="en-US" sz="3000" b="1" dirty="0">
              <a:solidFill>
                <a:schemeClr val="bg1"/>
              </a:solidFill>
              <a:latin typeface="Arial" charset="0"/>
            </a:endParaRPr>
          </a:p>
        </p:txBody>
      </p:sp>
      <p:sp>
        <p:nvSpPr>
          <p:cNvPr id="660485" name="Rectangle 5"/>
          <p:cNvSpPr>
            <a:spLocks noChangeArrowheads="1"/>
          </p:cNvSpPr>
          <p:nvPr/>
        </p:nvSpPr>
        <p:spPr bwMode="auto">
          <a:xfrm>
            <a:off x="1371600" y="4508500"/>
            <a:ext cx="64008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b="1">
                <a:solidFill>
                  <a:schemeClr val="bg1"/>
                </a:solidFill>
                <a:latin typeface="Arial" charset="0"/>
              </a:rPr>
              <a:t>Ashvin Goel</a:t>
            </a:r>
          </a:p>
          <a:p>
            <a:pPr eaLnBrk="1" hangingPunct="1"/>
            <a:r>
              <a:rPr lang="en-US" b="1">
                <a:solidFill>
                  <a:schemeClr val="bg1"/>
                </a:solidFill>
                <a:latin typeface="Arial" charset="0"/>
              </a:rPr>
              <a:t>ECE</a:t>
            </a:r>
          </a:p>
          <a:p>
            <a:pPr eaLnBrk="1" hangingPunct="1"/>
            <a:r>
              <a:rPr lang="en-US" b="1">
                <a:solidFill>
                  <a:schemeClr val="bg1"/>
                </a:solidFill>
                <a:latin typeface="Arial" charset="0"/>
              </a:rPr>
              <a:t>University of Toronto</a:t>
            </a:r>
            <a:endParaRPr lang="en-US">
              <a:solidFill>
                <a:schemeClr val="bg1"/>
              </a:solidFill>
              <a:latin typeface="Arial" charset="0"/>
            </a:endParaRPr>
          </a:p>
        </p:txBody>
      </p:sp>
      <p:sp>
        <p:nvSpPr>
          <p:cNvPr id="660486" name="Text Box 6"/>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7" name="Rectangle 7"/>
          <p:cNvSpPr>
            <a:spLocks noGrp="1" noChangeArrowheads="1"/>
          </p:cNvSpPr>
          <p:nvPr>
            <p:ph type="ctrTitle" sz="quarter"/>
          </p:nvPr>
        </p:nvSpPr>
        <p:spPr>
          <a:xfrm>
            <a:off x="685800" y="2852738"/>
            <a:ext cx="7772400" cy="647700"/>
          </a:xfrm>
          <a:extLst>
            <a:ext uri="{91240B29-F687-4F45-9708-019B960494DF}">
              <a14:hiddenLine xmlns:a14="http://schemas.microsoft.com/office/drawing/2010/main" w="9525">
                <a:solidFill>
                  <a:schemeClr val="tx1"/>
                </a:solidFill>
                <a:miter lim="800000"/>
                <a:headEnd/>
                <a:tailEnd/>
              </a14:hiddenLine>
            </a:ext>
          </a:extLst>
        </p:spPr>
        <p:txBody>
          <a:bodyPr/>
          <a:lstStyle>
            <a:lvl1pPr algn="ctr">
              <a:defRPr/>
            </a:lvl1pPr>
          </a:lstStyle>
          <a:p>
            <a:pPr lvl="0"/>
            <a:r>
              <a:rPr lang="en-US" noProof="0" smtClean="0"/>
              <a:t>Click to edit Master title style</a:t>
            </a:r>
          </a:p>
        </p:txBody>
      </p:sp>
      <p:sp>
        <p:nvSpPr>
          <p:cNvPr id="660488" name="Text Box 8"/>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9" name="Text Box 9"/>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215A298-A648-466B-9AE8-C6AD7A3E8D6F}" type="slidenum">
              <a:rPr lang="en-US" smtClean="0"/>
              <a:pPr/>
              <a:t>‹#›</a:t>
            </a:fld>
            <a:endParaRPr lang="en-US"/>
          </a:p>
        </p:txBody>
      </p:sp>
    </p:spTree>
    <p:extLst>
      <p:ext uri="{BB962C8B-B14F-4D97-AF65-F5344CB8AC3E}">
        <p14:creationId xmlns:p14="http://schemas.microsoft.com/office/powerpoint/2010/main" val="36487158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4450"/>
            <a:ext cx="1981200" cy="6480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4450"/>
            <a:ext cx="5791200" cy="6480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0A5937E-038A-48CE-A81B-0FC3367D54D9}" type="slidenum">
              <a:rPr lang="en-US" smtClean="0"/>
              <a:pPr/>
              <a:t>‹#›</a:t>
            </a:fld>
            <a:endParaRPr lang="en-US"/>
          </a:p>
        </p:txBody>
      </p:sp>
    </p:spTree>
    <p:extLst>
      <p:ext uri="{BB962C8B-B14F-4D97-AF65-F5344CB8AC3E}">
        <p14:creationId xmlns:p14="http://schemas.microsoft.com/office/powerpoint/2010/main" val="18597892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11F7510-A04B-4627-8E60-BB137730AD06}" type="slidenum">
              <a:rPr lang="en-US" smtClean="0"/>
              <a:pPr/>
              <a:t>‹#›</a:t>
            </a:fld>
            <a:endParaRPr lang="en-US"/>
          </a:p>
        </p:txBody>
      </p:sp>
    </p:spTree>
    <p:extLst>
      <p:ext uri="{BB962C8B-B14F-4D97-AF65-F5344CB8AC3E}">
        <p14:creationId xmlns:p14="http://schemas.microsoft.com/office/powerpoint/2010/main" val="1856941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7232A41-1040-4692-A31A-8924CD901797}" type="slidenum">
              <a:rPr lang="en-US" smtClean="0"/>
              <a:pPr/>
              <a:t>‹#›</a:t>
            </a:fld>
            <a:endParaRPr lang="en-US"/>
          </a:p>
        </p:txBody>
      </p:sp>
    </p:spTree>
    <p:extLst>
      <p:ext uri="{BB962C8B-B14F-4D97-AF65-F5344CB8AC3E}">
        <p14:creationId xmlns:p14="http://schemas.microsoft.com/office/powerpoint/2010/main" val="29076037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9ED95FBC-E791-472A-8EFE-673A6D991B4D}" type="slidenum">
              <a:rPr lang="en-US" smtClean="0"/>
              <a:pPr/>
              <a:t>‹#›</a:t>
            </a:fld>
            <a:endParaRPr lang="en-US"/>
          </a:p>
        </p:txBody>
      </p:sp>
    </p:spTree>
    <p:extLst>
      <p:ext uri="{BB962C8B-B14F-4D97-AF65-F5344CB8AC3E}">
        <p14:creationId xmlns:p14="http://schemas.microsoft.com/office/powerpoint/2010/main" val="27605499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0A2260E-DA06-4F6F-BCA7-FFF6774087A0}" type="slidenum">
              <a:rPr lang="en-US" smtClean="0"/>
              <a:pPr/>
              <a:t>‹#›</a:t>
            </a:fld>
            <a:endParaRPr lang="en-US"/>
          </a:p>
        </p:txBody>
      </p:sp>
    </p:spTree>
    <p:extLst>
      <p:ext uri="{BB962C8B-B14F-4D97-AF65-F5344CB8AC3E}">
        <p14:creationId xmlns:p14="http://schemas.microsoft.com/office/powerpoint/2010/main" val="10440351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87177BA-C069-44C9-AF3C-F262D63C6DC2}" type="slidenum">
              <a:rPr lang="en-US" smtClean="0"/>
              <a:pPr/>
              <a:t>‹#›</a:t>
            </a:fld>
            <a:endParaRPr lang="en-US"/>
          </a:p>
        </p:txBody>
      </p:sp>
    </p:spTree>
    <p:extLst>
      <p:ext uri="{BB962C8B-B14F-4D97-AF65-F5344CB8AC3E}">
        <p14:creationId xmlns:p14="http://schemas.microsoft.com/office/powerpoint/2010/main" val="3512779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18816B1-92C1-49C8-B751-58FDCA2D0D9B}" type="slidenum">
              <a:rPr lang="en-US" smtClean="0"/>
              <a:pPr/>
              <a:t>‹#›</a:t>
            </a:fld>
            <a:endParaRPr lang="en-US"/>
          </a:p>
        </p:txBody>
      </p:sp>
    </p:spTree>
    <p:extLst>
      <p:ext uri="{BB962C8B-B14F-4D97-AF65-F5344CB8AC3E}">
        <p14:creationId xmlns:p14="http://schemas.microsoft.com/office/powerpoint/2010/main" val="40487862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2D655B7-9155-4606-9E40-F02CB944485A}" type="slidenum">
              <a:rPr lang="en-US" smtClean="0"/>
              <a:pPr/>
              <a:t>‹#›</a:t>
            </a:fld>
            <a:endParaRPr lang="en-US"/>
          </a:p>
        </p:txBody>
      </p:sp>
    </p:spTree>
    <p:extLst>
      <p:ext uri="{BB962C8B-B14F-4D97-AF65-F5344CB8AC3E}">
        <p14:creationId xmlns:p14="http://schemas.microsoft.com/office/powerpoint/2010/main" val="39234031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F0588A2-6BDA-4C95-81E3-726B4447ABF9}" type="slidenum">
              <a:rPr lang="en-US" smtClean="0"/>
              <a:pPr/>
              <a:t>‹#›</a:t>
            </a:fld>
            <a:endParaRPr lang="en-US"/>
          </a:p>
        </p:txBody>
      </p:sp>
    </p:spTree>
    <p:extLst>
      <p:ext uri="{BB962C8B-B14F-4D97-AF65-F5344CB8AC3E}">
        <p14:creationId xmlns:p14="http://schemas.microsoft.com/office/powerpoint/2010/main" val="26996472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0" y="0"/>
            <a:ext cx="9144000" cy="12684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59" name="Rectangle 3"/>
          <p:cNvSpPr>
            <a:spLocks noChangeArrowheads="1"/>
          </p:cNvSpPr>
          <p:nvPr/>
        </p:nvSpPr>
        <p:spPr bwMode="auto">
          <a:xfrm>
            <a:off x="0" y="1196975"/>
            <a:ext cx="9144000" cy="76200"/>
          </a:xfrm>
          <a:prstGeom prst="rect">
            <a:avLst/>
          </a:prstGeom>
          <a:solidFill>
            <a:srgbClr val="99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0" name="Rectangle 4"/>
          <p:cNvSpPr>
            <a:spLocks noGrp="1" noChangeArrowheads="1"/>
          </p:cNvSpPr>
          <p:nvPr>
            <p:ph type="title"/>
          </p:nvPr>
        </p:nvSpPr>
        <p:spPr bwMode="auto">
          <a:xfrm>
            <a:off x="609600" y="44450"/>
            <a:ext cx="7924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9461" name="Rectangle 5"/>
          <p:cNvSpPr>
            <a:spLocks noGrp="1" noChangeArrowheads="1"/>
          </p:cNvSpPr>
          <p:nvPr>
            <p:ph type="body" idx="1"/>
          </p:nvPr>
        </p:nvSpPr>
        <p:spPr bwMode="auto">
          <a:xfrm>
            <a:off x="609600" y="1341438"/>
            <a:ext cx="79248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9462" name="Rectangle 6"/>
          <p:cNvSpPr>
            <a:spLocks noChangeArrowheads="1"/>
          </p:cNvSpPr>
          <p:nvPr/>
        </p:nvSpPr>
        <p:spPr bwMode="auto">
          <a:xfrm>
            <a:off x="0" y="6553200"/>
            <a:ext cx="91440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3" name="Rectangle 7"/>
          <p:cNvSpPr>
            <a:spLocks noGrp="1" noChangeArrowheads="1"/>
          </p:cNvSpPr>
          <p:nvPr>
            <p:ph type="sldNum" sz="quarter" idx="4"/>
          </p:nvPr>
        </p:nvSpPr>
        <p:spPr bwMode="auto">
          <a:xfrm>
            <a:off x="7204075" y="6561138"/>
            <a:ext cx="1905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600">
                <a:solidFill>
                  <a:schemeClr val="bg1"/>
                </a:solidFill>
                <a:latin typeface="Comic Sans MS" pitchFamily="66" charset="0"/>
              </a:defRPr>
            </a:lvl1pPr>
          </a:lstStyle>
          <a:p>
            <a:fld id="{EE951AB2-508F-467F-A5C4-B9FE1CF4F5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000" b="1">
          <a:solidFill>
            <a:schemeClr val="bg1"/>
          </a:solidFill>
          <a:latin typeface="+mj-lt"/>
          <a:ea typeface="+mj-ea"/>
          <a:cs typeface="+mj-cs"/>
        </a:defRPr>
      </a:lvl1pPr>
      <a:lvl2pPr algn="l" rtl="0" eaLnBrk="1" fontAlgn="base" hangingPunct="1">
        <a:spcBef>
          <a:spcPct val="0"/>
        </a:spcBef>
        <a:spcAft>
          <a:spcPct val="0"/>
        </a:spcAft>
        <a:defRPr sz="3000" b="1">
          <a:solidFill>
            <a:schemeClr val="bg1"/>
          </a:solidFill>
          <a:latin typeface="Arial" charset="0"/>
        </a:defRPr>
      </a:lvl2pPr>
      <a:lvl3pPr algn="l" rtl="0" eaLnBrk="1" fontAlgn="base" hangingPunct="1">
        <a:spcBef>
          <a:spcPct val="0"/>
        </a:spcBef>
        <a:spcAft>
          <a:spcPct val="0"/>
        </a:spcAft>
        <a:defRPr sz="3000" b="1">
          <a:solidFill>
            <a:schemeClr val="bg1"/>
          </a:solidFill>
          <a:latin typeface="Arial" charset="0"/>
        </a:defRPr>
      </a:lvl3pPr>
      <a:lvl4pPr algn="l" rtl="0" eaLnBrk="1" fontAlgn="base" hangingPunct="1">
        <a:spcBef>
          <a:spcPct val="0"/>
        </a:spcBef>
        <a:spcAft>
          <a:spcPct val="0"/>
        </a:spcAft>
        <a:defRPr sz="3000" b="1">
          <a:solidFill>
            <a:schemeClr val="bg1"/>
          </a:solidFill>
          <a:latin typeface="Arial" charset="0"/>
        </a:defRPr>
      </a:lvl4pPr>
      <a:lvl5pPr algn="l" rtl="0" eaLnBrk="1" fontAlgn="base" hangingPunct="1">
        <a:spcBef>
          <a:spcPct val="0"/>
        </a:spcBef>
        <a:spcAft>
          <a:spcPct val="0"/>
        </a:spcAft>
        <a:defRPr sz="3000" b="1">
          <a:solidFill>
            <a:schemeClr val="bg1"/>
          </a:solidFill>
          <a:latin typeface="Arial" charset="0"/>
        </a:defRPr>
      </a:lvl5pPr>
      <a:lvl6pPr marL="457200" algn="l" rtl="0" eaLnBrk="1" fontAlgn="base" hangingPunct="1">
        <a:spcBef>
          <a:spcPct val="0"/>
        </a:spcBef>
        <a:spcAft>
          <a:spcPct val="0"/>
        </a:spcAft>
        <a:defRPr sz="3000" b="1">
          <a:solidFill>
            <a:schemeClr val="bg1"/>
          </a:solidFill>
          <a:latin typeface="Arial" charset="0"/>
        </a:defRPr>
      </a:lvl6pPr>
      <a:lvl7pPr marL="914400" algn="l" rtl="0" eaLnBrk="1" fontAlgn="base" hangingPunct="1">
        <a:spcBef>
          <a:spcPct val="0"/>
        </a:spcBef>
        <a:spcAft>
          <a:spcPct val="0"/>
        </a:spcAft>
        <a:defRPr sz="3000" b="1">
          <a:solidFill>
            <a:schemeClr val="bg1"/>
          </a:solidFill>
          <a:latin typeface="Arial" charset="0"/>
        </a:defRPr>
      </a:lvl7pPr>
      <a:lvl8pPr marL="1371600" algn="l" rtl="0" eaLnBrk="1" fontAlgn="base" hangingPunct="1">
        <a:spcBef>
          <a:spcPct val="0"/>
        </a:spcBef>
        <a:spcAft>
          <a:spcPct val="0"/>
        </a:spcAft>
        <a:defRPr sz="3000" b="1">
          <a:solidFill>
            <a:schemeClr val="bg1"/>
          </a:solidFill>
          <a:latin typeface="Arial" charset="0"/>
        </a:defRPr>
      </a:lvl8pPr>
      <a:lvl9pPr marL="1828800" algn="l" rtl="0" eaLnBrk="1" fontAlgn="base" hangingPunct="1">
        <a:spcBef>
          <a:spcPct val="0"/>
        </a:spcBef>
        <a:spcAft>
          <a:spcPct val="0"/>
        </a:spcAft>
        <a:defRPr sz="3000" b="1">
          <a:solidFill>
            <a:schemeClr val="bg1"/>
          </a:solidFill>
          <a:latin typeface="Arial" charset="0"/>
        </a:defRPr>
      </a:lvl9pPr>
    </p:titleStyle>
    <p:bodyStyle>
      <a:lvl1pPr marL="342900" indent="-342900" algn="l" rtl="0" eaLnBrk="1" fontAlgn="base" hangingPunct="1">
        <a:spcBef>
          <a:spcPct val="40000"/>
        </a:spcBef>
        <a:spcAft>
          <a:spcPct val="10000"/>
        </a:spcAft>
        <a:buClr>
          <a:schemeClr val="tx1"/>
        </a:buClr>
        <a:buSzPct val="50000"/>
        <a:buFont typeface="Wingdings" pitchFamily="2" charset="2"/>
        <a:buChar char="q"/>
        <a:defRPr sz="2400">
          <a:solidFill>
            <a:schemeClr val="tx1"/>
          </a:solidFill>
          <a:latin typeface="+mn-lt"/>
          <a:ea typeface="+mn-ea"/>
          <a:cs typeface="+mn-cs"/>
        </a:defRPr>
      </a:lvl1pPr>
      <a:lvl2pPr marL="742950" indent="-285750" algn="l" rtl="0" eaLnBrk="1" fontAlgn="base" hangingPunct="1">
        <a:spcBef>
          <a:spcPct val="20000"/>
        </a:spcBef>
        <a:spcAft>
          <a:spcPct val="5000"/>
        </a:spcAft>
        <a:buSzPct val="80000"/>
        <a:buChar char="o"/>
        <a:defRPr sz="2000">
          <a:solidFill>
            <a:schemeClr val="tx1"/>
          </a:solidFill>
          <a:latin typeface="+mn-lt"/>
        </a:defRPr>
      </a:lvl2pPr>
      <a:lvl3pPr marL="1143000" indent="-228600" algn="l" rtl="0" eaLnBrk="1" fontAlgn="base" hangingPunct="1">
        <a:spcBef>
          <a:spcPct val="20000"/>
        </a:spcBef>
        <a:spcAft>
          <a:spcPct val="0"/>
        </a:spcAft>
        <a:buSzPct val="90000"/>
        <a:buFont typeface="Wingdings" pitchFamily="2" charset="2"/>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2" name="Rectangle 4"/>
          <p:cNvSpPr>
            <a:spLocks noGrp="1" noChangeArrowheads="1"/>
          </p:cNvSpPr>
          <p:nvPr>
            <p:ph type="ctrTitle" sz="quarter"/>
          </p:nvPr>
        </p:nvSpPr>
        <p:spPr/>
        <p:txBody>
          <a:bodyPr/>
          <a:lstStyle/>
          <a:p>
            <a:r>
              <a:rPr lang="en-US"/>
              <a:t>Scheduling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4" name="Rectangle 4"/>
          <p:cNvSpPr>
            <a:spLocks noGrp="1" noChangeArrowheads="1"/>
          </p:cNvSpPr>
          <p:nvPr>
            <p:ph type="title"/>
          </p:nvPr>
        </p:nvSpPr>
        <p:spPr/>
        <p:txBody>
          <a:bodyPr/>
          <a:lstStyle/>
          <a:p>
            <a:r>
              <a:rPr lang="en-US"/>
              <a:t>Shortest Job First</a:t>
            </a:r>
            <a:endParaRPr lang="en-US" sz="3400"/>
          </a:p>
        </p:txBody>
      </p:sp>
      <p:sp>
        <p:nvSpPr>
          <p:cNvPr id="788485" name="Rectangle 5"/>
          <p:cNvSpPr>
            <a:spLocks noGrp="1" noChangeArrowheads="1"/>
          </p:cNvSpPr>
          <p:nvPr>
            <p:ph idx="1"/>
          </p:nvPr>
        </p:nvSpPr>
        <p:spPr/>
        <p:txBody>
          <a:bodyPr/>
          <a:lstStyle/>
          <a:p>
            <a:r>
              <a:rPr lang="en-US" dirty="0" smtClean="0"/>
              <a:t>Select the </a:t>
            </a:r>
            <a:r>
              <a:rPr lang="en-US" dirty="0"/>
              <a:t>thread with the shortest running time</a:t>
            </a:r>
          </a:p>
          <a:p>
            <a:r>
              <a:rPr lang="en-US" dirty="0"/>
              <a:t>Run thread to completion (non-preemptive)</a:t>
            </a:r>
          </a:p>
        </p:txBody>
      </p:sp>
      <p:sp>
        <p:nvSpPr>
          <p:cNvPr id="59" name="Slide Number Placeholder 3"/>
          <p:cNvSpPr>
            <a:spLocks noGrp="1"/>
          </p:cNvSpPr>
          <p:nvPr>
            <p:ph type="sldNum" sz="quarter" idx="10"/>
          </p:nvPr>
        </p:nvSpPr>
        <p:spPr/>
        <p:txBody>
          <a:bodyPr/>
          <a:lstStyle/>
          <a:p>
            <a:fld id="{9E1F6792-739D-40B3-82E1-F76D23D55C37}" type="slidenum">
              <a:rPr lang="en-US"/>
              <a:pPr/>
              <a:t>10</a:t>
            </a:fld>
            <a:endParaRPr lang="en-US"/>
          </a:p>
        </p:txBody>
      </p:sp>
      <p:sp>
        <p:nvSpPr>
          <p:cNvPr id="788536" name="Rectangle 56"/>
          <p:cNvSpPr>
            <a:spLocks noChangeArrowheads="1"/>
          </p:cNvSpPr>
          <p:nvPr/>
        </p:nvSpPr>
        <p:spPr bwMode="auto">
          <a:xfrm>
            <a:off x="1562100" y="3549650"/>
            <a:ext cx="195263" cy="242888"/>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7" name="Rectangle 57"/>
          <p:cNvSpPr>
            <a:spLocks noChangeArrowheads="1"/>
          </p:cNvSpPr>
          <p:nvPr/>
        </p:nvSpPr>
        <p:spPr bwMode="auto">
          <a:xfrm>
            <a:off x="1562100" y="3821113"/>
            <a:ext cx="195263" cy="242887"/>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8" name="Rectangle 58"/>
          <p:cNvSpPr>
            <a:spLocks noChangeArrowheads="1"/>
          </p:cNvSpPr>
          <p:nvPr/>
        </p:nvSpPr>
        <p:spPr bwMode="auto">
          <a:xfrm>
            <a:off x="1562100" y="4092575"/>
            <a:ext cx="195263" cy="24288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9" name="Rectangle 59"/>
          <p:cNvSpPr>
            <a:spLocks noChangeArrowheads="1"/>
          </p:cNvSpPr>
          <p:nvPr/>
        </p:nvSpPr>
        <p:spPr bwMode="auto">
          <a:xfrm>
            <a:off x="1563688" y="4364038"/>
            <a:ext cx="195262" cy="242887"/>
          </a:xfrm>
          <a:prstGeom prst="rect">
            <a:avLst/>
          </a:prstGeom>
          <a:solidFill>
            <a:schemeClr val="accent5"/>
          </a:solidFill>
          <a:ln>
            <a:noFill/>
          </a:ln>
          <a:effectLst/>
          <a:extLst/>
        </p:spPr>
        <p:txBody>
          <a:bodyPr wrap="none" anchor="ctr"/>
          <a:lstStyle/>
          <a:p>
            <a:endParaRPr lang="en-US"/>
          </a:p>
        </p:txBody>
      </p:sp>
      <p:sp>
        <p:nvSpPr>
          <p:cNvPr id="788540" name="Rectangle 60"/>
          <p:cNvSpPr>
            <a:spLocks noChangeArrowheads="1"/>
          </p:cNvSpPr>
          <p:nvPr/>
        </p:nvSpPr>
        <p:spPr bwMode="auto">
          <a:xfrm>
            <a:off x="1563688" y="4635500"/>
            <a:ext cx="195262" cy="242888"/>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8486" name="Group 6"/>
          <p:cNvGrpSpPr>
            <a:grpSpLocks/>
          </p:cNvGrpSpPr>
          <p:nvPr/>
        </p:nvGrpSpPr>
        <p:grpSpPr bwMode="auto">
          <a:xfrm>
            <a:off x="949325" y="2943225"/>
            <a:ext cx="7170738" cy="2014538"/>
            <a:chOff x="305" y="1386"/>
            <a:chExt cx="4517" cy="1269"/>
          </a:xfrm>
        </p:grpSpPr>
        <p:sp>
          <p:nvSpPr>
            <p:cNvPr id="788487" name="Rectangle 7"/>
            <p:cNvSpPr>
              <a:spLocks noChangeArrowheads="1"/>
            </p:cNvSpPr>
            <p:nvPr/>
          </p:nvSpPr>
          <p:spPr bwMode="auto">
            <a:xfrm>
              <a:off x="305" y="1386"/>
              <a:ext cx="4416"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b="1" dirty="0">
                  <a:latin typeface="Courier New" pitchFamily="49" charset="0"/>
                </a:rPr>
                <a:t>          Arrival   Processing  Waiting Turnaround</a:t>
              </a:r>
            </a:p>
            <a:p>
              <a:pPr algn="l" eaLnBrk="1" hangingPunct="1"/>
              <a:r>
                <a:rPr lang="en-US" sz="1800" b="1" dirty="0">
                  <a:latin typeface="Courier New" pitchFamily="49" charset="0"/>
                </a:rPr>
                <a:t> Thread     Time        </a:t>
              </a:r>
              <a:r>
                <a:rPr lang="en-US" sz="1800" b="1" dirty="0" err="1">
                  <a:latin typeface="Courier New" pitchFamily="49" charset="0"/>
                </a:rPr>
                <a:t>Time</a:t>
              </a:r>
              <a:r>
                <a:rPr lang="en-US" sz="1800" b="1" dirty="0">
                  <a:latin typeface="Courier New" pitchFamily="49" charset="0"/>
                </a:rPr>
                <a:t>      </a:t>
              </a:r>
              <a:r>
                <a:rPr lang="en-US" sz="1800" b="1" dirty="0" err="1">
                  <a:latin typeface="Courier New" pitchFamily="49" charset="0"/>
                </a:rPr>
                <a:t>Time</a:t>
              </a:r>
              <a:r>
                <a:rPr lang="en-US" sz="1800" b="1" dirty="0">
                  <a:latin typeface="Courier New" pitchFamily="49" charset="0"/>
                </a:rPr>
                <a:t>      </a:t>
              </a:r>
              <a:r>
                <a:rPr lang="en-US" sz="1800" b="1" dirty="0" err="1">
                  <a:latin typeface="Courier New" pitchFamily="49" charset="0"/>
                </a:rPr>
                <a:t>Time</a:t>
              </a:r>
              <a:endParaRPr lang="en-US" sz="1800" b="1" dirty="0">
                <a:latin typeface="Courier New" pitchFamily="49" charset="0"/>
              </a:endParaRPr>
            </a:p>
            <a:p>
              <a:pPr algn="l" eaLnBrk="1" hangingPunct="1"/>
              <a:r>
                <a:rPr lang="en-US" sz="1800" b="1" dirty="0">
                  <a:latin typeface="Courier New" pitchFamily="49" charset="0"/>
                </a:rPr>
                <a:t>    1        0            3</a:t>
              </a:r>
            </a:p>
            <a:p>
              <a:pPr algn="l" eaLnBrk="1" hangingPunct="1"/>
              <a:r>
                <a:rPr lang="en-US" sz="1800" b="1" dirty="0">
                  <a:latin typeface="Courier New" pitchFamily="49" charset="0"/>
                </a:rPr>
                <a:t>    2        2            6</a:t>
              </a:r>
            </a:p>
            <a:p>
              <a:pPr algn="l" eaLnBrk="1" hangingPunct="1"/>
              <a:r>
                <a:rPr lang="en-US" sz="1800" b="1" dirty="0">
                  <a:latin typeface="Courier New" pitchFamily="49" charset="0"/>
                </a:rPr>
                <a:t>    3        4            4</a:t>
              </a:r>
            </a:p>
            <a:p>
              <a:pPr algn="l" eaLnBrk="1" hangingPunct="1"/>
              <a:r>
                <a:rPr lang="en-US" sz="1800" b="1" dirty="0">
                  <a:latin typeface="Courier New" pitchFamily="49" charset="0"/>
                </a:rPr>
                <a:t>    4        6            5</a:t>
              </a:r>
            </a:p>
            <a:p>
              <a:pPr algn="l" eaLnBrk="1" hangingPunct="1"/>
              <a:r>
                <a:rPr lang="en-US" sz="1800" b="1" dirty="0">
                  <a:latin typeface="Courier New" pitchFamily="49" charset="0"/>
                </a:rPr>
                <a:t>    5        8            2</a:t>
              </a:r>
            </a:p>
          </p:txBody>
        </p:sp>
        <p:sp>
          <p:nvSpPr>
            <p:cNvPr id="788488" name="Line 8"/>
            <p:cNvSpPr>
              <a:spLocks noChangeShapeType="1"/>
            </p:cNvSpPr>
            <p:nvPr/>
          </p:nvSpPr>
          <p:spPr bwMode="auto">
            <a:xfrm>
              <a:off x="435" y="1758"/>
              <a:ext cx="43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88489" name="Group 9"/>
          <p:cNvGrpSpPr>
            <a:grpSpLocks/>
          </p:cNvGrpSpPr>
          <p:nvPr/>
        </p:nvGrpSpPr>
        <p:grpSpPr bwMode="auto">
          <a:xfrm>
            <a:off x="1638300" y="5719763"/>
            <a:ext cx="5867400" cy="442912"/>
            <a:chOff x="912" y="3408"/>
            <a:chExt cx="3696" cy="279"/>
          </a:xfrm>
        </p:grpSpPr>
        <p:grpSp>
          <p:nvGrpSpPr>
            <p:cNvPr id="788490" name="Group 10"/>
            <p:cNvGrpSpPr>
              <a:grpSpLocks/>
            </p:cNvGrpSpPr>
            <p:nvPr/>
          </p:nvGrpSpPr>
          <p:grpSpPr bwMode="auto">
            <a:xfrm>
              <a:off x="1008" y="3408"/>
              <a:ext cx="720" cy="48"/>
              <a:chOff x="1008" y="3408"/>
              <a:chExt cx="720" cy="48"/>
            </a:xfrm>
          </p:grpSpPr>
          <p:sp>
            <p:nvSpPr>
              <p:cNvPr id="788491" name="Freeform 11"/>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492" name="Line 12"/>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493" name="Line 13"/>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494" name="Line 14"/>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495" name="Line 15"/>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88496" name="Group 16"/>
            <p:cNvGrpSpPr>
              <a:grpSpLocks/>
            </p:cNvGrpSpPr>
            <p:nvPr/>
          </p:nvGrpSpPr>
          <p:grpSpPr bwMode="auto">
            <a:xfrm>
              <a:off x="1728" y="3408"/>
              <a:ext cx="720" cy="48"/>
              <a:chOff x="1008" y="3408"/>
              <a:chExt cx="720" cy="48"/>
            </a:xfrm>
          </p:grpSpPr>
          <p:sp>
            <p:nvSpPr>
              <p:cNvPr id="788497" name="Freeform 17"/>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498" name="Line 18"/>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499" name="Line 19"/>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00" name="Line 20"/>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01" name="Line 21"/>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88502" name="Group 22"/>
            <p:cNvGrpSpPr>
              <a:grpSpLocks/>
            </p:cNvGrpSpPr>
            <p:nvPr/>
          </p:nvGrpSpPr>
          <p:grpSpPr bwMode="auto">
            <a:xfrm>
              <a:off x="2448" y="3408"/>
              <a:ext cx="720" cy="48"/>
              <a:chOff x="1008" y="3408"/>
              <a:chExt cx="720" cy="48"/>
            </a:xfrm>
          </p:grpSpPr>
          <p:sp>
            <p:nvSpPr>
              <p:cNvPr id="788503" name="Freeform 23"/>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04" name="Line 24"/>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05" name="Line 25"/>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06" name="Line 26"/>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07" name="Line 27"/>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88508" name="Group 28"/>
            <p:cNvGrpSpPr>
              <a:grpSpLocks/>
            </p:cNvGrpSpPr>
            <p:nvPr/>
          </p:nvGrpSpPr>
          <p:grpSpPr bwMode="auto">
            <a:xfrm>
              <a:off x="3168" y="3408"/>
              <a:ext cx="720" cy="48"/>
              <a:chOff x="1008" y="3408"/>
              <a:chExt cx="720" cy="48"/>
            </a:xfrm>
          </p:grpSpPr>
          <p:sp>
            <p:nvSpPr>
              <p:cNvPr id="788509" name="Freeform 29"/>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10" name="Line 30"/>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11" name="Line 31"/>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12" name="Line 32"/>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13" name="Line 33"/>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88514" name="Group 34"/>
            <p:cNvGrpSpPr>
              <a:grpSpLocks/>
            </p:cNvGrpSpPr>
            <p:nvPr/>
          </p:nvGrpSpPr>
          <p:grpSpPr bwMode="auto">
            <a:xfrm>
              <a:off x="3888" y="3408"/>
              <a:ext cx="720" cy="48"/>
              <a:chOff x="1008" y="3408"/>
              <a:chExt cx="720" cy="48"/>
            </a:xfrm>
          </p:grpSpPr>
          <p:sp>
            <p:nvSpPr>
              <p:cNvPr id="788515" name="Freeform 35"/>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16" name="Line 36"/>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17" name="Line 37"/>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18" name="Line 38"/>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19" name="Line 39"/>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88520" name="Text Box 40"/>
            <p:cNvSpPr txBox="1">
              <a:spLocks noChangeArrowheads="1"/>
            </p:cNvSpPr>
            <p:nvPr/>
          </p:nvSpPr>
          <p:spPr bwMode="auto">
            <a:xfrm>
              <a:off x="91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0</a:t>
              </a:r>
            </a:p>
          </p:txBody>
        </p:sp>
        <p:sp>
          <p:nvSpPr>
            <p:cNvPr id="788521" name="Text Box 41"/>
            <p:cNvSpPr txBox="1">
              <a:spLocks noChangeArrowheads="1"/>
            </p:cNvSpPr>
            <p:nvPr/>
          </p:nvSpPr>
          <p:spPr bwMode="auto">
            <a:xfrm>
              <a:off x="163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5</a:t>
              </a:r>
            </a:p>
          </p:txBody>
        </p:sp>
        <p:sp>
          <p:nvSpPr>
            <p:cNvPr id="788522" name="Text Box 42"/>
            <p:cNvSpPr txBox="1">
              <a:spLocks noChangeArrowheads="1"/>
            </p:cNvSpPr>
            <p:nvPr/>
          </p:nvSpPr>
          <p:spPr bwMode="auto">
            <a:xfrm>
              <a:off x="2304" y="345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10</a:t>
              </a:r>
            </a:p>
          </p:txBody>
        </p:sp>
        <p:sp>
          <p:nvSpPr>
            <p:cNvPr id="788523" name="Text Box 43"/>
            <p:cNvSpPr txBox="1">
              <a:spLocks noChangeArrowheads="1"/>
            </p:cNvSpPr>
            <p:nvPr/>
          </p:nvSpPr>
          <p:spPr bwMode="auto">
            <a:xfrm>
              <a:off x="302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15</a:t>
              </a:r>
            </a:p>
          </p:txBody>
        </p:sp>
        <p:sp>
          <p:nvSpPr>
            <p:cNvPr id="788524" name="Text Box 44"/>
            <p:cNvSpPr txBox="1">
              <a:spLocks noChangeArrowheads="1"/>
            </p:cNvSpPr>
            <p:nvPr/>
          </p:nvSpPr>
          <p:spPr bwMode="auto">
            <a:xfrm>
              <a:off x="374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20</a:t>
              </a:r>
            </a:p>
          </p:txBody>
        </p:sp>
      </p:grpSp>
      <p:grpSp>
        <p:nvGrpSpPr>
          <p:cNvPr id="788525" name="Group 45"/>
          <p:cNvGrpSpPr>
            <a:grpSpLocks/>
          </p:cNvGrpSpPr>
          <p:nvPr/>
        </p:nvGrpSpPr>
        <p:grpSpPr bwMode="auto">
          <a:xfrm>
            <a:off x="1744663" y="6137275"/>
            <a:ext cx="2136775" cy="366713"/>
            <a:chOff x="1099" y="3866"/>
            <a:chExt cx="1346" cy="231"/>
          </a:xfrm>
        </p:grpSpPr>
        <p:sp>
          <p:nvSpPr>
            <p:cNvPr id="788526" name="Line 46"/>
            <p:cNvSpPr>
              <a:spLocks noChangeShapeType="1"/>
            </p:cNvSpPr>
            <p:nvPr/>
          </p:nvSpPr>
          <p:spPr bwMode="auto">
            <a:xfrm flipV="1">
              <a:off x="112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27" name="Line 47"/>
            <p:cNvSpPr>
              <a:spLocks noChangeShapeType="1"/>
            </p:cNvSpPr>
            <p:nvPr/>
          </p:nvSpPr>
          <p:spPr bwMode="auto">
            <a:xfrm flipV="1">
              <a:off x="1414"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28" name="Line 48"/>
            <p:cNvSpPr>
              <a:spLocks noChangeShapeType="1"/>
            </p:cNvSpPr>
            <p:nvPr/>
          </p:nvSpPr>
          <p:spPr bwMode="auto">
            <a:xfrm flipV="1">
              <a:off x="1702"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29" name="Line 49"/>
            <p:cNvSpPr>
              <a:spLocks noChangeShapeType="1"/>
            </p:cNvSpPr>
            <p:nvPr/>
          </p:nvSpPr>
          <p:spPr bwMode="auto">
            <a:xfrm flipV="1">
              <a:off x="1989"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0" name="Line 50"/>
            <p:cNvSpPr>
              <a:spLocks noChangeShapeType="1"/>
            </p:cNvSpPr>
            <p:nvPr/>
          </p:nvSpPr>
          <p:spPr bwMode="auto">
            <a:xfrm flipV="1">
              <a:off x="227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1" name="Text Box 51"/>
            <p:cNvSpPr txBox="1">
              <a:spLocks noChangeArrowheads="1"/>
            </p:cNvSpPr>
            <p:nvPr/>
          </p:nvSpPr>
          <p:spPr bwMode="auto">
            <a:xfrm>
              <a:off x="109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788532" name="Text Box 52"/>
            <p:cNvSpPr txBox="1">
              <a:spLocks noChangeArrowheads="1"/>
            </p:cNvSpPr>
            <p:nvPr/>
          </p:nvSpPr>
          <p:spPr bwMode="auto">
            <a:xfrm>
              <a:off x="138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788533" name="Text Box 53"/>
            <p:cNvSpPr txBox="1">
              <a:spLocks noChangeArrowheads="1"/>
            </p:cNvSpPr>
            <p:nvPr/>
          </p:nvSpPr>
          <p:spPr bwMode="auto">
            <a:xfrm>
              <a:off x="1674"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788534" name="Text Box 54"/>
            <p:cNvSpPr txBox="1">
              <a:spLocks noChangeArrowheads="1"/>
            </p:cNvSpPr>
            <p:nvPr/>
          </p:nvSpPr>
          <p:spPr bwMode="auto">
            <a:xfrm>
              <a:off x="195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788535" name="Text Box 55"/>
            <p:cNvSpPr txBox="1">
              <a:spLocks noChangeArrowheads="1"/>
            </p:cNvSpPr>
            <p:nvPr/>
          </p:nvSpPr>
          <p:spPr bwMode="auto">
            <a:xfrm>
              <a:off x="224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408" name="Rectangle 64"/>
          <p:cNvSpPr>
            <a:spLocks noGrp="1" noChangeArrowheads="1"/>
          </p:cNvSpPr>
          <p:nvPr>
            <p:ph type="title"/>
          </p:nvPr>
        </p:nvSpPr>
        <p:spPr/>
        <p:txBody>
          <a:bodyPr/>
          <a:lstStyle/>
          <a:p>
            <a:r>
              <a:rPr lang="en-US"/>
              <a:t>Shortest Job First</a:t>
            </a:r>
          </a:p>
        </p:txBody>
      </p:sp>
      <p:sp>
        <p:nvSpPr>
          <p:cNvPr id="953409" name="Rectangle 65"/>
          <p:cNvSpPr>
            <a:spLocks noGrp="1" noChangeArrowheads="1"/>
          </p:cNvSpPr>
          <p:nvPr>
            <p:ph idx="1"/>
          </p:nvPr>
        </p:nvSpPr>
        <p:spPr/>
        <p:txBody>
          <a:bodyPr/>
          <a:lstStyle/>
          <a:p>
            <a:r>
              <a:rPr lang="en-US" dirty="0" smtClean="0"/>
              <a:t>Select the </a:t>
            </a:r>
            <a:r>
              <a:rPr lang="en-US" dirty="0"/>
              <a:t>thread with the shortest running time</a:t>
            </a:r>
          </a:p>
          <a:p>
            <a:r>
              <a:rPr lang="en-US" dirty="0"/>
              <a:t>Run thread to completion (non-preemptive)</a:t>
            </a:r>
          </a:p>
        </p:txBody>
      </p:sp>
      <p:sp>
        <p:nvSpPr>
          <p:cNvPr id="69" name="Slide Number Placeholder 3"/>
          <p:cNvSpPr>
            <a:spLocks noGrp="1"/>
          </p:cNvSpPr>
          <p:nvPr>
            <p:ph type="sldNum" sz="quarter" idx="10"/>
          </p:nvPr>
        </p:nvSpPr>
        <p:spPr/>
        <p:txBody>
          <a:bodyPr/>
          <a:lstStyle/>
          <a:p>
            <a:fld id="{7D64F628-EA71-4EEF-99DC-21BCDE529FC1}" type="slidenum">
              <a:rPr lang="en-US"/>
              <a:pPr/>
              <a:t>11</a:t>
            </a:fld>
            <a:endParaRPr lang="en-US"/>
          </a:p>
        </p:txBody>
      </p:sp>
      <p:sp>
        <p:nvSpPr>
          <p:cNvPr id="953410" name="Rectangle 66"/>
          <p:cNvSpPr>
            <a:spLocks noChangeArrowheads="1"/>
          </p:cNvSpPr>
          <p:nvPr/>
        </p:nvSpPr>
        <p:spPr bwMode="auto">
          <a:xfrm>
            <a:off x="1562100" y="3549650"/>
            <a:ext cx="195263" cy="242888"/>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11" name="Rectangle 67"/>
          <p:cNvSpPr>
            <a:spLocks noChangeArrowheads="1"/>
          </p:cNvSpPr>
          <p:nvPr/>
        </p:nvSpPr>
        <p:spPr bwMode="auto">
          <a:xfrm>
            <a:off x="1562100" y="3821113"/>
            <a:ext cx="195263" cy="242887"/>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12" name="Rectangle 68"/>
          <p:cNvSpPr>
            <a:spLocks noChangeArrowheads="1"/>
          </p:cNvSpPr>
          <p:nvPr/>
        </p:nvSpPr>
        <p:spPr bwMode="auto">
          <a:xfrm>
            <a:off x="1562100" y="4092575"/>
            <a:ext cx="195263" cy="24288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13" name="Rectangle 69"/>
          <p:cNvSpPr>
            <a:spLocks noChangeArrowheads="1"/>
          </p:cNvSpPr>
          <p:nvPr/>
        </p:nvSpPr>
        <p:spPr bwMode="auto">
          <a:xfrm>
            <a:off x="1563688" y="4364038"/>
            <a:ext cx="195262" cy="242887"/>
          </a:xfrm>
          <a:prstGeom prst="rect">
            <a:avLst/>
          </a:prstGeom>
          <a:solidFill>
            <a:schemeClr val="accent5"/>
          </a:solidFill>
          <a:ln>
            <a:noFill/>
          </a:ln>
          <a:effectLst/>
          <a:extLst/>
        </p:spPr>
        <p:txBody>
          <a:bodyPr wrap="none" anchor="ctr"/>
          <a:lstStyle/>
          <a:p>
            <a:endParaRPr lang="en-US"/>
          </a:p>
        </p:txBody>
      </p:sp>
      <p:sp>
        <p:nvSpPr>
          <p:cNvPr id="953414" name="Rectangle 70"/>
          <p:cNvSpPr>
            <a:spLocks noChangeArrowheads="1"/>
          </p:cNvSpPr>
          <p:nvPr/>
        </p:nvSpPr>
        <p:spPr bwMode="auto">
          <a:xfrm>
            <a:off x="1563688" y="4635500"/>
            <a:ext cx="195262" cy="242888"/>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3348" name="Group 4"/>
          <p:cNvGrpSpPr>
            <a:grpSpLocks/>
          </p:cNvGrpSpPr>
          <p:nvPr/>
        </p:nvGrpSpPr>
        <p:grpSpPr bwMode="auto">
          <a:xfrm>
            <a:off x="949325" y="2943225"/>
            <a:ext cx="7170738" cy="2014538"/>
            <a:chOff x="305" y="1386"/>
            <a:chExt cx="4517" cy="1269"/>
          </a:xfrm>
        </p:grpSpPr>
        <p:sp>
          <p:nvSpPr>
            <p:cNvPr id="953349" name="Rectangle 5"/>
            <p:cNvSpPr>
              <a:spLocks noChangeArrowheads="1"/>
            </p:cNvSpPr>
            <p:nvPr/>
          </p:nvSpPr>
          <p:spPr bwMode="auto">
            <a:xfrm>
              <a:off x="305" y="1386"/>
              <a:ext cx="450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b="1">
                  <a:latin typeface="Courier New" pitchFamily="49" charset="0"/>
                </a:rPr>
                <a:t>           Arrival   Processing  Waiting Turnaround</a:t>
              </a:r>
            </a:p>
            <a:p>
              <a:pPr algn="l" eaLnBrk="1" hangingPunct="1"/>
              <a:r>
                <a:rPr lang="en-US" sz="1800" b="1">
                  <a:latin typeface="Courier New" pitchFamily="49" charset="0"/>
                </a:rPr>
                <a:t> Thread     Time        Time      Time      Time</a:t>
              </a:r>
            </a:p>
            <a:p>
              <a:pPr algn="l" eaLnBrk="1" hangingPunct="1"/>
              <a:r>
                <a:rPr lang="en-US" sz="1800" b="1">
                  <a:latin typeface="Courier New" pitchFamily="49" charset="0"/>
                </a:rPr>
                <a:t>    1        0            3        0          3</a:t>
              </a:r>
            </a:p>
            <a:p>
              <a:pPr algn="l" eaLnBrk="1" hangingPunct="1"/>
              <a:r>
                <a:rPr lang="en-US" sz="1800" b="1">
                  <a:latin typeface="Courier New" pitchFamily="49" charset="0"/>
                </a:rPr>
                <a:t>    2        2            6        1          7</a:t>
              </a:r>
            </a:p>
            <a:p>
              <a:pPr algn="l" eaLnBrk="1" hangingPunct="1"/>
              <a:r>
                <a:rPr lang="en-US" sz="1800" b="1">
                  <a:latin typeface="Courier New" pitchFamily="49" charset="0"/>
                </a:rPr>
                <a:t>    3        4            4        7          11</a:t>
              </a:r>
            </a:p>
            <a:p>
              <a:pPr algn="l" eaLnBrk="1" hangingPunct="1"/>
              <a:r>
                <a:rPr lang="en-US" sz="1800" b="1">
                  <a:latin typeface="Courier New" pitchFamily="49" charset="0"/>
                </a:rPr>
                <a:t>    4        6            5        9          14</a:t>
              </a:r>
            </a:p>
            <a:p>
              <a:pPr algn="l" eaLnBrk="1" hangingPunct="1"/>
              <a:r>
                <a:rPr lang="en-US" sz="1800" b="1">
                  <a:latin typeface="Courier New" pitchFamily="49" charset="0"/>
                </a:rPr>
                <a:t>    5        8            2        1          3</a:t>
              </a:r>
            </a:p>
          </p:txBody>
        </p:sp>
        <p:sp>
          <p:nvSpPr>
            <p:cNvPr id="953350" name="Line 6"/>
            <p:cNvSpPr>
              <a:spLocks noChangeShapeType="1"/>
            </p:cNvSpPr>
            <p:nvPr/>
          </p:nvSpPr>
          <p:spPr bwMode="auto">
            <a:xfrm>
              <a:off x="435" y="1758"/>
              <a:ext cx="43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3351" name="Group 7"/>
          <p:cNvGrpSpPr>
            <a:grpSpLocks/>
          </p:cNvGrpSpPr>
          <p:nvPr/>
        </p:nvGrpSpPr>
        <p:grpSpPr bwMode="auto">
          <a:xfrm>
            <a:off x="1638300" y="5719763"/>
            <a:ext cx="5867400" cy="442912"/>
            <a:chOff x="912" y="3408"/>
            <a:chExt cx="3696" cy="279"/>
          </a:xfrm>
        </p:grpSpPr>
        <p:grpSp>
          <p:nvGrpSpPr>
            <p:cNvPr id="953352" name="Group 8"/>
            <p:cNvGrpSpPr>
              <a:grpSpLocks/>
            </p:cNvGrpSpPr>
            <p:nvPr/>
          </p:nvGrpSpPr>
          <p:grpSpPr bwMode="auto">
            <a:xfrm>
              <a:off x="1008" y="3408"/>
              <a:ext cx="720" cy="48"/>
              <a:chOff x="1008" y="3408"/>
              <a:chExt cx="720" cy="48"/>
            </a:xfrm>
          </p:grpSpPr>
          <p:sp>
            <p:nvSpPr>
              <p:cNvPr id="953353" name="Freeform 9"/>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54" name="Line 10"/>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55" name="Line 11"/>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56" name="Line 12"/>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57" name="Line 13"/>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3358" name="Group 14"/>
            <p:cNvGrpSpPr>
              <a:grpSpLocks/>
            </p:cNvGrpSpPr>
            <p:nvPr/>
          </p:nvGrpSpPr>
          <p:grpSpPr bwMode="auto">
            <a:xfrm>
              <a:off x="1728" y="3408"/>
              <a:ext cx="720" cy="48"/>
              <a:chOff x="1008" y="3408"/>
              <a:chExt cx="720" cy="48"/>
            </a:xfrm>
          </p:grpSpPr>
          <p:sp>
            <p:nvSpPr>
              <p:cNvPr id="953359" name="Freeform 15"/>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60" name="Line 16"/>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61" name="Line 17"/>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62" name="Line 18"/>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63" name="Line 19"/>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3364" name="Group 20"/>
            <p:cNvGrpSpPr>
              <a:grpSpLocks/>
            </p:cNvGrpSpPr>
            <p:nvPr/>
          </p:nvGrpSpPr>
          <p:grpSpPr bwMode="auto">
            <a:xfrm>
              <a:off x="2448" y="3408"/>
              <a:ext cx="720" cy="48"/>
              <a:chOff x="1008" y="3408"/>
              <a:chExt cx="720" cy="48"/>
            </a:xfrm>
          </p:grpSpPr>
          <p:sp>
            <p:nvSpPr>
              <p:cNvPr id="953365" name="Freeform 21"/>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66" name="Line 22"/>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67" name="Line 23"/>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68" name="Line 24"/>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69" name="Line 25"/>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3370" name="Group 26"/>
            <p:cNvGrpSpPr>
              <a:grpSpLocks/>
            </p:cNvGrpSpPr>
            <p:nvPr/>
          </p:nvGrpSpPr>
          <p:grpSpPr bwMode="auto">
            <a:xfrm>
              <a:off x="3168" y="3408"/>
              <a:ext cx="720" cy="48"/>
              <a:chOff x="1008" y="3408"/>
              <a:chExt cx="720" cy="48"/>
            </a:xfrm>
          </p:grpSpPr>
          <p:sp>
            <p:nvSpPr>
              <p:cNvPr id="953371" name="Freeform 27"/>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72" name="Line 28"/>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73" name="Line 29"/>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74" name="Line 30"/>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75" name="Line 31"/>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3376" name="Group 32"/>
            <p:cNvGrpSpPr>
              <a:grpSpLocks/>
            </p:cNvGrpSpPr>
            <p:nvPr/>
          </p:nvGrpSpPr>
          <p:grpSpPr bwMode="auto">
            <a:xfrm>
              <a:off x="3888" y="3408"/>
              <a:ext cx="720" cy="48"/>
              <a:chOff x="1008" y="3408"/>
              <a:chExt cx="720" cy="48"/>
            </a:xfrm>
          </p:grpSpPr>
          <p:sp>
            <p:nvSpPr>
              <p:cNvPr id="953377" name="Freeform 33"/>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78" name="Line 34"/>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79" name="Line 35"/>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80" name="Line 36"/>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3381" name="Line 37"/>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53382" name="Text Box 38"/>
            <p:cNvSpPr txBox="1">
              <a:spLocks noChangeArrowheads="1"/>
            </p:cNvSpPr>
            <p:nvPr/>
          </p:nvSpPr>
          <p:spPr bwMode="auto">
            <a:xfrm>
              <a:off x="91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0</a:t>
              </a:r>
            </a:p>
          </p:txBody>
        </p:sp>
        <p:sp>
          <p:nvSpPr>
            <p:cNvPr id="953383" name="Text Box 39"/>
            <p:cNvSpPr txBox="1">
              <a:spLocks noChangeArrowheads="1"/>
            </p:cNvSpPr>
            <p:nvPr/>
          </p:nvSpPr>
          <p:spPr bwMode="auto">
            <a:xfrm>
              <a:off x="163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5</a:t>
              </a:r>
            </a:p>
          </p:txBody>
        </p:sp>
        <p:sp>
          <p:nvSpPr>
            <p:cNvPr id="953384" name="Text Box 40"/>
            <p:cNvSpPr txBox="1">
              <a:spLocks noChangeArrowheads="1"/>
            </p:cNvSpPr>
            <p:nvPr/>
          </p:nvSpPr>
          <p:spPr bwMode="auto">
            <a:xfrm>
              <a:off x="2304" y="345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10</a:t>
              </a:r>
            </a:p>
          </p:txBody>
        </p:sp>
        <p:sp>
          <p:nvSpPr>
            <p:cNvPr id="953385" name="Text Box 41"/>
            <p:cNvSpPr txBox="1">
              <a:spLocks noChangeArrowheads="1"/>
            </p:cNvSpPr>
            <p:nvPr/>
          </p:nvSpPr>
          <p:spPr bwMode="auto">
            <a:xfrm>
              <a:off x="302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15</a:t>
              </a:r>
            </a:p>
          </p:txBody>
        </p:sp>
        <p:sp>
          <p:nvSpPr>
            <p:cNvPr id="953386" name="Text Box 42"/>
            <p:cNvSpPr txBox="1">
              <a:spLocks noChangeArrowheads="1"/>
            </p:cNvSpPr>
            <p:nvPr/>
          </p:nvSpPr>
          <p:spPr bwMode="auto">
            <a:xfrm>
              <a:off x="374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20</a:t>
              </a:r>
            </a:p>
          </p:txBody>
        </p:sp>
      </p:grpSp>
      <p:sp>
        <p:nvSpPr>
          <p:cNvPr id="953387" name="Text Box 43"/>
          <p:cNvSpPr txBox="1">
            <a:spLocks noChangeArrowheads="1"/>
          </p:cNvSpPr>
          <p:nvPr/>
        </p:nvSpPr>
        <p:spPr bwMode="auto">
          <a:xfrm>
            <a:off x="1944688"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953388" name="Text Box 44"/>
          <p:cNvSpPr txBox="1">
            <a:spLocks noChangeArrowheads="1"/>
          </p:cNvSpPr>
          <p:nvPr/>
        </p:nvSpPr>
        <p:spPr bwMode="auto">
          <a:xfrm>
            <a:off x="2970213"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3389" name="Text Box 45"/>
          <p:cNvSpPr txBox="1">
            <a:spLocks noChangeArrowheads="1"/>
          </p:cNvSpPr>
          <p:nvPr/>
        </p:nvSpPr>
        <p:spPr bwMode="auto">
          <a:xfrm>
            <a:off x="4551363"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3390" name="Text Box 46"/>
          <p:cNvSpPr txBox="1">
            <a:spLocks noChangeArrowheads="1"/>
          </p:cNvSpPr>
          <p:nvPr/>
        </p:nvSpPr>
        <p:spPr bwMode="auto">
          <a:xfrm>
            <a:off x="5595938"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953391" name="Text Box 47"/>
          <p:cNvSpPr txBox="1">
            <a:spLocks noChangeArrowheads="1"/>
          </p:cNvSpPr>
          <p:nvPr/>
        </p:nvSpPr>
        <p:spPr bwMode="auto">
          <a:xfrm>
            <a:off x="3897313"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sp>
        <p:nvSpPr>
          <p:cNvPr id="953392" name="Rectangle 48"/>
          <p:cNvSpPr>
            <a:spLocks noChangeArrowheads="1"/>
          </p:cNvSpPr>
          <p:nvPr/>
        </p:nvSpPr>
        <p:spPr bwMode="auto">
          <a:xfrm>
            <a:off x="1779588" y="5399088"/>
            <a:ext cx="6858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93" name="Rectangle 49"/>
          <p:cNvSpPr>
            <a:spLocks noChangeArrowheads="1"/>
          </p:cNvSpPr>
          <p:nvPr/>
        </p:nvSpPr>
        <p:spPr bwMode="auto">
          <a:xfrm>
            <a:off x="2465388" y="5399088"/>
            <a:ext cx="13716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94" name="Rectangle 50"/>
          <p:cNvSpPr>
            <a:spLocks noChangeArrowheads="1"/>
          </p:cNvSpPr>
          <p:nvPr/>
        </p:nvSpPr>
        <p:spPr bwMode="auto">
          <a:xfrm>
            <a:off x="4294188" y="5399088"/>
            <a:ext cx="914400" cy="228600"/>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95" name="Rectangle 51"/>
          <p:cNvSpPr>
            <a:spLocks noChangeArrowheads="1"/>
          </p:cNvSpPr>
          <p:nvPr/>
        </p:nvSpPr>
        <p:spPr bwMode="auto">
          <a:xfrm>
            <a:off x="5208588" y="5399088"/>
            <a:ext cx="1143000" cy="228600"/>
          </a:xfrm>
          <a:prstGeom prst="rect">
            <a:avLst/>
          </a:prstGeom>
          <a:solidFill>
            <a:schemeClr val="accent5"/>
          </a:solidFill>
          <a:ln w="28575" cap="sq">
            <a:solidFill>
              <a:schemeClr val="tx1"/>
            </a:solidFill>
            <a:miter lim="800000"/>
            <a:headEnd type="none" w="sm" len="sm"/>
            <a:tailEnd type="none" w="sm" len="sm"/>
          </a:ln>
          <a:effectLst/>
          <a:extLst/>
        </p:spPr>
        <p:txBody>
          <a:bodyPr wrap="none" anchor="ctr"/>
          <a:lstStyle/>
          <a:p>
            <a:endParaRPr lang="en-US"/>
          </a:p>
        </p:txBody>
      </p:sp>
      <p:sp>
        <p:nvSpPr>
          <p:cNvPr id="953396" name="Rectangle 52"/>
          <p:cNvSpPr>
            <a:spLocks noChangeArrowheads="1"/>
          </p:cNvSpPr>
          <p:nvPr/>
        </p:nvSpPr>
        <p:spPr bwMode="auto">
          <a:xfrm>
            <a:off x="3836988" y="5399088"/>
            <a:ext cx="457200" cy="228600"/>
          </a:xfrm>
          <a:prstGeom prst="rect">
            <a:avLst/>
          </a:prstGeom>
          <a:solidFill>
            <a:schemeClr val="folHlink"/>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3397" name="Group 53"/>
          <p:cNvGrpSpPr>
            <a:grpSpLocks/>
          </p:cNvGrpSpPr>
          <p:nvPr/>
        </p:nvGrpSpPr>
        <p:grpSpPr bwMode="auto">
          <a:xfrm>
            <a:off x="1744663" y="6137275"/>
            <a:ext cx="2136775" cy="366713"/>
            <a:chOff x="1099" y="3866"/>
            <a:chExt cx="1346" cy="231"/>
          </a:xfrm>
        </p:grpSpPr>
        <p:sp>
          <p:nvSpPr>
            <p:cNvPr id="953398" name="Line 54"/>
            <p:cNvSpPr>
              <a:spLocks noChangeShapeType="1"/>
            </p:cNvSpPr>
            <p:nvPr/>
          </p:nvSpPr>
          <p:spPr bwMode="auto">
            <a:xfrm flipV="1">
              <a:off x="112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99" name="Line 55"/>
            <p:cNvSpPr>
              <a:spLocks noChangeShapeType="1"/>
            </p:cNvSpPr>
            <p:nvPr/>
          </p:nvSpPr>
          <p:spPr bwMode="auto">
            <a:xfrm flipV="1">
              <a:off x="1414"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00" name="Line 56"/>
            <p:cNvSpPr>
              <a:spLocks noChangeShapeType="1"/>
            </p:cNvSpPr>
            <p:nvPr/>
          </p:nvSpPr>
          <p:spPr bwMode="auto">
            <a:xfrm flipV="1">
              <a:off x="1702"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01" name="Line 57"/>
            <p:cNvSpPr>
              <a:spLocks noChangeShapeType="1"/>
            </p:cNvSpPr>
            <p:nvPr/>
          </p:nvSpPr>
          <p:spPr bwMode="auto">
            <a:xfrm flipV="1">
              <a:off x="1989"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02" name="Line 58"/>
            <p:cNvSpPr>
              <a:spLocks noChangeShapeType="1"/>
            </p:cNvSpPr>
            <p:nvPr/>
          </p:nvSpPr>
          <p:spPr bwMode="auto">
            <a:xfrm flipV="1">
              <a:off x="227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03" name="Text Box 59"/>
            <p:cNvSpPr txBox="1">
              <a:spLocks noChangeArrowheads="1"/>
            </p:cNvSpPr>
            <p:nvPr/>
          </p:nvSpPr>
          <p:spPr bwMode="auto">
            <a:xfrm>
              <a:off x="109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953404" name="Text Box 60"/>
            <p:cNvSpPr txBox="1">
              <a:spLocks noChangeArrowheads="1"/>
            </p:cNvSpPr>
            <p:nvPr/>
          </p:nvSpPr>
          <p:spPr bwMode="auto">
            <a:xfrm>
              <a:off x="138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3405" name="Text Box 61"/>
            <p:cNvSpPr txBox="1">
              <a:spLocks noChangeArrowheads="1"/>
            </p:cNvSpPr>
            <p:nvPr/>
          </p:nvSpPr>
          <p:spPr bwMode="auto">
            <a:xfrm>
              <a:off x="1674"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3406" name="Text Box 62"/>
            <p:cNvSpPr txBox="1">
              <a:spLocks noChangeArrowheads="1"/>
            </p:cNvSpPr>
            <p:nvPr/>
          </p:nvSpPr>
          <p:spPr bwMode="auto">
            <a:xfrm>
              <a:off x="195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953407" name="Text Box 63"/>
            <p:cNvSpPr txBox="1">
              <a:spLocks noChangeArrowheads="1"/>
            </p:cNvSpPr>
            <p:nvPr/>
          </p:nvSpPr>
          <p:spPr bwMode="auto">
            <a:xfrm>
              <a:off x="224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982" name="Rectangle 118"/>
          <p:cNvSpPr>
            <a:spLocks noGrp="1" noChangeArrowheads="1"/>
          </p:cNvSpPr>
          <p:nvPr>
            <p:ph type="title"/>
          </p:nvPr>
        </p:nvSpPr>
        <p:spPr/>
        <p:txBody>
          <a:bodyPr/>
          <a:lstStyle/>
          <a:p>
            <a:r>
              <a:rPr lang="en-US"/>
              <a:t>Shortest Remaining Time</a:t>
            </a:r>
          </a:p>
        </p:txBody>
      </p:sp>
      <p:sp>
        <p:nvSpPr>
          <p:cNvPr id="804983" name="Rectangle 119"/>
          <p:cNvSpPr>
            <a:spLocks noGrp="1" noChangeArrowheads="1"/>
          </p:cNvSpPr>
          <p:nvPr>
            <p:ph idx="1"/>
          </p:nvPr>
        </p:nvSpPr>
        <p:spPr/>
        <p:txBody>
          <a:bodyPr/>
          <a:lstStyle/>
          <a:p>
            <a:r>
              <a:rPr lang="en-US" dirty="0" smtClean="0"/>
              <a:t>Select thread </a:t>
            </a:r>
            <a:r>
              <a:rPr lang="en-US" dirty="0"/>
              <a:t>with the shortest remaining time to finish</a:t>
            </a:r>
          </a:p>
          <a:p>
            <a:pPr lvl="1"/>
            <a:r>
              <a:rPr lang="en-US" dirty="0"/>
              <a:t>Run thread </a:t>
            </a:r>
            <a:r>
              <a:rPr lang="en-US" dirty="0" smtClean="0"/>
              <a:t>until it ends or </a:t>
            </a:r>
            <a:r>
              <a:rPr lang="en-US" dirty="0"/>
              <a:t>until another thread arrives</a:t>
            </a:r>
          </a:p>
          <a:p>
            <a:r>
              <a:rPr lang="en-US" dirty="0"/>
              <a:t>Preemptive version of Shortest Job </a:t>
            </a:r>
            <a:r>
              <a:rPr lang="en-US" dirty="0" smtClean="0"/>
              <a:t>First</a:t>
            </a:r>
            <a:endParaRPr lang="en-US" dirty="0"/>
          </a:p>
        </p:txBody>
      </p:sp>
      <p:sp>
        <p:nvSpPr>
          <p:cNvPr id="59" name="Slide Number Placeholder 3"/>
          <p:cNvSpPr>
            <a:spLocks noGrp="1"/>
          </p:cNvSpPr>
          <p:nvPr>
            <p:ph type="sldNum" sz="quarter" idx="10"/>
          </p:nvPr>
        </p:nvSpPr>
        <p:spPr/>
        <p:txBody>
          <a:bodyPr/>
          <a:lstStyle/>
          <a:p>
            <a:fld id="{9DFE17C2-E482-4058-B0E8-E46FF75E100E}" type="slidenum">
              <a:rPr lang="en-US"/>
              <a:pPr/>
              <a:t>12</a:t>
            </a:fld>
            <a:endParaRPr lang="en-US"/>
          </a:p>
        </p:txBody>
      </p:sp>
      <p:sp>
        <p:nvSpPr>
          <p:cNvPr id="804984" name="Rectangle 120"/>
          <p:cNvSpPr>
            <a:spLocks noChangeArrowheads="1"/>
          </p:cNvSpPr>
          <p:nvPr/>
        </p:nvSpPr>
        <p:spPr bwMode="auto">
          <a:xfrm>
            <a:off x="1562100" y="3549650"/>
            <a:ext cx="195263" cy="242888"/>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985" name="Rectangle 121"/>
          <p:cNvSpPr>
            <a:spLocks noChangeArrowheads="1"/>
          </p:cNvSpPr>
          <p:nvPr/>
        </p:nvSpPr>
        <p:spPr bwMode="auto">
          <a:xfrm>
            <a:off x="1562100" y="3821113"/>
            <a:ext cx="195263" cy="242887"/>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986" name="Rectangle 122"/>
          <p:cNvSpPr>
            <a:spLocks noChangeArrowheads="1"/>
          </p:cNvSpPr>
          <p:nvPr/>
        </p:nvSpPr>
        <p:spPr bwMode="auto">
          <a:xfrm>
            <a:off x="1562100" y="4092575"/>
            <a:ext cx="195263" cy="24288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987" name="Rectangle 123"/>
          <p:cNvSpPr>
            <a:spLocks noChangeArrowheads="1"/>
          </p:cNvSpPr>
          <p:nvPr/>
        </p:nvSpPr>
        <p:spPr bwMode="auto">
          <a:xfrm>
            <a:off x="1563688" y="4364038"/>
            <a:ext cx="195262" cy="242887"/>
          </a:xfrm>
          <a:prstGeom prst="rect">
            <a:avLst/>
          </a:prstGeom>
          <a:solidFill>
            <a:schemeClr val="accent5"/>
          </a:solidFill>
          <a:ln>
            <a:noFill/>
          </a:ln>
          <a:effectLst/>
          <a:extLst/>
        </p:spPr>
        <p:txBody>
          <a:bodyPr wrap="none" anchor="ctr"/>
          <a:lstStyle/>
          <a:p>
            <a:endParaRPr lang="en-US"/>
          </a:p>
        </p:txBody>
      </p:sp>
      <p:sp>
        <p:nvSpPr>
          <p:cNvPr id="804988" name="Rectangle 124"/>
          <p:cNvSpPr>
            <a:spLocks noChangeArrowheads="1"/>
          </p:cNvSpPr>
          <p:nvPr/>
        </p:nvSpPr>
        <p:spPr bwMode="auto">
          <a:xfrm>
            <a:off x="1563688" y="4635500"/>
            <a:ext cx="195262" cy="242888"/>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4932" name="Group 68"/>
          <p:cNvGrpSpPr>
            <a:grpSpLocks/>
          </p:cNvGrpSpPr>
          <p:nvPr/>
        </p:nvGrpSpPr>
        <p:grpSpPr bwMode="auto">
          <a:xfrm>
            <a:off x="949325" y="2943225"/>
            <a:ext cx="7170738" cy="2014538"/>
            <a:chOff x="305" y="1386"/>
            <a:chExt cx="4517" cy="1269"/>
          </a:xfrm>
        </p:grpSpPr>
        <p:sp>
          <p:nvSpPr>
            <p:cNvPr id="804933" name="Rectangle 69"/>
            <p:cNvSpPr>
              <a:spLocks noChangeArrowheads="1"/>
            </p:cNvSpPr>
            <p:nvPr/>
          </p:nvSpPr>
          <p:spPr bwMode="auto">
            <a:xfrm>
              <a:off x="305" y="1386"/>
              <a:ext cx="450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b="1">
                  <a:latin typeface="Courier New" pitchFamily="49" charset="0"/>
                </a:rPr>
                <a:t>           Arrival   Processing  Waiting Turnaround</a:t>
              </a:r>
            </a:p>
            <a:p>
              <a:pPr algn="l" eaLnBrk="1" hangingPunct="1"/>
              <a:r>
                <a:rPr lang="en-US" sz="1800" b="1">
                  <a:latin typeface="Courier New" pitchFamily="49" charset="0"/>
                </a:rPr>
                <a:t> Thread     Time        Time      Time      Time</a:t>
              </a:r>
            </a:p>
            <a:p>
              <a:pPr algn="l" eaLnBrk="1" hangingPunct="1"/>
              <a:r>
                <a:rPr lang="en-US" sz="1800" b="1">
                  <a:latin typeface="Courier New" pitchFamily="49" charset="0"/>
                </a:rPr>
                <a:t>    1        0            3</a:t>
              </a:r>
            </a:p>
            <a:p>
              <a:pPr algn="l" eaLnBrk="1" hangingPunct="1"/>
              <a:r>
                <a:rPr lang="en-US" sz="1800" b="1">
                  <a:latin typeface="Courier New" pitchFamily="49" charset="0"/>
                </a:rPr>
                <a:t>    2        2            6</a:t>
              </a:r>
            </a:p>
            <a:p>
              <a:pPr algn="l" eaLnBrk="1" hangingPunct="1"/>
              <a:r>
                <a:rPr lang="en-US" sz="1800" b="1">
                  <a:latin typeface="Courier New" pitchFamily="49" charset="0"/>
                </a:rPr>
                <a:t>    3        4            4</a:t>
              </a:r>
            </a:p>
            <a:p>
              <a:pPr algn="l" eaLnBrk="1" hangingPunct="1"/>
              <a:r>
                <a:rPr lang="en-US" sz="1800" b="1">
                  <a:latin typeface="Courier New" pitchFamily="49" charset="0"/>
                </a:rPr>
                <a:t>    4        6            5</a:t>
              </a:r>
            </a:p>
            <a:p>
              <a:pPr algn="l" eaLnBrk="1" hangingPunct="1"/>
              <a:r>
                <a:rPr lang="en-US" sz="1800" b="1">
                  <a:latin typeface="Courier New" pitchFamily="49" charset="0"/>
                </a:rPr>
                <a:t>    5        8            2</a:t>
              </a:r>
            </a:p>
          </p:txBody>
        </p:sp>
        <p:sp>
          <p:nvSpPr>
            <p:cNvPr id="804934" name="Line 70"/>
            <p:cNvSpPr>
              <a:spLocks noChangeShapeType="1"/>
            </p:cNvSpPr>
            <p:nvPr/>
          </p:nvSpPr>
          <p:spPr bwMode="auto">
            <a:xfrm>
              <a:off x="435" y="1758"/>
              <a:ext cx="43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4935" name="Group 71"/>
          <p:cNvGrpSpPr>
            <a:grpSpLocks/>
          </p:cNvGrpSpPr>
          <p:nvPr/>
        </p:nvGrpSpPr>
        <p:grpSpPr bwMode="auto">
          <a:xfrm>
            <a:off x="1638300" y="5719763"/>
            <a:ext cx="5867400" cy="442912"/>
            <a:chOff x="912" y="3408"/>
            <a:chExt cx="3696" cy="279"/>
          </a:xfrm>
        </p:grpSpPr>
        <p:grpSp>
          <p:nvGrpSpPr>
            <p:cNvPr id="804936" name="Group 72"/>
            <p:cNvGrpSpPr>
              <a:grpSpLocks/>
            </p:cNvGrpSpPr>
            <p:nvPr/>
          </p:nvGrpSpPr>
          <p:grpSpPr bwMode="auto">
            <a:xfrm>
              <a:off x="1008" y="3408"/>
              <a:ext cx="720" cy="48"/>
              <a:chOff x="1008" y="3408"/>
              <a:chExt cx="720" cy="48"/>
            </a:xfrm>
          </p:grpSpPr>
          <p:sp>
            <p:nvSpPr>
              <p:cNvPr id="804937" name="Freeform 73"/>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38" name="Line 74"/>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39" name="Line 75"/>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40" name="Line 76"/>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41" name="Line 77"/>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4942" name="Group 78"/>
            <p:cNvGrpSpPr>
              <a:grpSpLocks/>
            </p:cNvGrpSpPr>
            <p:nvPr/>
          </p:nvGrpSpPr>
          <p:grpSpPr bwMode="auto">
            <a:xfrm>
              <a:off x="1728" y="3408"/>
              <a:ext cx="720" cy="48"/>
              <a:chOff x="1008" y="3408"/>
              <a:chExt cx="720" cy="48"/>
            </a:xfrm>
          </p:grpSpPr>
          <p:sp>
            <p:nvSpPr>
              <p:cNvPr id="804943" name="Freeform 79"/>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44" name="Line 80"/>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45" name="Line 81"/>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46" name="Line 82"/>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47" name="Line 83"/>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4948" name="Group 84"/>
            <p:cNvGrpSpPr>
              <a:grpSpLocks/>
            </p:cNvGrpSpPr>
            <p:nvPr/>
          </p:nvGrpSpPr>
          <p:grpSpPr bwMode="auto">
            <a:xfrm>
              <a:off x="2448" y="3408"/>
              <a:ext cx="720" cy="48"/>
              <a:chOff x="1008" y="3408"/>
              <a:chExt cx="720" cy="48"/>
            </a:xfrm>
          </p:grpSpPr>
          <p:sp>
            <p:nvSpPr>
              <p:cNvPr id="804949" name="Freeform 85"/>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50" name="Line 86"/>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51" name="Line 87"/>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52" name="Line 88"/>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53" name="Line 89"/>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4954" name="Group 90"/>
            <p:cNvGrpSpPr>
              <a:grpSpLocks/>
            </p:cNvGrpSpPr>
            <p:nvPr/>
          </p:nvGrpSpPr>
          <p:grpSpPr bwMode="auto">
            <a:xfrm>
              <a:off x="3168" y="3408"/>
              <a:ext cx="720" cy="48"/>
              <a:chOff x="1008" y="3408"/>
              <a:chExt cx="720" cy="48"/>
            </a:xfrm>
          </p:grpSpPr>
          <p:sp>
            <p:nvSpPr>
              <p:cNvPr id="804955" name="Freeform 91"/>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56" name="Line 92"/>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57" name="Line 93"/>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58" name="Line 94"/>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59" name="Line 95"/>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4960" name="Group 96"/>
            <p:cNvGrpSpPr>
              <a:grpSpLocks/>
            </p:cNvGrpSpPr>
            <p:nvPr/>
          </p:nvGrpSpPr>
          <p:grpSpPr bwMode="auto">
            <a:xfrm>
              <a:off x="3888" y="3408"/>
              <a:ext cx="720" cy="48"/>
              <a:chOff x="1008" y="3408"/>
              <a:chExt cx="720" cy="48"/>
            </a:xfrm>
          </p:grpSpPr>
          <p:sp>
            <p:nvSpPr>
              <p:cNvPr id="804961" name="Freeform 97"/>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62" name="Line 98"/>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63" name="Line 99"/>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64" name="Line 100"/>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4965" name="Line 101"/>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04966" name="Text Box 102"/>
            <p:cNvSpPr txBox="1">
              <a:spLocks noChangeArrowheads="1"/>
            </p:cNvSpPr>
            <p:nvPr/>
          </p:nvSpPr>
          <p:spPr bwMode="auto">
            <a:xfrm>
              <a:off x="91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0</a:t>
              </a:r>
            </a:p>
          </p:txBody>
        </p:sp>
        <p:sp>
          <p:nvSpPr>
            <p:cNvPr id="804967" name="Text Box 103"/>
            <p:cNvSpPr txBox="1">
              <a:spLocks noChangeArrowheads="1"/>
            </p:cNvSpPr>
            <p:nvPr/>
          </p:nvSpPr>
          <p:spPr bwMode="auto">
            <a:xfrm>
              <a:off x="163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5</a:t>
              </a:r>
            </a:p>
          </p:txBody>
        </p:sp>
        <p:sp>
          <p:nvSpPr>
            <p:cNvPr id="804968" name="Text Box 104"/>
            <p:cNvSpPr txBox="1">
              <a:spLocks noChangeArrowheads="1"/>
            </p:cNvSpPr>
            <p:nvPr/>
          </p:nvSpPr>
          <p:spPr bwMode="auto">
            <a:xfrm>
              <a:off x="2304" y="345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10</a:t>
              </a:r>
            </a:p>
          </p:txBody>
        </p:sp>
        <p:sp>
          <p:nvSpPr>
            <p:cNvPr id="804969" name="Text Box 105"/>
            <p:cNvSpPr txBox="1">
              <a:spLocks noChangeArrowheads="1"/>
            </p:cNvSpPr>
            <p:nvPr/>
          </p:nvSpPr>
          <p:spPr bwMode="auto">
            <a:xfrm>
              <a:off x="302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15</a:t>
              </a:r>
            </a:p>
          </p:txBody>
        </p:sp>
        <p:sp>
          <p:nvSpPr>
            <p:cNvPr id="804970" name="Text Box 106"/>
            <p:cNvSpPr txBox="1">
              <a:spLocks noChangeArrowheads="1"/>
            </p:cNvSpPr>
            <p:nvPr/>
          </p:nvSpPr>
          <p:spPr bwMode="auto">
            <a:xfrm>
              <a:off x="374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20</a:t>
              </a:r>
            </a:p>
          </p:txBody>
        </p:sp>
      </p:grpSp>
      <p:grpSp>
        <p:nvGrpSpPr>
          <p:cNvPr id="804971" name="Group 107"/>
          <p:cNvGrpSpPr>
            <a:grpSpLocks/>
          </p:cNvGrpSpPr>
          <p:nvPr/>
        </p:nvGrpSpPr>
        <p:grpSpPr bwMode="auto">
          <a:xfrm>
            <a:off x="1744663" y="6137275"/>
            <a:ext cx="2136775" cy="366713"/>
            <a:chOff x="1099" y="3866"/>
            <a:chExt cx="1346" cy="231"/>
          </a:xfrm>
        </p:grpSpPr>
        <p:sp>
          <p:nvSpPr>
            <p:cNvPr id="804972" name="Line 108"/>
            <p:cNvSpPr>
              <a:spLocks noChangeShapeType="1"/>
            </p:cNvSpPr>
            <p:nvPr/>
          </p:nvSpPr>
          <p:spPr bwMode="auto">
            <a:xfrm flipV="1">
              <a:off x="112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973" name="Line 109"/>
            <p:cNvSpPr>
              <a:spLocks noChangeShapeType="1"/>
            </p:cNvSpPr>
            <p:nvPr/>
          </p:nvSpPr>
          <p:spPr bwMode="auto">
            <a:xfrm flipV="1">
              <a:off x="1414"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974" name="Line 110"/>
            <p:cNvSpPr>
              <a:spLocks noChangeShapeType="1"/>
            </p:cNvSpPr>
            <p:nvPr/>
          </p:nvSpPr>
          <p:spPr bwMode="auto">
            <a:xfrm flipV="1">
              <a:off x="1702"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975" name="Line 111"/>
            <p:cNvSpPr>
              <a:spLocks noChangeShapeType="1"/>
            </p:cNvSpPr>
            <p:nvPr/>
          </p:nvSpPr>
          <p:spPr bwMode="auto">
            <a:xfrm flipV="1">
              <a:off x="1989"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976" name="Line 112"/>
            <p:cNvSpPr>
              <a:spLocks noChangeShapeType="1"/>
            </p:cNvSpPr>
            <p:nvPr/>
          </p:nvSpPr>
          <p:spPr bwMode="auto">
            <a:xfrm flipV="1">
              <a:off x="227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977" name="Text Box 113"/>
            <p:cNvSpPr txBox="1">
              <a:spLocks noChangeArrowheads="1"/>
            </p:cNvSpPr>
            <p:nvPr/>
          </p:nvSpPr>
          <p:spPr bwMode="auto">
            <a:xfrm>
              <a:off x="109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804978" name="Text Box 114"/>
            <p:cNvSpPr txBox="1">
              <a:spLocks noChangeArrowheads="1"/>
            </p:cNvSpPr>
            <p:nvPr/>
          </p:nvSpPr>
          <p:spPr bwMode="auto">
            <a:xfrm>
              <a:off x="138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804979" name="Text Box 115"/>
            <p:cNvSpPr txBox="1">
              <a:spLocks noChangeArrowheads="1"/>
            </p:cNvSpPr>
            <p:nvPr/>
          </p:nvSpPr>
          <p:spPr bwMode="auto">
            <a:xfrm>
              <a:off x="1674"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804980" name="Text Box 116"/>
            <p:cNvSpPr txBox="1">
              <a:spLocks noChangeArrowheads="1"/>
            </p:cNvSpPr>
            <p:nvPr/>
          </p:nvSpPr>
          <p:spPr bwMode="auto">
            <a:xfrm>
              <a:off x="195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804981" name="Text Box 117"/>
            <p:cNvSpPr txBox="1">
              <a:spLocks noChangeArrowheads="1"/>
            </p:cNvSpPr>
            <p:nvPr/>
          </p:nvSpPr>
          <p:spPr bwMode="auto">
            <a:xfrm>
              <a:off x="224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456" name="Rectangle 64"/>
          <p:cNvSpPr>
            <a:spLocks noGrp="1" noChangeArrowheads="1"/>
          </p:cNvSpPr>
          <p:nvPr>
            <p:ph type="title"/>
          </p:nvPr>
        </p:nvSpPr>
        <p:spPr/>
        <p:txBody>
          <a:bodyPr/>
          <a:lstStyle/>
          <a:p>
            <a:r>
              <a:rPr lang="en-US"/>
              <a:t>Shortest Remaining Time</a:t>
            </a:r>
          </a:p>
        </p:txBody>
      </p:sp>
      <p:sp>
        <p:nvSpPr>
          <p:cNvPr id="955457" name="Rectangle 65"/>
          <p:cNvSpPr>
            <a:spLocks noGrp="1" noChangeArrowheads="1"/>
          </p:cNvSpPr>
          <p:nvPr>
            <p:ph idx="1"/>
          </p:nvPr>
        </p:nvSpPr>
        <p:spPr/>
        <p:txBody>
          <a:bodyPr/>
          <a:lstStyle/>
          <a:p>
            <a:r>
              <a:rPr lang="en-US" dirty="0" smtClean="0"/>
              <a:t>Select thread </a:t>
            </a:r>
            <a:r>
              <a:rPr lang="en-US" dirty="0"/>
              <a:t>with the shortest remaining time to finish</a:t>
            </a:r>
          </a:p>
          <a:p>
            <a:pPr lvl="1"/>
            <a:r>
              <a:rPr lang="en-US" dirty="0"/>
              <a:t>Run thread </a:t>
            </a:r>
            <a:r>
              <a:rPr lang="en-US" dirty="0" smtClean="0"/>
              <a:t>until it ends or </a:t>
            </a:r>
            <a:r>
              <a:rPr lang="en-US" dirty="0"/>
              <a:t>until another thread </a:t>
            </a:r>
            <a:r>
              <a:rPr lang="en-US" dirty="0" smtClean="0"/>
              <a:t>arrives</a:t>
            </a:r>
          </a:p>
          <a:p>
            <a:r>
              <a:rPr lang="en-US" dirty="0"/>
              <a:t>Provably optimal w.r.t. average wait time</a:t>
            </a:r>
          </a:p>
          <a:p>
            <a:pPr marL="0" indent="0">
              <a:buNone/>
            </a:pPr>
            <a:endParaRPr lang="en-US" dirty="0"/>
          </a:p>
        </p:txBody>
      </p:sp>
      <p:sp>
        <p:nvSpPr>
          <p:cNvPr id="71" name="Slide Number Placeholder 3"/>
          <p:cNvSpPr>
            <a:spLocks noGrp="1"/>
          </p:cNvSpPr>
          <p:nvPr>
            <p:ph type="sldNum" sz="quarter" idx="10"/>
          </p:nvPr>
        </p:nvSpPr>
        <p:spPr/>
        <p:txBody>
          <a:bodyPr/>
          <a:lstStyle/>
          <a:p>
            <a:fld id="{390FF454-CE90-4F76-8590-1668F83C5F0D}" type="slidenum">
              <a:rPr lang="en-US"/>
              <a:pPr/>
              <a:t>13</a:t>
            </a:fld>
            <a:endParaRPr lang="en-US"/>
          </a:p>
        </p:txBody>
      </p:sp>
      <p:sp>
        <p:nvSpPr>
          <p:cNvPr id="955468" name="Rectangle 76"/>
          <p:cNvSpPr>
            <a:spLocks noChangeArrowheads="1"/>
          </p:cNvSpPr>
          <p:nvPr/>
        </p:nvSpPr>
        <p:spPr bwMode="auto">
          <a:xfrm>
            <a:off x="1562100" y="3549650"/>
            <a:ext cx="195263" cy="242888"/>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69" name="Rectangle 77"/>
          <p:cNvSpPr>
            <a:spLocks noChangeArrowheads="1"/>
          </p:cNvSpPr>
          <p:nvPr/>
        </p:nvSpPr>
        <p:spPr bwMode="auto">
          <a:xfrm>
            <a:off x="1562100" y="3821113"/>
            <a:ext cx="195263" cy="242887"/>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70" name="Rectangle 78"/>
          <p:cNvSpPr>
            <a:spLocks noChangeArrowheads="1"/>
          </p:cNvSpPr>
          <p:nvPr/>
        </p:nvSpPr>
        <p:spPr bwMode="auto">
          <a:xfrm>
            <a:off x="1562100" y="4092575"/>
            <a:ext cx="195263" cy="24288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71" name="Rectangle 79"/>
          <p:cNvSpPr>
            <a:spLocks noChangeArrowheads="1"/>
          </p:cNvSpPr>
          <p:nvPr/>
        </p:nvSpPr>
        <p:spPr bwMode="auto">
          <a:xfrm>
            <a:off x="1563688" y="4364038"/>
            <a:ext cx="195262" cy="242887"/>
          </a:xfrm>
          <a:prstGeom prst="rect">
            <a:avLst/>
          </a:prstGeom>
          <a:solidFill>
            <a:schemeClr val="accent5"/>
          </a:solidFill>
          <a:ln>
            <a:noFill/>
          </a:ln>
          <a:effectLst/>
          <a:extLst/>
        </p:spPr>
        <p:txBody>
          <a:bodyPr wrap="none" anchor="ctr"/>
          <a:lstStyle/>
          <a:p>
            <a:endParaRPr lang="en-US"/>
          </a:p>
        </p:txBody>
      </p:sp>
      <p:sp>
        <p:nvSpPr>
          <p:cNvPr id="955472" name="Rectangle 80"/>
          <p:cNvSpPr>
            <a:spLocks noChangeArrowheads="1"/>
          </p:cNvSpPr>
          <p:nvPr/>
        </p:nvSpPr>
        <p:spPr bwMode="auto">
          <a:xfrm>
            <a:off x="1563688" y="4635500"/>
            <a:ext cx="195262" cy="242888"/>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5396" name="Group 4"/>
          <p:cNvGrpSpPr>
            <a:grpSpLocks/>
          </p:cNvGrpSpPr>
          <p:nvPr/>
        </p:nvGrpSpPr>
        <p:grpSpPr bwMode="auto">
          <a:xfrm>
            <a:off x="949325" y="2943225"/>
            <a:ext cx="7170738" cy="2014538"/>
            <a:chOff x="305" y="1386"/>
            <a:chExt cx="4517" cy="1269"/>
          </a:xfrm>
        </p:grpSpPr>
        <p:sp>
          <p:nvSpPr>
            <p:cNvPr id="955397" name="Rectangle 5"/>
            <p:cNvSpPr>
              <a:spLocks noChangeArrowheads="1"/>
            </p:cNvSpPr>
            <p:nvPr/>
          </p:nvSpPr>
          <p:spPr bwMode="auto">
            <a:xfrm>
              <a:off x="305" y="1386"/>
              <a:ext cx="450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b="1">
                  <a:latin typeface="Courier New" pitchFamily="49" charset="0"/>
                </a:rPr>
                <a:t>           Arrival   Processing  Waiting Turnaround</a:t>
              </a:r>
            </a:p>
            <a:p>
              <a:pPr algn="l" eaLnBrk="1" hangingPunct="1"/>
              <a:r>
                <a:rPr lang="en-US" sz="1800" b="1">
                  <a:latin typeface="Courier New" pitchFamily="49" charset="0"/>
                </a:rPr>
                <a:t> Thread     Time        Time      Time      Time</a:t>
              </a:r>
            </a:p>
            <a:p>
              <a:pPr algn="l" eaLnBrk="1" hangingPunct="1"/>
              <a:r>
                <a:rPr lang="en-US" sz="1800" b="1">
                  <a:latin typeface="Courier New" pitchFamily="49" charset="0"/>
                </a:rPr>
                <a:t>    1        0            3        0          3</a:t>
              </a:r>
            </a:p>
            <a:p>
              <a:pPr algn="l" eaLnBrk="1" hangingPunct="1"/>
              <a:r>
                <a:rPr lang="en-US" sz="1800" b="1">
                  <a:latin typeface="Courier New" pitchFamily="49" charset="0"/>
                </a:rPr>
                <a:t>    2        2            6        7          13</a:t>
              </a:r>
            </a:p>
            <a:p>
              <a:pPr algn="l" eaLnBrk="1" hangingPunct="1"/>
              <a:r>
                <a:rPr lang="en-US" sz="1800" b="1">
                  <a:latin typeface="Courier New" pitchFamily="49" charset="0"/>
                </a:rPr>
                <a:t>    3        4            4        0          4</a:t>
              </a:r>
            </a:p>
            <a:p>
              <a:pPr algn="l" eaLnBrk="1" hangingPunct="1"/>
              <a:r>
                <a:rPr lang="en-US" sz="1800" b="1">
                  <a:latin typeface="Courier New" pitchFamily="49" charset="0"/>
                </a:rPr>
                <a:t>    4        6            5        9          14</a:t>
              </a:r>
            </a:p>
            <a:p>
              <a:pPr algn="l" eaLnBrk="1" hangingPunct="1"/>
              <a:r>
                <a:rPr lang="en-US" sz="1800" b="1">
                  <a:latin typeface="Courier New" pitchFamily="49" charset="0"/>
                </a:rPr>
                <a:t>    5        8            2        0          2</a:t>
              </a:r>
            </a:p>
          </p:txBody>
        </p:sp>
        <p:sp>
          <p:nvSpPr>
            <p:cNvPr id="955398" name="Line 6"/>
            <p:cNvSpPr>
              <a:spLocks noChangeShapeType="1"/>
            </p:cNvSpPr>
            <p:nvPr/>
          </p:nvSpPr>
          <p:spPr bwMode="auto">
            <a:xfrm>
              <a:off x="435" y="1758"/>
              <a:ext cx="43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5399" name="Group 7"/>
          <p:cNvGrpSpPr>
            <a:grpSpLocks/>
          </p:cNvGrpSpPr>
          <p:nvPr/>
        </p:nvGrpSpPr>
        <p:grpSpPr bwMode="auto">
          <a:xfrm>
            <a:off x="1638300" y="5719763"/>
            <a:ext cx="5867400" cy="442912"/>
            <a:chOff x="912" y="3408"/>
            <a:chExt cx="3696" cy="279"/>
          </a:xfrm>
        </p:grpSpPr>
        <p:grpSp>
          <p:nvGrpSpPr>
            <p:cNvPr id="955400" name="Group 8"/>
            <p:cNvGrpSpPr>
              <a:grpSpLocks/>
            </p:cNvGrpSpPr>
            <p:nvPr/>
          </p:nvGrpSpPr>
          <p:grpSpPr bwMode="auto">
            <a:xfrm>
              <a:off x="1008" y="3408"/>
              <a:ext cx="720" cy="48"/>
              <a:chOff x="1008" y="3408"/>
              <a:chExt cx="720" cy="48"/>
            </a:xfrm>
          </p:grpSpPr>
          <p:sp>
            <p:nvSpPr>
              <p:cNvPr id="955401" name="Freeform 9"/>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02" name="Line 10"/>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03" name="Line 11"/>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04" name="Line 12"/>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05" name="Line 13"/>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5406" name="Group 14"/>
            <p:cNvGrpSpPr>
              <a:grpSpLocks/>
            </p:cNvGrpSpPr>
            <p:nvPr/>
          </p:nvGrpSpPr>
          <p:grpSpPr bwMode="auto">
            <a:xfrm>
              <a:off x="1728" y="3408"/>
              <a:ext cx="720" cy="48"/>
              <a:chOff x="1008" y="3408"/>
              <a:chExt cx="720" cy="48"/>
            </a:xfrm>
          </p:grpSpPr>
          <p:sp>
            <p:nvSpPr>
              <p:cNvPr id="955407" name="Freeform 15"/>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08" name="Line 16"/>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09" name="Line 17"/>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10" name="Line 18"/>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11" name="Line 19"/>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5412" name="Group 20"/>
            <p:cNvGrpSpPr>
              <a:grpSpLocks/>
            </p:cNvGrpSpPr>
            <p:nvPr/>
          </p:nvGrpSpPr>
          <p:grpSpPr bwMode="auto">
            <a:xfrm>
              <a:off x="2448" y="3408"/>
              <a:ext cx="720" cy="48"/>
              <a:chOff x="1008" y="3408"/>
              <a:chExt cx="720" cy="48"/>
            </a:xfrm>
          </p:grpSpPr>
          <p:sp>
            <p:nvSpPr>
              <p:cNvPr id="955413" name="Freeform 21"/>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14" name="Line 22"/>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15" name="Line 23"/>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16" name="Line 24"/>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17" name="Line 25"/>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5418" name="Group 26"/>
            <p:cNvGrpSpPr>
              <a:grpSpLocks/>
            </p:cNvGrpSpPr>
            <p:nvPr/>
          </p:nvGrpSpPr>
          <p:grpSpPr bwMode="auto">
            <a:xfrm>
              <a:off x="3168" y="3408"/>
              <a:ext cx="720" cy="48"/>
              <a:chOff x="1008" y="3408"/>
              <a:chExt cx="720" cy="48"/>
            </a:xfrm>
          </p:grpSpPr>
          <p:sp>
            <p:nvSpPr>
              <p:cNvPr id="955419" name="Freeform 27"/>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20" name="Line 28"/>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21" name="Line 29"/>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22" name="Line 30"/>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23" name="Line 31"/>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5424" name="Group 32"/>
            <p:cNvGrpSpPr>
              <a:grpSpLocks/>
            </p:cNvGrpSpPr>
            <p:nvPr/>
          </p:nvGrpSpPr>
          <p:grpSpPr bwMode="auto">
            <a:xfrm>
              <a:off x="3888" y="3408"/>
              <a:ext cx="720" cy="48"/>
              <a:chOff x="1008" y="3408"/>
              <a:chExt cx="720" cy="48"/>
            </a:xfrm>
          </p:grpSpPr>
          <p:sp>
            <p:nvSpPr>
              <p:cNvPr id="955425" name="Freeform 33"/>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26" name="Line 34"/>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27" name="Line 35"/>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28" name="Line 36"/>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5429" name="Line 37"/>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55430" name="Text Box 38"/>
            <p:cNvSpPr txBox="1">
              <a:spLocks noChangeArrowheads="1"/>
            </p:cNvSpPr>
            <p:nvPr/>
          </p:nvSpPr>
          <p:spPr bwMode="auto">
            <a:xfrm>
              <a:off x="91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0</a:t>
              </a:r>
            </a:p>
          </p:txBody>
        </p:sp>
        <p:sp>
          <p:nvSpPr>
            <p:cNvPr id="955431" name="Text Box 39"/>
            <p:cNvSpPr txBox="1">
              <a:spLocks noChangeArrowheads="1"/>
            </p:cNvSpPr>
            <p:nvPr/>
          </p:nvSpPr>
          <p:spPr bwMode="auto">
            <a:xfrm>
              <a:off x="163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5</a:t>
              </a:r>
            </a:p>
          </p:txBody>
        </p:sp>
        <p:sp>
          <p:nvSpPr>
            <p:cNvPr id="955432" name="Text Box 40"/>
            <p:cNvSpPr txBox="1">
              <a:spLocks noChangeArrowheads="1"/>
            </p:cNvSpPr>
            <p:nvPr/>
          </p:nvSpPr>
          <p:spPr bwMode="auto">
            <a:xfrm>
              <a:off x="2304" y="345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10</a:t>
              </a:r>
            </a:p>
          </p:txBody>
        </p:sp>
        <p:sp>
          <p:nvSpPr>
            <p:cNvPr id="955433" name="Text Box 41"/>
            <p:cNvSpPr txBox="1">
              <a:spLocks noChangeArrowheads="1"/>
            </p:cNvSpPr>
            <p:nvPr/>
          </p:nvSpPr>
          <p:spPr bwMode="auto">
            <a:xfrm>
              <a:off x="302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15</a:t>
              </a:r>
            </a:p>
          </p:txBody>
        </p:sp>
        <p:sp>
          <p:nvSpPr>
            <p:cNvPr id="955434" name="Text Box 42"/>
            <p:cNvSpPr txBox="1">
              <a:spLocks noChangeArrowheads="1"/>
            </p:cNvSpPr>
            <p:nvPr/>
          </p:nvSpPr>
          <p:spPr bwMode="auto">
            <a:xfrm>
              <a:off x="374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20</a:t>
              </a:r>
            </a:p>
          </p:txBody>
        </p:sp>
      </p:grpSp>
      <p:sp>
        <p:nvSpPr>
          <p:cNvPr id="955435" name="Text Box 43"/>
          <p:cNvSpPr txBox="1">
            <a:spLocks noChangeArrowheads="1"/>
          </p:cNvSpPr>
          <p:nvPr/>
        </p:nvSpPr>
        <p:spPr bwMode="auto">
          <a:xfrm>
            <a:off x="1944688" y="50530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955436" name="Text Box 44"/>
          <p:cNvSpPr txBox="1">
            <a:spLocks noChangeArrowheads="1"/>
          </p:cNvSpPr>
          <p:nvPr/>
        </p:nvSpPr>
        <p:spPr bwMode="auto">
          <a:xfrm>
            <a:off x="2416175"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5437" name="Text Box 45"/>
          <p:cNvSpPr txBox="1">
            <a:spLocks noChangeArrowheads="1"/>
          </p:cNvSpPr>
          <p:nvPr/>
        </p:nvSpPr>
        <p:spPr bwMode="auto">
          <a:xfrm>
            <a:off x="2984500" y="50530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5438" name="Text Box 46"/>
          <p:cNvSpPr txBox="1">
            <a:spLocks noChangeArrowheads="1"/>
          </p:cNvSpPr>
          <p:nvPr/>
        </p:nvSpPr>
        <p:spPr bwMode="auto">
          <a:xfrm>
            <a:off x="5595938" y="50530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955439" name="Text Box 47"/>
          <p:cNvSpPr txBox="1">
            <a:spLocks noChangeArrowheads="1"/>
          </p:cNvSpPr>
          <p:nvPr/>
        </p:nvSpPr>
        <p:spPr bwMode="auto">
          <a:xfrm>
            <a:off x="3694113" y="50530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nvGrpSpPr>
          <p:cNvPr id="955445" name="Group 53"/>
          <p:cNvGrpSpPr>
            <a:grpSpLocks/>
          </p:cNvGrpSpPr>
          <p:nvPr/>
        </p:nvGrpSpPr>
        <p:grpSpPr bwMode="auto">
          <a:xfrm>
            <a:off x="1744663" y="6137275"/>
            <a:ext cx="2136775" cy="366713"/>
            <a:chOff x="1099" y="3866"/>
            <a:chExt cx="1346" cy="231"/>
          </a:xfrm>
        </p:grpSpPr>
        <p:sp>
          <p:nvSpPr>
            <p:cNvPr id="955446" name="Line 54"/>
            <p:cNvSpPr>
              <a:spLocks noChangeShapeType="1"/>
            </p:cNvSpPr>
            <p:nvPr/>
          </p:nvSpPr>
          <p:spPr bwMode="auto">
            <a:xfrm flipV="1">
              <a:off x="112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47" name="Line 55"/>
            <p:cNvSpPr>
              <a:spLocks noChangeShapeType="1"/>
            </p:cNvSpPr>
            <p:nvPr/>
          </p:nvSpPr>
          <p:spPr bwMode="auto">
            <a:xfrm flipV="1">
              <a:off x="1414"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48" name="Line 56"/>
            <p:cNvSpPr>
              <a:spLocks noChangeShapeType="1"/>
            </p:cNvSpPr>
            <p:nvPr/>
          </p:nvSpPr>
          <p:spPr bwMode="auto">
            <a:xfrm flipV="1">
              <a:off x="1702"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49" name="Line 57"/>
            <p:cNvSpPr>
              <a:spLocks noChangeShapeType="1"/>
            </p:cNvSpPr>
            <p:nvPr/>
          </p:nvSpPr>
          <p:spPr bwMode="auto">
            <a:xfrm flipV="1">
              <a:off x="1989"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50" name="Line 58"/>
            <p:cNvSpPr>
              <a:spLocks noChangeShapeType="1"/>
            </p:cNvSpPr>
            <p:nvPr/>
          </p:nvSpPr>
          <p:spPr bwMode="auto">
            <a:xfrm flipV="1">
              <a:off x="227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51" name="Text Box 59"/>
            <p:cNvSpPr txBox="1">
              <a:spLocks noChangeArrowheads="1"/>
            </p:cNvSpPr>
            <p:nvPr/>
          </p:nvSpPr>
          <p:spPr bwMode="auto">
            <a:xfrm>
              <a:off x="109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955452" name="Text Box 60"/>
            <p:cNvSpPr txBox="1">
              <a:spLocks noChangeArrowheads="1"/>
            </p:cNvSpPr>
            <p:nvPr/>
          </p:nvSpPr>
          <p:spPr bwMode="auto">
            <a:xfrm>
              <a:off x="138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5453" name="Text Box 61"/>
            <p:cNvSpPr txBox="1">
              <a:spLocks noChangeArrowheads="1"/>
            </p:cNvSpPr>
            <p:nvPr/>
          </p:nvSpPr>
          <p:spPr bwMode="auto">
            <a:xfrm>
              <a:off x="1674"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5454" name="Text Box 62"/>
            <p:cNvSpPr txBox="1">
              <a:spLocks noChangeArrowheads="1"/>
            </p:cNvSpPr>
            <p:nvPr/>
          </p:nvSpPr>
          <p:spPr bwMode="auto">
            <a:xfrm>
              <a:off x="195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955455" name="Text Box 63"/>
            <p:cNvSpPr txBox="1">
              <a:spLocks noChangeArrowheads="1"/>
            </p:cNvSpPr>
            <p:nvPr/>
          </p:nvSpPr>
          <p:spPr bwMode="auto">
            <a:xfrm>
              <a:off x="224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sp>
        <p:nvSpPr>
          <p:cNvPr id="955458" name="Rectangle 66"/>
          <p:cNvSpPr>
            <a:spLocks noChangeArrowheads="1"/>
          </p:cNvSpPr>
          <p:nvPr/>
        </p:nvSpPr>
        <p:spPr bwMode="auto">
          <a:xfrm>
            <a:off x="1781175" y="5402263"/>
            <a:ext cx="6858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59" name="Rectangle 67"/>
          <p:cNvSpPr>
            <a:spLocks noChangeArrowheads="1"/>
          </p:cNvSpPr>
          <p:nvPr/>
        </p:nvSpPr>
        <p:spPr bwMode="auto">
          <a:xfrm>
            <a:off x="2466975" y="5402263"/>
            <a:ext cx="2286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60" name="Rectangle 68"/>
          <p:cNvSpPr>
            <a:spLocks noChangeArrowheads="1"/>
          </p:cNvSpPr>
          <p:nvPr/>
        </p:nvSpPr>
        <p:spPr bwMode="auto">
          <a:xfrm>
            <a:off x="2695575" y="5402263"/>
            <a:ext cx="914400" cy="228600"/>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61" name="Rectangle 69"/>
          <p:cNvSpPr>
            <a:spLocks noChangeArrowheads="1"/>
          </p:cNvSpPr>
          <p:nvPr/>
        </p:nvSpPr>
        <p:spPr bwMode="auto">
          <a:xfrm>
            <a:off x="3609975" y="5402263"/>
            <a:ext cx="457200" cy="228600"/>
          </a:xfrm>
          <a:prstGeom prst="rect">
            <a:avLst/>
          </a:prstGeom>
          <a:solidFill>
            <a:schemeClr val="folHlink"/>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62" name="Rectangle 70"/>
          <p:cNvSpPr>
            <a:spLocks noChangeArrowheads="1"/>
          </p:cNvSpPr>
          <p:nvPr/>
        </p:nvSpPr>
        <p:spPr bwMode="auto">
          <a:xfrm>
            <a:off x="4067175" y="5402263"/>
            <a:ext cx="11430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63" name="Rectangle 71"/>
          <p:cNvSpPr>
            <a:spLocks noChangeArrowheads="1"/>
          </p:cNvSpPr>
          <p:nvPr/>
        </p:nvSpPr>
        <p:spPr bwMode="auto">
          <a:xfrm>
            <a:off x="5210175" y="5402263"/>
            <a:ext cx="1143000" cy="228600"/>
          </a:xfrm>
          <a:prstGeom prst="rect">
            <a:avLst/>
          </a:prstGeom>
          <a:solidFill>
            <a:schemeClr val="accent5"/>
          </a:solidFill>
          <a:ln w="28575" cap="sq">
            <a:solidFill>
              <a:schemeClr val="tx1"/>
            </a:solidFill>
            <a:miter lim="800000"/>
            <a:headEnd type="none" w="sm" len="sm"/>
            <a:tailEnd type="none" w="sm" len="sm"/>
          </a:ln>
          <a:effectLst/>
          <a:extLst/>
        </p:spPr>
        <p:txBody>
          <a:bodyPr wrap="none" anchor="ctr"/>
          <a:lstStyle/>
          <a:p>
            <a:endParaRPr lang="en-US"/>
          </a:p>
        </p:txBody>
      </p:sp>
      <p:sp>
        <p:nvSpPr>
          <p:cNvPr id="955466" name="Text Box 74"/>
          <p:cNvSpPr txBox="1">
            <a:spLocks noChangeArrowheads="1"/>
          </p:cNvSpPr>
          <p:nvPr/>
        </p:nvSpPr>
        <p:spPr bwMode="auto">
          <a:xfrm>
            <a:off x="4492625" y="50530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Interactive Scheduling Policies</a:t>
            </a:r>
            <a:endParaRPr lang="en-CA" dirty="0"/>
          </a:p>
        </p:txBody>
      </p:sp>
      <p:sp>
        <p:nvSpPr>
          <p:cNvPr id="3" name="Content Placeholder 2"/>
          <p:cNvSpPr>
            <a:spLocks noGrp="1"/>
          </p:cNvSpPr>
          <p:nvPr>
            <p:ph idx="1"/>
          </p:nvPr>
        </p:nvSpPr>
        <p:spPr/>
        <p:txBody>
          <a:bodyPr/>
          <a:lstStyle/>
          <a:p>
            <a:r>
              <a:rPr lang="en-CA" dirty="0" smtClean="0"/>
              <a:t>Batch </a:t>
            </a:r>
            <a:r>
              <a:rPr lang="en-CA" dirty="0"/>
              <a:t>policies don't work for interactive </a:t>
            </a:r>
            <a:r>
              <a:rPr lang="en-CA" dirty="0" smtClean="0"/>
              <a:t>systems</a:t>
            </a:r>
          </a:p>
          <a:p>
            <a:pPr lvl="1"/>
            <a:r>
              <a:rPr lang="en-CA" dirty="0" smtClean="0"/>
              <a:t>Some of them require </a:t>
            </a:r>
            <a:r>
              <a:rPr lang="en-CA" dirty="0"/>
              <a:t>estimate of processing </a:t>
            </a:r>
            <a:r>
              <a:rPr lang="en-CA" dirty="0" smtClean="0"/>
              <a:t>time</a:t>
            </a:r>
          </a:p>
          <a:p>
            <a:pPr lvl="1"/>
            <a:r>
              <a:rPr lang="en-CA" dirty="0" smtClean="0"/>
              <a:t>If jobs </a:t>
            </a:r>
            <a:r>
              <a:rPr lang="en-CA" dirty="0"/>
              <a:t>do IO, then </a:t>
            </a:r>
            <a:r>
              <a:rPr lang="en-CA" dirty="0" smtClean="0"/>
              <a:t>we need </a:t>
            </a:r>
            <a:r>
              <a:rPr lang="en-CA" dirty="0"/>
              <a:t>time of each CPU </a:t>
            </a:r>
            <a:r>
              <a:rPr lang="en-CA" dirty="0" smtClean="0"/>
              <a:t>burst</a:t>
            </a:r>
          </a:p>
          <a:p>
            <a:pPr lvl="1"/>
            <a:r>
              <a:rPr lang="en-CA" dirty="0"/>
              <a:t>S</a:t>
            </a:r>
            <a:r>
              <a:rPr lang="en-CA" dirty="0" smtClean="0"/>
              <a:t>JF </a:t>
            </a:r>
            <a:r>
              <a:rPr lang="en-CA" dirty="0"/>
              <a:t>and SRT can starve long running </a:t>
            </a:r>
            <a:r>
              <a:rPr lang="en-CA" dirty="0" smtClean="0"/>
              <a:t>threads</a:t>
            </a:r>
          </a:p>
          <a:p>
            <a:pPr lvl="1"/>
            <a:r>
              <a:rPr lang="en-CA" dirty="0"/>
              <a:t>L</a:t>
            </a:r>
            <a:r>
              <a:rPr lang="en-CA" dirty="0" smtClean="0"/>
              <a:t>ong </a:t>
            </a:r>
            <a:r>
              <a:rPr lang="en-CA" dirty="0"/>
              <a:t>response </a:t>
            </a:r>
            <a:r>
              <a:rPr lang="en-CA" dirty="0" smtClean="0"/>
              <a:t>time</a:t>
            </a:r>
          </a:p>
          <a:p>
            <a:endParaRPr lang="en-CA" dirty="0"/>
          </a:p>
          <a:p>
            <a:r>
              <a:rPr lang="en-CA" dirty="0"/>
              <a:t>Three </a:t>
            </a:r>
            <a:r>
              <a:rPr lang="en-CA" dirty="0" smtClean="0"/>
              <a:t>interactive scheduling policies</a:t>
            </a:r>
          </a:p>
          <a:p>
            <a:pPr lvl="1"/>
            <a:r>
              <a:rPr lang="en-CA" dirty="0" smtClean="0"/>
              <a:t>Round-robin scheduling</a:t>
            </a:r>
          </a:p>
          <a:p>
            <a:pPr lvl="1"/>
            <a:r>
              <a:rPr lang="en-CA" dirty="0" smtClean="0"/>
              <a:t>Static </a:t>
            </a:r>
            <a:r>
              <a:rPr lang="en-CA" dirty="0"/>
              <a:t>priority </a:t>
            </a:r>
            <a:r>
              <a:rPr lang="en-CA" dirty="0" smtClean="0"/>
              <a:t>scheduling</a:t>
            </a:r>
          </a:p>
          <a:p>
            <a:pPr lvl="1"/>
            <a:r>
              <a:rPr lang="en-CA" dirty="0" smtClean="0"/>
              <a:t>Feedback </a:t>
            </a:r>
            <a:r>
              <a:rPr lang="en-CA" dirty="0"/>
              <a:t>scheduling</a:t>
            </a:r>
          </a:p>
        </p:txBody>
      </p:sp>
      <p:sp>
        <p:nvSpPr>
          <p:cNvPr id="4" name="Slide Number Placeholder 3"/>
          <p:cNvSpPr>
            <a:spLocks noGrp="1"/>
          </p:cNvSpPr>
          <p:nvPr>
            <p:ph type="sldNum" sz="quarter" idx="10"/>
          </p:nvPr>
        </p:nvSpPr>
        <p:spPr/>
        <p:txBody>
          <a:bodyPr/>
          <a:lstStyle/>
          <a:p>
            <a:fld id="{C11F7510-A04B-4627-8E60-BB137730AD06}" type="slidenum">
              <a:rPr lang="en-US" smtClean="0"/>
              <a:pPr/>
              <a:t>14</a:t>
            </a:fld>
            <a:endParaRPr lang="en-US"/>
          </a:p>
        </p:txBody>
      </p:sp>
    </p:spTree>
    <p:extLst>
      <p:ext uri="{BB962C8B-B14F-4D97-AF65-F5344CB8AC3E}">
        <p14:creationId xmlns:p14="http://schemas.microsoft.com/office/powerpoint/2010/main" val="228816785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2" name="Rectangle 4"/>
          <p:cNvSpPr>
            <a:spLocks noGrp="1" noChangeArrowheads="1"/>
          </p:cNvSpPr>
          <p:nvPr>
            <p:ph type="title"/>
          </p:nvPr>
        </p:nvSpPr>
        <p:spPr/>
        <p:txBody>
          <a:bodyPr/>
          <a:lstStyle/>
          <a:p>
            <a:r>
              <a:rPr lang="en-US"/>
              <a:t>Round-Robin Scheduling</a:t>
            </a:r>
          </a:p>
        </p:txBody>
      </p:sp>
      <p:sp>
        <p:nvSpPr>
          <p:cNvPr id="821253" name="Rectangle 5"/>
          <p:cNvSpPr>
            <a:spLocks noGrp="1" noChangeArrowheads="1"/>
          </p:cNvSpPr>
          <p:nvPr>
            <p:ph idx="1"/>
          </p:nvPr>
        </p:nvSpPr>
        <p:spPr>
          <a:xfrm>
            <a:off x="609600" y="1320800"/>
            <a:ext cx="7924800" cy="5183187"/>
          </a:xfrm>
        </p:spPr>
        <p:txBody>
          <a:bodyPr/>
          <a:lstStyle/>
          <a:p>
            <a:r>
              <a:rPr lang="en-CA" dirty="0" err="1"/>
              <a:t>P</a:t>
            </a:r>
            <a:r>
              <a:rPr lang="en-CA" dirty="0" err="1" smtClean="0"/>
              <a:t>reemptive</a:t>
            </a:r>
            <a:r>
              <a:rPr lang="en-CA" dirty="0" smtClean="0"/>
              <a:t> </a:t>
            </a:r>
            <a:r>
              <a:rPr lang="en-CA" dirty="0"/>
              <a:t>version of </a:t>
            </a:r>
            <a:r>
              <a:rPr lang="en-CA" dirty="0" smtClean="0"/>
              <a:t>FIFO scheduling</a:t>
            </a:r>
          </a:p>
          <a:p>
            <a:r>
              <a:rPr lang="en-CA" dirty="0" smtClean="0"/>
              <a:t>Processes run in FIFO order but each process is allowed to run for a limited time called </a:t>
            </a:r>
            <a:r>
              <a:rPr lang="en-CA" dirty="0" smtClean="0">
                <a:solidFill>
                  <a:srgbClr val="C00000"/>
                </a:solidFill>
              </a:rPr>
              <a:t>time slice</a:t>
            </a:r>
          </a:p>
          <a:p>
            <a:pPr lvl="1"/>
            <a:r>
              <a:rPr lang="en-CA" dirty="0" smtClean="0"/>
              <a:t>If process does not complete by the end of time slice, it is placed at the tail of the run queue (requires timer interrupts)</a:t>
            </a:r>
          </a:p>
          <a:p>
            <a:pPr lvl="1"/>
            <a:r>
              <a:rPr lang="en-CA" dirty="0" smtClean="0"/>
              <a:t>Next process is chosen from head of run queue</a:t>
            </a:r>
          </a:p>
          <a:p>
            <a:r>
              <a:rPr lang="en-CA" dirty="0" smtClean="0"/>
              <a:t>What happens when a process blocks?</a:t>
            </a:r>
          </a:p>
          <a:p>
            <a:r>
              <a:rPr lang="en-CA" dirty="0"/>
              <a:t>H</a:t>
            </a:r>
            <a:r>
              <a:rPr lang="en-CA" dirty="0" smtClean="0"/>
              <a:t>ow </a:t>
            </a:r>
            <a:r>
              <a:rPr lang="en-CA" dirty="0"/>
              <a:t>does </a:t>
            </a:r>
            <a:r>
              <a:rPr lang="en-CA" dirty="0" smtClean="0"/>
              <a:t>RR fix the problems with batch scheduling?</a:t>
            </a:r>
          </a:p>
          <a:p>
            <a:pPr lvl="1"/>
            <a:r>
              <a:rPr lang="en-CA" dirty="0" smtClean="0"/>
              <a:t>Estimation of processing time</a:t>
            </a:r>
          </a:p>
          <a:p>
            <a:pPr lvl="1"/>
            <a:r>
              <a:rPr lang="en-CA" dirty="0" smtClean="0"/>
              <a:t>Starvation</a:t>
            </a:r>
          </a:p>
          <a:p>
            <a:pPr lvl="1"/>
            <a:r>
              <a:rPr lang="en-CA" dirty="0" smtClean="0"/>
              <a:t>Long response time</a:t>
            </a:r>
          </a:p>
          <a:p>
            <a:pPr lvl="1"/>
            <a:endParaRPr lang="en-US" dirty="0"/>
          </a:p>
          <a:p>
            <a:endParaRPr lang="en-CA" dirty="0"/>
          </a:p>
        </p:txBody>
      </p:sp>
      <p:sp>
        <p:nvSpPr>
          <p:cNvPr id="4" name="Slide Number Placeholder 3"/>
          <p:cNvSpPr>
            <a:spLocks noGrp="1"/>
          </p:cNvSpPr>
          <p:nvPr>
            <p:ph type="sldNum" sz="quarter" idx="10"/>
          </p:nvPr>
        </p:nvSpPr>
        <p:spPr/>
        <p:txBody>
          <a:bodyPr/>
          <a:lstStyle/>
          <a:p>
            <a:fld id="{EE4A933D-3826-4A41-B15A-D3768EDD0C86}" type="slidenum">
              <a:rPr lang="en-US"/>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2" name="Rectangle 4"/>
          <p:cNvSpPr>
            <a:spLocks noGrp="1" noChangeArrowheads="1"/>
          </p:cNvSpPr>
          <p:nvPr>
            <p:ph type="title"/>
          </p:nvPr>
        </p:nvSpPr>
        <p:spPr/>
        <p:txBody>
          <a:bodyPr/>
          <a:lstStyle/>
          <a:p>
            <a:r>
              <a:rPr lang="en-US" dirty="0" smtClean="0"/>
              <a:t>Time Slice</a:t>
            </a:r>
            <a:endParaRPr lang="en-US" dirty="0"/>
          </a:p>
        </p:txBody>
      </p:sp>
      <p:sp>
        <p:nvSpPr>
          <p:cNvPr id="821253" name="Rectangle 5"/>
          <p:cNvSpPr>
            <a:spLocks noGrp="1" noChangeArrowheads="1"/>
          </p:cNvSpPr>
          <p:nvPr>
            <p:ph idx="1"/>
          </p:nvPr>
        </p:nvSpPr>
        <p:spPr/>
        <p:txBody>
          <a:bodyPr/>
          <a:lstStyle/>
          <a:p>
            <a:r>
              <a:rPr lang="en-CA" dirty="0"/>
              <a:t>Time slice </a:t>
            </a:r>
            <a:r>
              <a:rPr lang="en-CA" dirty="0" smtClean="0"/>
              <a:t>(</a:t>
            </a:r>
            <a:r>
              <a:rPr lang="en-CA" dirty="0" err="1" smtClean="0"/>
              <a:t>ts</a:t>
            </a:r>
            <a:r>
              <a:rPr lang="en-CA" dirty="0" smtClean="0"/>
              <a:t>) &gt;&gt; </a:t>
            </a:r>
            <a:r>
              <a:rPr lang="en-CA" dirty="0"/>
              <a:t>context switch </a:t>
            </a:r>
            <a:r>
              <a:rPr lang="en-CA" dirty="0" smtClean="0"/>
              <a:t>time (</a:t>
            </a:r>
            <a:r>
              <a:rPr lang="en-CA" dirty="0" err="1" smtClean="0"/>
              <a:t>cs</a:t>
            </a:r>
            <a:r>
              <a:rPr lang="en-CA" dirty="0" smtClean="0"/>
              <a:t>)</a:t>
            </a:r>
            <a:endParaRPr lang="en-CA" dirty="0"/>
          </a:p>
          <a:p>
            <a:r>
              <a:rPr lang="en-CA" dirty="0"/>
              <a:t>context switch overhead = </a:t>
            </a:r>
            <a:r>
              <a:rPr lang="en-CA" dirty="0" err="1"/>
              <a:t>cs</a:t>
            </a:r>
            <a:r>
              <a:rPr lang="en-CA" dirty="0"/>
              <a:t>/(</a:t>
            </a:r>
            <a:r>
              <a:rPr lang="en-CA" dirty="0" err="1"/>
              <a:t>ts</a:t>
            </a:r>
            <a:r>
              <a:rPr lang="en-CA" dirty="0"/>
              <a:t> + </a:t>
            </a:r>
            <a:r>
              <a:rPr lang="en-CA" dirty="0" err="1"/>
              <a:t>cs</a:t>
            </a:r>
            <a:r>
              <a:rPr lang="en-CA" dirty="0"/>
              <a:t>)</a:t>
            </a:r>
          </a:p>
          <a:p>
            <a:r>
              <a:rPr lang="en-CA" dirty="0" smtClean="0"/>
              <a:t>Typical </a:t>
            </a:r>
            <a:r>
              <a:rPr lang="en-CA" dirty="0" err="1" smtClean="0"/>
              <a:t>ts</a:t>
            </a:r>
            <a:r>
              <a:rPr lang="en-CA" dirty="0" smtClean="0"/>
              <a:t> </a:t>
            </a:r>
            <a:r>
              <a:rPr lang="en-CA" dirty="0"/>
              <a:t>&lt;= </a:t>
            </a:r>
            <a:r>
              <a:rPr lang="en-CA" dirty="0" smtClean="0"/>
              <a:t>10 </a:t>
            </a:r>
            <a:r>
              <a:rPr lang="en-CA" dirty="0" err="1" smtClean="0"/>
              <a:t>ms</a:t>
            </a:r>
            <a:r>
              <a:rPr lang="en-CA" dirty="0" smtClean="0"/>
              <a:t>, </a:t>
            </a:r>
            <a:r>
              <a:rPr lang="en-CA" dirty="0" err="1" smtClean="0"/>
              <a:t>cs</a:t>
            </a:r>
            <a:r>
              <a:rPr lang="en-CA" dirty="0" smtClean="0"/>
              <a:t> ~= 100 us</a:t>
            </a:r>
          </a:p>
          <a:p>
            <a:r>
              <a:rPr lang="en-CA" dirty="0" smtClean="0"/>
              <a:t>context switch overhead = 100/(10000 + 100) = 1%</a:t>
            </a:r>
            <a:endParaRPr lang="en-CA" dirty="0"/>
          </a:p>
        </p:txBody>
      </p:sp>
      <p:sp>
        <p:nvSpPr>
          <p:cNvPr id="4" name="Slide Number Placeholder 3"/>
          <p:cNvSpPr>
            <a:spLocks noGrp="1"/>
          </p:cNvSpPr>
          <p:nvPr>
            <p:ph type="sldNum" sz="quarter" idx="10"/>
          </p:nvPr>
        </p:nvSpPr>
        <p:spPr/>
        <p:txBody>
          <a:bodyPr/>
          <a:lstStyle/>
          <a:p>
            <a:fld id="{EE4A933D-3826-4A41-B15A-D3768EDD0C86}" type="slidenum">
              <a:rPr lang="en-US"/>
              <a:pPr/>
              <a:t>16</a:t>
            </a:fld>
            <a:endParaRPr lang="en-US"/>
          </a:p>
        </p:txBody>
      </p:sp>
    </p:spTree>
    <p:extLst>
      <p:ext uri="{BB962C8B-B14F-4D97-AF65-F5344CB8AC3E}">
        <p14:creationId xmlns:p14="http://schemas.microsoft.com/office/powerpoint/2010/main" val="74991028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70" name="Rectangle 54"/>
          <p:cNvSpPr>
            <a:spLocks noGrp="1" noChangeArrowheads="1"/>
          </p:cNvSpPr>
          <p:nvPr>
            <p:ph type="title"/>
          </p:nvPr>
        </p:nvSpPr>
        <p:spPr/>
        <p:txBody>
          <a:bodyPr/>
          <a:lstStyle/>
          <a:p>
            <a:r>
              <a:rPr lang="en-US"/>
              <a:t>Round-Robin Scheduling</a:t>
            </a:r>
          </a:p>
        </p:txBody>
      </p:sp>
      <p:sp>
        <p:nvSpPr>
          <p:cNvPr id="956476" name="Rectangle 60"/>
          <p:cNvSpPr>
            <a:spLocks noGrp="1" noChangeArrowheads="1"/>
          </p:cNvSpPr>
          <p:nvPr>
            <p:ph idx="1"/>
          </p:nvPr>
        </p:nvSpPr>
        <p:spPr/>
        <p:txBody>
          <a:bodyPr/>
          <a:lstStyle/>
          <a:p>
            <a:r>
              <a:rPr lang="en-US" dirty="0"/>
              <a:t>Run each thread one time slice at a time </a:t>
            </a:r>
            <a:r>
              <a:rPr lang="en-US" dirty="0" smtClean="0"/>
              <a:t>(or </a:t>
            </a:r>
            <a:r>
              <a:rPr lang="en-US" dirty="0"/>
              <a:t>until the thread </a:t>
            </a:r>
            <a:r>
              <a:rPr lang="en-US" dirty="0" smtClean="0"/>
              <a:t>blocks) </a:t>
            </a:r>
            <a:r>
              <a:rPr lang="en-US" dirty="0"/>
              <a:t>in round-robin order</a:t>
            </a:r>
          </a:p>
          <a:p>
            <a:pPr lvl="1"/>
            <a:r>
              <a:rPr lang="en-US" dirty="0" smtClean="0"/>
              <a:t>New </a:t>
            </a:r>
            <a:r>
              <a:rPr lang="en-US" dirty="0"/>
              <a:t>thread is added to end of ready list</a:t>
            </a:r>
          </a:p>
          <a:p>
            <a:pPr lvl="1"/>
            <a:r>
              <a:rPr lang="en-US" dirty="0"/>
              <a:t>Assume it arrives just before another thread’s slice finishes</a:t>
            </a:r>
          </a:p>
        </p:txBody>
      </p:sp>
      <p:sp>
        <p:nvSpPr>
          <p:cNvPr id="59" name="Slide Number Placeholder 3"/>
          <p:cNvSpPr>
            <a:spLocks noGrp="1"/>
          </p:cNvSpPr>
          <p:nvPr>
            <p:ph type="sldNum" sz="quarter" idx="10"/>
          </p:nvPr>
        </p:nvSpPr>
        <p:spPr/>
        <p:txBody>
          <a:bodyPr/>
          <a:lstStyle/>
          <a:p>
            <a:fld id="{68DF2818-7B5B-42B1-BE5B-025003D75FB9}" type="slidenum">
              <a:rPr lang="en-US"/>
              <a:pPr/>
              <a:t>17</a:t>
            </a:fld>
            <a:endParaRPr lang="en-US"/>
          </a:p>
        </p:txBody>
      </p:sp>
      <p:sp>
        <p:nvSpPr>
          <p:cNvPr id="956471" name="Rectangle 55"/>
          <p:cNvSpPr>
            <a:spLocks noChangeArrowheads="1"/>
          </p:cNvSpPr>
          <p:nvPr/>
        </p:nvSpPr>
        <p:spPr bwMode="auto">
          <a:xfrm>
            <a:off x="1571625" y="3549650"/>
            <a:ext cx="195263" cy="242888"/>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472" name="Rectangle 56"/>
          <p:cNvSpPr>
            <a:spLocks noChangeArrowheads="1"/>
          </p:cNvSpPr>
          <p:nvPr/>
        </p:nvSpPr>
        <p:spPr bwMode="auto">
          <a:xfrm>
            <a:off x="1571625" y="3821113"/>
            <a:ext cx="195263" cy="242887"/>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473" name="Rectangle 57"/>
          <p:cNvSpPr>
            <a:spLocks noChangeArrowheads="1"/>
          </p:cNvSpPr>
          <p:nvPr/>
        </p:nvSpPr>
        <p:spPr bwMode="auto">
          <a:xfrm>
            <a:off x="1571625" y="4092575"/>
            <a:ext cx="195263" cy="24288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474" name="Rectangle 58"/>
          <p:cNvSpPr>
            <a:spLocks noChangeArrowheads="1"/>
          </p:cNvSpPr>
          <p:nvPr/>
        </p:nvSpPr>
        <p:spPr bwMode="auto">
          <a:xfrm>
            <a:off x="1573213" y="4364038"/>
            <a:ext cx="195262" cy="242887"/>
          </a:xfrm>
          <a:prstGeom prst="rect">
            <a:avLst/>
          </a:prstGeom>
          <a:solidFill>
            <a:schemeClr val="accent5"/>
          </a:solidFill>
          <a:ln>
            <a:noFill/>
          </a:ln>
          <a:effectLst/>
          <a:extLst/>
        </p:spPr>
        <p:txBody>
          <a:bodyPr wrap="none" anchor="ctr"/>
          <a:lstStyle/>
          <a:p>
            <a:endParaRPr lang="en-US"/>
          </a:p>
        </p:txBody>
      </p:sp>
      <p:sp>
        <p:nvSpPr>
          <p:cNvPr id="956475" name="Rectangle 59"/>
          <p:cNvSpPr>
            <a:spLocks noChangeArrowheads="1"/>
          </p:cNvSpPr>
          <p:nvPr/>
        </p:nvSpPr>
        <p:spPr bwMode="auto">
          <a:xfrm>
            <a:off x="1573213" y="4635500"/>
            <a:ext cx="195262" cy="242888"/>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6420" name="Group 4"/>
          <p:cNvGrpSpPr>
            <a:grpSpLocks/>
          </p:cNvGrpSpPr>
          <p:nvPr/>
        </p:nvGrpSpPr>
        <p:grpSpPr bwMode="auto">
          <a:xfrm>
            <a:off x="949325" y="2943225"/>
            <a:ext cx="7170738" cy="2014538"/>
            <a:chOff x="305" y="1386"/>
            <a:chExt cx="4517" cy="1269"/>
          </a:xfrm>
        </p:grpSpPr>
        <p:sp>
          <p:nvSpPr>
            <p:cNvPr id="956421" name="Rectangle 5"/>
            <p:cNvSpPr>
              <a:spLocks noChangeArrowheads="1"/>
            </p:cNvSpPr>
            <p:nvPr/>
          </p:nvSpPr>
          <p:spPr bwMode="auto">
            <a:xfrm>
              <a:off x="305" y="1386"/>
              <a:ext cx="450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b="1">
                  <a:latin typeface="Courier New" pitchFamily="49" charset="0"/>
                </a:rPr>
                <a:t>           Arrival   Processing  Waiting Turnaround</a:t>
              </a:r>
            </a:p>
            <a:p>
              <a:pPr algn="l" eaLnBrk="1" hangingPunct="1"/>
              <a:r>
                <a:rPr lang="en-US" sz="1800" b="1">
                  <a:latin typeface="Courier New" pitchFamily="49" charset="0"/>
                </a:rPr>
                <a:t> Thread     Time        Time      Time      Time</a:t>
              </a:r>
            </a:p>
            <a:p>
              <a:pPr algn="l" eaLnBrk="1" hangingPunct="1"/>
              <a:r>
                <a:rPr lang="en-US" sz="1800" b="1">
                  <a:latin typeface="Courier New" pitchFamily="49" charset="0"/>
                </a:rPr>
                <a:t>    1        0            3</a:t>
              </a:r>
            </a:p>
            <a:p>
              <a:pPr algn="l" eaLnBrk="1" hangingPunct="1"/>
              <a:r>
                <a:rPr lang="en-US" sz="1800" b="1">
                  <a:latin typeface="Courier New" pitchFamily="49" charset="0"/>
                </a:rPr>
                <a:t>    2        2            6</a:t>
              </a:r>
            </a:p>
            <a:p>
              <a:pPr algn="l" eaLnBrk="1" hangingPunct="1"/>
              <a:r>
                <a:rPr lang="en-US" sz="1800" b="1">
                  <a:latin typeface="Courier New" pitchFamily="49" charset="0"/>
                </a:rPr>
                <a:t>    3        4            4</a:t>
              </a:r>
            </a:p>
            <a:p>
              <a:pPr algn="l" eaLnBrk="1" hangingPunct="1"/>
              <a:r>
                <a:rPr lang="en-US" sz="1800" b="1">
                  <a:latin typeface="Courier New" pitchFamily="49" charset="0"/>
                </a:rPr>
                <a:t>    4        6            5</a:t>
              </a:r>
            </a:p>
            <a:p>
              <a:pPr algn="l" eaLnBrk="1" hangingPunct="1"/>
              <a:r>
                <a:rPr lang="en-US" sz="1800" b="1">
                  <a:latin typeface="Courier New" pitchFamily="49" charset="0"/>
                </a:rPr>
                <a:t>    5        8            2</a:t>
              </a:r>
            </a:p>
          </p:txBody>
        </p:sp>
        <p:sp>
          <p:nvSpPr>
            <p:cNvPr id="956422" name="Line 6"/>
            <p:cNvSpPr>
              <a:spLocks noChangeShapeType="1"/>
            </p:cNvSpPr>
            <p:nvPr/>
          </p:nvSpPr>
          <p:spPr bwMode="auto">
            <a:xfrm>
              <a:off x="435" y="1758"/>
              <a:ext cx="43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6423" name="Group 7"/>
          <p:cNvGrpSpPr>
            <a:grpSpLocks/>
          </p:cNvGrpSpPr>
          <p:nvPr/>
        </p:nvGrpSpPr>
        <p:grpSpPr bwMode="auto">
          <a:xfrm>
            <a:off x="1638300" y="5719763"/>
            <a:ext cx="5867400" cy="442912"/>
            <a:chOff x="912" y="3408"/>
            <a:chExt cx="3696" cy="279"/>
          </a:xfrm>
        </p:grpSpPr>
        <p:grpSp>
          <p:nvGrpSpPr>
            <p:cNvPr id="956424" name="Group 8"/>
            <p:cNvGrpSpPr>
              <a:grpSpLocks/>
            </p:cNvGrpSpPr>
            <p:nvPr/>
          </p:nvGrpSpPr>
          <p:grpSpPr bwMode="auto">
            <a:xfrm>
              <a:off x="1008" y="3408"/>
              <a:ext cx="720" cy="48"/>
              <a:chOff x="1008" y="3408"/>
              <a:chExt cx="720" cy="48"/>
            </a:xfrm>
          </p:grpSpPr>
          <p:sp>
            <p:nvSpPr>
              <p:cNvPr id="956425" name="Freeform 9"/>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26" name="Line 10"/>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27" name="Line 11"/>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28" name="Line 12"/>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29" name="Line 13"/>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6430" name="Group 14"/>
            <p:cNvGrpSpPr>
              <a:grpSpLocks/>
            </p:cNvGrpSpPr>
            <p:nvPr/>
          </p:nvGrpSpPr>
          <p:grpSpPr bwMode="auto">
            <a:xfrm>
              <a:off x="1728" y="3408"/>
              <a:ext cx="720" cy="48"/>
              <a:chOff x="1008" y="3408"/>
              <a:chExt cx="720" cy="48"/>
            </a:xfrm>
          </p:grpSpPr>
          <p:sp>
            <p:nvSpPr>
              <p:cNvPr id="956431" name="Freeform 15"/>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32" name="Line 16"/>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33" name="Line 17"/>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34" name="Line 18"/>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35" name="Line 19"/>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6436" name="Group 20"/>
            <p:cNvGrpSpPr>
              <a:grpSpLocks/>
            </p:cNvGrpSpPr>
            <p:nvPr/>
          </p:nvGrpSpPr>
          <p:grpSpPr bwMode="auto">
            <a:xfrm>
              <a:off x="2448" y="3408"/>
              <a:ext cx="720" cy="48"/>
              <a:chOff x="1008" y="3408"/>
              <a:chExt cx="720" cy="48"/>
            </a:xfrm>
          </p:grpSpPr>
          <p:sp>
            <p:nvSpPr>
              <p:cNvPr id="956437" name="Freeform 21"/>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38" name="Line 22"/>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39" name="Line 23"/>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40" name="Line 24"/>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41" name="Line 25"/>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6442" name="Group 26"/>
            <p:cNvGrpSpPr>
              <a:grpSpLocks/>
            </p:cNvGrpSpPr>
            <p:nvPr/>
          </p:nvGrpSpPr>
          <p:grpSpPr bwMode="auto">
            <a:xfrm>
              <a:off x="3168" y="3408"/>
              <a:ext cx="720" cy="48"/>
              <a:chOff x="1008" y="3408"/>
              <a:chExt cx="720" cy="48"/>
            </a:xfrm>
          </p:grpSpPr>
          <p:sp>
            <p:nvSpPr>
              <p:cNvPr id="956443" name="Freeform 27"/>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44" name="Line 28"/>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45" name="Line 29"/>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46" name="Line 30"/>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47" name="Line 31"/>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6448" name="Group 32"/>
            <p:cNvGrpSpPr>
              <a:grpSpLocks/>
            </p:cNvGrpSpPr>
            <p:nvPr/>
          </p:nvGrpSpPr>
          <p:grpSpPr bwMode="auto">
            <a:xfrm>
              <a:off x="3888" y="3408"/>
              <a:ext cx="720" cy="48"/>
              <a:chOff x="1008" y="3408"/>
              <a:chExt cx="720" cy="48"/>
            </a:xfrm>
          </p:grpSpPr>
          <p:sp>
            <p:nvSpPr>
              <p:cNvPr id="956449" name="Freeform 33"/>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50" name="Line 34"/>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51" name="Line 35"/>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52" name="Line 36"/>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6453" name="Line 37"/>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56454" name="Text Box 38"/>
            <p:cNvSpPr txBox="1">
              <a:spLocks noChangeArrowheads="1"/>
            </p:cNvSpPr>
            <p:nvPr/>
          </p:nvSpPr>
          <p:spPr bwMode="auto">
            <a:xfrm>
              <a:off x="91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0</a:t>
              </a:r>
            </a:p>
          </p:txBody>
        </p:sp>
        <p:sp>
          <p:nvSpPr>
            <p:cNvPr id="956455" name="Text Box 39"/>
            <p:cNvSpPr txBox="1">
              <a:spLocks noChangeArrowheads="1"/>
            </p:cNvSpPr>
            <p:nvPr/>
          </p:nvSpPr>
          <p:spPr bwMode="auto">
            <a:xfrm>
              <a:off x="163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5</a:t>
              </a:r>
            </a:p>
          </p:txBody>
        </p:sp>
        <p:sp>
          <p:nvSpPr>
            <p:cNvPr id="956456" name="Text Box 40"/>
            <p:cNvSpPr txBox="1">
              <a:spLocks noChangeArrowheads="1"/>
            </p:cNvSpPr>
            <p:nvPr/>
          </p:nvSpPr>
          <p:spPr bwMode="auto">
            <a:xfrm>
              <a:off x="2304" y="345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10</a:t>
              </a:r>
            </a:p>
          </p:txBody>
        </p:sp>
        <p:sp>
          <p:nvSpPr>
            <p:cNvPr id="956457" name="Text Box 41"/>
            <p:cNvSpPr txBox="1">
              <a:spLocks noChangeArrowheads="1"/>
            </p:cNvSpPr>
            <p:nvPr/>
          </p:nvSpPr>
          <p:spPr bwMode="auto">
            <a:xfrm>
              <a:off x="302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15</a:t>
              </a:r>
            </a:p>
          </p:txBody>
        </p:sp>
        <p:sp>
          <p:nvSpPr>
            <p:cNvPr id="956458" name="Text Box 42"/>
            <p:cNvSpPr txBox="1">
              <a:spLocks noChangeArrowheads="1"/>
            </p:cNvSpPr>
            <p:nvPr/>
          </p:nvSpPr>
          <p:spPr bwMode="auto">
            <a:xfrm>
              <a:off x="374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20</a:t>
              </a:r>
            </a:p>
          </p:txBody>
        </p:sp>
      </p:grpSp>
      <p:grpSp>
        <p:nvGrpSpPr>
          <p:cNvPr id="956459" name="Group 43"/>
          <p:cNvGrpSpPr>
            <a:grpSpLocks/>
          </p:cNvGrpSpPr>
          <p:nvPr/>
        </p:nvGrpSpPr>
        <p:grpSpPr bwMode="auto">
          <a:xfrm>
            <a:off x="1744663" y="6137275"/>
            <a:ext cx="2136775" cy="366713"/>
            <a:chOff x="1099" y="3866"/>
            <a:chExt cx="1346" cy="231"/>
          </a:xfrm>
        </p:grpSpPr>
        <p:sp>
          <p:nvSpPr>
            <p:cNvPr id="956460" name="Line 44"/>
            <p:cNvSpPr>
              <a:spLocks noChangeShapeType="1"/>
            </p:cNvSpPr>
            <p:nvPr/>
          </p:nvSpPr>
          <p:spPr bwMode="auto">
            <a:xfrm flipV="1">
              <a:off x="112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461" name="Line 45"/>
            <p:cNvSpPr>
              <a:spLocks noChangeShapeType="1"/>
            </p:cNvSpPr>
            <p:nvPr/>
          </p:nvSpPr>
          <p:spPr bwMode="auto">
            <a:xfrm flipV="1">
              <a:off x="1414"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462" name="Line 46"/>
            <p:cNvSpPr>
              <a:spLocks noChangeShapeType="1"/>
            </p:cNvSpPr>
            <p:nvPr/>
          </p:nvSpPr>
          <p:spPr bwMode="auto">
            <a:xfrm flipV="1">
              <a:off x="1702"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463" name="Line 47"/>
            <p:cNvSpPr>
              <a:spLocks noChangeShapeType="1"/>
            </p:cNvSpPr>
            <p:nvPr/>
          </p:nvSpPr>
          <p:spPr bwMode="auto">
            <a:xfrm flipV="1">
              <a:off x="1989"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464" name="Line 48"/>
            <p:cNvSpPr>
              <a:spLocks noChangeShapeType="1"/>
            </p:cNvSpPr>
            <p:nvPr/>
          </p:nvSpPr>
          <p:spPr bwMode="auto">
            <a:xfrm flipV="1">
              <a:off x="227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465" name="Text Box 49"/>
            <p:cNvSpPr txBox="1">
              <a:spLocks noChangeArrowheads="1"/>
            </p:cNvSpPr>
            <p:nvPr/>
          </p:nvSpPr>
          <p:spPr bwMode="auto">
            <a:xfrm>
              <a:off x="109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956466" name="Text Box 50"/>
            <p:cNvSpPr txBox="1">
              <a:spLocks noChangeArrowheads="1"/>
            </p:cNvSpPr>
            <p:nvPr/>
          </p:nvSpPr>
          <p:spPr bwMode="auto">
            <a:xfrm>
              <a:off x="138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6467" name="Text Box 51"/>
            <p:cNvSpPr txBox="1">
              <a:spLocks noChangeArrowheads="1"/>
            </p:cNvSpPr>
            <p:nvPr/>
          </p:nvSpPr>
          <p:spPr bwMode="auto">
            <a:xfrm>
              <a:off x="1674"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6468" name="Text Box 52"/>
            <p:cNvSpPr txBox="1">
              <a:spLocks noChangeArrowheads="1"/>
            </p:cNvSpPr>
            <p:nvPr/>
          </p:nvSpPr>
          <p:spPr bwMode="auto">
            <a:xfrm>
              <a:off x="195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956469" name="Text Box 53"/>
            <p:cNvSpPr txBox="1">
              <a:spLocks noChangeArrowheads="1"/>
            </p:cNvSpPr>
            <p:nvPr/>
          </p:nvSpPr>
          <p:spPr bwMode="auto">
            <a:xfrm>
              <a:off x="224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551" name="Rectangle 111"/>
          <p:cNvSpPr>
            <a:spLocks noGrp="1" noChangeArrowheads="1"/>
          </p:cNvSpPr>
          <p:nvPr>
            <p:ph type="title"/>
          </p:nvPr>
        </p:nvSpPr>
        <p:spPr/>
        <p:txBody>
          <a:bodyPr/>
          <a:lstStyle/>
          <a:p>
            <a:r>
              <a:rPr lang="en-US"/>
              <a:t>Round-Robin Scheduling</a:t>
            </a:r>
          </a:p>
        </p:txBody>
      </p:sp>
      <p:sp>
        <p:nvSpPr>
          <p:cNvPr id="957552" name="Rectangle 112"/>
          <p:cNvSpPr>
            <a:spLocks noGrp="1" noChangeArrowheads="1"/>
          </p:cNvSpPr>
          <p:nvPr>
            <p:ph idx="1"/>
          </p:nvPr>
        </p:nvSpPr>
        <p:spPr/>
        <p:txBody>
          <a:bodyPr/>
          <a:lstStyle/>
          <a:p>
            <a:r>
              <a:rPr lang="en-US"/>
              <a:t>Run each thread one time slice at a time or until the thread blocks in round-robin order</a:t>
            </a:r>
          </a:p>
          <a:p>
            <a:pPr lvl="1"/>
            <a:r>
              <a:rPr lang="en-US"/>
              <a:t>Assume a new thread is added to end of ready list</a:t>
            </a:r>
          </a:p>
          <a:p>
            <a:pPr lvl="1"/>
            <a:r>
              <a:rPr lang="en-US"/>
              <a:t>Assume it arrives just before another thread’s slice finishes</a:t>
            </a:r>
          </a:p>
          <a:p>
            <a:endParaRPr lang="en-US"/>
          </a:p>
        </p:txBody>
      </p:sp>
      <p:sp>
        <p:nvSpPr>
          <p:cNvPr id="95" name="Slide Number Placeholder 3"/>
          <p:cNvSpPr>
            <a:spLocks noGrp="1"/>
          </p:cNvSpPr>
          <p:nvPr>
            <p:ph type="sldNum" sz="quarter" idx="10"/>
          </p:nvPr>
        </p:nvSpPr>
        <p:spPr/>
        <p:txBody>
          <a:bodyPr/>
          <a:lstStyle/>
          <a:p>
            <a:fld id="{99CAEB6B-0249-4196-AEE6-602351B3DEE3}" type="slidenum">
              <a:rPr lang="en-US"/>
              <a:pPr/>
              <a:t>18</a:t>
            </a:fld>
            <a:endParaRPr lang="en-US"/>
          </a:p>
        </p:txBody>
      </p:sp>
      <p:sp>
        <p:nvSpPr>
          <p:cNvPr id="957544" name="Rectangle 104"/>
          <p:cNvSpPr>
            <a:spLocks noChangeArrowheads="1"/>
          </p:cNvSpPr>
          <p:nvPr/>
        </p:nvSpPr>
        <p:spPr bwMode="auto">
          <a:xfrm>
            <a:off x="1562100" y="3549650"/>
            <a:ext cx="195263" cy="242888"/>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45" name="Rectangle 105"/>
          <p:cNvSpPr>
            <a:spLocks noChangeArrowheads="1"/>
          </p:cNvSpPr>
          <p:nvPr/>
        </p:nvSpPr>
        <p:spPr bwMode="auto">
          <a:xfrm>
            <a:off x="1562100" y="3821113"/>
            <a:ext cx="195263" cy="242887"/>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46" name="Rectangle 106"/>
          <p:cNvSpPr>
            <a:spLocks noChangeArrowheads="1"/>
          </p:cNvSpPr>
          <p:nvPr/>
        </p:nvSpPr>
        <p:spPr bwMode="auto">
          <a:xfrm>
            <a:off x="1562100" y="4092575"/>
            <a:ext cx="195263" cy="24288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47" name="Rectangle 107"/>
          <p:cNvSpPr>
            <a:spLocks noChangeArrowheads="1"/>
          </p:cNvSpPr>
          <p:nvPr/>
        </p:nvSpPr>
        <p:spPr bwMode="auto">
          <a:xfrm>
            <a:off x="1563688" y="4364038"/>
            <a:ext cx="195262" cy="242887"/>
          </a:xfrm>
          <a:prstGeom prst="rect">
            <a:avLst/>
          </a:prstGeom>
          <a:solidFill>
            <a:schemeClr val="accent5"/>
          </a:solidFill>
          <a:ln>
            <a:noFill/>
          </a:ln>
          <a:effectLst/>
          <a:extLst/>
        </p:spPr>
        <p:txBody>
          <a:bodyPr wrap="none" anchor="ctr"/>
          <a:lstStyle/>
          <a:p>
            <a:endParaRPr lang="en-US"/>
          </a:p>
        </p:txBody>
      </p:sp>
      <p:sp>
        <p:nvSpPr>
          <p:cNvPr id="957548" name="Rectangle 108"/>
          <p:cNvSpPr>
            <a:spLocks noChangeArrowheads="1"/>
          </p:cNvSpPr>
          <p:nvPr/>
        </p:nvSpPr>
        <p:spPr bwMode="auto">
          <a:xfrm>
            <a:off x="1563688" y="4635500"/>
            <a:ext cx="195262" cy="242888"/>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7444" name="Group 4"/>
          <p:cNvGrpSpPr>
            <a:grpSpLocks/>
          </p:cNvGrpSpPr>
          <p:nvPr/>
        </p:nvGrpSpPr>
        <p:grpSpPr bwMode="auto">
          <a:xfrm>
            <a:off x="949325" y="2943225"/>
            <a:ext cx="7170738" cy="2014538"/>
            <a:chOff x="305" y="1386"/>
            <a:chExt cx="4517" cy="1269"/>
          </a:xfrm>
        </p:grpSpPr>
        <p:sp>
          <p:nvSpPr>
            <p:cNvPr id="957445" name="Rectangle 5"/>
            <p:cNvSpPr>
              <a:spLocks noChangeArrowheads="1"/>
            </p:cNvSpPr>
            <p:nvPr/>
          </p:nvSpPr>
          <p:spPr bwMode="auto">
            <a:xfrm>
              <a:off x="305" y="1386"/>
              <a:ext cx="450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b="1">
                  <a:latin typeface="Courier New" pitchFamily="49" charset="0"/>
                </a:rPr>
                <a:t>           Arrival   Processing  Waiting Turnaround</a:t>
              </a:r>
            </a:p>
            <a:p>
              <a:pPr algn="l" eaLnBrk="1" hangingPunct="1"/>
              <a:r>
                <a:rPr lang="en-US" sz="1800" b="1">
                  <a:latin typeface="Courier New" pitchFamily="49" charset="0"/>
                </a:rPr>
                <a:t> Thread     Time        Time      Time      Time</a:t>
              </a:r>
            </a:p>
            <a:p>
              <a:pPr algn="l" eaLnBrk="1" hangingPunct="1"/>
              <a:r>
                <a:rPr lang="en-US" sz="1800" b="1">
                  <a:latin typeface="Courier New" pitchFamily="49" charset="0"/>
                </a:rPr>
                <a:t>    1        0            3        1          4</a:t>
              </a:r>
            </a:p>
            <a:p>
              <a:pPr algn="l" eaLnBrk="1" hangingPunct="1"/>
              <a:r>
                <a:rPr lang="en-US" sz="1800" b="1">
                  <a:latin typeface="Courier New" pitchFamily="49" charset="0"/>
                </a:rPr>
                <a:t>    2        2            6        10         16</a:t>
              </a:r>
            </a:p>
            <a:p>
              <a:pPr algn="l" eaLnBrk="1" hangingPunct="1"/>
              <a:r>
                <a:rPr lang="en-US" sz="1800" b="1">
                  <a:latin typeface="Courier New" pitchFamily="49" charset="0"/>
                </a:rPr>
                <a:t>    3        4            4        9          13</a:t>
              </a:r>
            </a:p>
            <a:p>
              <a:pPr algn="l" eaLnBrk="1" hangingPunct="1"/>
              <a:r>
                <a:rPr lang="en-US" sz="1800" b="1">
                  <a:latin typeface="Courier New" pitchFamily="49" charset="0"/>
                </a:rPr>
                <a:t>    4        6            5        9          14</a:t>
              </a:r>
            </a:p>
            <a:p>
              <a:pPr algn="l" eaLnBrk="1" hangingPunct="1"/>
              <a:r>
                <a:rPr lang="en-US" sz="1800" b="1">
                  <a:latin typeface="Courier New" pitchFamily="49" charset="0"/>
                </a:rPr>
                <a:t>    5        8            2        5          7</a:t>
              </a:r>
            </a:p>
          </p:txBody>
        </p:sp>
        <p:sp>
          <p:nvSpPr>
            <p:cNvPr id="957446" name="Line 6"/>
            <p:cNvSpPr>
              <a:spLocks noChangeShapeType="1"/>
            </p:cNvSpPr>
            <p:nvPr/>
          </p:nvSpPr>
          <p:spPr bwMode="auto">
            <a:xfrm>
              <a:off x="435" y="1758"/>
              <a:ext cx="43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7447" name="Group 7"/>
          <p:cNvGrpSpPr>
            <a:grpSpLocks/>
          </p:cNvGrpSpPr>
          <p:nvPr/>
        </p:nvGrpSpPr>
        <p:grpSpPr bwMode="auto">
          <a:xfrm>
            <a:off x="1638300" y="5719763"/>
            <a:ext cx="5867400" cy="442912"/>
            <a:chOff x="912" y="3408"/>
            <a:chExt cx="3696" cy="279"/>
          </a:xfrm>
        </p:grpSpPr>
        <p:grpSp>
          <p:nvGrpSpPr>
            <p:cNvPr id="957448" name="Group 8"/>
            <p:cNvGrpSpPr>
              <a:grpSpLocks/>
            </p:cNvGrpSpPr>
            <p:nvPr/>
          </p:nvGrpSpPr>
          <p:grpSpPr bwMode="auto">
            <a:xfrm>
              <a:off x="1008" y="3408"/>
              <a:ext cx="720" cy="48"/>
              <a:chOff x="1008" y="3408"/>
              <a:chExt cx="720" cy="48"/>
            </a:xfrm>
          </p:grpSpPr>
          <p:sp>
            <p:nvSpPr>
              <p:cNvPr id="957449" name="Freeform 9"/>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50" name="Line 10"/>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51" name="Line 11"/>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52" name="Line 12"/>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53" name="Line 13"/>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7454" name="Group 14"/>
            <p:cNvGrpSpPr>
              <a:grpSpLocks/>
            </p:cNvGrpSpPr>
            <p:nvPr/>
          </p:nvGrpSpPr>
          <p:grpSpPr bwMode="auto">
            <a:xfrm>
              <a:off x="1728" y="3408"/>
              <a:ext cx="720" cy="48"/>
              <a:chOff x="1008" y="3408"/>
              <a:chExt cx="720" cy="48"/>
            </a:xfrm>
          </p:grpSpPr>
          <p:sp>
            <p:nvSpPr>
              <p:cNvPr id="957455" name="Freeform 15"/>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56" name="Line 16"/>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57" name="Line 17"/>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58" name="Line 18"/>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59" name="Line 19"/>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7460" name="Group 20"/>
            <p:cNvGrpSpPr>
              <a:grpSpLocks/>
            </p:cNvGrpSpPr>
            <p:nvPr/>
          </p:nvGrpSpPr>
          <p:grpSpPr bwMode="auto">
            <a:xfrm>
              <a:off x="2448" y="3408"/>
              <a:ext cx="720" cy="48"/>
              <a:chOff x="1008" y="3408"/>
              <a:chExt cx="720" cy="48"/>
            </a:xfrm>
          </p:grpSpPr>
          <p:sp>
            <p:nvSpPr>
              <p:cNvPr id="957461" name="Freeform 21"/>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62" name="Line 22"/>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63" name="Line 23"/>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64" name="Line 24"/>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65" name="Line 25"/>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7466" name="Group 26"/>
            <p:cNvGrpSpPr>
              <a:grpSpLocks/>
            </p:cNvGrpSpPr>
            <p:nvPr/>
          </p:nvGrpSpPr>
          <p:grpSpPr bwMode="auto">
            <a:xfrm>
              <a:off x="3168" y="3408"/>
              <a:ext cx="720" cy="48"/>
              <a:chOff x="1008" y="3408"/>
              <a:chExt cx="720" cy="48"/>
            </a:xfrm>
          </p:grpSpPr>
          <p:sp>
            <p:nvSpPr>
              <p:cNvPr id="957467" name="Freeform 27"/>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68" name="Line 28"/>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69" name="Line 29"/>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70" name="Line 30"/>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71" name="Line 31"/>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7472" name="Group 32"/>
            <p:cNvGrpSpPr>
              <a:grpSpLocks/>
            </p:cNvGrpSpPr>
            <p:nvPr/>
          </p:nvGrpSpPr>
          <p:grpSpPr bwMode="auto">
            <a:xfrm>
              <a:off x="3888" y="3408"/>
              <a:ext cx="720" cy="48"/>
              <a:chOff x="1008" y="3408"/>
              <a:chExt cx="720" cy="48"/>
            </a:xfrm>
          </p:grpSpPr>
          <p:sp>
            <p:nvSpPr>
              <p:cNvPr id="957473" name="Freeform 33"/>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74" name="Line 34"/>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75" name="Line 35"/>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76" name="Line 36"/>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57477" name="Line 37"/>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57478" name="Text Box 38"/>
            <p:cNvSpPr txBox="1">
              <a:spLocks noChangeArrowheads="1"/>
            </p:cNvSpPr>
            <p:nvPr/>
          </p:nvSpPr>
          <p:spPr bwMode="auto">
            <a:xfrm>
              <a:off x="91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0</a:t>
              </a:r>
            </a:p>
          </p:txBody>
        </p:sp>
        <p:sp>
          <p:nvSpPr>
            <p:cNvPr id="957479" name="Text Box 39"/>
            <p:cNvSpPr txBox="1">
              <a:spLocks noChangeArrowheads="1"/>
            </p:cNvSpPr>
            <p:nvPr/>
          </p:nvSpPr>
          <p:spPr bwMode="auto">
            <a:xfrm>
              <a:off x="163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5</a:t>
              </a:r>
            </a:p>
          </p:txBody>
        </p:sp>
        <p:sp>
          <p:nvSpPr>
            <p:cNvPr id="957480" name="Text Box 40"/>
            <p:cNvSpPr txBox="1">
              <a:spLocks noChangeArrowheads="1"/>
            </p:cNvSpPr>
            <p:nvPr/>
          </p:nvSpPr>
          <p:spPr bwMode="auto">
            <a:xfrm>
              <a:off x="2304" y="345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10</a:t>
              </a:r>
            </a:p>
          </p:txBody>
        </p:sp>
        <p:sp>
          <p:nvSpPr>
            <p:cNvPr id="957481" name="Text Box 41"/>
            <p:cNvSpPr txBox="1">
              <a:spLocks noChangeArrowheads="1"/>
            </p:cNvSpPr>
            <p:nvPr/>
          </p:nvSpPr>
          <p:spPr bwMode="auto">
            <a:xfrm>
              <a:off x="302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15</a:t>
              </a:r>
            </a:p>
          </p:txBody>
        </p:sp>
        <p:sp>
          <p:nvSpPr>
            <p:cNvPr id="957482" name="Text Box 42"/>
            <p:cNvSpPr txBox="1">
              <a:spLocks noChangeArrowheads="1"/>
            </p:cNvSpPr>
            <p:nvPr/>
          </p:nvSpPr>
          <p:spPr bwMode="auto">
            <a:xfrm>
              <a:off x="374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20</a:t>
              </a:r>
            </a:p>
          </p:txBody>
        </p:sp>
      </p:grpSp>
      <p:sp>
        <p:nvSpPr>
          <p:cNvPr id="957483" name="Text Box 43"/>
          <p:cNvSpPr txBox="1">
            <a:spLocks noChangeArrowheads="1"/>
          </p:cNvSpPr>
          <p:nvPr/>
        </p:nvSpPr>
        <p:spPr bwMode="auto">
          <a:xfrm>
            <a:off x="1858963"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957484" name="Text Box 44"/>
          <p:cNvSpPr txBox="1">
            <a:spLocks noChangeArrowheads="1"/>
          </p:cNvSpPr>
          <p:nvPr/>
        </p:nvSpPr>
        <p:spPr bwMode="auto">
          <a:xfrm>
            <a:off x="2174875"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7485" name="Text Box 45"/>
          <p:cNvSpPr txBox="1">
            <a:spLocks noChangeArrowheads="1"/>
          </p:cNvSpPr>
          <p:nvPr/>
        </p:nvSpPr>
        <p:spPr bwMode="auto">
          <a:xfrm>
            <a:off x="2863850"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7486" name="Text Box 46"/>
          <p:cNvSpPr txBox="1">
            <a:spLocks noChangeArrowheads="1"/>
          </p:cNvSpPr>
          <p:nvPr/>
        </p:nvSpPr>
        <p:spPr bwMode="auto">
          <a:xfrm>
            <a:off x="3324225"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957487" name="Text Box 47"/>
          <p:cNvSpPr txBox="1">
            <a:spLocks noChangeArrowheads="1"/>
          </p:cNvSpPr>
          <p:nvPr/>
        </p:nvSpPr>
        <p:spPr bwMode="auto">
          <a:xfrm>
            <a:off x="4013200"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nvGrpSpPr>
          <p:cNvPr id="957488" name="Group 48"/>
          <p:cNvGrpSpPr>
            <a:grpSpLocks/>
          </p:cNvGrpSpPr>
          <p:nvPr/>
        </p:nvGrpSpPr>
        <p:grpSpPr bwMode="auto">
          <a:xfrm>
            <a:off x="1744663" y="6137275"/>
            <a:ext cx="2136775" cy="366713"/>
            <a:chOff x="1099" y="3866"/>
            <a:chExt cx="1346" cy="231"/>
          </a:xfrm>
        </p:grpSpPr>
        <p:sp>
          <p:nvSpPr>
            <p:cNvPr id="957489" name="Line 49"/>
            <p:cNvSpPr>
              <a:spLocks noChangeShapeType="1"/>
            </p:cNvSpPr>
            <p:nvPr/>
          </p:nvSpPr>
          <p:spPr bwMode="auto">
            <a:xfrm flipV="1">
              <a:off x="112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490" name="Line 50"/>
            <p:cNvSpPr>
              <a:spLocks noChangeShapeType="1"/>
            </p:cNvSpPr>
            <p:nvPr/>
          </p:nvSpPr>
          <p:spPr bwMode="auto">
            <a:xfrm flipV="1">
              <a:off x="1414"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491" name="Line 51"/>
            <p:cNvSpPr>
              <a:spLocks noChangeShapeType="1"/>
            </p:cNvSpPr>
            <p:nvPr/>
          </p:nvSpPr>
          <p:spPr bwMode="auto">
            <a:xfrm flipV="1">
              <a:off x="1702"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492" name="Line 52"/>
            <p:cNvSpPr>
              <a:spLocks noChangeShapeType="1"/>
            </p:cNvSpPr>
            <p:nvPr/>
          </p:nvSpPr>
          <p:spPr bwMode="auto">
            <a:xfrm flipV="1">
              <a:off x="1989"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493" name="Line 53"/>
            <p:cNvSpPr>
              <a:spLocks noChangeShapeType="1"/>
            </p:cNvSpPr>
            <p:nvPr/>
          </p:nvSpPr>
          <p:spPr bwMode="auto">
            <a:xfrm flipV="1">
              <a:off x="227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494" name="Text Box 54"/>
            <p:cNvSpPr txBox="1">
              <a:spLocks noChangeArrowheads="1"/>
            </p:cNvSpPr>
            <p:nvPr/>
          </p:nvSpPr>
          <p:spPr bwMode="auto">
            <a:xfrm>
              <a:off x="109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957495" name="Text Box 55"/>
            <p:cNvSpPr txBox="1">
              <a:spLocks noChangeArrowheads="1"/>
            </p:cNvSpPr>
            <p:nvPr/>
          </p:nvSpPr>
          <p:spPr bwMode="auto">
            <a:xfrm>
              <a:off x="138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7496" name="Text Box 56"/>
            <p:cNvSpPr txBox="1">
              <a:spLocks noChangeArrowheads="1"/>
            </p:cNvSpPr>
            <p:nvPr/>
          </p:nvSpPr>
          <p:spPr bwMode="auto">
            <a:xfrm>
              <a:off x="1674"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7497" name="Text Box 57"/>
            <p:cNvSpPr txBox="1">
              <a:spLocks noChangeArrowheads="1"/>
            </p:cNvSpPr>
            <p:nvPr/>
          </p:nvSpPr>
          <p:spPr bwMode="auto">
            <a:xfrm>
              <a:off x="195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957498" name="Text Box 58"/>
            <p:cNvSpPr txBox="1">
              <a:spLocks noChangeArrowheads="1"/>
            </p:cNvSpPr>
            <p:nvPr/>
          </p:nvSpPr>
          <p:spPr bwMode="auto">
            <a:xfrm>
              <a:off x="224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sp>
        <p:nvSpPr>
          <p:cNvPr id="957506" name="Text Box 66"/>
          <p:cNvSpPr txBox="1">
            <a:spLocks noChangeArrowheads="1"/>
          </p:cNvSpPr>
          <p:nvPr/>
        </p:nvSpPr>
        <p:spPr bwMode="auto">
          <a:xfrm>
            <a:off x="3783013"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7511" name="Rectangle 71"/>
          <p:cNvSpPr>
            <a:spLocks noChangeArrowheads="1"/>
          </p:cNvSpPr>
          <p:nvPr/>
        </p:nvSpPr>
        <p:spPr bwMode="auto">
          <a:xfrm>
            <a:off x="1781175" y="5402263"/>
            <a:ext cx="4572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12" name="Rectangle 72"/>
          <p:cNvSpPr>
            <a:spLocks noChangeArrowheads="1"/>
          </p:cNvSpPr>
          <p:nvPr/>
        </p:nvSpPr>
        <p:spPr bwMode="auto">
          <a:xfrm>
            <a:off x="2238375" y="5402263"/>
            <a:ext cx="2286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13" name="Rectangle 73"/>
          <p:cNvSpPr>
            <a:spLocks noChangeArrowheads="1"/>
          </p:cNvSpPr>
          <p:nvPr/>
        </p:nvSpPr>
        <p:spPr bwMode="auto">
          <a:xfrm>
            <a:off x="2466975" y="5402263"/>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14" name="Rectangle 74"/>
          <p:cNvSpPr>
            <a:spLocks noChangeArrowheads="1"/>
          </p:cNvSpPr>
          <p:nvPr/>
        </p:nvSpPr>
        <p:spPr bwMode="auto">
          <a:xfrm>
            <a:off x="2695575" y="5402263"/>
            <a:ext cx="2286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15" name="Rectangle 75"/>
          <p:cNvSpPr>
            <a:spLocks noChangeArrowheads="1"/>
          </p:cNvSpPr>
          <p:nvPr/>
        </p:nvSpPr>
        <p:spPr bwMode="auto">
          <a:xfrm>
            <a:off x="2924175" y="5402263"/>
            <a:ext cx="228600" cy="228600"/>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16" name="Rectangle 76"/>
          <p:cNvSpPr>
            <a:spLocks noChangeArrowheads="1"/>
          </p:cNvSpPr>
          <p:nvPr/>
        </p:nvSpPr>
        <p:spPr bwMode="auto">
          <a:xfrm>
            <a:off x="3152775" y="5402263"/>
            <a:ext cx="2286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17" name="Rectangle 77"/>
          <p:cNvSpPr>
            <a:spLocks noChangeArrowheads="1"/>
          </p:cNvSpPr>
          <p:nvPr/>
        </p:nvSpPr>
        <p:spPr bwMode="auto">
          <a:xfrm>
            <a:off x="3381375" y="5402263"/>
            <a:ext cx="228600" cy="228600"/>
          </a:xfrm>
          <a:prstGeom prst="rect">
            <a:avLst/>
          </a:prstGeom>
          <a:solidFill>
            <a:schemeClr val="accent5"/>
          </a:solidFill>
          <a:ln w="28575" cap="sq">
            <a:solidFill>
              <a:schemeClr val="tx1"/>
            </a:solidFill>
            <a:miter lim="800000"/>
            <a:headEnd type="none" w="sm" len="sm"/>
            <a:tailEnd type="none" w="sm" len="sm"/>
          </a:ln>
          <a:effectLst/>
          <a:extLst/>
        </p:spPr>
        <p:txBody>
          <a:bodyPr wrap="none" anchor="ctr"/>
          <a:lstStyle/>
          <a:p>
            <a:endParaRPr lang="en-US"/>
          </a:p>
        </p:txBody>
      </p:sp>
      <p:sp>
        <p:nvSpPr>
          <p:cNvPr id="957518" name="Rectangle 78"/>
          <p:cNvSpPr>
            <a:spLocks noChangeArrowheads="1"/>
          </p:cNvSpPr>
          <p:nvPr/>
        </p:nvSpPr>
        <p:spPr bwMode="auto">
          <a:xfrm>
            <a:off x="3609975" y="5402263"/>
            <a:ext cx="228600" cy="228600"/>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19" name="Rectangle 79"/>
          <p:cNvSpPr>
            <a:spLocks noChangeArrowheads="1"/>
          </p:cNvSpPr>
          <p:nvPr/>
        </p:nvSpPr>
        <p:spPr bwMode="auto">
          <a:xfrm>
            <a:off x="3840163" y="5402263"/>
            <a:ext cx="2286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20" name="Rectangle 80"/>
          <p:cNvSpPr>
            <a:spLocks noChangeArrowheads="1"/>
          </p:cNvSpPr>
          <p:nvPr/>
        </p:nvSpPr>
        <p:spPr bwMode="auto">
          <a:xfrm>
            <a:off x="4067175" y="5402263"/>
            <a:ext cx="228600" cy="228600"/>
          </a:xfrm>
          <a:prstGeom prst="rect">
            <a:avLst/>
          </a:prstGeom>
          <a:solidFill>
            <a:schemeClr val="folHlink"/>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21" name="Rectangle 81"/>
          <p:cNvSpPr>
            <a:spLocks noChangeArrowheads="1"/>
          </p:cNvSpPr>
          <p:nvPr/>
        </p:nvSpPr>
        <p:spPr bwMode="auto">
          <a:xfrm>
            <a:off x="4294188" y="5402263"/>
            <a:ext cx="228600" cy="228600"/>
          </a:xfrm>
          <a:prstGeom prst="rect">
            <a:avLst/>
          </a:prstGeom>
          <a:solidFill>
            <a:schemeClr val="accent5"/>
          </a:solidFill>
          <a:ln w="28575" cap="sq">
            <a:solidFill>
              <a:schemeClr val="tx1"/>
            </a:solidFill>
            <a:miter lim="800000"/>
            <a:headEnd type="none" w="sm" len="sm"/>
            <a:tailEnd type="none" w="sm" len="sm"/>
          </a:ln>
          <a:effectLst/>
          <a:extLst/>
        </p:spPr>
        <p:txBody>
          <a:bodyPr wrap="none" anchor="ctr"/>
          <a:lstStyle/>
          <a:p>
            <a:endParaRPr lang="en-US"/>
          </a:p>
        </p:txBody>
      </p:sp>
      <p:sp>
        <p:nvSpPr>
          <p:cNvPr id="957522" name="Rectangle 82"/>
          <p:cNvSpPr>
            <a:spLocks noChangeArrowheads="1"/>
          </p:cNvSpPr>
          <p:nvPr/>
        </p:nvSpPr>
        <p:spPr bwMode="auto">
          <a:xfrm>
            <a:off x="4524375" y="5402263"/>
            <a:ext cx="228600" cy="228600"/>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23" name="Rectangle 83"/>
          <p:cNvSpPr>
            <a:spLocks noChangeArrowheads="1"/>
          </p:cNvSpPr>
          <p:nvPr/>
        </p:nvSpPr>
        <p:spPr bwMode="auto">
          <a:xfrm>
            <a:off x="4754563" y="5402263"/>
            <a:ext cx="2286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24" name="Rectangle 84"/>
          <p:cNvSpPr>
            <a:spLocks noChangeArrowheads="1"/>
          </p:cNvSpPr>
          <p:nvPr/>
        </p:nvSpPr>
        <p:spPr bwMode="auto">
          <a:xfrm>
            <a:off x="4981575" y="5402263"/>
            <a:ext cx="228600" cy="228600"/>
          </a:xfrm>
          <a:prstGeom prst="rect">
            <a:avLst/>
          </a:prstGeom>
          <a:solidFill>
            <a:schemeClr val="folHlink"/>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25" name="Rectangle 85"/>
          <p:cNvSpPr>
            <a:spLocks noChangeArrowheads="1"/>
          </p:cNvSpPr>
          <p:nvPr/>
        </p:nvSpPr>
        <p:spPr bwMode="auto">
          <a:xfrm>
            <a:off x="5210175" y="5402263"/>
            <a:ext cx="228600" cy="228600"/>
          </a:xfrm>
          <a:prstGeom prst="rect">
            <a:avLst/>
          </a:prstGeom>
          <a:solidFill>
            <a:schemeClr val="accent5"/>
          </a:solidFill>
          <a:ln w="28575" cap="sq">
            <a:solidFill>
              <a:schemeClr val="tx1"/>
            </a:solidFill>
            <a:miter lim="800000"/>
            <a:headEnd type="none" w="sm" len="sm"/>
            <a:tailEnd type="none" w="sm" len="sm"/>
          </a:ln>
          <a:effectLst/>
          <a:extLst/>
        </p:spPr>
        <p:txBody>
          <a:bodyPr wrap="none" anchor="ctr"/>
          <a:lstStyle/>
          <a:p>
            <a:endParaRPr lang="en-US"/>
          </a:p>
        </p:txBody>
      </p:sp>
      <p:sp>
        <p:nvSpPr>
          <p:cNvPr id="957526" name="Rectangle 86"/>
          <p:cNvSpPr>
            <a:spLocks noChangeArrowheads="1"/>
          </p:cNvSpPr>
          <p:nvPr/>
        </p:nvSpPr>
        <p:spPr bwMode="auto">
          <a:xfrm>
            <a:off x="5438775" y="5402263"/>
            <a:ext cx="228600" cy="228600"/>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27" name="Rectangle 87"/>
          <p:cNvSpPr>
            <a:spLocks noChangeArrowheads="1"/>
          </p:cNvSpPr>
          <p:nvPr/>
        </p:nvSpPr>
        <p:spPr bwMode="auto">
          <a:xfrm>
            <a:off x="5667375" y="5402263"/>
            <a:ext cx="2286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528" name="Rectangle 88"/>
          <p:cNvSpPr>
            <a:spLocks noChangeArrowheads="1"/>
          </p:cNvSpPr>
          <p:nvPr/>
        </p:nvSpPr>
        <p:spPr bwMode="auto">
          <a:xfrm>
            <a:off x="5895975" y="5402263"/>
            <a:ext cx="457200" cy="228600"/>
          </a:xfrm>
          <a:prstGeom prst="rect">
            <a:avLst/>
          </a:prstGeom>
          <a:solidFill>
            <a:schemeClr val="accent5"/>
          </a:solidFill>
          <a:ln w="28575" cap="sq">
            <a:solidFill>
              <a:schemeClr val="tx1"/>
            </a:solidFill>
            <a:miter lim="800000"/>
            <a:headEnd type="none" w="sm" len="sm"/>
            <a:tailEnd type="none" w="sm" len="sm"/>
          </a:ln>
          <a:effectLst/>
          <a:extLst/>
        </p:spPr>
        <p:txBody>
          <a:bodyPr wrap="none" anchor="ctr"/>
          <a:lstStyle/>
          <a:p>
            <a:endParaRPr lang="en-US"/>
          </a:p>
        </p:txBody>
      </p:sp>
      <p:sp>
        <p:nvSpPr>
          <p:cNvPr id="957529" name="Text Box 89"/>
          <p:cNvSpPr txBox="1">
            <a:spLocks noChangeArrowheads="1"/>
          </p:cNvSpPr>
          <p:nvPr/>
        </p:nvSpPr>
        <p:spPr bwMode="auto">
          <a:xfrm>
            <a:off x="2405063"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957530" name="Text Box 90"/>
          <p:cNvSpPr txBox="1">
            <a:spLocks noChangeArrowheads="1"/>
          </p:cNvSpPr>
          <p:nvPr/>
        </p:nvSpPr>
        <p:spPr bwMode="auto">
          <a:xfrm>
            <a:off x="2635250"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7532" name="Text Box 92"/>
          <p:cNvSpPr txBox="1">
            <a:spLocks noChangeArrowheads="1"/>
          </p:cNvSpPr>
          <p:nvPr/>
        </p:nvSpPr>
        <p:spPr bwMode="auto">
          <a:xfrm>
            <a:off x="3094038"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7534" name="Text Box 94"/>
          <p:cNvSpPr txBox="1">
            <a:spLocks noChangeArrowheads="1"/>
          </p:cNvSpPr>
          <p:nvPr/>
        </p:nvSpPr>
        <p:spPr bwMode="auto">
          <a:xfrm>
            <a:off x="3552825"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7536" name="Text Box 96"/>
          <p:cNvSpPr txBox="1">
            <a:spLocks noChangeArrowheads="1"/>
          </p:cNvSpPr>
          <p:nvPr/>
        </p:nvSpPr>
        <p:spPr bwMode="auto">
          <a:xfrm>
            <a:off x="4241800"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957537" name="Text Box 97"/>
          <p:cNvSpPr txBox="1">
            <a:spLocks noChangeArrowheads="1"/>
          </p:cNvSpPr>
          <p:nvPr/>
        </p:nvSpPr>
        <p:spPr bwMode="auto">
          <a:xfrm>
            <a:off x="4702175"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7538" name="Text Box 98"/>
          <p:cNvSpPr txBox="1">
            <a:spLocks noChangeArrowheads="1"/>
          </p:cNvSpPr>
          <p:nvPr/>
        </p:nvSpPr>
        <p:spPr bwMode="auto">
          <a:xfrm>
            <a:off x="4471988"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7539" name="Text Box 99"/>
          <p:cNvSpPr txBox="1">
            <a:spLocks noChangeArrowheads="1"/>
          </p:cNvSpPr>
          <p:nvPr/>
        </p:nvSpPr>
        <p:spPr bwMode="auto">
          <a:xfrm>
            <a:off x="4930775"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sp>
        <p:nvSpPr>
          <p:cNvPr id="957540" name="Text Box 100"/>
          <p:cNvSpPr txBox="1">
            <a:spLocks noChangeArrowheads="1"/>
          </p:cNvSpPr>
          <p:nvPr/>
        </p:nvSpPr>
        <p:spPr bwMode="auto">
          <a:xfrm>
            <a:off x="5160963"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957541" name="Text Box 101"/>
          <p:cNvSpPr txBox="1">
            <a:spLocks noChangeArrowheads="1"/>
          </p:cNvSpPr>
          <p:nvPr/>
        </p:nvSpPr>
        <p:spPr bwMode="auto">
          <a:xfrm>
            <a:off x="5619750"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957542" name="Text Box 102"/>
          <p:cNvSpPr txBox="1">
            <a:spLocks noChangeArrowheads="1"/>
          </p:cNvSpPr>
          <p:nvPr/>
        </p:nvSpPr>
        <p:spPr bwMode="auto">
          <a:xfrm>
            <a:off x="5391150"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957543" name="Text Box 103"/>
          <p:cNvSpPr txBox="1">
            <a:spLocks noChangeArrowheads="1"/>
          </p:cNvSpPr>
          <p:nvPr/>
        </p:nvSpPr>
        <p:spPr bwMode="auto">
          <a:xfrm>
            <a:off x="5988050" y="505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51" name="Rectangle 7"/>
          <p:cNvSpPr>
            <a:spLocks noGrp="1" noChangeArrowheads="1"/>
          </p:cNvSpPr>
          <p:nvPr>
            <p:ph type="title"/>
          </p:nvPr>
        </p:nvSpPr>
        <p:spPr/>
        <p:txBody>
          <a:bodyPr/>
          <a:lstStyle/>
          <a:p>
            <a:r>
              <a:rPr lang="en-US"/>
              <a:t>Round-Robin Scheduling</a:t>
            </a:r>
          </a:p>
        </p:txBody>
      </p:sp>
      <p:sp>
        <p:nvSpPr>
          <p:cNvPr id="850952" name="Rectangle 8"/>
          <p:cNvSpPr>
            <a:spLocks noGrp="1" noChangeArrowheads="1"/>
          </p:cNvSpPr>
          <p:nvPr>
            <p:ph idx="1"/>
          </p:nvPr>
        </p:nvSpPr>
        <p:spPr/>
        <p:txBody>
          <a:bodyPr/>
          <a:lstStyle/>
          <a:p>
            <a:r>
              <a:rPr lang="en-US" dirty="0"/>
              <a:t>Effectiveness of round-robin depends on</a:t>
            </a:r>
          </a:p>
          <a:p>
            <a:pPr lvl="1"/>
            <a:r>
              <a:rPr lang="en-US" dirty="0"/>
              <a:t>The number of threads</a:t>
            </a:r>
          </a:p>
          <a:p>
            <a:pPr lvl="2"/>
            <a:r>
              <a:rPr lang="en-US" dirty="0"/>
              <a:t>More =&gt; slower response</a:t>
            </a:r>
          </a:p>
          <a:p>
            <a:pPr lvl="1"/>
            <a:r>
              <a:rPr lang="en-US" dirty="0"/>
              <a:t>The size of the </a:t>
            </a:r>
            <a:r>
              <a:rPr lang="en-US" dirty="0" smtClean="0"/>
              <a:t>time slice</a:t>
            </a:r>
            <a:endParaRPr lang="en-US" dirty="0"/>
          </a:p>
          <a:p>
            <a:pPr lvl="2"/>
            <a:r>
              <a:rPr lang="en-US" dirty="0"/>
              <a:t>Long =&gt; slower response</a:t>
            </a:r>
          </a:p>
          <a:p>
            <a:pPr lvl="2"/>
            <a:r>
              <a:rPr lang="en-US" dirty="0"/>
              <a:t>Short =&gt; higher overhead</a:t>
            </a:r>
          </a:p>
        </p:txBody>
      </p:sp>
      <p:sp>
        <p:nvSpPr>
          <p:cNvPr id="4" name="Slide Number Placeholder 3"/>
          <p:cNvSpPr>
            <a:spLocks noGrp="1"/>
          </p:cNvSpPr>
          <p:nvPr>
            <p:ph type="sldNum" sz="quarter" idx="10"/>
          </p:nvPr>
        </p:nvSpPr>
        <p:spPr/>
        <p:txBody>
          <a:bodyPr/>
          <a:lstStyle/>
          <a:p>
            <a:fld id="{4D77EE17-CF93-413A-A83B-8D720A90C537}" type="slidenum">
              <a:rPr lang="en-US"/>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r>
              <a:rPr lang="en-US"/>
              <a:t>Overview</a:t>
            </a:r>
          </a:p>
        </p:txBody>
      </p:sp>
      <p:sp>
        <p:nvSpPr>
          <p:cNvPr id="991235" name="Rectangle 3"/>
          <p:cNvSpPr>
            <a:spLocks noGrp="1" noChangeArrowheads="1"/>
          </p:cNvSpPr>
          <p:nvPr>
            <p:ph idx="1"/>
          </p:nvPr>
        </p:nvSpPr>
        <p:spPr/>
        <p:txBody>
          <a:bodyPr/>
          <a:lstStyle/>
          <a:p>
            <a:r>
              <a:rPr lang="en-US" dirty="0" smtClean="0"/>
              <a:t>Scheduling mechanism</a:t>
            </a:r>
            <a:endParaRPr lang="en-US" dirty="0"/>
          </a:p>
          <a:p>
            <a:r>
              <a:rPr lang="en-US" dirty="0"/>
              <a:t>Scheduling goals</a:t>
            </a:r>
          </a:p>
          <a:p>
            <a:r>
              <a:rPr lang="en-US" dirty="0" smtClean="0"/>
              <a:t>Scheduling </a:t>
            </a:r>
            <a:r>
              <a:rPr lang="en-US" dirty="0"/>
              <a:t>policies</a:t>
            </a:r>
          </a:p>
          <a:p>
            <a:r>
              <a:rPr lang="en-US" dirty="0"/>
              <a:t>Multiprocessor scheduling</a:t>
            </a:r>
          </a:p>
        </p:txBody>
      </p:sp>
      <p:sp>
        <p:nvSpPr>
          <p:cNvPr id="4" name="Slide Number Placeholder 3"/>
          <p:cNvSpPr>
            <a:spLocks noGrp="1"/>
          </p:cNvSpPr>
          <p:nvPr>
            <p:ph type="sldNum" sz="quarter" idx="10"/>
          </p:nvPr>
        </p:nvSpPr>
        <p:spPr/>
        <p:txBody>
          <a:bodyPr/>
          <a:lstStyle/>
          <a:p>
            <a:fld id="{07AD2A20-8B13-44FE-9463-640664163C3C}"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8" name="Rectangle 6"/>
          <p:cNvSpPr>
            <a:spLocks noGrp="1" noChangeArrowheads="1"/>
          </p:cNvSpPr>
          <p:nvPr>
            <p:ph type="title"/>
          </p:nvPr>
        </p:nvSpPr>
        <p:spPr/>
        <p:txBody>
          <a:bodyPr/>
          <a:lstStyle/>
          <a:p>
            <a:r>
              <a:rPr lang="en-US"/>
              <a:t>Static Priority Scheduling</a:t>
            </a:r>
          </a:p>
        </p:txBody>
      </p:sp>
      <p:sp>
        <p:nvSpPr>
          <p:cNvPr id="852999" name="Rectangle 7"/>
          <p:cNvSpPr>
            <a:spLocks noGrp="1" noChangeArrowheads="1"/>
          </p:cNvSpPr>
          <p:nvPr>
            <p:ph idx="1"/>
          </p:nvPr>
        </p:nvSpPr>
        <p:spPr/>
        <p:txBody>
          <a:bodyPr/>
          <a:lstStyle/>
          <a:p>
            <a:r>
              <a:rPr lang="en-US"/>
              <a:t>Each thread is assigned a priority when it is started</a:t>
            </a:r>
          </a:p>
          <a:p>
            <a:r>
              <a:rPr lang="en-US"/>
              <a:t>When scheduler runs, it always chooses to run the highest priority thread</a:t>
            </a:r>
          </a:p>
        </p:txBody>
      </p:sp>
      <p:sp>
        <p:nvSpPr>
          <p:cNvPr id="4" name="Slide Number Placeholder 3"/>
          <p:cNvSpPr>
            <a:spLocks noGrp="1"/>
          </p:cNvSpPr>
          <p:nvPr>
            <p:ph type="sldNum" sz="quarter" idx="10"/>
          </p:nvPr>
        </p:nvSpPr>
        <p:spPr/>
        <p:txBody>
          <a:bodyPr/>
          <a:lstStyle/>
          <a:p>
            <a:fld id="{58FD510B-1AFF-42A0-AC14-32F0190F20F0}" type="slidenum">
              <a:rPr lang="en-US"/>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ChangeArrowheads="1"/>
          </p:cNvSpPr>
          <p:nvPr>
            <p:ph type="title"/>
          </p:nvPr>
        </p:nvSpPr>
        <p:spPr/>
        <p:txBody>
          <a:bodyPr/>
          <a:lstStyle/>
          <a:p>
            <a:r>
              <a:rPr lang="en-US"/>
              <a:t>Multi-level Queue Scheduling</a:t>
            </a:r>
          </a:p>
        </p:txBody>
      </p:sp>
      <p:sp>
        <p:nvSpPr>
          <p:cNvPr id="983043" name="Rectangle 3"/>
          <p:cNvSpPr>
            <a:spLocks noGrp="1" noChangeArrowheads="1"/>
          </p:cNvSpPr>
          <p:nvPr>
            <p:ph idx="1"/>
          </p:nvPr>
        </p:nvSpPr>
        <p:spPr/>
        <p:txBody>
          <a:bodyPr/>
          <a:lstStyle/>
          <a:p>
            <a:r>
              <a:rPr lang="en-US" dirty="0" smtClean="0"/>
              <a:t>Combines priority with round-robin scheduling</a:t>
            </a:r>
            <a:endParaRPr lang="en-US" dirty="0"/>
          </a:p>
          <a:p>
            <a:r>
              <a:rPr lang="en-US" dirty="0"/>
              <a:t>Multiple ready queues, </a:t>
            </a:r>
            <a:r>
              <a:rPr lang="en-US" dirty="0" smtClean="0"/>
              <a:t>with decreasing priority</a:t>
            </a:r>
            <a:endParaRPr lang="en-US" dirty="0"/>
          </a:p>
          <a:p>
            <a:r>
              <a:rPr lang="en-US" dirty="0"/>
              <a:t>Scheduler chooses thread from highest-priority queue that has a ready thread</a:t>
            </a:r>
          </a:p>
          <a:p>
            <a:r>
              <a:rPr lang="en-US" dirty="0"/>
              <a:t>Round-robin scheduling within each queue</a:t>
            </a:r>
          </a:p>
          <a:p>
            <a:r>
              <a:rPr lang="en-US" dirty="0"/>
              <a:t>Typically, IO bound threads have higher priority</a:t>
            </a:r>
          </a:p>
        </p:txBody>
      </p:sp>
      <p:sp>
        <p:nvSpPr>
          <p:cNvPr id="26" name="Slide Number Placeholder 3"/>
          <p:cNvSpPr>
            <a:spLocks noGrp="1"/>
          </p:cNvSpPr>
          <p:nvPr>
            <p:ph type="sldNum" sz="quarter" idx="10"/>
          </p:nvPr>
        </p:nvSpPr>
        <p:spPr/>
        <p:txBody>
          <a:bodyPr/>
          <a:lstStyle/>
          <a:p>
            <a:fld id="{5B1737BF-5C20-4AA8-BB65-4607F396AA9A}" type="slidenum">
              <a:rPr lang="en-US"/>
              <a:pPr/>
              <a:t>21</a:t>
            </a:fld>
            <a:endParaRPr lang="en-US"/>
          </a:p>
        </p:txBody>
      </p:sp>
      <p:sp>
        <p:nvSpPr>
          <p:cNvPr id="983045" name="Oval 5"/>
          <p:cNvSpPr>
            <a:spLocks noChangeArrowheads="1"/>
          </p:cNvSpPr>
          <p:nvPr/>
        </p:nvSpPr>
        <p:spPr bwMode="auto">
          <a:xfrm>
            <a:off x="6019800" y="5254625"/>
            <a:ext cx="914400" cy="914400"/>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eaLnBrk="1" hangingPunct="1"/>
            <a:r>
              <a:rPr lang="en-US" sz="2000">
                <a:latin typeface="Arial" charset="0"/>
              </a:rPr>
              <a:t>CPU</a:t>
            </a:r>
          </a:p>
        </p:txBody>
      </p:sp>
      <p:grpSp>
        <p:nvGrpSpPr>
          <p:cNvPr id="983046" name="Group 6"/>
          <p:cNvGrpSpPr>
            <a:grpSpLocks/>
          </p:cNvGrpSpPr>
          <p:nvPr/>
        </p:nvGrpSpPr>
        <p:grpSpPr bwMode="auto">
          <a:xfrm>
            <a:off x="3886200" y="5024438"/>
            <a:ext cx="1371600" cy="304800"/>
            <a:chOff x="2064" y="2889"/>
            <a:chExt cx="864" cy="192"/>
          </a:xfrm>
        </p:grpSpPr>
        <p:sp>
          <p:nvSpPr>
            <p:cNvPr id="983047" name="Rectangle 7"/>
            <p:cNvSpPr>
              <a:spLocks noChangeArrowheads="1"/>
            </p:cNvSpPr>
            <p:nvPr/>
          </p:nvSpPr>
          <p:spPr bwMode="auto">
            <a:xfrm>
              <a:off x="2064" y="2889"/>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48" name="Rectangle 8"/>
            <p:cNvSpPr>
              <a:spLocks noChangeArrowheads="1"/>
            </p:cNvSpPr>
            <p:nvPr/>
          </p:nvSpPr>
          <p:spPr bwMode="auto">
            <a:xfrm>
              <a:off x="2208" y="2889"/>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49" name="Rectangle 9"/>
            <p:cNvSpPr>
              <a:spLocks noChangeArrowheads="1"/>
            </p:cNvSpPr>
            <p:nvPr/>
          </p:nvSpPr>
          <p:spPr bwMode="auto">
            <a:xfrm>
              <a:off x="2352" y="2889"/>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50" name="Rectangle 10"/>
            <p:cNvSpPr>
              <a:spLocks noChangeArrowheads="1"/>
            </p:cNvSpPr>
            <p:nvPr/>
          </p:nvSpPr>
          <p:spPr bwMode="auto">
            <a:xfrm>
              <a:off x="2496" y="2889"/>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51" name="Rectangle 11"/>
            <p:cNvSpPr>
              <a:spLocks noChangeArrowheads="1"/>
            </p:cNvSpPr>
            <p:nvPr/>
          </p:nvSpPr>
          <p:spPr bwMode="auto">
            <a:xfrm>
              <a:off x="2640" y="2889"/>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52" name="Rectangle 12"/>
            <p:cNvSpPr>
              <a:spLocks noChangeArrowheads="1"/>
            </p:cNvSpPr>
            <p:nvPr/>
          </p:nvSpPr>
          <p:spPr bwMode="auto">
            <a:xfrm>
              <a:off x="2784" y="2889"/>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053" name="Group 13"/>
          <p:cNvGrpSpPr>
            <a:grpSpLocks/>
          </p:cNvGrpSpPr>
          <p:nvPr/>
        </p:nvGrpSpPr>
        <p:grpSpPr bwMode="auto">
          <a:xfrm>
            <a:off x="4572000" y="5557838"/>
            <a:ext cx="685800" cy="304800"/>
            <a:chOff x="2496" y="3225"/>
            <a:chExt cx="432" cy="192"/>
          </a:xfrm>
        </p:grpSpPr>
        <p:sp>
          <p:nvSpPr>
            <p:cNvPr id="983054" name="Rectangle 14"/>
            <p:cNvSpPr>
              <a:spLocks noChangeArrowheads="1"/>
            </p:cNvSpPr>
            <p:nvPr/>
          </p:nvSpPr>
          <p:spPr bwMode="auto">
            <a:xfrm>
              <a:off x="2496" y="3225"/>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55" name="Rectangle 15"/>
            <p:cNvSpPr>
              <a:spLocks noChangeArrowheads="1"/>
            </p:cNvSpPr>
            <p:nvPr/>
          </p:nvSpPr>
          <p:spPr bwMode="auto">
            <a:xfrm>
              <a:off x="2640" y="3225"/>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56" name="Rectangle 16"/>
            <p:cNvSpPr>
              <a:spLocks noChangeArrowheads="1"/>
            </p:cNvSpPr>
            <p:nvPr/>
          </p:nvSpPr>
          <p:spPr bwMode="auto">
            <a:xfrm>
              <a:off x="2784" y="3225"/>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057" name="Group 17"/>
          <p:cNvGrpSpPr>
            <a:grpSpLocks/>
          </p:cNvGrpSpPr>
          <p:nvPr/>
        </p:nvGrpSpPr>
        <p:grpSpPr bwMode="auto">
          <a:xfrm>
            <a:off x="4343400" y="6091238"/>
            <a:ext cx="914400" cy="304800"/>
            <a:chOff x="2352" y="3561"/>
            <a:chExt cx="576" cy="192"/>
          </a:xfrm>
        </p:grpSpPr>
        <p:sp>
          <p:nvSpPr>
            <p:cNvPr id="983058" name="Rectangle 18"/>
            <p:cNvSpPr>
              <a:spLocks noChangeArrowheads="1"/>
            </p:cNvSpPr>
            <p:nvPr/>
          </p:nvSpPr>
          <p:spPr bwMode="auto">
            <a:xfrm>
              <a:off x="2352" y="3561"/>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59" name="Rectangle 19"/>
            <p:cNvSpPr>
              <a:spLocks noChangeArrowheads="1"/>
            </p:cNvSpPr>
            <p:nvPr/>
          </p:nvSpPr>
          <p:spPr bwMode="auto">
            <a:xfrm>
              <a:off x="2496" y="3561"/>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60" name="Rectangle 20"/>
            <p:cNvSpPr>
              <a:spLocks noChangeArrowheads="1"/>
            </p:cNvSpPr>
            <p:nvPr/>
          </p:nvSpPr>
          <p:spPr bwMode="auto">
            <a:xfrm>
              <a:off x="2640" y="3561"/>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61" name="Rectangle 21"/>
            <p:cNvSpPr>
              <a:spLocks noChangeArrowheads="1"/>
            </p:cNvSpPr>
            <p:nvPr/>
          </p:nvSpPr>
          <p:spPr bwMode="auto">
            <a:xfrm>
              <a:off x="2784" y="3561"/>
              <a:ext cx="144" cy="19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83062" name="Text Box 22"/>
          <p:cNvSpPr txBox="1">
            <a:spLocks noChangeArrowheads="1"/>
          </p:cNvSpPr>
          <p:nvPr/>
        </p:nvSpPr>
        <p:spPr bwMode="auto">
          <a:xfrm>
            <a:off x="2209800" y="4964113"/>
            <a:ext cx="1539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latin typeface="Arial" charset="0"/>
              </a:rPr>
              <a:t>High priority</a:t>
            </a:r>
          </a:p>
        </p:txBody>
      </p:sp>
      <p:sp>
        <p:nvSpPr>
          <p:cNvPr id="983063" name="Text Box 23"/>
          <p:cNvSpPr txBox="1">
            <a:spLocks noChangeArrowheads="1"/>
          </p:cNvSpPr>
          <p:nvPr/>
        </p:nvSpPr>
        <p:spPr bwMode="auto">
          <a:xfrm>
            <a:off x="2209800" y="6030913"/>
            <a:ext cx="148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latin typeface="Arial" charset="0"/>
              </a:rPr>
              <a:t>Low priority</a:t>
            </a:r>
          </a:p>
        </p:txBody>
      </p:sp>
      <p:cxnSp>
        <p:nvCxnSpPr>
          <p:cNvPr id="983064" name="AutoShape 24"/>
          <p:cNvCxnSpPr>
            <a:cxnSpLocks noChangeShapeType="1"/>
            <a:stCxn id="983052" idx="3"/>
            <a:endCxn id="983045" idx="1"/>
          </p:cNvCxnSpPr>
          <p:nvPr/>
        </p:nvCxnSpPr>
        <p:spPr bwMode="auto">
          <a:xfrm>
            <a:off x="5257800" y="5176838"/>
            <a:ext cx="895350" cy="196850"/>
          </a:xfrm>
          <a:prstGeom prst="straightConnector1">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065" name="AutoShape 25"/>
          <p:cNvCxnSpPr>
            <a:cxnSpLocks noChangeShapeType="1"/>
            <a:stCxn id="983056" idx="3"/>
            <a:endCxn id="983045" idx="2"/>
          </p:cNvCxnSpPr>
          <p:nvPr/>
        </p:nvCxnSpPr>
        <p:spPr bwMode="auto">
          <a:xfrm>
            <a:off x="5257800" y="5710238"/>
            <a:ext cx="747713" cy="1587"/>
          </a:xfrm>
          <a:prstGeom prst="straightConnector1">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066" name="AutoShape 26"/>
          <p:cNvCxnSpPr>
            <a:cxnSpLocks noChangeShapeType="1"/>
            <a:stCxn id="983061" idx="3"/>
            <a:endCxn id="983045" idx="3"/>
          </p:cNvCxnSpPr>
          <p:nvPr/>
        </p:nvCxnSpPr>
        <p:spPr bwMode="auto">
          <a:xfrm flipV="1">
            <a:off x="5257800" y="6049963"/>
            <a:ext cx="895350" cy="193675"/>
          </a:xfrm>
          <a:prstGeom prst="straightConnector1">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p:txBody>
          <a:bodyPr/>
          <a:lstStyle/>
          <a:p>
            <a:r>
              <a:rPr lang="en-US" dirty="0" smtClean="0"/>
              <a:t>Dynamic Priority Scheduling</a:t>
            </a:r>
            <a:endParaRPr lang="en-US" dirty="0"/>
          </a:p>
        </p:txBody>
      </p:sp>
      <p:sp>
        <p:nvSpPr>
          <p:cNvPr id="998403" name="Rectangle 3"/>
          <p:cNvSpPr>
            <a:spLocks noGrp="1" noChangeArrowheads="1"/>
          </p:cNvSpPr>
          <p:nvPr>
            <p:ph idx="1"/>
          </p:nvPr>
        </p:nvSpPr>
        <p:spPr/>
        <p:txBody>
          <a:bodyPr/>
          <a:lstStyle/>
          <a:p>
            <a:r>
              <a:rPr lang="en-US" dirty="0"/>
              <a:t>With static priority algorithms, choosing priority is tricky</a:t>
            </a:r>
          </a:p>
          <a:p>
            <a:pPr lvl="1"/>
            <a:r>
              <a:rPr lang="en-US" dirty="0" smtClean="0"/>
              <a:t>Starvation: low </a:t>
            </a:r>
            <a:r>
              <a:rPr lang="en-US" dirty="0"/>
              <a:t>priority process may never </a:t>
            </a:r>
            <a:r>
              <a:rPr lang="en-US" dirty="0" smtClean="0"/>
              <a:t>run</a:t>
            </a:r>
          </a:p>
          <a:p>
            <a:pPr lvl="1"/>
            <a:r>
              <a:rPr lang="en-US" dirty="0" smtClean="0"/>
              <a:t>Priority inversion: low </a:t>
            </a:r>
            <a:r>
              <a:rPr lang="en-US" dirty="0"/>
              <a:t>priority threads may prevent high priority task from running by holding a shared </a:t>
            </a:r>
            <a:r>
              <a:rPr lang="en-US" dirty="0" smtClean="0"/>
              <a:t>resource</a:t>
            </a:r>
            <a:endParaRPr lang="en-US" dirty="0"/>
          </a:p>
          <a:p>
            <a:pPr lvl="1"/>
            <a:endParaRPr lang="en-US" dirty="0"/>
          </a:p>
          <a:p>
            <a:r>
              <a:rPr lang="en-US" dirty="0" smtClean="0"/>
              <a:t>Dynamic priority (feedback) scheduling</a:t>
            </a:r>
          </a:p>
          <a:p>
            <a:pPr lvl="1"/>
            <a:r>
              <a:rPr lang="en-US" dirty="0" smtClean="0"/>
              <a:t>Priority </a:t>
            </a:r>
            <a:r>
              <a:rPr lang="en-US" dirty="0"/>
              <a:t>of a thread is changed </a:t>
            </a:r>
            <a:r>
              <a:rPr lang="en-US" dirty="0" smtClean="0"/>
              <a:t>based </a:t>
            </a:r>
            <a:r>
              <a:rPr lang="en-US" dirty="0"/>
              <a:t>on thread </a:t>
            </a:r>
            <a:r>
              <a:rPr lang="en-US" dirty="0" smtClean="0"/>
              <a:t>behavior</a:t>
            </a:r>
          </a:p>
          <a:p>
            <a:pPr lvl="1"/>
            <a:r>
              <a:rPr lang="en-US" dirty="0" smtClean="0"/>
              <a:t>Thread priority is reduced when thread uses CPU heavily</a:t>
            </a:r>
          </a:p>
          <a:p>
            <a:pPr lvl="2"/>
            <a:r>
              <a:rPr lang="en-US" dirty="0" smtClean="0"/>
              <a:t>Benefits?</a:t>
            </a:r>
            <a:endParaRPr lang="en-US" dirty="0"/>
          </a:p>
        </p:txBody>
      </p:sp>
      <p:sp>
        <p:nvSpPr>
          <p:cNvPr id="4" name="Slide Number Placeholder 3"/>
          <p:cNvSpPr>
            <a:spLocks noGrp="1"/>
          </p:cNvSpPr>
          <p:nvPr>
            <p:ph type="sldNum" sz="quarter" idx="10"/>
          </p:nvPr>
        </p:nvSpPr>
        <p:spPr/>
        <p:txBody>
          <a:bodyPr/>
          <a:lstStyle/>
          <a:p>
            <a:fld id="{3E9A72DF-2195-4717-AB15-943A055D401C}" type="slidenum">
              <a:rPr lang="en-US"/>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5048" name="Rectangle 8"/>
          <p:cNvSpPr>
            <a:spLocks noGrp="1" noChangeArrowheads="1"/>
          </p:cNvSpPr>
          <p:nvPr>
            <p:ph type="title"/>
          </p:nvPr>
        </p:nvSpPr>
        <p:spPr/>
        <p:txBody>
          <a:bodyPr/>
          <a:lstStyle/>
          <a:p>
            <a:r>
              <a:rPr lang="en-US"/>
              <a:t>Unix Feedback Scheduling</a:t>
            </a:r>
          </a:p>
        </p:txBody>
      </p:sp>
      <p:sp>
        <p:nvSpPr>
          <p:cNvPr id="855049" name="Rectangle 9"/>
          <p:cNvSpPr>
            <a:spLocks noGrp="1" noChangeArrowheads="1"/>
          </p:cNvSpPr>
          <p:nvPr>
            <p:ph idx="1"/>
          </p:nvPr>
        </p:nvSpPr>
        <p:spPr/>
        <p:txBody>
          <a:bodyPr/>
          <a:lstStyle/>
          <a:p>
            <a:pPr marL="457200" indent="-457200"/>
            <a:r>
              <a:rPr lang="en-US" dirty="0"/>
              <a:t>Goals</a:t>
            </a:r>
          </a:p>
          <a:p>
            <a:pPr marL="876300" lvl="1" indent="-419100"/>
            <a:r>
              <a:rPr lang="en-US" dirty="0"/>
              <a:t>Allocate CPU fairly among threads</a:t>
            </a:r>
          </a:p>
          <a:p>
            <a:pPr marL="876300" lvl="1" indent="-419100"/>
            <a:r>
              <a:rPr lang="en-US" dirty="0"/>
              <a:t>Give </a:t>
            </a:r>
            <a:r>
              <a:rPr lang="en-US" dirty="0" smtClean="0"/>
              <a:t>CPU priority </a:t>
            </a:r>
            <a:r>
              <a:rPr lang="en-US" dirty="0"/>
              <a:t>to </a:t>
            </a:r>
            <a:r>
              <a:rPr lang="en-US" dirty="0" smtClean="0"/>
              <a:t>IO </a:t>
            </a:r>
            <a:r>
              <a:rPr lang="en-US" dirty="0"/>
              <a:t>bound </a:t>
            </a:r>
            <a:r>
              <a:rPr lang="en-US" dirty="0" smtClean="0"/>
              <a:t>threads</a:t>
            </a:r>
            <a:endParaRPr lang="en-US" dirty="0"/>
          </a:p>
          <a:p>
            <a:pPr marL="457200" indent="-457200"/>
            <a:r>
              <a:rPr lang="en-US" dirty="0"/>
              <a:t>Each thread </a:t>
            </a:r>
            <a:r>
              <a:rPr lang="en-US" dirty="0" smtClean="0"/>
              <a:t>has the following parameters </a:t>
            </a:r>
            <a:r>
              <a:rPr lang="en-US" dirty="0"/>
              <a:t>associated with it:</a:t>
            </a:r>
          </a:p>
          <a:p>
            <a:pPr marL="876300" lvl="1" indent="-419100">
              <a:buFontTx/>
              <a:buAutoNum type="arabicPeriod"/>
            </a:pPr>
            <a:r>
              <a:rPr lang="en-US" dirty="0"/>
              <a:t>CPU usage (C)</a:t>
            </a:r>
          </a:p>
          <a:p>
            <a:pPr marL="876300" lvl="1" indent="-419100">
              <a:buFontTx/>
              <a:buAutoNum type="arabicPeriod"/>
            </a:pPr>
            <a:r>
              <a:rPr lang="en-US" dirty="0"/>
              <a:t>Current priority (P</a:t>
            </a:r>
            <a:r>
              <a:rPr lang="en-US" sz="2400" baseline="-14000" dirty="0"/>
              <a:t>i</a:t>
            </a:r>
            <a:r>
              <a:rPr lang="en-US" dirty="0"/>
              <a:t>), Initial priority (P</a:t>
            </a:r>
            <a:r>
              <a:rPr lang="en-US" sz="2400" baseline="-14000" dirty="0"/>
              <a:t>0</a:t>
            </a:r>
            <a:r>
              <a:rPr lang="en-US" dirty="0"/>
              <a:t>)</a:t>
            </a:r>
          </a:p>
          <a:p>
            <a:pPr marL="876300" lvl="1" indent="-419100">
              <a:buFontTx/>
              <a:buAutoNum type="arabicPeriod"/>
            </a:pPr>
            <a:r>
              <a:rPr lang="en-US" dirty="0"/>
              <a:t>Nice value (N</a:t>
            </a:r>
            <a:r>
              <a:rPr lang="en-US" dirty="0" smtClean="0"/>
              <a:t>)</a:t>
            </a:r>
            <a:endParaRPr lang="en-US" dirty="0"/>
          </a:p>
        </p:txBody>
      </p:sp>
      <p:sp>
        <p:nvSpPr>
          <p:cNvPr id="4" name="Slide Number Placeholder 3"/>
          <p:cNvSpPr>
            <a:spLocks noGrp="1"/>
          </p:cNvSpPr>
          <p:nvPr>
            <p:ph type="sldNum" sz="quarter" idx="10"/>
          </p:nvPr>
        </p:nvSpPr>
        <p:spPr/>
        <p:txBody>
          <a:bodyPr/>
          <a:lstStyle/>
          <a:p>
            <a:fld id="{61FD60C1-D01D-40B0-9531-C21D5A9AE5F3}" type="slidenum">
              <a:rPr lang="en-US"/>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a:t>Unix Feedback Scheduling</a:t>
            </a:r>
          </a:p>
        </p:txBody>
      </p:sp>
      <p:sp>
        <p:nvSpPr>
          <p:cNvPr id="979971" name="Rectangle 3"/>
          <p:cNvSpPr>
            <a:spLocks noGrp="1" noChangeArrowheads="1"/>
          </p:cNvSpPr>
          <p:nvPr>
            <p:ph idx="1"/>
          </p:nvPr>
        </p:nvSpPr>
        <p:spPr/>
        <p:txBody>
          <a:bodyPr/>
          <a:lstStyle/>
          <a:p>
            <a:pPr marL="476250" indent="-419100"/>
            <a:r>
              <a:rPr lang="en-US" dirty="0"/>
              <a:t>Three key </a:t>
            </a:r>
            <a:r>
              <a:rPr lang="en-US" dirty="0" smtClean="0"/>
              <a:t>steps</a:t>
            </a:r>
          </a:p>
          <a:p>
            <a:pPr marL="876300" lvl="1" indent="-419100"/>
            <a:r>
              <a:rPr lang="en-US" dirty="0" smtClean="0"/>
              <a:t>Scheduler </a:t>
            </a:r>
            <a:r>
              <a:rPr lang="en-CA" dirty="0" smtClean="0"/>
              <a:t>chooses to run thread </a:t>
            </a:r>
            <a:r>
              <a:rPr lang="en-CA" dirty="0"/>
              <a:t>with smallest </a:t>
            </a:r>
            <a:r>
              <a:rPr lang="en-CA" dirty="0" smtClean="0"/>
              <a:t>Pi value</a:t>
            </a:r>
            <a:endParaRPr lang="en-CA" dirty="0"/>
          </a:p>
          <a:p>
            <a:pPr marL="876300" lvl="1" indent="-419100"/>
            <a:endParaRPr lang="en-CA" dirty="0" smtClean="0"/>
          </a:p>
          <a:p>
            <a:pPr marL="876300" lvl="1" indent="-419100"/>
            <a:r>
              <a:rPr lang="en-CA" dirty="0" smtClean="0"/>
              <a:t>On </a:t>
            </a:r>
            <a:r>
              <a:rPr lang="en-CA" dirty="0"/>
              <a:t>timer </a:t>
            </a:r>
            <a:r>
              <a:rPr lang="en-CA" dirty="0" smtClean="0"/>
              <a:t>interrupt (e.g., every 10 </a:t>
            </a:r>
            <a:r>
              <a:rPr lang="en-CA" dirty="0" err="1" smtClean="0"/>
              <a:t>ms</a:t>
            </a:r>
            <a:r>
              <a:rPr lang="en-CA" dirty="0" smtClean="0"/>
              <a:t>)</a:t>
            </a:r>
          </a:p>
          <a:p>
            <a:pPr marL="1276350" lvl="2" indent="-419100"/>
            <a:r>
              <a:rPr lang="en-CA" dirty="0"/>
              <a:t>U</a:t>
            </a:r>
            <a:r>
              <a:rPr lang="en-CA" dirty="0" smtClean="0"/>
              <a:t>pdate </a:t>
            </a:r>
            <a:r>
              <a:rPr lang="en-CA" dirty="0"/>
              <a:t>CPU usage of </a:t>
            </a:r>
            <a:r>
              <a:rPr lang="en-CA" dirty="0">
                <a:solidFill>
                  <a:srgbClr val="C00000"/>
                </a:solidFill>
              </a:rPr>
              <a:t>running</a:t>
            </a:r>
            <a:r>
              <a:rPr lang="en-CA" dirty="0"/>
              <a:t> </a:t>
            </a:r>
            <a:r>
              <a:rPr lang="en-CA" dirty="0" smtClean="0"/>
              <a:t>thread: C  </a:t>
            </a:r>
            <a:r>
              <a:rPr lang="en-CA" dirty="0"/>
              <a:t>= C + </a:t>
            </a:r>
            <a:r>
              <a:rPr lang="en-CA" dirty="0" smtClean="0"/>
              <a:t>1</a:t>
            </a:r>
            <a:endParaRPr lang="en-CA" dirty="0"/>
          </a:p>
          <a:p>
            <a:pPr marL="876300" lvl="1" indent="-419100"/>
            <a:endParaRPr lang="en-CA" dirty="0" smtClean="0"/>
          </a:p>
          <a:p>
            <a:pPr marL="876300" lvl="1" indent="-419100"/>
            <a:r>
              <a:rPr lang="en-CA" dirty="0" smtClean="0"/>
              <a:t>Every </a:t>
            </a:r>
            <a:r>
              <a:rPr lang="en-CA" dirty="0"/>
              <a:t>time </a:t>
            </a:r>
            <a:r>
              <a:rPr lang="en-CA" dirty="0" smtClean="0"/>
              <a:t>slice (e.g., every 1 s)</a:t>
            </a:r>
          </a:p>
          <a:p>
            <a:pPr marL="1276350" lvl="2" indent="-419100"/>
            <a:r>
              <a:rPr lang="en-CA" dirty="0" smtClean="0"/>
              <a:t>Update </a:t>
            </a:r>
            <a:r>
              <a:rPr lang="en-CA" dirty="0"/>
              <a:t>current priority of </a:t>
            </a:r>
            <a:r>
              <a:rPr lang="en-CA" dirty="0">
                <a:solidFill>
                  <a:srgbClr val="C00000"/>
                </a:solidFill>
              </a:rPr>
              <a:t>all</a:t>
            </a:r>
            <a:r>
              <a:rPr lang="en-CA" dirty="0"/>
              <a:t> </a:t>
            </a:r>
            <a:r>
              <a:rPr lang="en-CA" dirty="0" smtClean="0"/>
              <a:t>threads: </a:t>
            </a:r>
            <a:r>
              <a:rPr lang="en-US" dirty="0"/>
              <a:t>P</a:t>
            </a:r>
            <a:r>
              <a:rPr lang="en-US" baseline="-14000" dirty="0"/>
              <a:t>i</a:t>
            </a:r>
            <a:r>
              <a:rPr lang="en-US" dirty="0"/>
              <a:t> = P</a:t>
            </a:r>
            <a:r>
              <a:rPr lang="en-US" baseline="-14000" dirty="0"/>
              <a:t>i-1 </a:t>
            </a:r>
            <a:r>
              <a:rPr lang="en-US" dirty="0"/>
              <a:t>/ 2 </a:t>
            </a:r>
            <a:r>
              <a:rPr lang="en-CA" dirty="0" smtClean="0"/>
              <a:t>+ </a:t>
            </a:r>
            <a:r>
              <a:rPr lang="en-CA" dirty="0"/>
              <a:t>C + N</a:t>
            </a:r>
          </a:p>
          <a:p>
            <a:pPr marL="1276350" lvl="2" indent="-419100"/>
            <a:r>
              <a:rPr lang="en-CA" dirty="0" smtClean="0"/>
              <a:t>Reset CPU usage for </a:t>
            </a:r>
            <a:r>
              <a:rPr lang="en-CA" dirty="0" smtClean="0">
                <a:solidFill>
                  <a:srgbClr val="C00000"/>
                </a:solidFill>
              </a:rPr>
              <a:t>all</a:t>
            </a:r>
            <a:r>
              <a:rPr lang="en-CA" dirty="0" smtClean="0"/>
              <a:t> threads: C  </a:t>
            </a:r>
            <a:r>
              <a:rPr lang="en-CA" dirty="0"/>
              <a:t>= </a:t>
            </a:r>
            <a:r>
              <a:rPr lang="en-CA" dirty="0" smtClean="0"/>
              <a:t>0</a:t>
            </a:r>
            <a:endParaRPr lang="en-US" dirty="0" smtClean="0"/>
          </a:p>
        </p:txBody>
      </p:sp>
      <p:sp>
        <p:nvSpPr>
          <p:cNvPr id="6" name="Slide Number Placeholder 3"/>
          <p:cNvSpPr>
            <a:spLocks noGrp="1"/>
          </p:cNvSpPr>
          <p:nvPr>
            <p:ph type="sldNum" sz="quarter" idx="10"/>
          </p:nvPr>
        </p:nvSpPr>
        <p:spPr/>
        <p:txBody>
          <a:bodyPr/>
          <a:lstStyle/>
          <a:p>
            <a:fld id="{ACF5EEEB-CCD4-4E3A-93F7-6DCA08238E1F}" type="slidenum">
              <a:rPr lang="en-US"/>
              <a:pPr/>
              <a:t>24</a:t>
            </a:fld>
            <a:endParaRPr lang="en-US"/>
          </a:p>
        </p:txBody>
      </p:sp>
      <p:sp>
        <p:nvSpPr>
          <p:cNvPr id="979974" name="AutoShape 6"/>
          <p:cNvSpPr>
            <a:spLocks noChangeArrowheads="1"/>
          </p:cNvSpPr>
          <p:nvPr/>
        </p:nvSpPr>
        <p:spPr bwMode="auto">
          <a:xfrm>
            <a:off x="5778500" y="3259138"/>
            <a:ext cx="2597150" cy="796925"/>
          </a:xfrm>
          <a:prstGeom prst="wedgeRoundRectCallout">
            <a:avLst>
              <a:gd name="adj1" fmla="val -43750"/>
              <a:gd name="adj2" fmla="val 70000"/>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979975" name="AutoShape 7"/>
          <p:cNvSpPr>
            <a:spLocks noChangeArrowheads="1"/>
          </p:cNvSpPr>
          <p:nvPr/>
        </p:nvSpPr>
        <p:spPr bwMode="auto">
          <a:xfrm>
            <a:off x="7334464" y="3300916"/>
            <a:ext cx="1644217" cy="609600"/>
          </a:xfrm>
          <a:prstGeom prst="wedgeRoundRectCallout">
            <a:avLst>
              <a:gd name="adj1" fmla="val -174150"/>
              <a:gd name="adj2" fmla="val 38352"/>
              <a:gd name="adj3" fmla="val 16667"/>
            </a:avLst>
          </a:prstGeom>
          <a:noFill/>
          <a:ln w="9525" algn="ctr">
            <a:solidFill>
              <a:schemeClr val="tx1"/>
            </a:solidFill>
            <a:miter lim="800000"/>
            <a:headEnd/>
            <a:tailEn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dirty="0">
                <a:latin typeface="Comic Sans MS" pitchFamily="66" charset="0"/>
              </a:rPr>
              <a:t>Why is time </a:t>
            </a:r>
            <a:r>
              <a:rPr lang="en-US" sz="1800" dirty="0" smtClean="0">
                <a:latin typeface="Comic Sans MS" pitchFamily="66" charset="0"/>
              </a:rPr>
              <a:t>slice so </a:t>
            </a:r>
            <a:r>
              <a:rPr lang="en-US" sz="1800" dirty="0">
                <a:latin typeface="Comic Sans MS" pitchFamily="66" charset="0"/>
              </a:rPr>
              <a:t>long?</a:t>
            </a:r>
          </a:p>
        </p:txBody>
      </p:sp>
      <p:sp>
        <p:nvSpPr>
          <p:cNvPr id="7" name="AutoShape 7"/>
          <p:cNvSpPr>
            <a:spLocks noChangeArrowheads="1"/>
          </p:cNvSpPr>
          <p:nvPr/>
        </p:nvSpPr>
        <p:spPr bwMode="auto">
          <a:xfrm>
            <a:off x="7189462" y="4974358"/>
            <a:ext cx="1644217" cy="1218623"/>
          </a:xfrm>
          <a:prstGeom prst="wedgeRoundRectCallout">
            <a:avLst>
              <a:gd name="adj1" fmla="val -91994"/>
              <a:gd name="adj2" fmla="val -93813"/>
              <a:gd name="adj3" fmla="val 16667"/>
            </a:avLst>
          </a:prstGeom>
          <a:noFill/>
          <a:ln w="9525" algn="ctr">
            <a:solidFill>
              <a:schemeClr val="tx1"/>
            </a:solidFill>
            <a:miter lim="800000"/>
            <a:headEnd/>
            <a:tailEn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CA" sz="1800" dirty="0">
                <a:latin typeface="Comic Sans MS" pitchFamily="66" charset="0"/>
              </a:rPr>
              <a:t>'</a:t>
            </a:r>
            <a:r>
              <a:rPr lang="en-CA" sz="1800" dirty="0" err="1">
                <a:latin typeface="Comic Sans MS" pitchFamily="66" charset="0"/>
              </a:rPr>
              <a:t>i</a:t>
            </a:r>
            <a:r>
              <a:rPr lang="en-CA" sz="1800" dirty="0">
                <a:latin typeface="Comic Sans MS" pitchFamily="66" charset="0"/>
              </a:rPr>
              <a:t>' is the </a:t>
            </a:r>
            <a:r>
              <a:rPr lang="en-CA" sz="1800" dirty="0" err="1">
                <a:latin typeface="Comic Sans MS" pitchFamily="66" charset="0"/>
              </a:rPr>
              <a:t>ith</a:t>
            </a:r>
            <a:r>
              <a:rPr lang="en-CA" sz="1800" dirty="0">
                <a:latin typeface="Comic Sans MS" pitchFamily="66" charset="0"/>
              </a:rPr>
              <a:t> time </a:t>
            </a:r>
            <a:r>
              <a:rPr lang="en-CA" sz="1800" dirty="0" smtClean="0">
                <a:latin typeface="Comic Sans MS" pitchFamily="66" charset="0"/>
              </a:rPr>
              <a:t>slice,</a:t>
            </a:r>
            <a:endParaRPr lang="en-CA" sz="1800" dirty="0">
              <a:latin typeface="Comic Sans MS" pitchFamily="66" charset="0"/>
            </a:endParaRPr>
          </a:p>
          <a:p>
            <a:r>
              <a:rPr lang="en-US" sz="1800" dirty="0" smtClean="0"/>
              <a:t>P</a:t>
            </a:r>
            <a:r>
              <a:rPr lang="en-US" sz="1600" baseline="-14000" dirty="0" smtClean="0"/>
              <a:t>0</a:t>
            </a:r>
            <a:r>
              <a:rPr lang="en-US" sz="1800" dirty="0" smtClean="0"/>
              <a:t> </a:t>
            </a:r>
            <a:r>
              <a:rPr lang="en-CA" sz="1800" dirty="0" smtClean="0">
                <a:latin typeface="Comic Sans MS" pitchFamily="66" charset="0"/>
              </a:rPr>
              <a:t>= 0</a:t>
            </a:r>
            <a:endParaRPr lang="en-CA" sz="1800" dirty="0">
              <a:latin typeface="Comic Sans MS" pitchFamily="66" charset="0"/>
            </a:endParaRPr>
          </a:p>
          <a:p>
            <a:endParaRPr lang="en-US" sz="1800" dirty="0">
              <a:latin typeface="Comic Sans MS"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99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en-US"/>
              <a:t>Unix Feedback Scheduling Example</a:t>
            </a:r>
          </a:p>
        </p:txBody>
      </p:sp>
      <p:sp>
        <p:nvSpPr>
          <p:cNvPr id="980995" name="Rectangle 3"/>
          <p:cNvSpPr>
            <a:spLocks noGrp="1" noChangeArrowheads="1"/>
          </p:cNvSpPr>
          <p:nvPr>
            <p:ph idx="1"/>
          </p:nvPr>
        </p:nvSpPr>
        <p:spPr/>
        <p:txBody>
          <a:bodyPr/>
          <a:lstStyle/>
          <a:p>
            <a:r>
              <a:rPr lang="en-US" dirty="0"/>
              <a:t>Say </a:t>
            </a:r>
            <a:r>
              <a:rPr lang="en-US" dirty="0" smtClean="0"/>
              <a:t>time slice is </a:t>
            </a:r>
            <a:r>
              <a:rPr lang="en-US" dirty="0"/>
              <a:t>5 timer interrupt units</a:t>
            </a:r>
          </a:p>
          <a:p>
            <a:r>
              <a:rPr lang="en-US" dirty="0"/>
              <a:t>N = 0</a:t>
            </a:r>
          </a:p>
          <a:p>
            <a:r>
              <a:rPr lang="en-US" dirty="0"/>
              <a:t>A thread runs as follows:</a:t>
            </a:r>
          </a:p>
          <a:p>
            <a:endParaRPr lang="en-US" dirty="0"/>
          </a:p>
          <a:p>
            <a:endParaRPr lang="en-US" dirty="0"/>
          </a:p>
          <a:p>
            <a:endParaRPr lang="en-US" dirty="0"/>
          </a:p>
          <a:p>
            <a:endParaRPr lang="en-US" dirty="0"/>
          </a:p>
          <a:p>
            <a:r>
              <a:rPr lang="en-US" dirty="0"/>
              <a:t>Calculate its priority at time 20</a:t>
            </a:r>
          </a:p>
          <a:p>
            <a:pPr lvl="1"/>
            <a:endParaRPr lang="en-US" dirty="0"/>
          </a:p>
        </p:txBody>
      </p:sp>
      <p:sp>
        <p:nvSpPr>
          <p:cNvPr id="60" name="Slide Number Placeholder 3"/>
          <p:cNvSpPr>
            <a:spLocks noGrp="1"/>
          </p:cNvSpPr>
          <p:nvPr>
            <p:ph type="sldNum" sz="quarter" idx="10"/>
          </p:nvPr>
        </p:nvSpPr>
        <p:spPr/>
        <p:txBody>
          <a:bodyPr/>
          <a:lstStyle/>
          <a:p>
            <a:fld id="{E4D1DBF7-CF78-47BC-A33F-A24098E3BEFC}" type="slidenum">
              <a:rPr lang="en-US"/>
              <a:pPr/>
              <a:t>25</a:t>
            </a:fld>
            <a:endParaRPr lang="en-US"/>
          </a:p>
        </p:txBody>
      </p:sp>
      <p:grpSp>
        <p:nvGrpSpPr>
          <p:cNvPr id="980996" name="Group 4"/>
          <p:cNvGrpSpPr>
            <a:grpSpLocks/>
          </p:cNvGrpSpPr>
          <p:nvPr/>
        </p:nvGrpSpPr>
        <p:grpSpPr bwMode="auto">
          <a:xfrm>
            <a:off x="1625600" y="4122738"/>
            <a:ext cx="5867400" cy="442912"/>
            <a:chOff x="912" y="3408"/>
            <a:chExt cx="3696" cy="279"/>
          </a:xfrm>
        </p:grpSpPr>
        <p:grpSp>
          <p:nvGrpSpPr>
            <p:cNvPr id="980997" name="Group 5"/>
            <p:cNvGrpSpPr>
              <a:grpSpLocks/>
            </p:cNvGrpSpPr>
            <p:nvPr/>
          </p:nvGrpSpPr>
          <p:grpSpPr bwMode="auto">
            <a:xfrm>
              <a:off x="1008" y="3408"/>
              <a:ext cx="720" cy="48"/>
              <a:chOff x="1008" y="3408"/>
              <a:chExt cx="720" cy="48"/>
            </a:xfrm>
          </p:grpSpPr>
          <p:sp>
            <p:nvSpPr>
              <p:cNvPr id="980998" name="Freeform 6"/>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0999" name="Line 7"/>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00" name="Line 8"/>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01" name="Line 9"/>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02" name="Line 10"/>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81003" name="Group 11"/>
            <p:cNvGrpSpPr>
              <a:grpSpLocks/>
            </p:cNvGrpSpPr>
            <p:nvPr/>
          </p:nvGrpSpPr>
          <p:grpSpPr bwMode="auto">
            <a:xfrm>
              <a:off x="1728" y="3408"/>
              <a:ext cx="720" cy="48"/>
              <a:chOff x="1008" y="3408"/>
              <a:chExt cx="720" cy="48"/>
            </a:xfrm>
          </p:grpSpPr>
          <p:sp>
            <p:nvSpPr>
              <p:cNvPr id="981004" name="Freeform 12"/>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05" name="Line 13"/>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06" name="Line 14"/>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07" name="Line 15"/>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08" name="Line 16"/>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81009" name="Group 17"/>
            <p:cNvGrpSpPr>
              <a:grpSpLocks/>
            </p:cNvGrpSpPr>
            <p:nvPr/>
          </p:nvGrpSpPr>
          <p:grpSpPr bwMode="auto">
            <a:xfrm>
              <a:off x="2448" y="3408"/>
              <a:ext cx="720" cy="48"/>
              <a:chOff x="1008" y="3408"/>
              <a:chExt cx="720" cy="48"/>
            </a:xfrm>
          </p:grpSpPr>
          <p:sp>
            <p:nvSpPr>
              <p:cNvPr id="981010" name="Freeform 18"/>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11" name="Line 19"/>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12" name="Line 20"/>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13" name="Line 21"/>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14" name="Line 22"/>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81015" name="Group 23"/>
            <p:cNvGrpSpPr>
              <a:grpSpLocks/>
            </p:cNvGrpSpPr>
            <p:nvPr/>
          </p:nvGrpSpPr>
          <p:grpSpPr bwMode="auto">
            <a:xfrm>
              <a:off x="3168" y="3408"/>
              <a:ext cx="720" cy="48"/>
              <a:chOff x="1008" y="3408"/>
              <a:chExt cx="720" cy="48"/>
            </a:xfrm>
          </p:grpSpPr>
          <p:sp>
            <p:nvSpPr>
              <p:cNvPr id="981016" name="Freeform 24"/>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17" name="Line 25"/>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18" name="Line 26"/>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19" name="Line 27"/>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20" name="Line 28"/>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81021" name="Group 29"/>
            <p:cNvGrpSpPr>
              <a:grpSpLocks/>
            </p:cNvGrpSpPr>
            <p:nvPr/>
          </p:nvGrpSpPr>
          <p:grpSpPr bwMode="auto">
            <a:xfrm>
              <a:off x="3888" y="3408"/>
              <a:ext cx="720" cy="48"/>
              <a:chOff x="1008" y="3408"/>
              <a:chExt cx="720" cy="48"/>
            </a:xfrm>
          </p:grpSpPr>
          <p:sp>
            <p:nvSpPr>
              <p:cNvPr id="981022" name="Freeform 30"/>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23" name="Line 31"/>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24" name="Line 32"/>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25" name="Line 33"/>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81026" name="Line 34"/>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81027" name="Text Box 35"/>
            <p:cNvSpPr txBox="1">
              <a:spLocks noChangeArrowheads="1"/>
            </p:cNvSpPr>
            <p:nvPr/>
          </p:nvSpPr>
          <p:spPr bwMode="auto">
            <a:xfrm>
              <a:off x="91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0</a:t>
              </a:r>
            </a:p>
          </p:txBody>
        </p:sp>
        <p:sp>
          <p:nvSpPr>
            <p:cNvPr id="981028" name="Text Box 36"/>
            <p:cNvSpPr txBox="1">
              <a:spLocks noChangeArrowheads="1"/>
            </p:cNvSpPr>
            <p:nvPr/>
          </p:nvSpPr>
          <p:spPr bwMode="auto">
            <a:xfrm>
              <a:off x="163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5</a:t>
              </a:r>
            </a:p>
          </p:txBody>
        </p:sp>
        <p:sp>
          <p:nvSpPr>
            <p:cNvPr id="981029" name="Text Box 37"/>
            <p:cNvSpPr txBox="1">
              <a:spLocks noChangeArrowheads="1"/>
            </p:cNvSpPr>
            <p:nvPr/>
          </p:nvSpPr>
          <p:spPr bwMode="auto">
            <a:xfrm>
              <a:off x="2304" y="345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10</a:t>
              </a:r>
            </a:p>
          </p:txBody>
        </p:sp>
        <p:sp>
          <p:nvSpPr>
            <p:cNvPr id="981030" name="Text Box 38"/>
            <p:cNvSpPr txBox="1">
              <a:spLocks noChangeArrowheads="1"/>
            </p:cNvSpPr>
            <p:nvPr/>
          </p:nvSpPr>
          <p:spPr bwMode="auto">
            <a:xfrm>
              <a:off x="302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15</a:t>
              </a:r>
            </a:p>
          </p:txBody>
        </p:sp>
        <p:sp>
          <p:nvSpPr>
            <p:cNvPr id="981031" name="Text Box 39"/>
            <p:cNvSpPr txBox="1">
              <a:spLocks noChangeArrowheads="1"/>
            </p:cNvSpPr>
            <p:nvPr/>
          </p:nvSpPr>
          <p:spPr bwMode="auto">
            <a:xfrm>
              <a:off x="374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20</a:t>
              </a:r>
            </a:p>
          </p:txBody>
        </p:sp>
      </p:grpSp>
      <p:sp>
        <p:nvSpPr>
          <p:cNvPr id="981051" name="Rectangle 59"/>
          <p:cNvSpPr>
            <a:spLocks noChangeArrowheads="1"/>
          </p:cNvSpPr>
          <p:nvPr/>
        </p:nvSpPr>
        <p:spPr bwMode="auto">
          <a:xfrm>
            <a:off x="2454275"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55" name="Rectangle 63"/>
          <p:cNvSpPr>
            <a:spLocks noChangeArrowheads="1"/>
          </p:cNvSpPr>
          <p:nvPr/>
        </p:nvSpPr>
        <p:spPr bwMode="auto">
          <a:xfrm>
            <a:off x="3368675"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56" name="Rectangle 64"/>
          <p:cNvSpPr>
            <a:spLocks noChangeArrowheads="1"/>
          </p:cNvSpPr>
          <p:nvPr/>
        </p:nvSpPr>
        <p:spPr bwMode="auto">
          <a:xfrm>
            <a:off x="3597275"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1" name="Rectangle 69"/>
          <p:cNvSpPr>
            <a:spLocks noChangeArrowheads="1"/>
          </p:cNvSpPr>
          <p:nvPr/>
        </p:nvSpPr>
        <p:spPr bwMode="auto">
          <a:xfrm>
            <a:off x="4741863"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2" name="Rectangle 70"/>
          <p:cNvSpPr>
            <a:spLocks noChangeArrowheads="1"/>
          </p:cNvSpPr>
          <p:nvPr/>
        </p:nvSpPr>
        <p:spPr bwMode="auto">
          <a:xfrm>
            <a:off x="4968875"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3" name="Rectangle 71"/>
          <p:cNvSpPr>
            <a:spLocks noChangeArrowheads="1"/>
          </p:cNvSpPr>
          <p:nvPr/>
        </p:nvSpPr>
        <p:spPr bwMode="auto">
          <a:xfrm>
            <a:off x="5197475"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4" name="Rectangle 72"/>
          <p:cNvSpPr>
            <a:spLocks noChangeArrowheads="1"/>
          </p:cNvSpPr>
          <p:nvPr/>
        </p:nvSpPr>
        <p:spPr bwMode="auto">
          <a:xfrm>
            <a:off x="5426075"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79" name="Rectangle 87"/>
          <p:cNvSpPr>
            <a:spLocks noChangeArrowheads="1"/>
          </p:cNvSpPr>
          <p:nvPr/>
        </p:nvSpPr>
        <p:spPr bwMode="auto">
          <a:xfrm>
            <a:off x="1787525"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80" name="Rectangle 88"/>
          <p:cNvSpPr>
            <a:spLocks noChangeArrowheads="1"/>
          </p:cNvSpPr>
          <p:nvPr/>
        </p:nvSpPr>
        <p:spPr bwMode="auto">
          <a:xfrm>
            <a:off x="2016125"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81" name="Rectangle 89"/>
          <p:cNvSpPr>
            <a:spLocks noChangeArrowheads="1"/>
          </p:cNvSpPr>
          <p:nvPr/>
        </p:nvSpPr>
        <p:spPr bwMode="auto">
          <a:xfrm>
            <a:off x="4503738" y="3805238"/>
            <a:ext cx="2286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82" name="Text Box 90"/>
          <p:cNvSpPr txBox="1">
            <a:spLocks noChangeArrowheads="1"/>
          </p:cNvSpPr>
          <p:nvPr/>
        </p:nvSpPr>
        <p:spPr bwMode="auto">
          <a:xfrm>
            <a:off x="1955800" y="3379788"/>
            <a:ext cx="866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C = 3</a:t>
            </a:r>
          </a:p>
        </p:txBody>
      </p:sp>
      <p:sp>
        <p:nvSpPr>
          <p:cNvPr id="981090" name="Text Box 98"/>
          <p:cNvSpPr txBox="1">
            <a:spLocks noChangeArrowheads="1"/>
          </p:cNvSpPr>
          <p:nvPr/>
        </p:nvSpPr>
        <p:spPr bwMode="auto">
          <a:xfrm>
            <a:off x="3121025" y="3379788"/>
            <a:ext cx="866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C = 2</a:t>
            </a:r>
          </a:p>
        </p:txBody>
      </p:sp>
      <p:sp>
        <p:nvSpPr>
          <p:cNvPr id="981094" name="Text Box 102"/>
          <p:cNvSpPr txBox="1">
            <a:spLocks noChangeArrowheads="1"/>
          </p:cNvSpPr>
          <p:nvPr/>
        </p:nvSpPr>
        <p:spPr bwMode="auto">
          <a:xfrm>
            <a:off x="4237038" y="3379788"/>
            <a:ext cx="866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C = 3</a:t>
            </a:r>
          </a:p>
        </p:txBody>
      </p:sp>
      <p:sp>
        <p:nvSpPr>
          <p:cNvPr id="981097" name="Text Box 105"/>
          <p:cNvSpPr txBox="1">
            <a:spLocks noChangeArrowheads="1"/>
          </p:cNvSpPr>
          <p:nvPr/>
        </p:nvSpPr>
        <p:spPr bwMode="auto">
          <a:xfrm>
            <a:off x="5384800" y="3379788"/>
            <a:ext cx="866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C = 2</a:t>
            </a:r>
          </a:p>
        </p:txBody>
      </p:sp>
      <p:grpSp>
        <p:nvGrpSpPr>
          <p:cNvPr id="981106" name="Group 114"/>
          <p:cNvGrpSpPr>
            <a:grpSpLocks/>
          </p:cNvGrpSpPr>
          <p:nvPr/>
        </p:nvGrpSpPr>
        <p:grpSpPr bwMode="auto">
          <a:xfrm>
            <a:off x="1771650" y="3200400"/>
            <a:ext cx="4575175" cy="1000125"/>
            <a:chOff x="1116" y="1818"/>
            <a:chExt cx="2882" cy="828"/>
          </a:xfrm>
        </p:grpSpPr>
        <p:sp>
          <p:nvSpPr>
            <p:cNvPr id="981101" name="Line 109"/>
            <p:cNvSpPr>
              <a:spLocks noChangeShapeType="1"/>
            </p:cNvSpPr>
            <p:nvPr/>
          </p:nvSpPr>
          <p:spPr bwMode="auto">
            <a:xfrm>
              <a:off x="1116" y="1818"/>
              <a:ext cx="0" cy="828"/>
            </a:xfrm>
            <a:prstGeom prst="line">
              <a:avLst/>
            </a:prstGeom>
            <a:noFill/>
            <a:ln w="12700">
              <a:solidFill>
                <a:schemeClr val="tx1"/>
              </a:solidFill>
              <a:prstDash val="lg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102" name="Line 110"/>
            <p:cNvSpPr>
              <a:spLocks noChangeShapeType="1"/>
            </p:cNvSpPr>
            <p:nvPr/>
          </p:nvSpPr>
          <p:spPr bwMode="auto">
            <a:xfrm>
              <a:off x="1836" y="1818"/>
              <a:ext cx="0" cy="828"/>
            </a:xfrm>
            <a:prstGeom prst="line">
              <a:avLst/>
            </a:prstGeom>
            <a:noFill/>
            <a:ln w="12700">
              <a:solidFill>
                <a:schemeClr val="tx1"/>
              </a:solidFill>
              <a:prstDash val="lg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103" name="Line 111"/>
            <p:cNvSpPr>
              <a:spLocks noChangeShapeType="1"/>
            </p:cNvSpPr>
            <p:nvPr/>
          </p:nvSpPr>
          <p:spPr bwMode="auto">
            <a:xfrm>
              <a:off x="2557" y="1818"/>
              <a:ext cx="0" cy="828"/>
            </a:xfrm>
            <a:prstGeom prst="line">
              <a:avLst/>
            </a:prstGeom>
            <a:noFill/>
            <a:ln w="12700">
              <a:solidFill>
                <a:schemeClr val="tx1"/>
              </a:solidFill>
              <a:prstDash val="lg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104" name="Line 112"/>
            <p:cNvSpPr>
              <a:spLocks noChangeShapeType="1"/>
            </p:cNvSpPr>
            <p:nvPr/>
          </p:nvSpPr>
          <p:spPr bwMode="auto">
            <a:xfrm>
              <a:off x="3277" y="1818"/>
              <a:ext cx="0" cy="828"/>
            </a:xfrm>
            <a:prstGeom prst="line">
              <a:avLst/>
            </a:prstGeom>
            <a:noFill/>
            <a:ln w="12700">
              <a:solidFill>
                <a:schemeClr val="tx1"/>
              </a:solidFill>
              <a:prstDash val="lg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105" name="Line 113"/>
            <p:cNvSpPr>
              <a:spLocks noChangeShapeType="1"/>
            </p:cNvSpPr>
            <p:nvPr/>
          </p:nvSpPr>
          <p:spPr bwMode="auto">
            <a:xfrm>
              <a:off x="3998" y="1818"/>
              <a:ext cx="0" cy="828"/>
            </a:xfrm>
            <a:prstGeom prst="line">
              <a:avLst/>
            </a:prstGeom>
            <a:noFill/>
            <a:ln w="12700">
              <a:solidFill>
                <a:schemeClr val="tx1"/>
              </a:solidFill>
              <a:prstDash val="lg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en-US"/>
              <a:t>Some Comments About Unix Scheduling</a:t>
            </a:r>
          </a:p>
        </p:txBody>
      </p:sp>
      <p:sp>
        <p:nvSpPr>
          <p:cNvPr id="1007619" name="Rectangle 3"/>
          <p:cNvSpPr>
            <a:spLocks noGrp="1" noChangeArrowheads="1"/>
          </p:cNvSpPr>
          <p:nvPr>
            <p:ph idx="1"/>
          </p:nvPr>
        </p:nvSpPr>
        <p:spPr/>
        <p:txBody>
          <a:bodyPr/>
          <a:lstStyle/>
          <a:p>
            <a:r>
              <a:rPr lang="en-US" dirty="0"/>
              <a:t>A thread runs for a full time slice unless </a:t>
            </a:r>
            <a:r>
              <a:rPr lang="en-US" dirty="0" smtClean="0"/>
              <a:t>the thread </a:t>
            </a:r>
            <a:r>
              <a:rPr lang="en-US" dirty="0"/>
              <a:t>blocks or some blocked thread becomes </a:t>
            </a:r>
            <a:r>
              <a:rPr lang="en-US" dirty="0" smtClean="0"/>
              <a:t>runnable</a:t>
            </a:r>
            <a:endParaRPr lang="en-US" dirty="0"/>
          </a:p>
          <a:p>
            <a:pPr lvl="1"/>
            <a:r>
              <a:rPr lang="en-US" dirty="0"/>
              <a:t>Why?</a:t>
            </a:r>
          </a:p>
          <a:p>
            <a:pPr lvl="1"/>
            <a:r>
              <a:rPr lang="en-US" dirty="0"/>
              <a:t>What is the benefit of this approach?</a:t>
            </a:r>
          </a:p>
          <a:p>
            <a:r>
              <a:rPr lang="en-CA" dirty="0" smtClean="0"/>
              <a:t>How </a:t>
            </a:r>
            <a:r>
              <a:rPr lang="en-CA" dirty="0"/>
              <a:t>does scheduler give priority to IO-bound threads? </a:t>
            </a:r>
            <a:endParaRPr lang="en-CA" dirty="0" smtClean="0"/>
          </a:p>
          <a:p>
            <a:r>
              <a:rPr lang="en-US" dirty="0" smtClean="0"/>
              <a:t>What </a:t>
            </a:r>
            <a:r>
              <a:rPr lang="en-US" dirty="0"/>
              <a:t>are the benefits of this approach?</a:t>
            </a:r>
          </a:p>
        </p:txBody>
      </p:sp>
      <p:sp>
        <p:nvSpPr>
          <p:cNvPr id="4" name="Slide Number Placeholder 3"/>
          <p:cNvSpPr>
            <a:spLocks noGrp="1"/>
          </p:cNvSpPr>
          <p:nvPr>
            <p:ph type="sldNum" sz="quarter" idx="10"/>
          </p:nvPr>
        </p:nvSpPr>
        <p:spPr/>
        <p:txBody>
          <a:bodyPr/>
          <a:lstStyle/>
          <a:p>
            <a:fld id="{F4A64F65-51FB-4D3E-A510-F0D5F41ADCD8}" type="slidenum">
              <a:rPr lang="en-US"/>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p:txBody>
          <a:bodyPr/>
          <a:lstStyle/>
          <a:p>
            <a:r>
              <a:rPr lang="en-US"/>
              <a:t>Multiprocessor Scheduling</a:t>
            </a:r>
          </a:p>
        </p:txBody>
      </p:sp>
      <p:sp>
        <p:nvSpPr>
          <p:cNvPr id="999427" name="Rectangle 3"/>
          <p:cNvSpPr>
            <a:spLocks noGrp="1" noChangeArrowheads="1"/>
          </p:cNvSpPr>
          <p:nvPr>
            <p:ph idx="1"/>
          </p:nvPr>
        </p:nvSpPr>
        <p:spPr/>
        <p:txBody>
          <a:bodyPr/>
          <a:lstStyle/>
          <a:p>
            <a:r>
              <a:rPr lang="en-US"/>
              <a:t>Asymetric multiprocessing</a:t>
            </a:r>
          </a:p>
          <a:p>
            <a:pPr lvl="1"/>
            <a:r>
              <a:rPr lang="en-US"/>
              <a:t>One processor runs all OS code, I/O processing code, etc.</a:t>
            </a:r>
          </a:p>
          <a:p>
            <a:pPr lvl="1"/>
            <a:r>
              <a:rPr lang="en-US"/>
              <a:t>Other processors run user code</a:t>
            </a:r>
          </a:p>
          <a:p>
            <a:pPr lvl="1"/>
            <a:r>
              <a:rPr lang="en-US"/>
              <a:t>Simple to implement</a:t>
            </a:r>
          </a:p>
          <a:p>
            <a:r>
              <a:rPr lang="en-US"/>
              <a:t>Symmetric multiprocessing (SMP)</a:t>
            </a:r>
          </a:p>
          <a:p>
            <a:pPr lvl="1"/>
            <a:r>
              <a:rPr lang="en-US"/>
              <a:t>All processors run OS and user code</a:t>
            </a:r>
          </a:p>
          <a:p>
            <a:pPr lvl="1"/>
            <a:r>
              <a:rPr lang="en-US"/>
              <a:t>More efficient</a:t>
            </a:r>
          </a:p>
          <a:p>
            <a:pPr lvl="1"/>
            <a:r>
              <a:rPr lang="en-US"/>
              <a:t>Harder to implement</a:t>
            </a:r>
          </a:p>
          <a:p>
            <a:r>
              <a:rPr lang="en-US"/>
              <a:t>SMP Scheduling Issues</a:t>
            </a:r>
          </a:p>
          <a:p>
            <a:pPr lvl="1"/>
            <a:r>
              <a:rPr lang="en-US"/>
              <a:t>Processor affinity</a:t>
            </a:r>
          </a:p>
          <a:p>
            <a:pPr lvl="1"/>
            <a:r>
              <a:rPr lang="en-US"/>
              <a:t>Load balancing</a:t>
            </a:r>
          </a:p>
        </p:txBody>
      </p:sp>
      <p:sp>
        <p:nvSpPr>
          <p:cNvPr id="4" name="Slide Number Placeholder 3"/>
          <p:cNvSpPr>
            <a:spLocks noGrp="1"/>
          </p:cNvSpPr>
          <p:nvPr>
            <p:ph type="sldNum" sz="quarter" idx="10"/>
          </p:nvPr>
        </p:nvSpPr>
        <p:spPr/>
        <p:txBody>
          <a:bodyPr/>
          <a:lstStyle/>
          <a:p>
            <a:fld id="{B14F0023-8FD6-479C-ACDC-44FA383457B9}" type="slidenum">
              <a:rPr lang="en-US"/>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p:txBody>
          <a:bodyPr/>
          <a:lstStyle/>
          <a:p>
            <a:r>
              <a:rPr lang="en-US"/>
              <a:t>Processor Affinity</a:t>
            </a:r>
          </a:p>
        </p:txBody>
      </p:sp>
      <p:sp>
        <p:nvSpPr>
          <p:cNvPr id="1004547" name="Rectangle 3"/>
          <p:cNvSpPr>
            <a:spLocks noGrp="1" noChangeArrowheads="1"/>
          </p:cNvSpPr>
          <p:nvPr>
            <p:ph idx="1"/>
          </p:nvPr>
        </p:nvSpPr>
        <p:spPr/>
        <p:txBody>
          <a:bodyPr/>
          <a:lstStyle/>
          <a:p>
            <a:r>
              <a:rPr lang="en-US" dirty="0"/>
              <a:t>When a thread is running on a processor P1, the processor caches the thread’s data</a:t>
            </a:r>
          </a:p>
          <a:p>
            <a:r>
              <a:rPr lang="en-US" dirty="0"/>
              <a:t>If thread is migrated from P1 to P2, cache has to be invalidated on P1 and populated on P2</a:t>
            </a:r>
          </a:p>
          <a:p>
            <a:r>
              <a:rPr lang="en-US" dirty="0" smtClean="0">
                <a:solidFill>
                  <a:srgbClr val="C00000"/>
                </a:solidFill>
              </a:rPr>
              <a:t>Processor affinity</a:t>
            </a:r>
            <a:endParaRPr lang="en-US" dirty="0"/>
          </a:p>
          <a:p>
            <a:pPr lvl="1"/>
            <a:r>
              <a:rPr lang="en-US" dirty="0" smtClean="0"/>
              <a:t>OS </a:t>
            </a:r>
            <a:r>
              <a:rPr lang="en-US" dirty="0"/>
              <a:t>tries to ensure that thread keeps running on </a:t>
            </a:r>
            <a:r>
              <a:rPr lang="en-US" dirty="0" smtClean="0"/>
              <a:t>P1</a:t>
            </a:r>
          </a:p>
          <a:p>
            <a:pPr marL="742950" lvl="2" indent="-342900">
              <a:spcBef>
                <a:spcPct val="40000"/>
              </a:spcBef>
              <a:spcAft>
                <a:spcPct val="10000"/>
              </a:spcAft>
              <a:buClr>
                <a:schemeClr val="tx1"/>
              </a:buClr>
              <a:buSzPct val="50000"/>
              <a:buFont typeface="Wingdings" pitchFamily="2" charset="2"/>
              <a:buChar char="q"/>
            </a:pPr>
            <a:r>
              <a:rPr lang="en-US" sz="2000" dirty="0" smtClean="0"/>
              <a:t>A thread </a:t>
            </a:r>
            <a:r>
              <a:rPr lang="en-US" sz="2000" dirty="0"/>
              <a:t>can specify which processor it wants to use (hard affinity</a:t>
            </a:r>
            <a:r>
              <a:rPr lang="en-US" sz="2000" dirty="0" smtClean="0"/>
              <a:t>)</a:t>
            </a:r>
            <a:endParaRPr lang="en-US" sz="2000" dirty="0"/>
          </a:p>
        </p:txBody>
      </p:sp>
      <p:sp>
        <p:nvSpPr>
          <p:cNvPr id="4" name="Slide Number Placeholder 3"/>
          <p:cNvSpPr>
            <a:spLocks noGrp="1"/>
          </p:cNvSpPr>
          <p:nvPr>
            <p:ph type="sldNum" sz="quarter" idx="10"/>
          </p:nvPr>
        </p:nvSpPr>
        <p:spPr/>
        <p:txBody>
          <a:bodyPr/>
          <a:lstStyle/>
          <a:p>
            <a:fld id="{EDA4F1E9-A78E-425B-A3E3-87B92C76E6F8}" type="slidenum">
              <a:rPr lang="en-US"/>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r>
              <a:rPr lang="en-US"/>
              <a:t>Load Balancing</a:t>
            </a:r>
          </a:p>
        </p:txBody>
      </p:sp>
      <p:sp>
        <p:nvSpPr>
          <p:cNvPr id="1003523" name="Rectangle 3"/>
          <p:cNvSpPr>
            <a:spLocks noGrp="1" noChangeArrowheads="1"/>
          </p:cNvSpPr>
          <p:nvPr>
            <p:ph idx="1"/>
          </p:nvPr>
        </p:nvSpPr>
        <p:spPr/>
        <p:txBody>
          <a:bodyPr/>
          <a:lstStyle/>
          <a:p>
            <a:r>
              <a:rPr lang="en-US" dirty="0"/>
              <a:t>Use one ready queue or ready queue per processor?</a:t>
            </a:r>
          </a:p>
          <a:p>
            <a:r>
              <a:rPr lang="en-US" dirty="0"/>
              <a:t>Single ready queue makes load balancing easier</a:t>
            </a:r>
          </a:p>
          <a:p>
            <a:pPr lvl="1"/>
            <a:r>
              <a:rPr lang="en-US" dirty="0"/>
              <a:t>When a processor becomes idle, it picks next ready thread</a:t>
            </a:r>
          </a:p>
          <a:p>
            <a:pPr lvl="1"/>
            <a:r>
              <a:rPr lang="en-US" dirty="0"/>
              <a:t>However, the ready queue can become a bottleneck</a:t>
            </a:r>
          </a:p>
          <a:p>
            <a:r>
              <a:rPr lang="en-US" dirty="0"/>
              <a:t>A ready queue per processor is more scalable</a:t>
            </a:r>
          </a:p>
          <a:p>
            <a:pPr lvl="1"/>
            <a:r>
              <a:rPr lang="en-US" dirty="0"/>
              <a:t>However, task migration and load balancing are more </a:t>
            </a:r>
            <a:r>
              <a:rPr lang="en-US" dirty="0" smtClean="0"/>
              <a:t>tricky</a:t>
            </a:r>
          </a:p>
          <a:p>
            <a:pPr lvl="1"/>
            <a:r>
              <a:rPr lang="en-US" dirty="0" smtClean="0"/>
              <a:t>Task migration: need to be careful or else deadlock possible</a:t>
            </a:r>
            <a:endParaRPr lang="en-US" dirty="0"/>
          </a:p>
          <a:p>
            <a:pPr lvl="1"/>
            <a:r>
              <a:rPr lang="en-US" dirty="0"/>
              <a:t>There are two complementary options for load balancing</a:t>
            </a:r>
          </a:p>
          <a:p>
            <a:pPr lvl="2"/>
            <a:r>
              <a:rPr lang="en-US" dirty="0">
                <a:solidFill>
                  <a:schemeClr val="folHlink"/>
                </a:solidFill>
              </a:rPr>
              <a:t>Push migration:</a:t>
            </a:r>
            <a:r>
              <a:rPr lang="en-US" dirty="0"/>
              <a:t> A migration thread periodically checks load on each processor and </a:t>
            </a:r>
            <a:r>
              <a:rPr lang="en-US" dirty="0" smtClean="0"/>
              <a:t>schedules threads on less-busy </a:t>
            </a:r>
            <a:r>
              <a:rPr lang="en-US" dirty="0"/>
              <a:t>processors</a:t>
            </a:r>
          </a:p>
          <a:p>
            <a:pPr lvl="2"/>
            <a:r>
              <a:rPr lang="en-US" dirty="0">
                <a:solidFill>
                  <a:schemeClr val="folHlink"/>
                </a:solidFill>
              </a:rPr>
              <a:t>Pull migration:</a:t>
            </a:r>
            <a:r>
              <a:rPr lang="en-US" dirty="0"/>
              <a:t> An idle processor pulls threads from overloaded processors</a:t>
            </a:r>
          </a:p>
          <a:p>
            <a:r>
              <a:rPr lang="en-US" dirty="0"/>
              <a:t>How does load balancing affect processor affinity?</a:t>
            </a:r>
          </a:p>
        </p:txBody>
      </p:sp>
      <p:sp>
        <p:nvSpPr>
          <p:cNvPr id="4" name="Slide Number Placeholder 3"/>
          <p:cNvSpPr>
            <a:spLocks noGrp="1"/>
          </p:cNvSpPr>
          <p:nvPr>
            <p:ph type="sldNum" sz="quarter" idx="10"/>
          </p:nvPr>
        </p:nvSpPr>
        <p:spPr/>
        <p:txBody>
          <a:bodyPr/>
          <a:lstStyle/>
          <a:p>
            <a:fld id="{055DB6B2-043C-4563-960D-E61F52E54DF9}" type="slidenum">
              <a:rPr lang="en-US"/>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dirty="0" smtClean="0"/>
              <a:t>Scheduling Mechanism: Review</a:t>
            </a:r>
            <a:endParaRPr lang="en-US" dirty="0"/>
          </a:p>
        </p:txBody>
      </p:sp>
      <p:sp>
        <p:nvSpPr>
          <p:cNvPr id="992259" name="Rectangle 3"/>
          <p:cNvSpPr>
            <a:spLocks noGrp="1" noChangeArrowheads="1"/>
          </p:cNvSpPr>
          <p:nvPr>
            <p:ph idx="1"/>
          </p:nvPr>
        </p:nvSpPr>
        <p:spPr/>
        <p:txBody>
          <a:bodyPr/>
          <a:lstStyle/>
          <a:p>
            <a:r>
              <a:rPr lang="en-US" dirty="0" smtClean="0"/>
              <a:t>What is the purpose of the scheduler?</a:t>
            </a:r>
          </a:p>
          <a:p>
            <a:r>
              <a:rPr lang="en-US" dirty="0" smtClean="0"/>
              <a:t>When </a:t>
            </a:r>
            <a:r>
              <a:rPr lang="en-US" dirty="0"/>
              <a:t>does the scheduler run</a:t>
            </a:r>
            <a:r>
              <a:rPr lang="en-US" dirty="0" smtClean="0"/>
              <a:t>?</a:t>
            </a:r>
          </a:p>
          <a:p>
            <a:r>
              <a:rPr lang="en-US" dirty="0" smtClean="0"/>
              <a:t>What is preemptive scheduling?</a:t>
            </a:r>
          </a:p>
          <a:p>
            <a:pPr lvl="1"/>
            <a:r>
              <a:rPr lang="en-US" dirty="0" smtClean="0"/>
              <a:t>What </a:t>
            </a:r>
            <a:r>
              <a:rPr lang="en-US" dirty="0"/>
              <a:t>are the benefits/drawbacks of </a:t>
            </a:r>
            <a:r>
              <a:rPr lang="en-US" dirty="0" smtClean="0"/>
              <a:t>preemption?</a:t>
            </a:r>
          </a:p>
        </p:txBody>
      </p:sp>
      <p:sp>
        <p:nvSpPr>
          <p:cNvPr id="24" name="Slide Number Placeholder 3"/>
          <p:cNvSpPr>
            <a:spLocks noGrp="1"/>
          </p:cNvSpPr>
          <p:nvPr>
            <p:ph type="sldNum" sz="quarter" idx="10"/>
          </p:nvPr>
        </p:nvSpPr>
        <p:spPr/>
        <p:txBody>
          <a:bodyPr/>
          <a:lstStyle/>
          <a:p>
            <a:fld id="{54BBFDFB-8A6C-4786-945A-6F0C19D7D990}" type="slidenum">
              <a:rPr lang="en-US"/>
              <a:pPr/>
              <a:t>3</a:t>
            </a:fld>
            <a:endParaRPr lang="en-US"/>
          </a:p>
        </p:txBody>
      </p:sp>
      <p:grpSp>
        <p:nvGrpSpPr>
          <p:cNvPr id="992260" name="Group 4"/>
          <p:cNvGrpSpPr>
            <a:grpSpLocks/>
          </p:cNvGrpSpPr>
          <p:nvPr/>
        </p:nvGrpSpPr>
        <p:grpSpPr bwMode="auto">
          <a:xfrm>
            <a:off x="605041" y="4032047"/>
            <a:ext cx="7645400" cy="2066925"/>
            <a:chOff x="369" y="2739"/>
            <a:chExt cx="4816" cy="1302"/>
          </a:xfrm>
        </p:grpSpPr>
        <p:sp>
          <p:nvSpPr>
            <p:cNvPr id="992261" name="Text Box 5"/>
            <p:cNvSpPr txBox="1">
              <a:spLocks noChangeArrowheads="1"/>
            </p:cNvSpPr>
            <p:nvPr/>
          </p:nvSpPr>
          <p:spPr bwMode="auto">
            <a:xfrm>
              <a:off x="1791" y="3309"/>
              <a:ext cx="325" cy="23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a:latin typeface="Arial" charset="0"/>
                </a:rPr>
                <a:t>run</a:t>
              </a:r>
            </a:p>
          </p:txBody>
        </p:sp>
        <p:cxnSp>
          <p:nvCxnSpPr>
            <p:cNvPr id="992262" name="AutoShape 6"/>
            <p:cNvCxnSpPr>
              <a:cxnSpLocks noChangeShapeType="1"/>
              <a:stCxn id="992268" idx="1"/>
              <a:endCxn id="992266" idx="4"/>
            </p:cNvCxnSpPr>
            <p:nvPr/>
          </p:nvCxnSpPr>
          <p:spPr bwMode="auto">
            <a:xfrm flipH="1" flipV="1">
              <a:off x="1838" y="3138"/>
              <a:ext cx="429" cy="44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2263" name="Text Box 7"/>
            <p:cNvSpPr txBox="1">
              <a:spLocks noChangeArrowheads="1"/>
            </p:cNvSpPr>
            <p:nvPr/>
          </p:nvSpPr>
          <p:spPr bwMode="auto">
            <a:xfrm>
              <a:off x="1305" y="3810"/>
              <a:ext cx="1098" cy="23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latin typeface="Arial" charset="0"/>
                </a:rPr>
                <a:t>thread_wakeup</a:t>
              </a:r>
            </a:p>
          </p:txBody>
        </p:sp>
        <p:sp>
          <p:nvSpPr>
            <p:cNvPr id="992264" name="Text Box 8"/>
            <p:cNvSpPr txBox="1">
              <a:spLocks noChangeArrowheads="1"/>
            </p:cNvSpPr>
            <p:nvPr/>
          </p:nvSpPr>
          <p:spPr bwMode="auto">
            <a:xfrm>
              <a:off x="369" y="3108"/>
              <a:ext cx="946" cy="23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latin typeface="Arial" charset="0"/>
                </a:rPr>
                <a:t>thread_sleep</a:t>
              </a:r>
            </a:p>
          </p:txBody>
        </p:sp>
        <p:sp>
          <p:nvSpPr>
            <p:cNvPr id="992265" name="Text Box 9"/>
            <p:cNvSpPr txBox="1">
              <a:spLocks noChangeArrowheads="1"/>
            </p:cNvSpPr>
            <p:nvPr/>
          </p:nvSpPr>
          <p:spPr bwMode="auto">
            <a:xfrm>
              <a:off x="2352" y="3109"/>
              <a:ext cx="1058" cy="40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latin typeface="Arial" charset="0"/>
                </a:rPr>
                <a:t>preemptive</a:t>
              </a:r>
            </a:p>
            <a:p>
              <a:pPr>
                <a:buClr>
                  <a:srgbClr val="000000"/>
                </a:buClr>
                <a:buSzPct val="100000"/>
                <a:buFont typeface="Courier New" pitchFamily="49" charset="0"/>
                <a:buNone/>
              </a:pPr>
              <a:r>
                <a:rPr lang="en-GB" sz="1800">
                  <a:latin typeface="Arial" charset="0"/>
                </a:rPr>
                <a:t>    thread_yield</a:t>
              </a:r>
            </a:p>
          </p:txBody>
        </p:sp>
        <p:sp>
          <p:nvSpPr>
            <p:cNvPr id="992266" name="Oval 10"/>
            <p:cNvSpPr>
              <a:spLocks noChangeArrowheads="1"/>
            </p:cNvSpPr>
            <p:nvPr/>
          </p:nvSpPr>
          <p:spPr bwMode="auto">
            <a:xfrm>
              <a:off x="1434" y="2817"/>
              <a:ext cx="807" cy="315"/>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Running</a:t>
              </a:r>
            </a:p>
          </p:txBody>
        </p:sp>
        <p:grpSp>
          <p:nvGrpSpPr>
            <p:cNvPr id="992267" name="Group 11"/>
            <p:cNvGrpSpPr>
              <a:grpSpLocks/>
            </p:cNvGrpSpPr>
            <p:nvPr/>
          </p:nvGrpSpPr>
          <p:grpSpPr bwMode="auto">
            <a:xfrm>
              <a:off x="719" y="3538"/>
              <a:ext cx="2237" cy="315"/>
              <a:chOff x="2539" y="3580"/>
              <a:chExt cx="2237" cy="315"/>
            </a:xfrm>
          </p:grpSpPr>
          <p:sp>
            <p:nvSpPr>
              <p:cNvPr id="992268" name="Oval 12"/>
              <p:cNvSpPr>
                <a:spLocks noChangeArrowheads="1"/>
              </p:cNvSpPr>
              <p:nvPr/>
            </p:nvSpPr>
            <p:spPr bwMode="auto">
              <a:xfrm>
                <a:off x="3969" y="3580"/>
                <a:ext cx="807" cy="315"/>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Ready</a:t>
                </a:r>
              </a:p>
            </p:txBody>
          </p:sp>
          <p:sp>
            <p:nvSpPr>
              <p:cNvPr id="992269" name="Oval 13"/>
              <p:cNvSpPr>
                <a:spLocks noChangeArrowheads="1"/>
              </p:cNvSpPr>
              <p:nvPr/>
            </p:nvSpPr>
            <p:spPr bwMode="auto">
              <a:xfrm>
                <a:off x="2539" y="3580"/>
                <a:ext cx="807" cy="315"/>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Blocked</a:t>
                </a:r>
              </a:p>
            </p:txBody>
          </p:sp>
        </p:grpSp>
        <p:sp>
          <p:nvSpPr>
            <p:cNvPr id="992270" name="Oval 14"/>
            <p:cNvSpPr>
              <a:spLocks noChangeArrowheads="1"/>
            </p:cNvSpPr>
            <p:nvPr/>
          </p:nvSpPr>
          <p:spPr bwMode="auto">
            <a:xfrm>
              <a:off x="3076" y="2817"/>
              <a:ext cx="807" cy="315"/>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Exited</a:t>
              </a:r>
            </a:p>
          </p:txBody>
        </p:sp>
        <p:cxnSp>
          <p:nvCxnSpPr>
            <p:cNvPr id="992271" name="AutoShape 15"/>
            <p:cNvCxnSpPr>
              <a:cxnSpLocks noChangeShapeType="1"/>
              <a:stCxn id="992269" idx="6"/>
              <a:endCxn id="992268" idx="2"/>
            </p:cNvCxnSpPr>
            <p:nvPr/>
          </p:nvCxnSpPr>
          <p:spPr bwMode="auto">
            <a:xfrm>
              <a:off x="1532" y="3696"/>
              <a:ext cx="611" cy="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2272" name="AutoShape 16"/>
            <p:cNvCxnSpPr>
              <a:cxnSpLocks noChangeShapeType="1"/>
              <a:stCxn id="992266" idx="3"/>
              <a:endCxn id="992269" idx="0"/>
            </p:cNvCxnSpPr>
            <p:nvPr/>
          </p:nvCxnSpPr>
          <p:spPr bwMode="auto">
            <a:xfrm flipH="1">
              <a:off x="1123" y="3092"/>
              <a:ext cx="429" cy="44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2273" name="AutoShape 17"/>
            <p:cNvCxnSpPr>
              <a:cxnSpLocks noChangeShapeType="1"/>
              <a:stCxn id="992266" idx="5"/>
              <a:endCxn id="992268" idx="0"/>
            </p:cNvCxnSpPr>
            <p:nvPr/>
          </p:nvCxnSpPr>
          <p:spPr bwMode="auto">
            <a:xfrm>
              <a:off x="2123" y="3092"/>
              <a:ext cx="430" cy="44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2274" name="AutoShape 18"/>
            <p:cNvCxnSpPr>
              <a:cxnSpLocks noChangeShapeType="1"/>
              <a:stCxn id="992266" idx="6"/>
              <a:endCxn id="992270" idx="2"/>
            </p:cNvCxnSpPr>
            <p:nvPr/>
          </p:nvCxnSpPr>
          <p:spPr bwMode="auto">
            <a:xfrm>
              <a:off x="2247" y="2975"/>
              <a:ext cx="823" cy="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2275" name="AutoShape 19"/>
            <p:cNvCxnSpPr>
              <a:cxnSpLocks noChangeShapeType="1"/>
              <a:stCxn id="992278" idx="1"/>
              <a:endCxn id="992268" idx="6"/>
            </p:cNvCxnSpPr>
            <p:nvPr/>
          </p:nvCxnSpPr>
          <p:spPr bwMode="auto">
            <a:xfrm flipH="1" flipV="1">
              <a:off x="2956" y="3696"/>
              <a:ext cx="267" cy="2"/>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2276" name="Text Box 20"/>
            <p:cNvSpPr txBox="1">
              <a:spLocks noChangeArrowheads="1"/>
            </p:cNvSpPr>
            <p:nvPr/>
          </p:nvSpPr>
          <p:spPr bwMode="auto">
            <a:xfrm>
              <a:off x="2218" y="2739"/>
              <a:ext cx="826" cy="23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latin typeface="Arial" charset="0"/>
                </a:rPr>
                <a:t>thread_exit</a:t>
              </a:r>
            </a:p>
          </p:txBody>
        </p:sp>
        <p:sp>
          <p:nvSpPr>
            <p:cNvPr id="992277" name="Text Box 21"/>
            <p:cNvSpPr txBox="1">
              <a:spLocks noChangeArrowheads="1"/>
            </p:cNvSpPr>
            <p:nvPr/>
          </p:nvSpPr>
          <p:spPr bwMode="auto">
            <a:xfrm>
              <a:off x="4111" y="2859"/>
              <a:ext cx="1074" cy="23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latin typeface="Arial" charset="0"/>
                </a:rPr>
                <a:t>thread_destroy</a:t>
              </a:r>
            </a:p>
          </p:txBody>
        </p:sp>
        <p:sp>
          <p:nvSpPr>
            <p:cNvPr id="992278" name="Text Box 22"/>
            <p:cNvSpPr txBox="1">
              <a:spLocks noChangeArrowheads="1"/>
            </p:cNvSpPr>
            <p:nvPr/>
          </p:nvSpPr>
          <p:spPr bwMode="auto">
            <a:xfrm>
              <a:off x="3223" y="3581"/>
              <a:ext cx="1011" cy="23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err="1" smtClean="0">
                  <a:latin typeface="Arial" charset="0"/>
                </a:rPr>
                <a:t>thread_create</a:t>
              </a:r>
              <a:endParaRPr lang="en-GB" sz="1800" dirty="0">
                <a:latin typeface="Arial" charset="0"/>
              </a:endParaRPr>
            </a:p>
          </p:txBody>
        </p:sp>
        <p:cxnSp>
          <p:nvCxnSpPr>
            <p:cNvPr id="992279" name="AutoShape 23"/>
            <p:cNvCxnSpPr>
              <a:cxnSpLocks noChangeShapeType="1"/>
              <a:stCxn id="992270" idx="6"/>
              <a:endCxn id="992277" idx="1"/>
            </p:cNvCxnSpPr>
            <p:nvPr/>
          </p:nvCxnSpPr>
          <p:spPr bwMode="auto">
            <a:xfrm>
              <a:off x="3889" y="2975"/>
              <a:ext cx="222" cy="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a:t>A scheduler chooses threads to run based on a scheduling </a:t>
            </a:r>
            <a:r>
              <a:rPr lang="en-CA" dirty="0" smtClean="0"/>
              <a:t>policy</a:t>
            </a:r>
            <a:endParaRPr lang="en-CA" dirty="0"/>
          </a:p>
          <a:p>
            <a:pPr lvl="1"/>
            <a:r>
              <a:rPr lang="en-CA" dirty="0" smtClean="0"/>
              <a:t>Batch scheduling policies: aim to improve throughput</a:t>
            </a:r>
          </a:p>
          <a:p>
            <a:pPr lvl="2"/>
            <a:r>
              <a:rPr lang="en-CA" dirty="0" smtClean="0"/>
              <a:t>Often </a:t>
            </a:r>
            <a:r>
              <a:rPr lang="en-CA" dirty="0"/>
              <a:t>use non-</a:t>
            </a:r>
            <a:r>
              <a:rPr lang="en-CA" dirty="0" err="1"/>
              <a:t>preemptive</a:t>
            </a:r>
            <a:r>
              <a:rPr lang="en-CA" dirty="0"/>
              <a:t> scheduling, such as FCFS or SJF, because it minimizes context </a:t>
            </a:r>
            <a:r>
              <a:rPr lang="en-CA" dirty="0" smtClean="0"/>
              <a:t>switches</a:t>
            </a:r>
            <a:endParaRPr lang="en-CA" dirty="0"/>
          </a:p>
          <a:p>
            <a:pPr lvl="1"/>
            <a:r>
              <a:rPr lang="en-CA" dirty="0"/>
              <a:t>Interactive </a:t>
            </a:r>
            <a:r>
              <a:rPr lang="en-CA" dirty="0" smtClean="0"/>
              <a:t>scheduling policies: aim to reduce response time</a:t>
            </a:r>
            <a:endParaRPr lang="en-CA" dirty="0"/>
          </a:p>
          <a:p>
            <a:pPr lvl="2"/>
            <a:r>
              <a:rPr lang="en-CA" dirty="0" smtClean="0"/>
              <a:t>Use </a:t>
            </a:r>
            <a:r>
              <a:rPr lang="en-CA" dirty="0" err="1" smtClean="0"/>
              <a:t>preemptive</a:t>
            </a:r>
            <a:r>
              <a:rPr lang="en-CA" dirty="0" smtClean="0"/>
              <a:t> scheduling, such as round-robin, to ensure good response times for IO bound jobs</a:t>
            </a:r>
          </a:p>
          <a:p>
            <a:r>
              <a:rPr lang="en-CA" dirty="0" smtClean="0"/>
              <a:t>Prioritization</a:t>
            </a:r>
          </a:p>
          <a:p>
            <a:pPr lvl="1"/>
            <a:r>
              <a:rPr lang="en-CA" dirty="0" smtClean="0"/>
              <a:t>A scheduler essentially prioritizes jobs, so fairness/starvation are important issues</a:t>
            </a:r>
          </a:p>
          <a:p>
            <a:pPr lvl="1"/>
            <a:r>
              <a:rPr lang="en-CA" dirty="0" smtClean="0"/>
              <a:t>A dynamic prioritization scheme helps prioritize IO-bound jobs while providing fairness to CPU-bound jobs</a:t>
            </a:r>
          </a:p>
        </p:txBody>
      </p:sp>
      <p:sp>
        <p:nvSpPr>
          <p:cNvPr id="4" name="Slide Number Placeholder 3"/>
          <p:cNvSpPr>
            <a:spLocks noGrp="1"/>
          </p:cNvSpPr>
          <p:nvPr>
            <p:ph type="sldNum" sz="quarter" idx="10"/>
          </p:nvPr>
        </p:nvSpPr>
        <p:spPr/>
        <p:txBody>
          <a:bodyPr/>
          <a:lstStyle/>
          <a:p>
            <a:fld id="{C11F7510-A04B-4627-8E60-BB137730AD06}" type="slidenum">
              <a:rPr lang="en-US" smtClean="0"/>
              <a:pPr/>
              <a:t>30</a:t>
            </a:fld>
            <a:endParaRPr lang="en-US"/>
          </a:p>
        </p:txBody>
      </p:sp>
    </p:spTree>
    <p:extLst>
      <p:ext uri="{BB962C8B-B14F-4D97-AF65-F5344CB8AC3E}">
        <p14:creationId xmlns:p14="http://schemas.microsoft.com/office/powerpoint/2010/main" val="51183058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smtClean="0"/>
              <a:t>Run the “top” program. On the top right, you will see the load average. Consider the first of the three values shown. When the system is idle, this value will be close to 0. When the system is busy, it will be close to 1 (on a uniprocessor). How do you think the OS calculates this value? What are the other two values shown by </a:t>
            </a:r>
            <a:r>
              <a:rPr lang="en-CA" smtClean="0"/>
              <a:t>load average?</a:t>
            </a:r>
            <a:endParaRPr lang="en-CA" dirty="0" smtClean="0"/>
          </a:p>
          <a:p>
            <a:endParaRPr lang="en-CA" dirty="0" smtClean="0"/>
          </a:p>
          <a:p>
            <a:r>
              <a:rPr lang="en-CA" dirty="0" smtClean="0"/>
              <a:t>Feedback scheduling: Say 10 timer interrupts occur in a time slice, and a process takes 30% of the CPU in each time slice. What will its priority value be over time?</a:t>
            </a:r>
          </a:p>
        </p:txBody>
      </p:sp>
      <p:sp>
        <p:nvSpPr>
          <p:cNvPr id="4" name="Slide Number Placeholder 3"/>
          <p:cNvSpPr>
            <a:spLocks noGrp="1"/>
          </p:cNvSpPr>
          <p:nvPr>
            <p:ph type="sldNum" sz="quarter" idx="10"/>
          </p:nvPr>
        </p:nvSpPr>
        <p:spPr/>
        <p:txBody>
          <a:bodyPr/>
          <a:lstStyle/>
          <a:p>
            <a:fld id="{C11F7510-A04B-4627-8E60-BB137730AD06}" type="slidenum">
              <a:rPr lang="en-US" smtClean="0"/>
              <a:pPr/>
              <a:t>31</a:t>
            </a:fld>
            <a:endParaRPr lang="en-US"/>
          </a:p>
        </p:txBody>
      </p:sp>
    </p:spTree>
    <p:extLst>
      <p:ext uri="{BB962C8B-B14F-4D97-AF65-F5344CB8AC3E}">
        <p14:creationId xmlns:p14="http://schemas.microsoft.com/office/powerpoint/2010/main" val="29855317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CPU and IO Bound Programs</a:t>
            </a:r>
            <a:endParaRPr lang="en-CA" dirty="0"/>
          </a:p>
        </p:txBody>
      </p:sp>
      <p:sp>
        <p:nvSpPr>
          <p:cNvPr id="3" name="Content Placeholder 2"/>
          <p:cNvSpPr>
            <a:spLocks noGrp="1"/>
          </p:cNvSpPr>
          <p:nvPr>
            <p:ph idx="1"/>
          </p:nvPr>
        </p:nvSpPr>
        <p:spPr/>
        <p:txBody>
          <a:bodyPr/>
          <a:lstStyle/>
          <a:p>
            <a:r>
              <a:rPr lang="en-US" dirty="0"/>
              <a:t>Programs alternate between computation and IO, called CPU and IO bursts</a:t>
            </a:r>
          </a:p>
          <a:p>
            <a:pPr lvl="1"/>
            <a:r>
              <a:rPr lang="en-US" dirty="0"/>
              <a:t>A </a:t>
            </a:r>
            <a:r>
              <a:rPr lang="en-US" dirty="0">
                <a:solidFill>
                  <a:schemeClr val="folHlink"/>
                </a:solidFill>
              </a:rPr>
              <a:t>CPU-bound </a:t>
            </a:r>
            <a:r>
              <a:rPr lang="en-US" dirty="0"/>
              <a:t>program has frequent CPU bursts</a:t>
            </a:r>
          </a:p>
          <a:p>
            <a:pPr lvl="1"/>
            <a:r>
              <a:rPr lang="en-US" dirty="0"/>
              <a:t>An </a:t>
            </a:r>
            <a:r>
              <a:rPr lang="en-US" dirty="0">
                <a:solidFill>
                  <a:schemeClr val="folHlink"/>
                </a:solidFill>
              </a:rPr>
              <a:t>IO-bound</a:t>
            </a:r>
            <a:r>
              <a:rPr lang="en-US" dirty="0"/>
              <a:t> program has frequent IO </a:t>
            </a:r>
            <a:r>
              <a:rPr lang="en-US" dirty="0" smtClean="0"/>
              <a:t>bursts</a:t>
            </a:r>
          </a:p>
          <a:p>
            <a:pPr lvl="1"/>
            <a:endParaRPr lang="en-US" dirty="0"/>
          </a:p>
          <a:p>
            <a:r>
              <a:rPr lang="en-US" dirty="0"/>
              <a:t>When a program performs IO, CPU is not needed</a:t>
            </a:r>
          </a:p>
          <a:p>
            <a:pPr lvl="1"/>
            <a:r>
              <a:rPr lang="en-US" dirty="0"/>
              <a:t>Scheduler runs another program to keep CPU busy</a:t>
            </a:r>
          </a:p>
          <a:p>
            <a:pPr lvl="1"/>
            <a:r>
              <a:rPr lang="en-US" dirty="0"/>
              <a:t>Improves CPU utilization</a:t>
            </a:r>
          </a:p>
          <a:p>
            <a:endParaRPr lang="en-CA" dirty="0"/>
          </a:p>
        </p:txBody>
      </p:sp>
      <p:sp>
        <p:nvSpPr>
          <p:cNvPr id="4" name="Slide Number Placeholder 3"/>
          <p:cNvSpPr>
            <a:spLocks noGrp="1"/>
          </p:cNvSpPr>
          <p:nvPr>
            <p:ph type="sldNum" sz="quarter" idx="10"/>
          </p:nvPr>
        </p:nvSpPr>
        <p:spPr/>
        <p:txBody>
          <a:bodyPr/>
          <a:lstStyle/>
          <a:p>
            <a:fld id="{C11F7510-A04B-4627-8E60-BB137730AD06}" type="slidenum">
              <a:rPr lang="en-US" smtClean="0"/>
              <a:pPr/>
              <a:t>4</a:t>
            </a:fld>
            <a:endParaRPr lang="en-US"/>
          </a:p>
        </p:txBody>
      </p:sp>
    </p:spTree>
    <p:extLst>
      <p:ext uri="{BB962C8B-B14F-4D97-AF65-F5344CB8AC3E}">
        <p14:creationId xmlns:p14="http://schemas.microsoft.com/office/powerpoint/2010/main" val="14914162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r>
              <a:rPr lang="en-US"/>
              <a:t>Scheduling Goals</a:t>
            </a:r>
          </a:p>
        </p:txBody>
      </p:sp>
      <p:sp>
        <p:nvSpPr>
          <p:cNvPr id="993283" name="Rectangle 3"/>
          <p:cNvSpPr>
            <a:spLocks noGrp="1" noChangeArrowheads="1"/>
          </p:cNvSpPr>
          <p:nvPr>
            <p:ph idx="1"/>
          </p:nvPr>
        </p:nvSpPr>
        <p:spPr/>
        <p:txBody>
          <a:bodyPr/>
          <a:lstStyle/>
          <a:p>
            <a:r>
              <a:rPr lang="en-US" dirty="0" smtClean="0"/>
              <a:t>Scheduler aims to improve different metrics depending </a:t>
            </a:r>
            <a:r>
              <a:rPr lang="en-US" dirty="0"/>
              <a:t>on system </a:t>
            </a:r>
            <a:r>
              <a:rPr lang="en-US" dirty="0" smtClean="0"/>
              <a:t>environment</a:t>
            </a:r>
            <a:endParaRPr lang="en-US" dirty="0"/>
          </a:p>
          <a:p>
            <a:pPr lvl="1"/>
            <a:r>
              <a:rPr lang="en-US" dirty="0"/>
              <a:t>Batch </a:t>
            </a:r>
            <a:r>
              <a:rPr lang="en-US" dirty="0" smtClean="0"/>
              <a:t>systems: long </a:t>
            </a:r>
            <a:r>
              <a:rPr lang="en-US" dirty="0"/>
              <a:t>running programs, no interactive users, no time constraints</a:t>
            </a:r>
          </a:p>
          <a:p>
            <a:pPr lvl="2"/>
            <a:r>
              <a:rPr lang="en-US" dirty="0">
                <a:solidFill>
                  <a:schemeClr val="folHlink"/>
                </a:solidFill>
              </a:rPr>
              <a:t>CPU Utilization:</a:t>
            </a:r>
            <a:r>
              <a:rPr lang="en-US" dirty="0"/>
              <a:t> % of time that CPU is busy (not idle)</a:t>
            </a:r>
          </a:p>
          <a:p>
            <a:pPr lvl="2"/>
            <a:r>
              <a:rPr lang="en-US" dirty="0">
                <a:solidFill>
                  <a:schemeClr val="folHlink"/>
                </a:solidFill>
              </a:rPr>
              <a:t>Throughput:</a:t>
            </a:r>
            <a:r>
              <a:rPr lang="en-US" dirty="0"/>
              <a:t> </a:t>
            </a:r>
            <a:r>
              <a:rPr lang="en-US" dirty="0" err="1"/>
              <a:t>nr</a:t>
            </a:r>
            <a:r>
              <a:rPr lang="en-US" dirty="0"/>
              <a:t>. of programs that complete per unit time</a:t>
            </a:r>
          </a:p>
          <a:p>
            <a:pPr lvl="2"/>
            <a:r>
              <a:rPr lang="en-US" dirty="0">
                <a:solidFill>
                  <a:schemeClr val="folHlink"/>
                </a:solidFill>
              </a:rPr>
              <a:t>Turnaround time:</a:t>
            </a:r>
            <a:r>
              <a:rPr lang="en-US" dirty="0"/>
              <a:t> </a:t>
            </a:r>
            <a:r>
              <a:rPr lang="en-US" dirty="0" smtClean="0"/>
              <a:t>time </a:t>
            </a:r>
            <a:r>
              <a:rPr lang="en-US" dirty="0"/>
              <a:t>needed </a:t>
            </a:r>
            <a:r>
              <a:rPr lang="en-US" dirty="0" smtClean="0"/>
              <a:t>from start to finish of program</a:t>
            </a:r>
          </a:p>
          <a:p>
            <a:pPr lvl="3"/>
            <a:r>
              <a:rPr lang="en-US" dirty="0" smtClean="0"/>
              <a:t>turnaround time = processing time (running) + waiting time (not running)</a:t>
            </a:r>
          </a:p>
          <a:p>
            <a:pPr lvl="1"/>
            <a:endParaRPr lang="en-US" dirty="0"/>
          </a:p>
          <a:p>
            <a:pPr lvl="1"/>
            <a:r>
              <a:rPr lang="en-US" dirty="0"/>
              <a:t>Interactive (or general-purpose) </a:t>
            </a:r>
            <a:r>
              <a:rPr lang="en-US" dirty="0" smtClean="0"/>
              <a:t>systems: short </a:t>
            </a:r>
            <a:r>
              <a:rPr lang="en-US" dirty="0"/>
              <a:t>running programs, interactive users, weak time constraints</a:t>
            </a:r>
          </a:p>
          <a:p>
            <a:pPr lvl="2"/>
            <a:r>
              <a:rPr lang="en-US" dirty="0">
                <a:solidFill>
                  <a:schemeClr val="folHlink"/>
                </a:solidFill>
              </a:rPr>
              <a:t>Response time:</a:t>
            </a:r>
            <a:r>
              <a:rPr lang="en-US" dirty="0"/>
              <a:t> time between receiving request and starting to produce </a:t>
            </a:r>
            <a:r>
              <a:rPr lang="en-US" dirty="0" smtClean="0"/>
              <a:t>output</a:t>
            </a:r>
            <a:endParaRPr lang="en-US" dirty="0"/>
          </a:p>
        </p:txBody>
      </p:sp>
      <p:sp>
        <p:nvSpPr>
          <p:cNvPr id="4" name="Slide Number Placeholder 3"/>
          <p:cNvSpPr>
            <a:spLocks noGrp="1"/>
          </p:cNvSpPr>
          <p:nvPr>
            <p:ph type="sldNum" sz="quarter" idx="10"/>
          </p:nvPr>
        </p:nvSpPr>
        <p:spPr/>
        <p:txBody>
          <a:bodyPr/>
          <a:lstStyle/>
          <a:p>
            <a:fld id="{CCC589C5-6C4C-4F9F-AD7E-32D60CA0B1E7}"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p:txBody>
          <a:bodyPr/>
          <a:lstStyle/>
          <a:p>
            <a:r>
              <a:rPr lang="en-US" dirty="0" smtClean="0"/>
              <a:t>Scheduling Policy</a:t>
            </a:r>
            <a:endParaRPr lang="en-US" dirty="0"/>
          </a:p>
        </p:txBody>
      </p:sp>
      <p:sp>
        <p:nvSpPr>
          <p:cNvPr id="984067" name="Rectangle 3"/>
          <p:cNvSpPr>
            <a:spLocks noGrp="1" noChangeArrowheads="1"/>
          </p:cNvSpPr>
          <p:nvPr>
            <p:ph idx="1"/>
          </p:nvPr>
        </p:nvSpPr>
        <p:spPr/>
        <p:txBody>
          <a:bodyPr/>
          <a:lstStyle/>
          <a:p>
            <a:r>
              <a:rPr lang="en-US" dirty="0" smtClean="0"/>
              <a:t>Scheduler achieves its goals by deciding which thread to run next (when multiple threads are runnable)</a:t>
            </a:r>
          </a:p>
          <a:p>
            <a:pPr lvl="1"/>
            <a:r>
              <a:rPr lang="en-US" dirty="0" smtClean="0"/>
              <a:t>This is called </a:t>
            </a:r>
            <a:r>
              <a:rPr lang="en-US" dirty="0" smtClean="0">
                <a:solidFill>
                  <a:srgbClr val="C00000"/>
                </a:solidFill>
              </a:rPr>
              <a:t>scheduling policy</a:t>
            </a:r>
          </a:p>
          <a:p>
            <a:pPr lvl="1"/>
            <a:endParaRPr lang="en-US" dirty="0" smtClean="0"/>
          </a:p>
          <a:p>
            <a:r>
              <a:rPr lang="en-US" dirty="0" smtClean="0"/>
              <a:t>OS may have one scheduling mechanism, but multiple scheduling policies based on system environment</a:t>
            </a:r>
          </a:p>
          <a:p>
            <a:pPr lvl="1"/>
            <a:endParaRPr lang="en-US" dirty="0" smtClean="0"/>
          </a:p>
        </p:txBody>
      </p:sp>
      <p:sp>
        <p:nvSpPr>
          <p:cNvPr id="4" name="Slide Number Placeholder 3"/>
          <p:cNvSpPr>
            <a:spLocks noGrp="1"/>
          </p:cNvSpPr>
          <p:nvPr>
            <p:ph type="sldNum" sz="quarter" idx="10"/>
          </p:nvPr>
        </p:nvSpPr>
        <p:spPr/>
        <p:txBody>
          <a:bodyPr/>
          <a:lstStyle/>
          <a:p>
            <a:fld id="{E575D4C1-9A6D-4E82-AF9A-6BB604911D1B}"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8" name="Rectangle 4"/>
          <p:cNvSpPr>
            <a:spLocks noGrp="1" noChangeArrowheads="1"/>
          </p:cNvSpPr>
          <p:nvPr>
            <p:ph type="title"/>
          </p:nvPr>
        </p:nvSpPr>
        <p:spPr/>
        <p:txBody>
          <a:bodyPr/>
          <a:lstStyle/>
          <a:p>
            <a:r>
              <a:rPr lang="en-US"/>
              <a:t>Scheduling Policies</a:t>
            </a:r>
          </a:p>
        </p:txBody>
      </p:sp>
      <p:sp>
        <p:nvSpPr>
          <p:cNvPr id="769029" name="Rectangle 5"/>
          <p:cNvSpPr>
            <a:spLocks noGrp="1" noChangeArrowheads="1"/>
          </p:cNvSpPr>
          <p:nvPr>
            <p:ph idx="1"/>
          </p:nvPr>
        </p:nvSpPr>
        <p:spPr/>
        <p:txBody>
          <a:bodyPr/>
          <a:lstStyle/>
          <a:p>
            <a:pPr marL="457200" indent="-457200"/>
            <a:r>
              <a:rPr lang="en-US" dirty="0" smtClean="0"/>
              <a:t>Batch </a:t>
            </a:r>
            <a:r>
              <a:rPr lang="en-US" dirty="0"/>
              <a:t>Systems</a:t>
            </a:r>
          </a:p>
          <a:p>
            <a:pPr marL="876300" lvl="1" indent="-419100"/>
            <a:r>
              <a:rPr lang="en-US" dirty="0"/>
              <a:t>First-Come, First Served (FIFO)</a:t>
            </a:r>
          </a:p>
          <a:p>
            <a:pPr marL="876300" lvl="1" indent="-419100"/>
            <a:r>
              <a:rPr lang="en-US" dirty="0"/>
              <a:t>Shortest Job First (non-preemptive)</a:t>
            </a:r>
          </a:p>
          <a:p>
            <a:pPr marL="876300" lvl="1" indent="-419100"/>
            <a:r>
              <a:rPr lang="en-US" dirty="0"/>
              <a:t>Shortest Remaining Time (preemptive)</a:t>
            </a:r>
          </a:p>
          <a:p>
            <a:pPr marL="457200" indent="-457200"/>
            <a:endParaRPr lang="en-US" dirty="0" smtClean="0"/>
          </a:p>
          <a:p>
            <a:pPr marL="457200" indent="-457200"/>
            <a:r>
              <a:rPr lang="en-US" dirty="0" smtClean="0"/>
              <a:t>Interactive </a:t>
            </a:r>
            <a:r>
              <a:rPr lang="en-US" dirty="0"/>
              <a:t>Systems</a:t>
            </a:r>
          </a:p>
          <a:p>
            <a:pPr marL="876300" lvl="1" indent="-419100"/>
            <a:r>
              <a:rPr lang="en-US" dirty="0"/>
              <a:t>Round-Robin Scheduling</a:t>
            </a:r>
          </a:p>
          <a:p>
            <a:pPr marL="876300" lvl="1" indent="-419100"/>
            <a:r>
              <a:rPr lang="en-US" dirty="0"/>
              <a:t>Static Priority Scheduling</a:t>
            </a:r>
          </a:p>
          <a:p>
            <a:pPr marL="876300" lvl="1" indent="-419100"/>
            <a:r>
              <a:rPr lang="en-US" dirty="0"/>
              <a:t>Feedback </a:t>
            </a:r>
            <a:r>
              <a:rPr lang="en-US" dirty="0" smtClean="0"/>
              <a:t>Scheduling</a:t>
            </a:r>
            <a:endParaRPr lang="en-US" dirty="0"/>
          </a:p>
        </p:txBody>
      </p:sp>
      <p:sp>
        <p:nvSpPr>
          <p:cNvPr id="4" name="Slide Number Placeholder 3"/>
          <p:cNvSpPr>
            <a:spLocks noGrp="1"/>
          </p:cNvSpPr>
          <p:nvPr>
            <p:ph type="sldNum" sz="quarter" idx="10"/>
          </p:nvPr>
        </p:nvSpPr>
        <p:spPr/>
        <p:txBody>
          <a:bodyPr/>
          <a:lstStyle/>
          <a:p>
            <a:fld id="{B75ABE31-06DE-4F0E-A2A4-31C09042162F}" type="slidenum">
              <a:rPr lang="en-US"/>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107" name="Rectangle 59"/>
          <p:cNvSpPr>
            <a:spLocks noGrp="1" noChangeArrowheads="1"/>
          </p:cNvSpPr>
          <p:nvPr>
            <p:ph type="title"/>
          </p:nvPr>
        </p:nvSpPr>
        <p:spPr/>
        <p:txBody>
          <a:bodyPr/>
          <a:lstStyle/>
          <a:p>
            <a:r>
              <a:rPr lang="en-US"/>
              <a:t>First-Come, First-Served (FIFO)</a:t>
            </a:r>
          </a:p>
        </p:txBody>
      </p:sp>
      <p:sp>
        <p:nvSpPr>
          <p:cNvPr id="770108" name="Rectangle 60"/>
          <p:cNvSpPr>
            <a:spLocks noGrp="1" noChangeArrowheads="1"/>
          </p:cNvSpPr>
          <p:nvPr>
            <p:ph idx="1"/>
          </p:nvPr>
        </p:nvSpPr>
        <p:spPr/>
        <p:txBody>
          <a:bodyPr/>
          <a:lstStyle/>
          <a:p>
            <a:r>
              <a:rPr lang="en-US" dirty="0" smtClean="0"/>
              <a:t>Select threads </a:t>
            </a:r>
            <a:r>
              <a:rPr lang="en-US" dirty="0"/>
              <a:t>in the order they arrive</a:t>
            </a:r>
          </a:p>
          <a:p>
            <a:r>
              <a:rPr lang="en-US" dirty="0"/>
              <a:t>Run each thread until </a:t>
            </a:r>
            <a:r>
              <a:rPr lang="en-US" dirty="0" smtClean="0"/>
              <a:t>completion (non-preemptive)</a:t>
            </a:r>
          </a:p>
          <a:p>
            <a:pPr lvl="1"/>
            <a:r>
              <a:rPr lang="en-CA" dirty="0" smtClean="0"/>
              <a:t>What happens when a thread blocks?</a:t>
            </a:r>
            <a:endParaRPr lang="en-US" dirty="0"/>
          </a:p>
        </p:txBody>
      </p:sp>
      <p:sp>
        <p:nvSpPr>
          <p:cNvPr id="60" name="Slide Number Placeholder 3"/>
          <p:cNvSpPr>
            <a:spLocks noGrp="1"/>
          </p:cNvSpPr>
          <p:nvPr>
            <p:ph type="sldNum" sz="quarter" idx="10"/>
          </p:nvPr>
        </p:nvSpPr>
        <p:spPr/>
        <p:txBody>
          <a:bodyPr/>
          <a:lstStyle/>
          <a:p>
            <a:fld id="{1FECFBED-C90D-441A-A3EC-1A154D1A0606}" type="slidenum">
              <a:rPr lang="en-US"/>
              <a:pPr/>
              <a:t>8</a:t>
            </a:fld>
            <a:endParaRPr lang="en-US"/>
          </a:p>
        </p:txBody>
      </p:sp>
      <p:grpSp>
        <p:nvGrpSpPr>
          <p:cNvPr id="770059" name="Group 11"/>
          <p:cNvGrpSpPr>
            <a:grpSpLocks/>
          </p:cNvGrpSpPr>
          <p:nvPr/>
        </p:nvGrpSpPr>
        <p:grpSpPr bwMode="auto">
          <a:xfrm>
            <a:off x="1638300" y="5719763"/>
            <a:ext cx="5867400" cy="442912"/>
            <a:chOff x="912" y="3408"/>
            <a:chExt cx="3696" cy="279"/>
          </a:xfrm>
        </p:grpSpPr>
        <p:grpSp>
          <p:nvGrpSpPr>
            <p:cNvPr id="770060" name="Group 12"/>
            <p:cNvGrpSpPr>
              <a:grpSpLocks/>
            </p:cNvGrpSpPr>
            <p:nvPr/>
          </p:nvGrpSpPr>
          <p:grpSpPr bwMode="auto">
            <a:xfrm>
              <a:off x="1008" y="3408"/>
              <a:ext cx="720" cy="48"/>
              <a:chOff x="1008" y="3408"/>
              <a:chExt cx="720" cy="48"/>
            </a:xfrm>
          </p:grpSpPr>
          <p:sp>
            <p:nvSpPr>
              <p:cNvPr id="770061" name="Freeform 13"/>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62" name="Line 14"/>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63" name="Line 15"/>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64" name="Line 16"/>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65" name="Line 17"/>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0066" name="Group 18"/>
            <p:cNvGrpSpPr>
              <a:grpSpLocks/>
            </p:cNvGrpSpPr>
            <p:nvPr/>
          </p:nvGrpSpPr>
          <p:grpSpPr bwMode="auto">
            <a:xfrm>
              <a:off x="1728" y="3408"/>
              <a:ext cx="720" cy="48"/>
              <a:chOff x="1008" y="3408"/>
              <a:chExt cx="720" cy="48"/>
            </a:xfrm>
          </p:grpSpPr>
          <p:sp>
            <p:nvSpPr>
              <p:cNvPr id="770067" name="Freeform 19"/>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68" name="Line 20"/>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69" name="Line 21"/>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70" name="Line 22"/>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71" name="Line 23"/>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0072" name="Group 24"/>
            <p:cNvGrpSpPr>
              <a:grpSpLocks/>
            </p:cNvGrpSpPr>
            <p:nvPr/>
          </p:nvGrpSpPr>
          <p:grpSpPr bwMode="auto">
            <a:xfrm>
              <a:off x="2448" y="3408"/>
              <a:ext cx="720" cy="48"/>
              <a:chOff x="1008" y="3408"/>
              <a:chExt cx="720" cy="48"/>
            </a:xfrm>
          </p:grpSpPr>
          <p:sp>
            <p:nvSpPr>
              <p:cNvPr id="770073" name="Freeform 25"/>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74" name="Line 26"/>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75" name="Line 27"/>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76" name="Line 28"/>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77" name="Line 29"/>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0078" name="Group 30"/>
            <p:cNvGrpSpPr>
              <a:grpSpLocks/>
            </p:cNvGrpSpPr>
            <p:nvPr/>
          </p:nvGrpSpPr>
          <p:grpSpPr bwMode="auto">
            <a:xfrm>
              <a:off x="3168" y="3408"/>
              <a:ext cx="720" cy="48"/>
              <a:chOff x="1008" y="3408"/>
              <a:chExt cx="720" cy="48"/>
            </a:xfrm>
          </p:grpSpPr>
          <p:sp>
            <p:nvSpPr>
              <p:cNvPr id="770079" name="Freeform 31"/>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80" name="Line 32"/>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81" name="Line 33"/>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82" name="Line 34"/>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83" name="Line 35"/>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0084" name="Group 36"/>
            <p:cNvGrpSpPr>
              <a:grpSpLocks/>
            </p:cNvGrpSpPr>
            <p:nvPr/>
          </p:nvGrpSpPr>
          <p:grpSpPr bwMode="auto">
            <a:xfrm>
              <a:off x="3888" y="3408"/>
              <a:ext cx="720" cy="48"/>
              <a:chOff x="1008" y="3408"/>
              <a:chExt cx="720" cy="48"/>
            </a:xfrm>
          </p:grpSpPr>
          <p:sp>
            <p:nvSpPr>
              <p:cNvPr id="770085" name="Freeform 37"/>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86" name="Line 38"/>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87" name="Line 39"/>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88" name="Line 40"/>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0089" name="Line 41"/>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70090" name="Text Box 42"/>
            <p:cNvSpPr txBox="1">
              <a:spLocks noChangeArrowheads="1"/>
            </p:cNvSpPr>
            <p:nvPr/>
          </p:nvSpPr>
          <p:spPr bwMode="auto">
            <a:xfrm>
              <a:off x="91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0</a:t>
              </a:r>
            </a:p>
          </p:txBody>
        </p:sp>
        <p:sp>
          <p:nvSpPr>
            <p:cNvPr id="770091" name="Text Box 43"/>
            <p:cNvSpPr txBox="1">
              <a:spLocks noChangeArrowheads="1"/>
            </p:cNvSpPr>
            <p:nvPr/>
          </p:nvSpPr>
          <p:spPr bwMode="auto">
            <a:xfrm>
              <a:off x="163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5</a:t>
              </a:r>
            </a:p>
          </p:txBody>
        </p:sp>
        <p:sp>
          <p:nvSpPr>
            <p:cNvPr id="770092" name="Text Box 44"/>
            <p:cNvSpPr txBox="1">
              <a:spLocks noChangeArrowheads="1"/>
            </p:cNvSpPr>
            <p:nvPr/>
          </p:nvSpPr>
          <p:spPr bwMode="auto">
            <a:xfrm>
              <a:off x="2304" y="345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10</a:t>
              </a:r>
            </a:p>
          </p:txBody>
        </p:sp>
        <p:sp>
          <p:nvSpPr>
            <p:cNvPr id="770093" name="Text Box 45"/>
            <p:cNvSpPr txBox="1">
              <a:spLocks noChangeArrowheads="1"/>
            </p:cNvSpPr>
            <p:nvPr/>
          </p:nvSpPr>
          <p:spPr bwMode="auto">
            <a:xfrm>
              <a:off x="302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15</a:t>
              </a:r>
            </a:p>
          </p:txBody>
        </p:sp>
        <p:sp>
          <p:nvSpPr>
            <p:cNvPr id="770094" name="Text Box 46"/>
            <p:cNvSpPr txBox="1">
              <a:spLocks noChangeArrowheads="1"/>
            </p:cNvSpPr>
            <p:nvPr/>
          </p:nvSpPr>
          <p:spPr bwMode="auto">
            <a:xfrm>
              <a:off x="374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20</a:t>
              </a:r>
            </a:p>
          </p:txBody>
        </p:sp>
      </p:grpSp>
      <p:grpSp>
        <p:nvGrpSpPr>
          <p:cNvPr id="770106" name="Group 58"/>
          <p:cNvGrpSpPr>
            <a:grpSpLocks/>
          </p:cNvGrpSpPr>
          <p:nvPr/>
        </p:nvGrpSpPr>
        <p:grpSpPr bwMode="auto">
          <a:xfrm>
            <a:off x="1744663" y="6137275"/>
            <a:ext cx="2136775" cy="366713"/>
            <a:chOff x="1099" y="3866"/>
            <a:chExt cx="1346" cy="231"/>
          </a:xfrm>
        </p:grpSpPr>
        <p:sp>
          <p:nvSpPr>
            <p:cNvPr id="770096" name="Line 48"/>
            <p:cNvSpPr>
              <a:spLocks noChangeShapeType="1"/>
            </p:cNvSpPr>
            <p:nvPr/>
          </p:nvSpPr>
          <p:spPr bwMode="auto">
            <a:xfrm flipV="1">
              <a:off x="112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97" name="Line 49"/>
            <p:cNvSpPr>
              <a:spLocks noChangeShapeType="1"/>
            </p:cNvSpPr>
            <p:nvPr/>
          </p:nvSpPr>
          <p:spPr bwMode="auto">
            <a:xfrm flipV="1">
              <a:off x="1414"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98" name="Line 50"/>
            <p:cNvSpPr>
              <a:spLocks noChangeShapeType="1"/>
            </p:cNvSpPr>
            <p:nvPr/>
          </p:nvSpPr>
          <p:spPr bwMode="auto">
            <a:xfrm flipV="1">
              <a:off x="1702"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99" name="Line 51"/>
            <p:cNvSpPr>
              <a:spLocks noChangeShapeType="1"/>
            </p:cNvSpPr>
            <p:nvPr/>
          </p:nvSpPr>
          <p:spPr bwMode="auto">
            <a:xfrm flipV="1">
              <a:off x="1989"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00" name="Line 52"/>
            <p:cNvSpPr>
              <a:spLocks noChangeShapeType="1"/>
            </p:cNvSpPr>
            <p:nvPr/>
          </p:nvSpPr>
          <p:spPr bwMode="auto">
            <a:xfrm flipV="1">
              <a:off x="227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01" name="Text Box 53"/>
            <p:cNvSpPr txBox="1">
              <a:spLocks noChangeArrowheads="1"/>
            </p:cNvSpPr>
            <p:nvPr/>
          </p:nvSpPr>
          <p:spPr bwMode="auto">
            <a:xfrm>
              <a:off x="109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770102" name="Text Box 54"/>
            <p:cNvSpPr txBox="1">
              <a:spLocks noChangeArrowheads="1"/>
            </p:cNvSpPr>
            <p:nvPr/>
          </p:nvSpPr>
          <p:spPr bwMode="auto">
            <a:xfrm>
              <a:off x="138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770103" name="Text Box 55"/>
            <p:cNvSpPr txBox="1">
              <a:spLocks noChangeArrowheads="1"/>
            </p:cNvSpPr>
            <p:nvPr/>
          </p:nvSpPr>
          <p:spPr bwMode="auto">
            <a:xfrm>
              <a:off x="1674"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770104" name="Text Box 56"/>
            <p:cNvSpPr txBox="1">
              <a:spLocks noChangeArrowheads="1"/>
            </p:cNvSpPr>
            <p:nvPr/>
          </p:nvSpPr>
          <p:spPr bwMode="auto">
            <a:xfrm>
              <a:off x="195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770105" name="Text Box 57"/>
            <p:cNvSpPr txBox="1">
              <a:spLocks noChangeArrowheads="1"/>
            </p:cNvSpPr>
            <p:nvPr/>
          </p:nvSpPr>
          <p:spPr bwMode="auto">
            <a:xfrm>
              <a:off x="224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sp>
        <p:nvSpPr>
          <p:cNvPr id="770115" name="Rectangle 67"/>
          <p:cNvSpPr>
            <a:spLocks noChangeArrowheads="1"/>
          </p:cNvSpPr>
          <p:nvPr/>
        </p:nvSpPr>
        <p:spPr bwMode="auto">
          <a:xfrm>
            <a:off x="1562100" y="3549650"/>
            <a:ext cx="195263" cy="242888"/>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16" name="Rectangle 68"/>
          <p:cNvSpPr>
            <a:spLocks noChangeArrowheads="1"/>
          </p:cNvSpPr>
          <p:nvPr/>
        </p:nvSpPr>
        <p:spPr bwMode="auto">
          <a:xfrm>
            <a:off x="1562100" y="3821113"/>
            <a:ext cx="195263" cy="242887"/>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17" name="Rectangle 69"/>
          <p:cNvSpPr>
            <a:spLocks noChangeArrowheads="1"/>
          </p:cNvSpPr>
          <p:nvPr/>
        </p:nvSpPr>
        <p:spPr bwMode="auto">
          <a:xfrm>
            <a:off x="1562100" y="4092575"/>
            <a:ext cx="195263" cy="24288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18" name="Rectangle 70"/>
          <p:cNvSpPr>
            <a:spLocks noChangeArrowheads="1"/>
          </p:cNvSpPr>
          <p:nvPr/>
        </p:nvSpPr>
        <p:spPr bwMode="auto">
          <a:xfrm>
            <a:off x="1563688" y="4364038"/>
            <a:ext cx="195262" cy="242887"/>
          </a:xfrm>
          <a:prstGeom prst="rect">
            <a:avLst/>
          </a:prstGeom>
          <a:solidFill>
            <a:schemeClr val="accent5"/>
          </a:solidFill>
          <a:ln>
            <a:noFill/>
          </a:ln>
          <a:effectLst/>
          <a:extLst/>
        </p:spPr>
        <p:txBody>
          <a:bodyPr wrap="none" anchor="ctr"/>
          <a:lstStyle/>
          <a:p>
            <a:endParaRPr lang="en-US"/>
          </a:p>
        </p:txBody>
      </p:sp>
      <p:sp>
        <p:nvSpPr>
          <p:cNvPr id="770119" name="Rectangle 71"/>
          <p:cNvSpPr>
            <a:spLocks noChangeArrowheads="1"/>
          </p:cNvSpPr>
          <p:nvPr/>
        </p:nvSpPr>
        <p:spPr bwMode="auto">
          <a:xfrm>
            <a:off x="1563688" y="4635500"/>
            <a:ext cx="195262" cy="242888"/>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0120" name="Group 72"/>
          <p:cNvGrpSpPr>
            <a:grpSpLocks/>
          </p:cNvGrpSpPr>
          <p:nvPr/>
        </p:nvGrpSpPr>
        <p:grpSpPr bwMode="auto">
          <a:xfrm>
            <a:off x="947738" y="2943225"/>
            <a:ext cx="7181850" cy="2014538"/>
            <a:chOff x="298" y="1386"/>
            <a:chExt cx="4524" cy="1269"/>
          </a:xfrm>
        </p:grpSpPr>
        <p:sp>
          <p:nvSpPr>
            <p:cNvPr id="770121" name="Rectangle 73"/>
            <p:cNvSpPr>
              <a:spLocks noChangeArrowheads="1"/>
            </p:cNvSpPr>
            <p:nvPr/>
          </p:nvSpPr>
          <p:spPr bwMode="auto">
            <a:xfrm>
              <a:off x="298" y="1386"/>
              <a:ext cx="450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b="1" dirty="0">
                  <a:latin typeface="Courier New" pitchFamily="49" charset="0"/>
                </a:rPr>
                <a:t>           Arrival   Processing  Waiting Turnaround</a:t>
              </a:r>
            </a:p>
            <a:p>
              <a:pPr algn="l" eaLnBrk="1" hangingPunct="1"/>
              <a:r>
                <a:rPr lang="en-US" sz="1800" b="1" dirty="0">
                  <a:latin typeface="Courier New" pitchFamily="49" charset="0"/>
                </a:rPr>
                <a:t> Thread     Time        </a:t>
              </a:r>
              <a:r>
                <a:rPr lang="en-US" sz="1800" b="1" dirty="0" err="1">
                  <a:latin typeface="Courier New" pitchFamily="49" charset="0"/>
                </a:rPr>
                <a:t>Time</a:t>
              </a:r>
              <a:r>
                <a:rPr lang="en-US" sz="1800" b="1" dirty="0">
                  <a:latin typeface="Courier New" pitchFamily="49" charset="0"/>
                </a:rPr>
                <a:t>      </a:t>
              </a:r>
              <a:r>
                <a:rPr lang="en-US" sz="1800" b="1" dirty="0" err="1">
                  <a:latin typeface="Courier New" pitchFamily="49" charset="0"/>
                </a:rPr>
                <a:t>Time</a:t>
              </a:r>
              <a:r>
                <a:rPr lang="en-US" sz="1800" b="1" dirty="0">
                  <a:latin typeface="Courier New" pitchFamily="49" charset="0"/>
                </a:rPr>
                <a:t>      </a:t>
              </a:r>
              <a:r>
                <a:rPr lang="en-US" sz="1800" b="1" dirty="0" err="1">
                  <a:latin typeface="Courier New" pitchFamily="49" charset="0"/>
                </a:rPr>
                <a:t>Time</a:t>
              </a:r>
              <a:endParaRPr lang="en-US" sz="1800" b="1" dirty="0">
                <a:latin typeface="Courier New" pitchFamily="49" charset="0"/>
              </a:endParaRPr>
            </a:p>
            <a:p>
              <a:pPr algn="l" eaLnBrk="1" hangingPunct="1"/>
              <a:r>
                <a:rPr lang="en-US" sz="1800" b="1" dirty="0">
                  <a:latin typeface="Courier New" pitchFamily="49" charset="0"/>
                </a:rPr>
                <a:t>    1        0            3</a:t>
              </a:r>
            </a:p>
            <a:p>
              <a:pPr algn="l" eaLnBrk="1" hangingPunct="1"/>
              <a:r>
                <a:rPr lang="en-US" sz="1800" b="1" dirty="0">
                  <a:latin typeface="Courier New" pitchFamily="49" charset="0"/>
                </a:rPr>
                <a:t>    2        2            6</a:t>
              </a:r>
            </a:p>
            <a:p>
              <a:pPr algn="l" eaLnBrk="1" hangingPunct="1"/>
              <a:r>
                <a:rPr lang="en-US" sz="1800" b="1" dirty="0">
                  <a:latin typeface="Courier New" pitchFamily="49" charset="0"/>
                </a:rPr>
                <a:t>    3        4            4</a:t>
              </a:r>
            </a:p>
            <a:p>
              <a:pPr algn="l" eaLnBrk="1" hangingPunct="1"/>
              <a:r>
                <a:rPr lang="en-US" sz="1800" b="1" dirty="0">
                  <a:latin typeface="Courier New" pitchFamily="49" charset="0"/>
                </a:rPr>
                <a:t>    4        6            5</a:t>
              </a:r>
            </a:p>
            <a:p>
              <a:pPr algn="l" eaLnBrk="1" hangingPunct="1"/>
              <a:r>
                <a:rPr lang="en-US" sz="1800" b="1" dirty="0">
                  <a:latin typeface="Courier New" pitchFamily="49" charset="0"/>
                </a:rPr>
                <a:t>    5        8            2</a:t>
              </a:r>
            </a:p>
          </p:txBody>
        </p:sp>
        <p:sp>
          <p:nvSpPr>
            <p:cNvPr id="770122" name="Line 74"/>
            <p:cNvSpPr>
              <a:spLocks noChangeShapeType="1"/>
            </p:cNvSpPr>
            <p:nvPr/>
          </p:nvSpPr>
          <p:spPr bwMode="auto">
            <a:xfrm>
              <a:off x="435" y="1758"/>
              <a:ext cx="43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172" name="Rectangle 76"/>
          <p:cNvSpPr>
            <a:spLocks noGrp="1" noChangeArrowheads="1"/>
          </p:cNvSpPr>
          <p:nvPr>
            <p:ph type="title"/>
          </p:nvPr>
        </p:nvSpPr>
        <p:spPr/>
        <p:txBody>
          <a:bodyPr/>
          <a:lstStyle/>
          <a:p>
            <a:r>
              <a:rPr lang="en-US"/>
              <a:t>First-Come, First-Served (FIFO)</a:t>
            </a:r>
          </a:p>
        </p:txBody>
      </p:sp>
      <p:sp>
        <p:nvSpPr>
          <p:cNvPr id="772173" name="Rectangle 77"/>
          <p:cNvSpPr>
            <a:spLocks noGrp="1" noChangeArrowheads="1"/>
          </p:cNvSpPr>
          <p:nvPr>
            <p:ph idx="1"/>
          </p:nvPr>
        </p:nvSpPr>
        <p:spPr/>
        <p:txBody>
          <a:bodyPr/>
          <a:lstStyle/>
          <a:p>
            <a:r>
              <a:rPr lang="en-US" dirty="0" smtClean="0"/>
              <a:t>Select threads </a:t>
            </a:r>
            <a:r>
              <a:rPr lang="en-US" dirty="0"/>
              <a:t>in the order they arrive</a:t>
            </a:r>
          </a:p>
          <a:p>
            <a:r>
              <a:rPr lang="en-US" dirty="0"/>
              <a:t>Run each thread until </a:t>
            </a:r>
            <a:r>
              <a:rPr lang="en-US" dirty="0" smtClean="0"/>
              <a:t>completion</a:t>
            </a:r>
          </a:p>
        </p:txBody>
      </p:sp>
      <p:sp>
        <p:nvSpPr>
          <p:cNvPr id="69" name="Slide Number Placeholder 3"/>
          <p:cNvSpPr>
            <a:spLocks noGrp="1"/>
          </p:cNvSpPr>
          <p:nvPr>
            <p:ph type="sldNum" sz="quarter" idx="10"/>
          </p:nvPr>
        </p:nvSpPr>
        <p:spPr/>
        <p:txBody>
          <a:bodyPr/>
          <a:lstStyle/>
          <a:p>
            <a:fld id="{9AFF2583-ABE6-4453-B099-8C4126FF4FC4}" type="slidenum">
              <a:rPr lang="en-US"/>
              <a:pPr/>
              <a:t>9</a:t>
            </a:fld>
            <a:endParaRPr lang="en-US"/>
          </a:p>
        </p:txBody>
      </p:sp>
      <p:sp>
        <p:nvSpPr>
          <p:cNvPr id="772176" name="Rectangle 80"/>
          <p:cNvSpPr>
            <a:spLocks noChangeArrowheads="1"/>
          </p:cNvSpPr>
          <p:nvPr/>
        </p:nvSpPr>
        <p:spPr bwMode="auto">
          <a:xfrm>
            <a:off x="1562100" y="3549650"/>
            <a:ext cx="195263" cy="242888"/>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77" name="Rectangle 81"/>
          <p:cNvSpPr>
            <a:spLocks noChangeArrowheads="1"/>
          </p:cNvSpPr>
          <p:nvPr/>
        </p:nvSpPr>
        <p:spPr bwMode="auto">
          <a:xfrm>
            <a:off x="1562100" y="3821113"/>
            <a:ext cx="195263" cy="242887"/>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78" name="Rectangle 82"/>
          <p:cNvSpPr>
            <a:spLocks noChangeArrowheads="1"/>
          </p:cNvSpPr>
          <p:nvPr/>
        </p:nvSpPr>
        <p:spPr bwMode="auto">
          <a:xfrm>
            <a:off x="1562100" y="4092575"/>
            <a:ext cx="195263" cy="24288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79" name="Rectangle 83"/>
          <p:cNvSpPr>
            <a:spLocks noChangeArrowheads="1"/>
          </p:cNvSpPr>
          <p:nvPr/>
        </p:nvSpPr>
        <p:spPr bwMode="auto">
          <a:xfrm>
            <a:off x="1563688" y="4364038"/>
            <a:ext cx="195262" cy="242887"/>
          </a:xfrm>
          <a:prstGeom prst="rect">
            <a:avLst/>
          </a:prstGeom>
          <a:solidFill>
            <a:schemeClr val="accent5"/>
          </a:solidFill>
          <a:ln>
            <a:noFill/>
          </a:ln>
          <a:effectLst/>
          <a:extLst/>
        </p:spPr>
        <p:txBody>
          <a:bodyPr wrap="none" anchor="ctr"/>
          <a:lstStyle/>
          <a:p>
            <a:endParaRPr lang="en-US"/>
          </a:p>
        </p:txBody>
      </p:sp>
      <p:sp>
        <p:nvSpPr>
          <p:cNvPr id="772175" name="Rectangle 79"/>
          <p:cNvSpPr>
            <a:spLocks noChangeArrowheads="1"/>
          </p:cNvSpPr>
          <p:nvPr/>
        </p:nvSpPr>
        <p:spPr bwMode="auto">
          <a:xfrm>
            <a:off x="1563688" y="4635500"/>
            <a:ext cx="195262" cy="242888"/>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2148" name="Group 52"/>
          <p:cNvGrpSpPr>
            <a:grpSpLocks/>
          </p:cNvGrpSpPr>
          <p:nvPr/>
        </p:nvGrpSpPr>
        <p:grpSpPr bwMode="auto">
          <a:xfrm>
            <a:off x="947738" y="2943225"/>
            <a:ext cx="7181850" cy="2014538"/>
            <a:chOff x="298" y="1386"/>
            <a:chExt cx="4524" cy="1269"/>
          </a:xfrm>
        </p:grpSpPr>
        <p:sp>
          <p:nvSpPr>
            <p:cNvPr id="772100" name="Rectangle 4"/>
            <p:cNvSpPr>
              <a:spLocks noChangeArrowheads="1"/>
            </p:cNvSpPr>
            <p:nvPr/>
          </p:nvSpPr>
          <p:spPr bwMode="auto">
            <a:xfrm>
              <a:off x="298" y="1386"/>
              <a:ext cx="450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800" b="1" dirty="0">
                  <a:latin typeface="Courier New" pitchFamily="49" charset="0"/>
                </a:rPr>
                <a:t>           Arrival   Processing  Waiting Turnaround</a:t>
              </a:r>
            </a:p>
            <a:p>
              <a:pPr algn="l" eaLnBrk="1" hangingPunct="1"/>
              <a:r>
                <a:rPr lang="en-US" sz="1800" b="1" dirty="0">
                  <a:latin typeface="Courier New" pitchFamily="49" charset="0"/>
                </a:rPr>
                <a:t> Thread     Time        </a:t>
              </a:r>
              <a:r>
                <a:rPr lang="en-US" sz="1800" b="1" dirty="0" err="1">
                  <a:latin typeface="Courier New" pitchFamily="49" charset="0"/>
                </a:rPr>
                <a:t>Time</a:t>
              </a:r>
              <a:r>
                <a:rPr lang="en-US" sz="1800" b="1" dirty="0">
                  <a:latin typeface="Courier New" pitchFamily="49" charset="0"/>
                </a:rPr>
                <a:t>      </a:t>
              </a:r>
              <a:r>
                <a:rPr lang="en-US" sz="1800" b="1" dirty="0" err="1">
                  <a:latin typeface="Courier New" pitchFamily="49" charset="0"/>
                </a:rPr>
                <a:t>Time</a:t>
              </a:r>
              <a:r>
                <a:rPr lang="en-US" sz="1800" b="1" dirty="0">
                  <a:latin typeface="Courier New" pitchFamily="49" charset="0"/>
                </a:rPr>
                <a:t>      </a:t>
              </a:r>
              <a:r>
                <a:rPr lang="en-US" sz="1800" b="1" dirty="0" err="1">
                  <a:latin typeface="Courier New" pitchFamily="49" charset="0"/>
                </a:rPr>
                <a:t>Time</a:t>
              </a:r>
              <a:endParaRPr lang="en-US" sz="1800" b="1" dirty="0">
                <a:latin typeface="Courier New" pitchFamily="49" charset="0"/>
              </a:endParaRPr>
            </a:p>
            <a:p>
              <a:pPr algn="l" eaLnBrk="1" hangingPunct="1"/>
              <a:r>
                <a:rPr lang="en-US" sz="1800" b="1" dirty="0">
                  <a:latin typeface="Courier New" pitchFamily="49" charset="0"/>
                </a:rPr>
                <a:t>    1        0            3         0         3</a:t>
              </a:r>
            </a:p>
            <a:p>
              <a:pPr algn="l" eaLnBrk="1" hangingPunct="1"/>
              <a:r>
                <a:rPr lang="en-US" sz="1800" b="1" dirty="0">
                  <a:latin typeface="Courier New" pitchFamily="49" charset="0"/>
                </a:rPr>
                <a:t>    2        2            6         1         7</a:t>
              </a:r>
            </a:p>
            <a:p>
              <a:pPr algn="l" eaLnBrk="1" hangingPunct="1"/>
              <a:r>
                <a:rPr lang="en-US" sz="1800" b="1" dirty="0">
                  <a:latin typeface="Courier New" pitchFamily="49" charset="0"/>
                </a:rPr>
                <a:t>    3        4            4         5         9</a:t>
              </a:r>
            </a:p>
            <a:p>
              <a:pPr algn="l" eaLnBrk="1" hangingPunct="1"/>
              <a:r>
                <a:rPr lang="en-US" sz="1800" b="1" dirty="0">
                  <a:latin typeface="Courier New" pitchFamily="49" charset="0"/>
                </a:rPr>
                <a:t>    4        6            5         7         12</a:t>
              </a:r>
            </a:p>
            <a:p>
              <a:pPr algn="l" eaLnBrk="1" hangingPunct="1"/>
              <a:r>
                <a:rPr lang="en-US" sz="1800" b="1" dirty="0">
                  <a:latin typeface="Courier New" pitchFamily="49" charset="0"/>
                </a:rPr>
                <a:t>    5        8            2         10        12</a:t>
              </a:r>
            </a:p>
          </p:txBody>
        </p:sp>
        <p:sp>
          <p:nvSpPr>
            <p:cNvPr id="772107" name="Line 11"/>
            <p:cNvSpPr>
              <a:spLocks noChangeShapeType="1"/>
            </p:cNvSpPr>
            <p:nvPr/>
          </p:nvSpPr>
          <p:spPr bwMode="auto">
            <a:xfrm>
              <a:off x="435" y="1758"/>
              <a:ext cx="43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2108" name="Group 12"/>
          <p:cNvGrpSpPr>
            <a:grpSpLocks/>
          </p:cNvGrpSpPr>
          <p:nvPr/>
        </p:nvGrpSpPr>
        <p:grpSpPr bwMode="auto">
          <a:xfrm>
            <a:off x="1638300" y="5719763"/>
            <a:ext cx="5867400" cy="442912"/>
            <a:chOff x="912" y="3408"/>
            <a:chExt cx="3696" cy="279"/>
          </a:xfrm>
        </p:grpSpPr>
        <p:grpSp>
          <p:nvGrpSpPr>
            <p:cNvPr id="772109" name="Group 13"/>
            <p:cNvGrpSpPr>
              <a:grpSpLocks/>
            </p:cNvGrpSpPr>
            <p:nvPr/>
          </p:nvGrpSpPr>
          <p:grpSpPr bwMode="auto">
            <a:xfrm>
              <a:off x="1008" y="3408"/>
              <a:ext cx="720" cy="48"/>
              <a:chOff x="1008" y="3408"/>
              <a:chExt cx="720" cy="48"/>
            </a:xfrm>
          </p:grpSpPr>
          <p:sp>
            <p:nvSpPr>
              <p:cNvPr id="772110" name="Freeform 14"/>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11" name="Line 15"/>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12" name="Line 16"/>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13" name="Line 17"/>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14" name="Line 18"/>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2115" name="Group 19"/>
            <p:cNvGrpSpPr>
              <a:grpSpLocks/>
            </p:cNvGrpSpPr>
            <p:nvPr/>
          </p:nvGrpSpPr>
          <p:grpSpPr bwMode="auto">
            <a:xfrm>
              <a:off x="1728" y="3408"/>
              <a:ext cx="720" cy="48"/>
              <a:chOff x="1008" y="3408"/>
              <a:chExt cx="720" cy="48"/>
            </a:xfrm>
          </p:grpSpPr>
          <p:sp>
            <p:nvSpPr>
              <p:cNvPr id="772116" name="Freeform 20"/>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17" name="Line 21"/>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18" name="Line 22"/>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19" name="Line 23"/>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20" name="Line 24"/>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2121" name="Group 25"/>
            <p:cNvGrpSpPr>
              <a:grpSpLocks/>
            </p:cNvGrpSpPr>
            <p:nvPr/>
          </p:nvGrpSpPr>
          <p:grpSpPr bwMode="auto">
            <a:xfrm>
              <a:off x="2448" y="3408"/>
              <a:ext cx="720" cy="48"/>
              <a:chOff x="1008" y="3408"/>
              <a:chExt cx="720" cy="48"/>
            </a:xfrm>
          </p:grpSpPr>
          <p:sp>
            <p:nvSpPr>
              <p:cNvPr id="772122" name="Freeform 26"/>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23" name="Line 27"/>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24" name="Line 28"/>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25" name="Line 29"/>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26" name="Line 30"/>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2127" name="Group 31"/>
            <p:cNvGrpSpPr>
              <a:grpSpLocks/>
            </p:cNvGrpSpPr>
            <p:nvPr/>
          </p:nvGrpSpPr>
          <p:grpSpPr bwMode="auto">
            <a:xfrm>
              <a:off x="3168" y="3408"/>
              <a:ext cx="720" cy="48"/>
              <a:chOff x="1008" y="3408"/>
              <a:chExt cx="720" cy="48"/>
            </a:xfrm>
          </p:grpSpPr>
          <p:sp>
            <p:nvSpPr>
              <p:cNvPr id="772128" name="Freeform 32"/>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29" name="Line 33"/>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30" name="Line 34"/>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31" name="Line 35"/>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32" name="Line 36"/>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2133" name="Group 37"/>
            <p:cNvGrpSpPr>
              <a:grpSpLocks/>
            </p:cNvGrpSpPr>
            <p:nvPr/>
          </p:nvGrpSpPr>
          <p:grpSpPr bwMode="auto">
            <a:xfrm>
              <a:off x="3888" y="3408"/>
              <a:ext cx="720" cy="48"/>
              <a:chOff x="1008" y="3408"/>
              <a:chExt cx="720" cy="48"/>
            </a:xfrm>
          </p:grpSpPr>
          <p:sp>
            <p:nvSpPr>
              <p:cNvPr id="772134" name="Freeform 38"/>
              <p:cNvSpPr>
                <a:spLocks/>
              </p:cNvSpPr>
              <p:nvPr/>
            </p:nvSpPr>
            <p:spPr bwMode="auto">
              <a:xfrm>
                <a:off x="1008" y="3408"/>
                <a:ext cx="720" cy="48"/>
              </a:xfrm>
              <a:custGeom>
                <a:avLst/>
                <a:gdLst>
                  <a:gd name="T0" fmla="*/ 0 w 480"/>
                  <a:gd name="T1" fmla="*/ 0 h 48"/>
                  <a:gd name="T2" fmla="*/ 0 w 480"/>
                  <a:gd name="T3" fmla="*/ 48 h 48"/>
                  <a:gd name="T4" fmla="*/ 480 w 480"/>
                  <a:gd name="T5" fmla="*/ 48 h 48"/>
                  <a:gd name="T6" fmla="*/ 480 w 480"/>
                  <a:gd name="T7" fmla="*/ 0 h 48"/>
                </a:gdLst>
                <a:ahLst/>
                <a:cxnLst>
                  <a:cxn ang="0">
                    <a:pos x="T0" y="T1"/>
                  </a:cxn>
                  <a:cxn ang="0">
                    <a:pos x="T2" y="T3"/>
                  </a:cxn>
                  <a:cxn ang="0">
                    <a:pos x="T4" y="T5"/>
                  </a:cxn>
                  <a:cxn ang="0">
                    <a:pos x="T6" y="T7"/>
                  </a:cxn>
                </a:cxnLst>
                <a:rect l="0" t="0" r="r" b="b"/>
                <a:pathLst>
                  <a:path w="480" h="48">
                    <a:moveTo>
                      <a:pt x="0" y="0"/>
                    </a:moveTo>
                    <a:lnTo>
                      <a:pt x="0" y="48"/>
                    </a:lnTo>
                    <a:lnTo>
                      <a:pt x="480" y="48"/>
                    </a:lnTo>
                    <a:lnTo>
                      <a:pt x="480" y="0"/>
                    </a:ln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35" name="Line 39"/>
              <p:cNvSpPr>
                <a:spLocks noChangeShapeType="1"/>
              </p:cNvSpPr>
              <p:nvPr/>
            </p:nvSpPr>
            <p:spPr bwMode="auto">
              <a:xfrm flipV="1">
                <a:off x="1152"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36" name="Line 40"/>
              <p:cNvSpPr>
                <a:spLocks noChangeShapeType="1"/>
              </p:cNvSpPr>
              <p:nvPr/>
            </p:nvSpPr>
            <p:spPr bwMode="auto">
              <a:xfrm flipV="1">
                <a:off x="1296"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37" name="Line 41"/>
              <p:cNvSpPr>
                <a:spLocks noChangeShapeType="1"/>
              </p:cNvSpPr>
              <p:nvPr/>
            </p:nvSpPr>
            <p:spPr bwMode="auto">
              <a:xfrm flipV="1">
                <a:off x="1440"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2138" name="Line 42"/>
              <p:cNvSpPr>
                <a:spLocks noChangeShapeType="1"/>
              </p:cNvSpPr>
              <p:nvPr/>
            </p:nvSpPr>
            <p:spPr bwMode="auto">
              <a:xfrm flipV="1">
                <a:off x="1584" y="3408"/>
                <a:ext cx="0" cy="4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72139" name="Text Box 43"/>
            <p:cNvSpPr txBox="1">
              <a:spLocks noChangeArrowheads="1"/>
            </p:cNvSpPr>
            <p:nvPr/>
          </p:nvSpPr>
          <p:spPr bwMode="auto">
            <a:xfrm>
              <a:off x="91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0</a:t>
              </a:r>
            </a:p>
          </p:txBody>
        </p:sp>
        <p:sp>
          <p:nvSpPr>
            <p:cNvPr id="772140" name="Text Box 44"/>
            <p:cNvSpPr txBox="1">
              <a:spLocks noChangeArrowheads="1"/>
            </p:cNvSpPr>
            <p:nvPr/>
          </p:nvSpPr>
          <p:spPr bwMode="auto">
            <a:xfrm>
              <a:off x="1632"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5</a:t>
              </a:r>
            </a:p>
          </p:txBody>
        </p:sp>
        <p:sp>
          <p:nvSpPr>
            <p:cNvPr id="772141" name="Text Box 45"/>
            <p:cNvSpPr txBox="1">
              <a:spLocks noChangeArrowheads="1"/>
            </p:cNvSpPr>
            <p:nvPr/>
          </p:nvSpPr>
          <p:spPr bwMode="auto">
            <a:xfrm>
              <a:off x="2304" y="345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10</a:t>
              </a:r>
            </a:p>
          </p:txBody>
        </p:sp>
        <p:sp>
          <p:nvSpPr>
            <p:cNvPr id="772142" name="Text Box 46"/>
            <p:cNvSpPr txBox="1">
              <a:spLocks noChangeArrowheads="1"/>
            </p:cNvSpPr>
            <p:nvPr/>
          </p:nvSpPr>
          <p:spPr bwMode="auto">
            <a:xfrm>
              <a:off x="302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15</a:t>
              </a:r>
            </a:p>
          </p:txBody>
        </p:sp>
        <p:sp>
          <p:nvSpPr>
            <p:cNvPr id="772143" name="Text Box 47"/>
            <p:cNvSpPr txBox="1">
              <a:spLocks noChangeArrowheads="1"/>
            </p:cNvSpPr>
            <p:nvPr/>
          </p:nvSpPr>
          <p:spPr bwMode="auto">
            <a:xfrm>
              <a:off x="374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800" b="1">
                  <a:latin typeface="Arial" charset="0"/>
                </a:rPr>
                <a:t>20</a:t>
              </a:r>
            </a:p>
          </p:txBody>
        </p:sp>
      </p:grpSp>
      <p:sp>
        <p:nvSpPr>
          <p:cNvPr id="772151" name="Rectangle 55"/>
          <p:cNvSpPr>
            <a:spLocks noChangeArrowheads="1"/>
          </p:cNvSpPr>
          <p:nvPr/>
        </p:nvSpPr>
        <p:spPr bwMode="auto">
          <a:xfrm>
            <a:off x="1781175" y="5386388"/>
            <a:ext cx="685800" cy="228600"/>
          </a:xfrm>
          <a:prstGeom prst="rect">
            <a:avLst/>
          </a:prstGeom>
          <a:solidFill>
            <a:schemeClr val="bg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52" name="Rectangle 56"/>
          <p:cNvSpPr>
            <a:spLocks noChangeArrowheads="1"/>
          </p:cNvSpPr>
          <p:nvPr/>
        </p:nvSpPr>
        <p:spPr bwMode="auto">
          <a:xfrm>
            <a:off x="2466975" y="5386388"/>
            <a:ext cx="1371600" cy="228600"/>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53" name="Rectangle 57"/>
          <p:cNvSpPr>
            <a:spLocks noChangeArrowheads="1"/>
          </p:cNvSpPr>
          <p:nvPr/>
        </p:nvSpPr>
        <p:spPr bwMode="auto">
          <a:xfrm>
            <a:off x="3838575" y="5386388"/>
            <a:ext cx="914400" cy="228600"/>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54" name="Rectangle 58"/>
          <p:cNvSpPr>
            <a:spLocks noChangeArrowheads="1"/>
          </p:cNvSpPr>
          <p:nvPr/>
        </p:nvSpPr>
        <p:spPr bwMode="auto">
          <a:xfrm>
            <a:off x="4752975" y="5386388"/>
            <a:ext cx="1143000" cy="228600"/>
          </a:xfrm>
          <a:prstGeom prst="rect">
            <a:avLst/>
          </a:prstGeom>
          <a:solidFill>
            <a:schemeClr val="accent5"/>
          </a:solidFill>
          <a:ln w="28575" cap="sq">
            <a:solidFill>
              <a:schemeClr val="tx1"/>
            </a:solidFill>
            <a:miter lim="800000"/>
            <a:headEnd type="none" w="sm" len="sm"/>
            <a:tailEnd type="none" w="sm" len="sm"/>
          </a:ln>
          <a:effectLst/>
          <a:extLst/>
        </p:spPr>
        <p:txBody>
          <a:bodyPr wrap="none" anchor="ctr"/>
          <a:lstStyle/>
          <a:p>
            <a:endParaRPr lang="en-US"/>
          </a:p>
        </p:txBody>
      </p:sp>
      <p:sp>
        <p:nvSpPr>
          <p:cNvPr id="772155" name="Rectangle 59"/>
          <p:cNvSpPr>
            <a:spLocks noChangeArrowheads="1"/>
          </p:cNvSpPr>
          <p:nvPr/>
        </p:nvSpPr>
        <p:spPr bwMode="auto">
          <a:xfrm>
            <a:off x="5895975" y="5386388"/>
            <a:ext cx="457200" cy="228600"/>
          </a:xfrm>
          <a:prstGeom prst="rect">
            <a:avLst/>
          </a:prstGeom>
          <a:solidFill>
            <a:schemeClr val="folHlink"/>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56" name="Text Box 60"/>
          <p:cNvSpPr txBox="1">
            <a:spLocks noChangeArrowheads="1"/>
          </p:cNvSpPr>
          <p:nvPr/>
        </p:nvSpPr>
        <p:spPr bwMode="auto">
          <a:xfrm>
            <a:off x="1944688"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772157" name="Text Box 61"/>
          <p:cNvSpPr txBox="1">
            <a:spLocks noChangeArrowheads="1"/>
          </p:cNvSpPr>
          <p:nvPr/>
        </p:nvSpPr>
        <p:spPr bwMode="auto">
          <a:xfrm>
            <a:off x="2970213"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772158" name="Text Box 62"/>
          <p:cNvSpPr txBox="1">
            <a:spLocks noChangeArrowheads="1"/>
          </p:cNvSpPr>
          <p:nvPr/>
        </p:nvSpPr>
        <p:spPr bwMode="auto">
          <a:xfrm>
            <a:off x="4103688"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772159" name="Text Box 63"/>
          <p:cNvSpPr txBox="1">
            <a:spLocks noChangeArrowheads="1"/>
          </p:cNvSpPr>
          <p:nvPr/>
        </p:nvSpPr>
        <p:spPr bwMode="auto">
          <a:xfrm>
            <a:off x="5157788"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772160" name="Text Box 64"/>
          <p:cNvSpPr txBox="1">
            <a:spLocks noChangeArrowheads="1"/>
          </p:cNvSpPr>
          <p:nvPr/>
        </p:nvSpPr>
        <p:spPr bwMode="auto">
          <a:xfrm>
            <a:off x="5959475" y="505142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nvGrpSpPr>
          <p:cNvPr id="772161" name="Group 65"/>
          <p:cNvGrpSpPr>
            <a:grpSpLocks/>
          </p:cNvGrpSpPr>
          <p:nvPr/>
        </p:nvGrpSpPr>
        <p:grpSpPr bwMode="auto">
          <a:xfrm>
            <a:off x="1744663" y="6137275"/>
            <a:ext cx="2136775" cy="366713"/>
            <a:chOff x="1099" y="3866"/>
            <a:chExt cx="1346" cy="231"/>
          </a:xfrm>
        </p:grpSpPr>
        <p:sp>
          <p:nvSpPr>
            <p:cNvPr id="772162" name="Line 66"/>
            <p:cNvSpPr>
              <a:spLocks noChangeShapeType="1"/>
            </p:cNvSpPr>
            <p:nvPr/>
          </p:nvSpPr>
          <p:spPr bwMode="auto">
            <a:xfrm flipV="1">
              <a:off x="112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63" name="Line 67"/>
            <p:cNvSpPr>
              <a:spLocks noChangeShapeType="1"/>
            </p:cNvSpPr>
            <p:nvPr/>
          </p:nvSpPr>
          <p:spPr bwMode="auto">
            <a:xfrm flipV="1">
              <a:off x="1414"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64" name="Line 68"/>
            <p:cNvSpPr>
              <a:spLocks noChangeShapeType="1"/>
            </p:cNvSpPr>
            <p:nvPr/>
          </p:nvSpPr>
          <p:spPr bwMode="auto">
            <a:xfrm flipV="1">
              <a:off x="1702"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65" name="Line 69"/>
            <p:cNvSpPr>
              <a:spLocks noChangeShapeType="1"/>
            </p:cNvSpPr>
            <p:nvPr/>
          </p:nvSpPr>
          <p:spPr bwMode="auto">
            <a:xfrm flipV="1">
              <a:off x="1989"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66" name="Line 70"/>
            <p:cNvSpPr>
              <a:spLocks noChangeShapeType="1"/>
            </p:cNvSpPr>
            <p:nvPr/>
          </p:nvSpPr>
          <p:spPr bwMode="auto">
            <a:xfrm flipV="1">
              <a:off x="2277" y="3895"/>
              <a:ext cx="0" cy="135"/>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167" name="Text Box 71"/>
            <p:cNvSpPr txBox="1">
              <a:spLocks noChangeArrowheads="1"/>
            </p:cNvSpPr>
            <p:nvPr/>
          </p:nvSpPr>
          <p:spPr bwMode="auto">
            <a:xfrm>
              <a:off x="109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1</a:t>
              </a:r>
            </a:p>
          </p:txBody>
        </p:sp>
        <p:sp>
          <p:nvSpPr>
            <p:cNvPr id="772168" name="Text Box 72"/>
            <p:cNvSpPr txBox="1">
              <a:spLocks noChangeArrowheads="1"/>
            </p:cNvSpPr>
            <p:nvPr/>
          </p:nvSpPr>
          <p:spPr bwMode="auto">
            <a:xfrm>
              <a:off x="1389"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2</a:t>
              </a:r>
            </a:p>
          </p:txBody>
        </p:sp>
        <p:sp>
          <p:nvSpPr>
            <p:cNvPr id="772169" name="Text Box 73"/>
            <p:cNvSpPr txBox="1">
              <a:spLocks noChangeArrowheads="1"/>
            </p:cNvSpPr>
            <p:nvPr/>
          </p:nvSpPr>
          <p:spPr bwMode="auto">
            <a:xfrm>
              <a:off x="1674"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3</a:t>
              </a:r>
            </a:p>
          </p:txBody>
        </p:sp>
        <p:sp>
          <p:nvSpPr>
            <p:cNvPr id="772170" name="Text Box 74"/>
            <p:cNvSpPr txBox="1">
              <a:spLocks noChangeArrowheads="1"/>
            </p:cNvSpPr>
            <p:nvPr/>
          </p:nvSpPr>
          <p:spPr bwMode="auto">
            <a:xfrm>
              <a:off x="195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4</a:t>
              </a:r>
            </a:p>
          </p:txBody>
        </p:sp>
        <p:sp>
          <p:nvSpPr>
            <p:cNvPr id="772171" name="Text Box 75"/>
            <p:cNvSpPr txBox="1">
              <a:spLocks noChangeArrowheads="1"/>
            </p:cNvSpPr>
            <p:nvPr/>
          </p:nvSpPr>
          <p:spPr bwMode="auto">
            <a:xfrm>
              <a:off x="2243" y="3866"/>
              <a:ext cx="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a:latin typeface="Courier New" pitchFamily="49" charset="0"/>
                </a:rPr>
                <a:t>5</a:t>
              </a: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ce344_lectures">
  <a:themeElements>
    <a:clrScheme name="Custom 3">
      <a:dk1>
        <a:srgbClr val="000000"/>
      </a:dk1>
      <a:lt1>
        <a:srgbClr val="FFFFFF"/>
      </a:lt1>
      <a:dk2>
        <a:srgbClr val="99CC99"/>
      </a:dk2>
      <a:lt2>
        <a:srgbClr val="E0E0E0"/>
      </a:lt2>
      <a:accent1>
        <a:srgbClr val="5DAE5D"/>
      </a:accent1>
      <a:accent2>
        <a:srgbClr val="003366"/>
      </a:accent2>
      <a:accent3>
        <a:srgbClr val="CC3300"/>
      </a:accent3>
      <a:accent4>
        <a:srgbClr val="AAB8B1"/>
      </a:accent4>
      <a:accent5>
        <a:srgbClr val="FFA655"/>
      </a:accent5>
      <a:accent6>
        <a:srgbClr val="FFFF00"/>
      </a:accent6>
      <a:hlink>
        <a:srgbClr val="CC3300"/>
      </a:hlink>
      <a:folHlink>
        <a:srgbClr val="CC3300"/>
      </a:folHlink>
    </a:clrScheme>
    <a:fontScheme name="1_ece568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ece568_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ece568_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ece568_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ece568_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ece568_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ece568_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1_ece568_template 7">
        <a:dk1>
          <a:srgbClr val="000000"/>
        </a:dk1>
        <a:lt1>
          <a:srgbClr val="FFFFFF"/>
        </a:lt1>
        <a:dk2>
          <a:srgbClr val="FFFFFF"/>
        </a:dk2>
        <a:lt2>
          <a:srgbClr val="99CC99"/>
        </a:lt2>
        <a:accent1>
          <a:srgbClr val="E0E0E0"/>
        </a:accent1>
        <a:accent2>
          <a:srgbClr val="003366"/>
        </a:accent2>
        <a:accent3>
          <a:srgbClr val="FFFFFF"/>
        </a:accent3>
        <a:accent4>
          <a:srgbClr val="000000"/>
        </a:accent4>
        <a:accent5>
          <a:srgbClr val="EDEDED"/>
        </a:accent5>
        <a:accent6>
          <a:srgbClr val="002D5C"/>
        </a:accent6>
        <a:hlink>
          <a:srgbClr val="0063C6"/>
        </a:hlink>
        <a:folHlink>
          <a:srgbClr val="CC3300"/>
        </a:folHlink>
      </a:clrScheme>
      <a:clrMap bg1="lt1" tx1="dk1" bg2="lt2" tx2="dk2" accent1="accent1" accent2="accent2" accent3="accent3" accent4="accent4" accent5="accent5" accent6="accent6" hlink="hlink" folHlink="folHlink"/>
    </a:extraClrScheme>
    <a:extraClrScheme>
      <a:clrScheme name="1_ece568_template 8">
        <a:dk1>
          <a:srgbClr val="000000"/>
        </a:dk1>
        <a:lt1>
          <a:srgbClr val="FFFFFF"/>
        </a:lt1>
        <a:dk2>
          <a:srgbClr val="E0E0E0"/>
        </a:dk2>
        <a:lt2>
          <a:srgbClr val="99CC99"/>
        </a:lt2>
        <a:accent1>
          <a:srgbClr val="006447"/>
        </a:accent1>
        <a:accent2>
          <a:srgbClr val="003366"/>
        </a:accent2>
        <a:accent3>
          <a:srgbClr val="FFFFFF"/>
        </a:accent3>
        <a:accent4>
          <a:srgbClr val="000000"/>
        </a:accent4>
        <a:accent5>
          <a:srgbClr val="AAB8B1"/>
        </a:accent5>
        <a:accent6>
          <a:srgbClr val="002D5C"/>
        </a:accent6>
        <a:hlink>
          <a:srgbClr val="FFA655"/>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ece344_lectures</Template>
  <TotalTime>17797</TotalTime>
  <Words>2576</Words>
  <Application>Microsoft Office PowerPoint</Application>
  <PresentationFormat>On-screen Show (4:3)</PresentationFormat>
  <Paragraphs>505</Paragraphs>
  <Slides>31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Comic Sans MS</vt:lpstr>
      <vt:lpstr>Courier New</vt:lpstr>
      <vt:lpstr>Times New Roman</vt:lpstr>
      <vt:lpstr>Wingdings</vt:lpstr>
      <vt:lpstr>ece344_lectures</vt:lpstr>
      <vt:lpstr>Scheduling</vt:lpstr>
      <vt:lpstr>Overview</vt:lpstr>
      <vt:lpstr>Scheduling Mechanism: Review</vt:lpstr>
      <vt:lpstr>CPU and IO Bound Programs</vt:lpstr>
      <vt:lpstr>Scheduling Goals</vt:lpstr>
      <vt:lpstr>Scheduling Policy</vt:lpstr>
      <vt:lpstr>Scheduling Policies</vt:lpstr>
      <vt:lpstr>First-Come, First-Served (FIFO)</vt:lpstr>
      <vt:lpstr>First-Come, First-Served (FIFO)</vt:lpstr>
      <vt:lpstr>Shortest Job First</vt:lpstr>
      <vt:lpstr>Shortest Job First</vt:lpstr>
      <vt:lpstr>Shortest Remaining Time</vt:lpstr>
      <vt:lpstr>Shortest Remaining Time</vt:lpstr>
      <vt:lpstr>Interactive Scheduling Policies</vt:lpstr>
      <vt:lpstr>Round-Robin Scheduling</vt:lpstr>
      <vt:lpstr>Time Slice</vt:lpstr>
      <vt:lpstr>Round-Robin Scheduling</vt:lpstr>
      <vt:lpstr>Round-Robin Scheduling</vt:lpstr>
      <vt:lpstr>Round-Robin Scheduling</vt:lpstr>
      <vt:lpstr>Static Priority Scheduling</vt:lpstr>
      <vt:lpstr>Multi-level Queue Scheduling</vt:lpstr>
      <vt:lpstr>Dynamic Priority Scheduling</vt:lpstr>
      <vt:lpstr>Unix Feedback Scheduling</vt:lpstr>
      <vt:lpstr>Unix Feedback Scheduling</vt:lpstr>
      <vt:lpstr>Unix Feedback Scheduling Example</vt:lpstr>
      <vt:lpstr>Some Comments About Unix Scheduling</vt:lpstr>
      <vt:lpstr>Multiprocessor Scheduling</vt:lpstr>
      <vt:lpstr>Processor Affinity</vt:lpstr>
      <vt:lpstr>Load Balancing</vt:lpstr>
      <vt:lpstr>Summary</vt:lpstr>
      <vt:lpstr>Think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Wu-chi  Feng</dc:creator>
  <cp:lastModifiedBy>Ashvin Goel</cp:lastModifiedBy>
  <cp:revision>755</cp:revision>
  <cp:lastPrinted>2004-04-05T21:09:41Z</cp:lastPrinted>
  <dcterms:created xsi:type="dcterms:W3CDTF">2001-03-12T14:19:18Z</dcterms:created>
  <dcterms:modified xsi:type="dcterms:W3CDTF">2016-10-19T23:56:20Z</dcterms:modified>
</cp:coreProperties>
</file>