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594" r:id="rId2"/>
    <p:sldId id="803" r:id="rId3"/>
    <p:sldId id="781" r:id="rId4"/>
    <p:sldId id="784" r:id="rId5"/>
    <p:sldId id="783" r:id="rId6"/>
    <p:sldId id="721" r:id="rId7"/>
    <p:sldId id="796" r:id="rId8"/>
    <p:sldId id="797" r:id="rId9"/>
    <p:sldId id="798" r:id="rId10"/>
    <p:sldId id="799" r:id="rId11"/>
    <p:sldId id="801" r:id="rId12"/>
    <p:sldId id="802" r:id="rId13"/>
    <p:sldId id="804" r:id="rId14"/>
    <p:sldId id="805" r:id="rId15"/>
    <p:sldId id="806" r:id="rId16"/>
  </p:sldIdLst>
  <p:sldSz cx="9144000" cy="6858000" type="screen4x3"/>
  <p:notesSz cx="69342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CC00"/>
    <a:srgbClr val="FFCCCC"/>
    <a:srgbClr val="FFFF66"/>
    <a:srgbClr val="33CC33"/>
    <a:srgbClr val="FFCC66"/>
    <a:srgbClr val="33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 autoAdjust="0"/>
    <p:restoredTop sz="73592" autoAdjust="0"/>
  </p:normalViewPr>
  <p:slideViewPr>
    <p:cSldViewPr snapToGrid="0" snapToObjects="1">
      <p:cViewPr varScale="1">
        <p:scale>
          <a:sx n="54" d="100"/>
          <a:sy n="54" d="100"/>
        </p:scale>
        <p:origin x="1611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68"/>
    </p:cViewPr>
  </p:sorterViewPr>
  <p:notesViewPr>
    <p:cSldViewPr snapToGrid="0" snapToObjects="1">
      <p:cViewPr varScale="1">
        <p:scale>
          <a:sx n="72" d="100"/>
          <a:sy n="72" d="100"/>
        </p:scale>
        <p:origin x="-1398" y="-78"/>
      </p:cViewPr>
      <p:guideLst>
        <p:guide orient="horz" pos="2924"/>
        <p:guide pos="218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F1459E4-5FFC-4BE9-BACB-984F63C267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1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00" units="cm"/>
          <inkml:channel name="Y" type="integer" max="1050" units="cm"/>
        </inkml:traceFormat>
        <inkml:channelProperties>
          <inkml:channelProperty channel="X" name="resolution" value="43" units="1/cm"/>
          <inkml:channelProperty channel="Y" name="resolution" value="43" units="1/cm"/>
        </inkml:channelProperties>
      </inkml:inkSource>
      <inkml:timestamp xml:id="ts0" timeString="2012-02-28T16:44:56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2828 16594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831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4B4A3E38-2613-4F30-B045-47B15BBD7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9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A60A7-0B89-4F9D-A652-EA50F61A5A97}" type="slidenum">
              <a:rPr lang="en-US"/>
              <a:pPr/>
              <a:t>1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658" tIns="46330" rIns="92658" bIns="463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A3E38-2613-4F30-B045-47B15BBD7D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Both types of fragmentation result in wasted, inefficient use of memory and storage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A3E38-2613-4F30-B045-47B15BBD7D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5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 -</a:t>
            </a:r>
            <a:r>
              <a:rPr lang="en-CA" baseline="0" dirty="0" smtClean="0"/>
              <a:t> difference between virtual and physical</a:t>
            </a:r>
          </a:p>
          <a:p>
            <a:r>
              <a:rPr lang="en-CA" dirty="0" smtClean="0"/>
              <a:t>virtual: address seen by CPU,</a:t>
            </a:r>
            <a:r>
              <a:rPr lang="en-CA" baseline="0" dirty="0" smtClean="0"/>
              <a:t> </a:t>
            </a:r>
            <a:r>
              <a:rPr lang="en-CA" dirty="0" smtClean="0"/>
              <a:t>physical: address seen by memory</a:t>
            </a:r>
          </a:p>
          <a:p>
            <a:endParaRPr lang="en-CA" dirty="0" smtClean="0"/>
          </a:p>
          <a:p>
            <a:r>
              <a:rPr lang="en-CA" dirty="0" smtClean="0"/>
              <a:t> - h/w support for address translation</a:t>
            </a:r>
          </a:p>
          <a:p>
            <a:r>
              <a:rPr lang="en-CA" dirty="0" smtClean="0"/>
              <a:t>Would be too slow in software</a:t>
            </a:r>
          </a:p>
          <a:p>
            <a:endParaRPr lang="en-CA" dirty="0" smtClean="0"/>
          </a:p>
          <a:p>
            <a:pPr marL="0" indent="0">
              <a:buFontTx/>
              <a:buNone/>
            </a:pPr>
            <a:r>
              <a:rPr lang="en-CA" baseline="0" dirty="0" smtClean="0"/>
              <a:t>Under which condition is bitmap/linked list preferable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Read book</a:t>
            </a:r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r>
              <a:rPr lang="en-CA" dirty="0" smtClean="0"/>
              <a:t>Internal frag: allocated region</a:t>
            </a:r>
            <a:r>
              <a:rPr lang="en-CA" baseline="0" dirty="0" smtClean="0"/>
              <a:t> </a:t>
            </a:r>
            <a:r>
              <a:rPr lang="en-CA" dirty="0" smtClean="0"/>
              <a:t>of memory is not fully used</a:t>
            </a:r>
          </a:p>
          <a:p>
            <a:r>
              <a:rPr lang="en-CA" dirty="0" smtClean="0"/>
              <a:t>External frag: holes between allocated regions</a:t>
            </a:r>
            <a:r>
              <a:rPr lang="en-CA" baseline="0" dirty="0" smtClean="0"/>
              <a:t> </a:t>
            </a:r>
            <a:r>
              <a:rPr lang="en-CA" dirty="0" smtClean="0"/>
              <a:t>are fragmented, so large memory</a:t>
            </a:r>
            <a:r>
              <a:rPr lang="en-CA" baseline="0" dirty="0" smtClean="0"/>
              <a:t> </a:t>
            </a:r>
            <a:r>
              <a:rPr lang="en-CA" dirty="0" smtClean="0"/>
              <a:t>allocations are not possible, without compacting allocated</a:t>
            </a:r>
            <a:r>
              <a:rPr lang="en-CA" baseline="0" dirty="0" smtClean="0"/>
              <a:t> regions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A3E38-2613-4F30-B045-47B15BBD7D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9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0483" name="Rectangle 3"/>
          <p:cNvSpPr>
            <a:spLocks noChangeArrowheads="1"/>
          </p:cNvSpPr>
          <p:nvPr/>
        </p:nvSpPr>
        <p:spPr bwMode="auto">
          <a:xfrm>
            <a:off x="0" y="1651000"/>
            <a:ext cx="9144000" cy="1908175"/>
          </a:xfrm>
          <a:prstGeom prst="rect">
            <a:avLst/>
          </a:prstGeom>
          <a:solidFill>
            <a:srgbClr val="99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685800" y="1701800"/>
            <a:ext cx="77724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3000" b="1" smtClean="0">
                <a:solidFill>
                  <a:schemeClr val="bg1"/>
                </a:solidFill>
                <a:latin typeface="Arial" charset="0"/>
              </a:rPr>
              <a:t>Operating</a:t>
            </a:r>
            <a:r>
              <a:rPr lang="en-US" sz="3000" b="1" baseline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000" b="1" smtClean="0">
                <a:solidFill>
                  <a:schemeClr val="bg1"/>
                </a:solidFill>
                <a:latin typeface="Arial" charset="0"/>
              </a:rPr>
              <a:t>Systems</a:t>
            </a:r>
            <a:endParaRPr lang="en-US" sz="30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/>
            <a:r>
              <a:rPr lang="en-US" sz="3000" b="1" dirty="0" smtClean="0">
                <a:solidFill>
                  <a:schemeClr val="bg1"/>
                </a:solidFill>
                <a:latin typeface="Arial" charset="0"/>
              </a:rPr>
              <a:t>ECE344</a:t>
            </a:r>
            <a:endParaRPr lang="en-US" sz="3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1371600" y="4508500"/>
            <a:ext cx="6400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  <a:latin typeface="Arial" charset="0"/>
              </a:rPr>
              <a:t>Ashvin Goel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Arial" charset="0"/>
              </a:rPr>
              <a:t>ECE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Arial" charset="0"/>
              </a:rPr>
              <a:t>University of Toronto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0486" name="Text Box 6"/>
          <p:cNvSpPr txBox="1">
            <a:spLocks noChangeArrowheads="1"/>
          </p:cNvSpPr>
          <p:nvPr/>
        </p:nvSpPr>
        <p:spPr bwMode="auto">
          <a:xfrm>
            <a:off x="0" y="2816225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3000" b="1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66048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852738"/>
            <a:ext cx="7772400" cy="6477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60488" name="Text Box 8"/>
          <p:cNvSpPr txBox="1">
            <a:spLocks noChangeArrowheads="1"/>
          </p:cNvSpPr>
          <p:nvPr/>
        </p:nvSpPr>
        <p:spPr bwMode="auto">
          <a:xfrm>
            <a:off x="0" y="2816225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3000" b="1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660489" name="Text Box 9"/>
          <p:cNvSpPr txBox="1">
            <a:spLocks noChangeArrowheads="1"/>
          </p:cNvSpPr>
          <p:nvPr/>
        </p:nvSpPr>
        <p:spPr bwMode="auto">
          <a:xfrm>
            <a:off x="0" y="2816225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3000" b="1">
              <a:solidFill>
                <a:srgbClr val="00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0D8704-45BB-4C22-BECC-203606F6D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58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4450"/>
            <a:ext cx="1981200" cy="6480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4450"/>
            <a:ext cx="5791200" cy="6480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FC001E-90E2-4680-863A-71874A35B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9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11A3B6-03BD-4BC3-8344-E18403E25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16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E0947B-2D0A-4D76-99A1-E51305CB4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37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1438"/>
            <a:ext cx="38862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862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E7341-FE04-4342-B323-7080FA75A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99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F66D92-9179-4AEF-B715-582378A07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51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A91D00-6CA4-4FFF-B87B-CBD4911E0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9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7949B-9698-4D83-A125-1EC2B8520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862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12E41A-1D05-46F7-80FE-42C8672B4D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1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845826-BF23-4E68-8595-997110A93F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72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59" name="Rectangle 3"/>
          <p:cNvSpPr>
            <a:spLocks noChangeArrowheads="1"/>
          </p:cNvSpPr>
          <p:nvPr/>
        </p:nvSpPr>
        <p:spPr bwMode="auto">
          <a:xfrm>
            <a:off x="0" y="1196975"/>
            <a:ext cx="9144000" cy="76200"/>
          </a:xfrm>
          <a:prstGeom prst="rect">
            <a:avLst/>
          </a:prstGeom>
          <a:solidFill>
            <a:srgbClr val="99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4450"/>
            <a:ext cx="7924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1438"/>
            <a:ext cx="79248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561138"/>
            <a:ext cx="1905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chemeClr val="bg1"/>
                </a:solidFill>
                <a:latin typeface="Comic Sans MS" pitchFamily="66" charset="0"/>
              </a:defRPr>
            </a:lvl1pPr>
          </a:lstStyle>
          <a:p>
            <a:fld id="{9D39BC99-1E58-4F36-BAFF-6CFBE16A4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1000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5000"/>
        </a:spcAft>
        <a:buSzPct val="80000"/>
        <a:buChar char="o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2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Memory Management Overview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Memory With Linked Lists</a:t>
            </a:r>
          </a:p>
        </p:txBody>
      </p:sp>
      <p:sp>
        <p:nvSpPr>
          <p:cNvPr id="8919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Keep </a:t>
            </a:r>
            <a:r>
              <a:rPr lang="en-CA" dirty="0"/>
              <a:t>a list of </a:t>
            </a:r>
            <a:r>
              <a:rPr lang="en-CA" dirty="0" smtClean="0"/>
              <a:t>elements, one for each allocated or free region of memory</a:t>
            </a:r>
            <a:endParaRPr lang="en-CA" dirty="0"/>
          </a:p>
          <a:p>
            <a:r>
              <a:rPr lang="en-US" dirty="0" smtClean="0"/>
              <a:t>Each </a:t>
            </a:r>
            <a:r>
              <a:rPr lang="en-US" dirty="0"/>
              <a:t>element has the following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Allocated or free region (hole)</a:t>
            </a:r>
            <a:endParaRPr lang="en-US" dirty="0"/>
          </a:p>
          <a:p>
            <a:pPr lvl="1"/>
            <a:r>
              <a:rPr lang="en-US" dirty="0"/>
              <a:t>Starting address of memory</a:t>
            </a:r>
          </a:p>
          <a:p>
            <a:pPr lvl="1"/>
            <a:r>
              <a:rPr lang="en-US" dirty="0" smtClean="0"/>
              <a:t>Length of region</a:t>
            </a:r>
            <a:endParaRPr lang="en-US" dirty="0"/>
          </a:p>
          <a:p>
            <a:pPr lvl="1"/>
            <a:r>
              <a:rPr lang="en-US" dirty="0"/>
              <a:t>Pointer to next element of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47D9-2C55-4C63-9C34-B8F670AF6374}" type="slidenum">
              <a:rPr lang="en-US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89425" y="4561785"/>
            <a:ext cx="1172630" cy="1873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4800" y="4298806"/>
            <a:ext cx="7959600" cy="900000"/>
            <a:chOff x="284163" y="1728788"/>
            <a:chExt cx="7959600" cy="900000"/>
          </a:xfrm>
        </p:grpSpPr>
        <p:pic>
          <p:nvPicPr>
            <p:cNvPr id="10" name="Picture 4" descr="4-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88" b="76048"/>
            <a:stretch/>
          </p:blipFill>
          <p:spPr bwMode="auto">
            <a:xfrm>
              <a:off x="284163" y="1728788"/>
              <a:ext cx="7959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04800" y="2327276"/>
              <a:ext cx="1874838" cy="300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/>
                <a:t>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15913" y="2260600"/>
              <a:ext cx="3206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800" b="1">
                  <a:latin typeface="Courier New" pitchFamily="49" charset="0"/>
                </a:rPr>
                <a:t>0</a:t>
              </a:r>
              <a:endParaRPr lang="en-US"/>
            </a:p>
          </p:txBody>
        </p:sp>
      </p:grpSp>
      <p:pic>
        <p:nvPicPr>
          <p:cNvPr id="13" name="Picture 4" descr="4-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t="35428" r="195" b="29239"/>
          <a:stretch/>
        </p:blipFill>
        <p:spPr bwMode="auto">
          <a:xfrm>
            <a:off x="1558801" y="5300820"/>
            <a:ext cx="5922445" cy="11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787236" y="5384620"/>
            <a:ext cx="304800" cy="2940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228843" y="6133023"/>
            <a:ext cx="304800" cy="2940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81857" y="5384620"/>
            <a:ext cx="304800" cy="2940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83473" y="6131893"/>
            <a:ext cx="304800" cy="2940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133153" y="5382413"/>
            <a:ext cx="304800" cy="2940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58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Memory With Linked Lists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mem = </a:t>
            </a:r>
            <a:r>
              <a:rPr lang="en-US" dirty="0" smtClean="0">
                <a:solidFill>
                  <a:schemeClr val="folHlink"/>
                </a:solidFill>
              </a:rPr>
              <a:t>allocate(K</a:t>
            </a:r>
            <a:r>
              <a:rPr lang="en-US" dirty="0">
                <a:solidFill>
                  <a:schemeClr val="folHlink"/>
                </a:solidFill>
              </a:rPr>
              <a:t>)</a:t>
            </a:r>
          </a:p>
          <a:p>
            <a:pPr lvl="1"/>
            <a:r>
              <a:rPr lang="en-US" dirty="0"/>
              <a:t>Search linked list for a </a:t>
            </a:r>
            <a:r>
              <a:rPr lang="en-US" dirty="0" smtClean="0"/>
              <a:t>hole (free region) with </a:t>
            </a:r>
            <a:r>
              <a:rPr lang="en-US" dirty="0"/>
              <a:t>size &gt;= K</a:t>
            </a:r>
          </a:p>
          <a:p>
            <a:pPr lvl="1"/>
            <a:r>
              <a:rPr lang="en-US" dirty="0"/>
              <a:t>When size &gt; K, break </a:t>
            </a:r>
            <a:r>
              <a:rPr lang="en-US" dirty="0" smtClean="0"/>
              <a:t>hole into allocated region, smaller hole</a:t>
            </a:r>
            <a:endParaRPr lang="en-US" dirty="0"/>
          </a:p>
          <a:p>
            <a:r>
              <a:rPr lang="en-US" dirty="0">
                <a:solidFill>
                  <a:schemeClr val="folHlink"/>
                </a:solidFill>
              </a:rPr>
              <a:t>f</a:t>
            </a:r>
            <a:r>
              <a:rPr lang="en-US" dirty="0" smtClean="0">
                <a:solidFill>
                  <a:schemeClr val="folHlink"/>
                </a:solidFill>
              </a:rPr>
              <a:t>ree(mem</a:t>
            </a:r>
            <a:r>
              <a:rPr lang="en-US" dirty="0">
                <a:solidFill>
                  <a:schemeClr val="folHlink"/>
                </a:solidFill>
              </a:rPr>
              <a:t>, K)</a:t>
            </a:r>
          </a:p>
          <a:p>
            <a:pPr lvl="1"/>
            <a:r>
              <a:rPr lang="en-US" dirty="0"/>
              <a:t>Determine </a:t>
            </a:r>
            <a:r>
              <a:rPr lang="en-US" dirty="0" smtClean="0"/>
              <a:t>region based </a:t>
            </a:r>
            <a:r>
              <a:rPr lang="en-US" dirty="0"/>
              <a:t>on memory address</a:t>
            </a:r>
          </a:p>
          <a:p>
            <a:pPr lvl="1"/>
            <a:r>
              <a:rPr lang="en-US" dirty="0" smtClean="0"/>
              <a:t>Convert allocated region into hole</a:t>
            </a:r>
            <a:endParaRPr lang="en-US" dirty="0"/>
          </a:p>
          <a:p>
            <a:pPr lvl="1"/>
            <a:r>
              <a:rPr lang="en-US" dirty="0"/>
              <a:t>Merge </a:t>
            </a:r>
            <a:r>
              <a:rPr lang="en-US" dirty="0" smtClean="0"/>
              <a:t>with adjacent hole to </a:t>
            </a:r>
            <a:r>
              <a:rPr lang="en-US" dirty="0"/>
              <a:t>avoid </a:t>
            </a:r>
            <a:r>
              <a:rPr lang="en-US" dirty="0" smtClean="0"/>
              <a:t>small holes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94DB3-51BB-4444-A14A-1C32D5D01A63}" type="slidenum">
              <a:rPr lang="en-US"/>
              <a:pPr/>
              <a:t>11</a:t>
            </a:fld>
            <a:endParaRPr lang="en-US"/>
          </a:p>
        </p:txBody>
      </p:sp>
      <p:pic>
        <p:nvPicPr>
          <p:cNvPr id="921604" name="Picture 4" descr="4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4683125"/>
            <a:ext cx="41084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156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Linked </a:t>
            </a:r>
            <a:r>
              <a:rPr lang="en-US" dirty="0"/>
              <a:t>Lists</a:t>
            </a:r>
          </a:p>
        </p:txBody>
      </p:sp>
      <p:sp>
        <p:nvSpPr>
          <p:cNvPr id="8990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use a </a:t>
            </a:r>
            <a:r>
              <a:rPr lang="en-US" dirty="0"/>
              <a:t>separate </a:t>
            </a:r>
            <a:r>
              <a:rPr lang="en-US" dirty="0" smtClean="0"/>
              <a:t>allocated and </a:t>
            </a:r>
            <a:r>
              <a:rPr lang="en-US" dirty="0"/>
              <a:t>free list</a:t>
            </a:r>
          </a:p>
          <a:p>
            <a:r>
              <a:rPr lang="en-US" dirty="0"/>
              <a:t>First Fit: Start </a:t>
            </a:r>
            <a:r>
              <a:rPr lang="en-US" dirty="0" smtClean="0"/>
              <a:t>searching at </a:t>
            </a:r>
            <a:r>
              <a:rPr lang="en-US" dirty="0"/>
              <a:t>the beginning of the list</a:t>
            </a:r>
          </a:p>
          <a:p>
            <a:r>
              <a:rPr lang="en-US" dirty="0" smtClean="0"/>
              <a:t>Best </a:t>
            </a:r>
            <a:r>
              <a:rPr lang="en-US" dirty="0"/>
              <a:t>Fit: Find the smallest hole that will work</a:t>
            </a:r>
          </a:p>
          <a:p>
            <a:pPr lvl="1"/>
            <a:r>
              <a:rPr lang="en-US" dirty="0"/>
              <a:t>Tends to create lots of little holes</a:t>
            </a:r>
          </a:p>
          <a:p>
            <a:r>
              <a:rPr lang="en-US" dirty="0" smtClean="0"/>
              <a:t>Quick </a:t>
            </a:r>
            <a:r>
              <a:rPr lang="en-US" dirty="0"/>
              <a:t>Fit: Keep separate lists for common sizes</a:t>
            </a:r>
          </a:p>
          <a:p>
            <a:pPr lvl="1"/>
            <a:r>
              <a:rPr lang="en-US" dirty="0"/>
              <a:t>Efficient but more complicated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1E892-A98D-4F83-ABBA-899032AB26EB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9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Memory </a:t>
            </a:r>
            <a:r>
              <a:rPr lang="en-US" dirty="0"/>
              <a:t>Management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memory </a:t>
            </a:r>
            <a:r>
              <a:rPr lang="en-US" dirty="0"/>
              <a:t>management </a:t>
            </a:r>
            <a:r>
              <a:rPr lang="en-US" dirty="0" smtClean="0"/>
              <a:t>system assigns </a:t>
            </a:r>
            <a:r>
              <a:rPr lang="en-US" dirty="0"/>
              <a:t>each program a </a:t>
            </a:r>
            <a:r>
              <a:rPr lang="en-US" dirty="0" smtClean="0">
                <a:solidFill>
                  <a:srgbClr val="C00000"/>
                </a:solidFill>
              </a:rPr>
              <a:t>contiguous</a:t>
            </a:r>
            <a:r>
              <a:rPr lang="en-US" dirty="0" smtClean="0"/>
              <a:t> region in </a:t>
            </a:r>
            <a:r>
              <a:rPr lang="en-US" dirty="0"/>
              <a:t>physical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Region size depends on program size</a:t>
            </a:r>
            <a:endParaRPr lang="en-US" dirty="0"/>
          </a:p>
          <a:p>
            <a:pPr lvl="1"/>
            <a:r>
              <a:rPr lang="en-US" dirty="0"/>
              <a:t>OS occupies </a:t>
            </a:r>
            <a:r>
              <a:rPr lang="en-US" dirty="0" smtClean="0"/>
              <a:t>one region</a:t>
            </a:r>
          </a:p>
          <a:p>
            <a:endParaRPr lang="en-US" dirty="0" smtClean="0"/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Internal fragmentation:</a:t>
            </a:r>
            <a:r>
              <a:rPr lang="en-US" dirty="0" smtClean="0"/>
              <a:t> program doesn’t use entire region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External fragmentation:</a:t>
            </a:r>
            <a:r>
              <a:rPr lang="en-US" dirty="0" smtClean="0"/>
              <a:t> a large enough region cannot be allocated to the program, even </a:t>
            </a:r>
            <a:r>
              <a:rPr lang="en-US" dirty="0" smtClean="0"/>
              <a:t>if enough </a:t>
            </a:r>
            <a:r>
              <a:rPr lang="en-US" dirty="0" smtClean="0"/>
              <a:t>memory is available</a:t>
            </a:r>
          </a:p>
          <a:p>
            <a:pPr lvl="2"/>
            <a:r>
              <a:rPr lang="en-US" dirty="0" smtClean="0"/>
              <a:t>Can use compaction, </a:t>
            </a:r>
            <a:r>
              <a:rPr lang="en-CA" dirty="0"/>
              <a:t>i.e., move processes periodically to collect </a:t>
            </a:r>
            <a:r>
              <a:rPr lang="en-CA" dirty="0" smtClean="0"/>
              <a:t>all free </a:t>
            </a:r>
            <a:r>
              <a:rPr lang="en-CA" dirty="0"/>
              <a:t>space into one hole, </a:t>
            </a:r>
            <a:r>
              <a:rPr lang="en-CA" dirty="0" smtClean="0"/>
              <a:t>expensive</a:t>
            </a:r>
          </a:p>
          <a:p>
            <a:pPr lvl="1"/>
            <a:r>
              <a:rPr lang="en-US" dirty="0" smtClean="0"/>
              <a:t>Allocating additional memory is expensive: can’t grow region, requires copying entire program into another larger region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7F57-D7CD-4E7A-BCF4-2E3332036AB7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9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needs to </a:t>
            </a:r>
            <a:r>
              <a:rPr lang="en-US" dirty="0" smtClean="0"/>
              <a:t>allocate physical memory to programs (and to itself) with low overhead</a:t>
            </a:r>
          </a:p>
          <a:p>
            <a:pPr lvl="1"/>
            <a:r>
              <a:rPr lang="en-US" dirty="0" smtClean="0"/>
              <a:t>Bitmaps, linked </a:t>
            </a:r>
            <a:r>
              <a:rPr lang="en-US" dirty="0"/>
              <a:t>lists are two </a:t>
            </a:r>
            <a:r>
              <a:rPr lang="en-US" dirty="0" smtClean="0"/>
              <a:t>methods </a:t>
            </a:r>
            <a:r>
              <a:rPr lang="en-US" dirty="0"/>
              <a:t>for managing memory</a:t>
            </a:r>
          </a:p>
          <a:p>
            <a:pPr lvl="1"/>
            <a:r>
              <a:rPr lang="en-US" dirty="0" smtClean="0"/>
              <a:t>Programs uses similar techniques for managing their heap</a:t>
            </a:r>
          </a:p>
          <a:p>
            <a:endParaRPr lang="en-CA" dirty="0" smtClean="0"/>
          </a:p>
          <a:p>
            <a:r>
              <a:rPr lang="en-CA" dirty="0" smtClean="0"/>
              <a:t>A simple memory management scheme allocates contiguous physical memory to programs</a:t>
            </a:r>
          </a:p>
          <a:p>
            <a:pPr lvl="1"/>
            <a:r>
              <a:rPr lang="en-CA" dirty="0" smtClean="0"/>
              <a:t>Makes it hard to grow programs</a:t>
            </a:r>
          </a:p>
          <a:p>
            <a:pPr lvl="1"/>
            <a:r>
              <a:rPr lang="en-CA" dirty="0" smtClean="0"/>
              <a:t>Wastes memory due to internal and external fragmentation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1A3B6-03BD-4BC3-8344-E18403E255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5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Think T</a:t>
            </a:r>
            <a:r>
              <a:rPr lang="en-CA" dirty="0" smtClean="0"/>
              <a:t>ime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</a:t>
            </a:r>
            <a:r>
              <a:rPr lang="en-CA" dirty="0"/>
              <a:t>is the difference between a virtual and a physical memory address?</a:t>
            </a:r>
          </a:p>
          <a:p>
            <a:r>
              <a:rPr lang="en-CA" dirty="0" smtClean="0"/>
              <a:t>Why </a:t>
            </a:r>
            <a:r>
              <a:rPr lang="en-CA" dirty="0"/>
              <a:t>is hardware support required for address </a:t>
            </a:r>
            <a:r>
              <a:rPr lang="en-CA" dirty="0" smtClean="0"/>
              <a:t>translation?</a:t>
            </a:r>
          </a:p>
          <a:p>
            <a:r>
              <a:rPr lang="en-CA" dirty="0" smtClean="0"/>
              <a:t>How does </a:t>
            </a:r>
            <a:r>
              <a:rPr lang="en-CA" dirty="0"/>
              <a:t>the OS manage memory using bitmaps? using lists? Under </a:t>
            </a:r>
            <a:r>
              <a:rPr lang="en-CA" dirty="0" smtClean="0"/>
              <a:t>which conditions </a:t>
            </a:r>
            <a:r>
              <a:rPr lang="en-CA" dirty="0"/>
              <a:t>is each approach preferable?</a:t>
            </a:r>
          </a:p>
          <a:p>
            <a:r>
              <a:rPr lang="en-CA" dirty="0" smtClean="0"/>
              <a:t>What </a:t>
            </a:r>
            <a:r>
              <a:rPr lang="en-CA" dirty="0"/>
              <a:t>is internal and external fragmentation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1A3B6-03BD-4BC3-8344-E18403E255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0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memory management</a:t>
            </a:r>
          </a:p>
          <a:p>
            <a:r>
              <a:rPr lang="en-US" dirty="0"/>
              <a:t>Managing memory with bitmaps and lists</a:t>
            </a:r>
          </a:p>
          <a:p>
            <a:r>
              <a:rPr lang="en-US" dirty="0" smtClean="0"/>
              <a:t>Simple </a:t>
            </a:r>
            <a:r>
              <a:rPr lang="en-US" dirty="0"/>
              <a:t>memory </a:t>
            </a:r>
            <a:r>
              <a:rPr lang="en-US" dirty="0" smtClean="0"/>
              <a:t>management and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C5CFD-8EDF-4574-BBFC-7F6BA1F742D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3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Memory Management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needs </a:t>
            </a:r>
            <a:r>
              <a:rPr lang="en-US" dirty="0"/>
              <a:t>to manage </a:t>
            </a:r>
            <a:r>
              <a:rPr lang="en-US" dirty="0" smtClean="0"/>
              <a:t>physical memory</a:t>
            </a:r>
          </a:p>
          <a:p>
            <a:pPr lvl="1"/>
            <a:r>
              <a:rPr lang="en-US" dirty="0" smtClean="0"/>
              <a:t>Allocate memory for programs and for itself</a:t>
            </a:r>
            <a:endParaRPr lang="en-US" dirty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Isolation</a:t>
            </a:r>
            <a:r>
              <a:rPr lang="en-US" dirty="0"/>
              <a:t>: </a:t>
            </a:r>
            <a:r>
              <a:rPr lang="en-US" dirty="0" smtClean="0"/>
              <a:t>programs should </a:t>
            </a:r>
            <a:r>
              <a:rPr lang="en-US" dirty="0"/>
              <a:t>be protected from other programs</a:t>
            </a:r>
          </a:p>
          <a:p>
            <a:pPr lvl="1"/>
            <a:r>
              <a:rPr lang="en-US" dirty="0"/>
              <a:t>Abstraction: programs have the illusion that they have as much memory as </a:t>
            </a:r>
            <a:r>
              <a:rPr lang="en-US" dirty="0" smtClean="0"/>
              <a:t>their virtual address </a:t>
            </a:r>
            <a:r>
              <a:rPr lang="en-US" dirty="0"/>
              <a:t>space</a:t>
            </a:r>
          </a:p>
          <a:p>
            <a:pPr lvl="1"/>
            <a:r>
              <a:rPr lang="en-US" dirty="0"/>
              <a:t>Sharing: programs </a:t>
            </a:r>
            <a:r>
              <a:rPr lang="en-US" dirty="0" smtClean="0"/>
              <a:t>should be able to </a:t>
            </a:r>
            <a:r>
              <a:rPr lang="en-US" dirty="0"/>
              <a:t>share memory with </a:t>
            </a:r>
            <a:r>
              <a:rPr lang="en-US" dirty="0" smtClean="0"/>
              <a:t>other </a:t>
            </a:r>
            <a:r>
              <a:rPr lang="en-US" dirty="0"/>
              <a:t>programs for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Low memory overhead: programs should be able to use as much as memory as possible</a:t>
            </a:r>
          </a:p>
          <a:p>
            <a:pPr lvl="1"/>
            <a:r>
              <a:rPr lang="en-US" dirty="0" smtClean="0"/>
              <a:t>Low </a:t>
            </a:r>
            <a:r>
              <a:rPr lang="en-US" dirty="0"/>
              <a:t>Performance </a:t>
            </a:r>
            <a:r>
              <a:rPr lang="en-US" dirty="0" smtClean="0"/>
              <a:t>overhead: CPU </a:t>
            </a:r>
            <a:r>
              <a:rPr lang="en-US" dirty="0"/>
              <a:t>should be spend as much time executing </a:t>
            </a:r>
            <a:r>
              <a:rPr lang="en-US" dirty="0" smtClean="0"/>
              <a:t>programs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DD2CC-3396-4353-86FE-5392275820E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Programs and Memory Addresses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program is written, it uses </a:t>
            </a:r>
            <a:r>
              <a:rPr lang="en-US" dirty="0" smtClean="0"/>
              <a:t>variable </a:t>
            </a:r>
            <a:r>
              <a:rPr lang="en-US" dirty="0"/>
              <a:t>names</a:t>
            </a:r>
          </a:p>
          <a:p>
            <a:r>
              <a:rPr lang="en-US" dirty="0"/>
              <a:t>When a program runs, it accesses physical memory addresses</a:t>
            </a:r>
          </a:p>
          <a:p>
            <a:r>
              <a:rPr lang="en-US" dirty="0" smtClean="0"/>
              <a:t>Setting up mapping </a:t>
            </a:r>
            <a:r>
              <a:rPr lang="en-US" dirty="0"/>
              <a:t>from program </a:t>
            </a:r>
            <a:r>
              <a:rPr lang="en-US" dirty="0" smtClean="0"/>
              <a:t>variables to </a:t>
            </a:r>
            <a:r>
              <a:rPr lang="en-US" dirty="0"/>
              <a:t>memory </a:t>
            </a:r>
            <a:r>
              <a:rPr lang="en-US" dirty="0" smtClean="0"/>
              <a:t>addresses </a:t>
            </a:r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compiler, </a:t>
            </a:r>
            <a:r>
              <a:rPr lang="en-US" dirty="0" smtClean="0"/>
              <a:t>linker, OS and h/w </a:t>
            </a:r>
            <a:r>
              <a:rPr lang="en-US" dirty="0"/>
              <a:t>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C4C7B-D789-476E-A80D-7F06212247DD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Compiler, </a:t>
            </a:r>
            <a:r>
              <a:rPr lang="en-US" dirty="0" smtClean="0"/>
              <a:t>Linker, OS and H/W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Converts program source </a:t>
            </a:r>
            <a:r>
              <a:rPr lang="en-US" dirty="0" smtClean="0"/>
              <a:t>file to </a:t>
            </a:r>
            <a:r>
              <a:rPr lang="en-US" dirty="0"/>
              <a:t>object file</a:t>
            </a:r>
          </a:p>
          <a:p>
            <a:pPr lvl="1"/>
            <a:r>
              <a:rPr lang="en-US" dirty="0"/>
              <a:t>Generates relocatable </a:t>
            </a:r>
            <a:r>
              <a:rPr lang="en-US" dirty="0" smtClean="0"/>
              <a:t>virtual memory addresses</a:t>
            </a:r>
            <a:endParaRPr lang="en-US" dirty="0"/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Links together multiple object files to single program on disk</a:t>
            </a:r>
          </a:p>
          <a:p>
            <a:pPr lvl="1"/>
            <a:r>
              <a:rPr lang="en-US" dirty="0"/>
              <a:t>Generates absolute </a:t>
            </a:r>
            <a:r>
              <a:rPr lang="en-US" dirty="0" smtClean="0"/>
              <a:t>virtual memory addresses</a:t>
            </a:r>
            <a:endParaRPr lang="en-US" dirty="0"/>
          </a:p>
          <a:p>
            <a:r>
              <a:rPr lang="en-US" dirty="0"/>
              <a:t>OS</a:t>
            </a:r>
          </a:p>
          <a:p>
            <a:pPr lvl="1"/>
            <a:r>
              <a:rPr lang="en-US" dirty="0"/>
              <a:t>Loads program into physical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Sets up virtual memory hardware</a:t>
            </a:r>
          </a:p>
          <a:p>
            <a:r>
              <a:rPr lang="en-US" dirty="0" smtClean="0"/>
              <a:t>H/W</a:t>
            </a:r>
            <a:endParaRPr lang="en-US" dirty="0"/>
          </a:p>
          <a:p>
            <a:pPr lvl="1"/>
            <a:r>
              <a:rPr lang="en-US" dirty="0"/>
              <a:t>Translates </a:t>
            </a:r>
            <a:r>
              <a:rPr lang="en-US" dirty="0" smtClean="0"/>
              <a:t>virtual memory </a:t>
            </a:r>
            <a:r>
              <a:rPr lang="en-US" dirty="0"/>
              <a:t>address to physical </a:t>
            </a: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3913-7A20-4DE7-8F90-34100F542853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Memory Addresses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F93A-2E18-405D-B209-D36FFBDFEE7F}" type="slidenum">
              <a:rPr lang="en-US"/>
              <a:pPr/>
              <a:t>6</a:t>
            </a:fld>
            <a:endParaRPr lang="en-US"/>
          </a:p>
        </p:txBody>
      </p:sp>
      <p:sp>
        <p:nvSpPr>
          <p:cNvPr id="837657" name="Arc 25"/>
          <p:cNvSpPr>
            <a:spLocks/>
          </p:cNvSpPr>
          <p:nvPr/>
        </p:nvSpPr>
        <p:spPr bwMode="auto">
          <a:xfrm flipV="1">
            <a:off x="712788" y="5708791"/>
            <a:ext cx="2020008" cy="457200"/>
          </a:xfrm>
          <a:custGeom>
            <a:avLst/>
            <a:gdLst>
              <a:gd name="G0" fmla="+- 21554 0 0"/>
              <a:gd name="G1" fmla="+- 21600 0 0"/>
              <a:gd name="G2" fmla="+- 21600 0 0"/>
              <a:gd name="T0" fmla="*/ 0 w 43154"/>
              <a:gd name="T1" fmla="*/ 20187 h 21600"/>
              <a:gd name="T2" fmla="*/ 43154 w 43154"/>
              <a:gd name="T3" fmla="*/ 21600 h 21600"/>
              <a:gd name="T4" fmla="*/ 21554 w 43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4" h="21600" fill="none" extrusionOk="0">
                <a:moveTo>
                  <a:pt x="0" y="20187"/>
                </a:moveTo>
                <a:cubicBezTo>
                  <a:pt x="744" y="8830"/>
                  <a:pt x="10173" y="-1"/>
                  <a:pt x="21554" y="0"/>
                </a:cubicBezTo>
                <a:cubicBezTo>
                  <a:pt x="33483" y="0"/>
                  <a:pt x="43154" y="9670"/>
                  <a:pt x="43154" y="21600"/>
                </a:cubicBezTo>
              </a:path>
              <a:path w="43154" h="21600" stroke="0" extrusionOk="0">
                <a:moveTo>
                  <a:pt x="0" y="20187"/>
                </a:moveTo>
                <a:cubicBezTo>
                  <a:pt x="744" y="8830"/>
                  <a:pt x="10173" y="-1"/>
                  <a:pt x="21554" y="0"/>
                </a:cubicBezTo>
                <a:cubicBezTo>
                  <a:pt x="33483" y="0"/>
                  <a:pt x="43154" y="9670"/>
                  <a:pt x="43154" y="21600"/>
                </a:cubicBezTo>
                <a:lnTo>
                  <a:pt x="21554" y="21600"/>
                </a:lnTo>
                <a:close/>
              </a:path>
            </a:pathLst>
          </a:cu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58" name="Text Box 26"/>
          <p:cNvSpPr txBox="1">
            <a:spLocks noChangeArrowheads="1"/>
          </p:cNvSpPr>
          <p:nvPr/>
        </p:nvSpPr>
        <p:spPr bwMode="auto">
          <a:xfrm>
            <a:off x="1017942" y="6164403"/>
            <a:ext cx="1409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b="1" dirty="0">
                <a:latin typeface="Comic Sans MS" pitchFamily="66" charset="0"/>
              </a:rPr>
              <a:t>Compilation</a:t>
            </a:r>
          </a:p>
        </p:txBody>
      </p:sp>
      <p:sp>
        <p:nvSpPr>
          <p:cNvPr id="837660" name="Text Box 28"/>
          <p:cNvSpPr txBox="1">
            <a:spLocks noChangeArrowheads="1"/>
          </p:cNvSpPr>
          <p:nvPr/>
        </p:nvSpPr>
        <p:spPr bwMode="auto">
          <a:xfrm>
            <a:off x="3453100" y="6164403"/>
            <a:ext cx="8611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b="1" dirty="0" smtClean="0">
                <a:latin typeface="Comic Sans MS" pitchFamily="66" charset="0"/>
              </a:rPr>
              <a:t>Linker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837661" name="Text Box 29"/>
          <p:cNvSpPr txBox="1">
            <a:spLocks noChangeArrowheads="1"/>
          </p:cNvSpPr>
          <p:nvPr/>
        </p:nvSpPr>
        <p:spPr bwMode="auto">
          <a:xfrm>
            <a:off x="5961004" y="6164403"/>
            <a:ext cx="13821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b="1" dirty="0" smtClean="0">
                <a:latin typeface="Comic Sans MS" pitchFamily="66" charset="0"/>
              </a:rPr>
              <a:t>OS Loader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837665" name="Text Box 33"/>
          <p:cNvSpPr txBox="1">
            <a:spLocks noChangeArrowheads="1"/>
          </p:cNvSpPr>
          <p:nvPr/>
        </p:nvSpPr>
        <p:spPr bwMode="auto">
          <a:xfrm>
            <a:off x="127000" y="3140216"/>
            <a:ext cx="1295400" cy="24399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 smtClean="0">
                <a:latin typeface="Courier New" pitchFamily="49" charset="0"/>
              </a:rPr>
              <a:t>main()</a:t>
            </a:r>
            <a:endParaRPr lang="en-US" sz="1800" b="1" dirty="0"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...</a:t>
            </a:r>
          </a:p>
          <a:p>
            <a:pPr algn="l">
              <a:spcBef>
                <a:spcPct val="50000"/>
              </a:spcBef>
            </a:pPr>
            <a:r>
              <a:rPr lang="en-US" sz="1800" b="1" dirty="0" smtClean="0">
                <a:latin typeface="Courier New" pitchFamily="49" charset="0"/>
              </a:rPr>
              <a:t>foo()</a:t>
            </a:r>
          </a:p>
          <a:p>
            <a:pPr algn="l">
              <a:spcBef>
                <a:spcPct val="50000"/>
              </a:spcBef>
            </a:pPr>
            <a:r>
              <a:rPr lang="en-US" sz="1800" b="1" dirty="0" smtClean="0">
                <a:latin typeface="Courier New" pitchFamily="49" charset="0"/>
              </a:rPr>
              <a:t>...</a:t>
            </a:r>
            <a:endParaRPr lang="en-US" sz="1800" b="1" dirty="0"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endParaRPr lang="en-US" sz="1800" b="1" dirty="0"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15654" y="3140216"/>
            <a:ext cx="1704975" cy="2439987"/>
            <a:chOff x="3086100" y="3043238"/>
            <a:chExt cx="1704975" cy="2439987"/>
          </a:xfrm>
        </p:grpSpPr>
        <p:sp>
          <p:nvSpPr>
            <p:cNvPr id="837641" name="Text Box 9"/>
            <p:cNvSpPr txBox="1">
              <a:spLocks noChangeArrowheads="1"/>
            </p:cNvSpPr>
            <p:nvPr/>
          </p:nvSpPr>
          <p:spPr bwMode="auto">
            <a:xfrm>
              <a:off x="3238500" y="3043238"/>
              <a:ext cx="304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8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837672" name="Text Box 40"/>
            <p:cNvSpPr txBox="1">
              <a:spLocks noChangeArrowheads="1"/>
            </p:cNvSpPr>
            <p:nvPr/>
          </p:nvSpPr>
          <p:spPr bwMode="auto">
            <a:xfrm>
              <a:off x="3495675" y="3043238"/>
              <a:ext cx="1295400" cy="243998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b="1" dirty="0" smtClean="0">
                  <a:latin typeface="Courier New" pitchFamily="49" charset="0"/>
                </a:rPr>
                <a:t>main:</a:t>
              </a:r>
              <a:endParaRPr lang="en-US" sz="1800" b="1" dirty="0">
                <a:latin typeface="Courier New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800" b="1" dirty="0">
                  <a:latin typeface="Courier New" pitchFamily="49" charset="0"/>
                </a:rPr>
                <a:t>...</a:t>
              </a:r>
            </a:p>
            <a:p>
              <a:pPr algn="l">
                <a:spcBef>
                  <a:spcPct val="50000"/>
                </a:spcBef>
              </a:pPr>
              <a:r>
                <a:rPr lang="en-US" sz="1800" b="1" dirty="0">
                  <a:latin typeface="Courier New" pitchFamily="49" charset="0"/>
                </a:rPr>
                <a:t>push ...</a:t>
              </a:r>
            </a:p>
            <a:p>
              <a:pPr algn="l">
                <a:spcBef>
                  <a:spcPct val="50000"/>
                </a:spcBef>
              </a:pPr>
              <a:r>
                <a:rPr lang="en-US" sz="1800" b="1" dirty="0" err="1">
                  <a:latin typeface="Courier New" pitchFamily="49" charset="0"/>
                </a:rPr>
                <a:t>jmp</a:t>
              </a:r>
              <a:r>
                <a:rPr lang="en-US" sz="1800" b="1" dirty="0">
                  <a:latin typeface="Courier New" pitchFamily="49" charset="0"/>
                </a:rPr>
                <a:t> 75</a:t>
              </a:r>
            </a:p>
            <a:p>
              <a:pPr algn="l">
                <a:spcBef>
                  <a:spcPct val="50000"/>
                </a:spcBef>
              </a:pPr>
              <a:r>
                <a:rPr lang="en-US" sz="1800" b="1" dirty="0">
                  <a:latin typeface="Courier New" pitchFamily="49" charset="0"/>
                </a:rPr>
                <a:t>...</a:t>
              </a:r>
            </a:p>
            <a:p>
              <a:pPr algn="l">
                <a:spcBef>
                  <a:spcPct val="50000"/>
                </a:spcBef>
              </a:pPr>
              <a:r>
                <a:rPr lang="en-US" sz="1800" b="1" dirty="0">
                  <a:latin typeface="Courier New" pitchFamily="49" charset="0"/>
                </a:rPr>
                <a:t>foo: ...</a:t>
              </a:r>
            </a:p>
          </p:txBody>
        </p:sp>
        <p:sp>
          <p:nvSpPr>
            <p:cNvPr id="837673" name="Text Box 41"/>
            <p:cNvSpPr txBox="1">
              <a:spLocks noChangeArrowheads="1"/>
            </p:cNvSpPr>
            <p:nvPr/>
          </p:nvSpPr>
          <p:spPr bwMode="auto">
            <a:xfrm>
              <a:off x="3086100" y="5114925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800" b="1">
                  <a:latin typeface="Courier New" pitchFamily="49" charset="0"/>
                </a:rPr>
                <a:t>75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3883" y="2468703"/>
            <a:ext cx="1847850" cy="3111500"/>
            <a:chOff x="4975225" y="2371725"/>
            <a:chExt cx="1847850" cy="3111500"/>
          </a:xfrm>
        </p:grpSpPr>
        <p:sp>
          <p:nvSpPr>
            <p:cNvPr id="837676" name="Text Box 44"/>
            <p:cNvSpPr txBox="1">
              <a:spLocks noChangeArrowheads="1"/>
            </p:cNvSpPr>
            <p:nvPr/>
          </p:nvSpPr>
          <p:spPr bwMode="auto">
            <a:xfrm>
              <a:off x="4975225" y="3043238"/>
              <a:ext cx="609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800" b="1">
                  <a:latin typeface="Courier New" pitchFamily="49" charset="0"/>
                </a:rPr>
                <a:t>100</a:t>
              </a:r>
            </a:p>
          </p:txBody>
        </p:sp>
        <p:sp>
          <p:nvSpPr>
            <p:cNvPr id="837678" name="Text Box 46"/>
            <p:cNvSpPr txBox="1">
              <a:spLocks noChangeArrowheads="1"/>
            </p:cNvSpPr>
            <p:nvPr/>
          </p:nvSpPr>
          <p:spPr bwMode="auto">
            <a:xfrm>
              <a:off x="4975225" y="5114925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800" b="1">
                  <a:latin typeface="Courier New" pitchFamily="49" charset="0"/>
                </a:rPr>
                <a:t>175</a:t>
              </a:r>
            </a:p>
          </p:txBody>
        </p:sp>
        <p:sp>
          <p:nvSpPr>
            <p:cNvPr id="837679" name="Text Box 47"/>
            <p:cNvSpPr txBox="1">
              <a:spLocks noChangeArrowheads="1"/>
            </p:cNvSpPr>
            <p:nvPr/>
          </p:nvSpPr>
          <p:spPr bwMode="auto">
            <a:xfrm>
              <a:off x="5527675" y="2392363"/>
              <a:ext cx="1295400" cy="650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b="1">
                  <a:latin typeface="Courier New" pitchFamily="49" charset="0"/>
                </a:rPr>
                <a:t>Library routines</a:t>
              </a:r>
            </a:p>
          </p:txBody>
        </p:sp>
        <p:sp>
          <p:nvSpPr>
            <p:cNvPr id="837681" name="Text Box 49"/>
            <p:cNvSpPr txBox="1">
              <a:spLocks noChangeArrowheads="1"/>
            </p:cNvSpPr>
            <p:nvPr/>
          </p:nvSpPr>
          <p:spPr bwMode="auto">
            <a:xfrm>
              <a:off x="5280025" y="2371725"/>
              <a:ext cx="304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sz="18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837677" name="Text Box 45"/>
            <p:cNvSpPr txBox="1">
              <a:spLocks noChangeArrowheads="1"/>
            </p:cNvSpPr>
            <p:nvPr/>
          </p:nvSpPr>
          <p:spPr bwMode="auto">
            <a:xfrm>
              <a:off x="5527675" y="3043238"/>
              <a:ext cx="1295400" cy="243998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b="1" dirty="0" smtClean="0">
                  <a:latin typeface="Courier New" pitchFamily="49" charset="0"/>
                </a:rPr>
                <a:t>main:</a:t>
              </a:r>
              <a:endParaRPr lang="en-US" sz="1800" b="1" dirty="0">
                <a:latin typeface="Courier New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1800" b="1" dirty="0">
                  <a:latin typeface="Courier New" pitchFamily="49" charset="0"/>
                </a:rPr>
                <a:t>...</a:t>
              </a:r>
            </a:p>
            <a:p>
              <a:pPr algn="l">
                <a:spcBef>
                  <a:spcPct val="50000"/>
                </a:spcBef>
              </a:pPr>
              <a:r>
                <a:rPr lang="en-US" sz="1800" b="1" dirty="0">
                  <a:latin typeface="Courier New" pitchFamily="49" charset="0"/>
                </a:rPr>
                <a:t>push ...</a:t>
              </a:r>
            </a:p>
            <a:p>
              <a:pPr algn="l">
                <a:spcBef>
                  <a:spcPct val="50000"/>
                </a:spcBef>
              </a:pPr>
              <a:r>
                <a:rPr lang="en-US" sz="1800" b="1" dirty="0" err="1">
                  <a:latin typeface="Courier New" pitchFamily="49" charset="0"/>
                </a:rPr>
                <a:t>jmp</a:t>
              </a:r>
              <a:r>
                <a:rPr lang="en-US" sz="1800" b="1" dirty="0">
                  <a:latin typeface="Courier New" pitchFamily="49" charset="0"/>
                </a:rPr>
                <a:t> 175</a:t>
              </a:r>
            </a:p>
            <a:p>
              <a:pPr algn="l">
                <a:spcBef>
                  <a:spcPct val="50000"/>
                </a:spcBef>
              </a:pPr>
              <a:r>
                <a:rPr lang="en-US" sz="1800" b="1" dirty="0">
                  <a:latin typeface="Courier New" pitchFamily="49" charset="0"/>
                </a:rPr>
                <a:t>...</a:t>
              </a:r>
            </a:p>
            <a:p>
              <a:pPr algn="l">
                <a:spcBef>
                  <a:spcPct val="50000"/>
                </a:spcBef>
              </a:pPr>
              <a:r>
                <a:rPr lang="en-US" sz="1800" b="1" dirty="0">
                  <a:latin typeface="Courier New" pitchFamily="49" charset="0"/>
                </a:rPr>
                <a:t>foo: ...</a:t>
              </a:r>
            </a:p>
          </p:txBody>
        </p:sp>
      </p:grpSp>
      <p:sp>
        <p:nvSpPr>
          <p:cNvPr id="837693" name="Arc 61"/>
          <p:cNvSpPr>
            <a:spLocks/>
          </p:cNvSpPr>
          <p:nvPr/>
        </p:nvSpPr>
        <p:spPr bwMode="auto">
          <a:xfrm flipV="1">
            <a:off x="3036008" y="5710378"/>
            <a:ext cx="1695319" cy="457200"/>
          </a:xfrm>
          <a:custGeom>
            <a:avLst/>
            <a:gdLst>
              <a:gd name="G0" fmla="+- 21554 0 0"/>
              <a:gd name="G1" fmla="+- 21600 0 0"/>
              <a:gd name="G2" fmla="+- 21600 0 0"/>
              <a:gd name="T0" fmla="*/ 0 w 43154"/>
              <a:gd name="T1" fmla="*/ 20187 h 21600"/>
              <a:gd name="T2" fmla="*/ 43154 w 43154"/>
              <a:gd name="T3" fmla="*/ 21600 h 21600"/>
              <a:gd name="T4" fmla="*/ 21554 w 43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4" h="21600" fill="none" extrusionOk="0">
                <a:moveTo>
                  <a:pt x="0" y="20187"/>
                </a:moveTo>
                <a:cubicBezTo>
                  <a:pt x="744" y="8830"/>
                  <a:pt x="10173" y="-1"/>
                  <a:pt x="21554" y="0"/>
                </a:cubicBezTo>
                <a:cubicBezTo>
                  <a:pt x="33483" y="0"/>
                  <a:pt x="43154" y="9670"/>
                  <a:pt x="43154" y="21600"/>
                </a:cubicBezTo>
              </a:path>
              <a:path w="43154" h="21600" stroke="0" extrusionOk="0">
                <a:moveTo>
                  <a:pt x="0" y="20187"/>
                </a:moveTo>
                <a:cubicBezTo>
                  <a:pt x="744" y="8830"/>
                  <a:pt x="10173" y="-1"/>
                  <a:pt x="21554" y="0"/>
                </a:cubicBezTo>
                <a:cubicBezTo>
                  <a:pt x="33483" y="0"/>
                  <a:pt x="43154" y="9670"/>
                  <a:pt x="43154" y="21600"/>
                </a:cubicBezTo>
                <a:lnTo>
                  <a:pt x="21554" y="21600"/>
                </a:lnTo>
                <a:close/>
              </a:path>
            </a:pathLst>
          </a:cu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94" name="Arc 62"/>
          <p:cNvSpPr>
            <a:spLocks/>
          </p:cNvSpPr>
          <p:nvPr/>
        </p:nvSpPr>
        <p:spPr bwMode="auto">
          <a:xfrm flipV="1">
            <a:off x="5230092" y="5710378"/>
            <a:ext cx="2843934" cy="457200"/>
          </a:xfrm>
          <a:custGeom>
            <a:avLst/>
            <a:gdLst>
              <a:gd name="G0" fmla="+- 21554 0 0"/>
              <a:gd name="G1" fmla="+- 21600 0 0"/>
              <a:gd name="G2" fmla="+- 21600 0 0"/>
              <a:gd name="T0" fmla="*/ 0 w 43154"/>
              <a:gd name="T1" fmla="*/ 20187 h 21600"/>
              <a:gd name="T2" fmla="*/ 43154 w 43154"/>
              <a:gd name="T3" fmla="*/ 21600 h 21600"/>
              <a:gd name="T4" fmla="*/ 21554 w 43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4" h="21600" fill="none" extrusionOk="0">
                <a:moveTo>
                  <a:pt x="0" y="20187"/>
                </a:moveTo>
                <a:cubicBezTo>
                  <a:pt x="744" y="8830"/>
                  <a:pt x="10173" y="-1"/>
                  <a:pt x="21554" y="0"/>
                </a:cubicBezTo>
                <a:cubicBezTo>
                  <a:pt x="33483" y="0"/>
                  <a:pt x="43154" y="9670"/>
                  <a:pt x="43154" y="21600"/>
                </a:cubicBezTo>
              </a:path>
              <a:path w="43154" h="21600" stroke="0" extrusionOk="0">
                <a:moveTo>
                  <a:pt x="0" y="20187"/>
                </a:moveTo>
                <a:cubicBezTo>
                  <a:pt x="744" y="8830"/>
                  <a:pt x="10173" y="-1"/>
                  <a:pt x="21554" y="0"/>
                </a:cubicBezTo>
                <a:cubicBezTo>
                  <a:pt x="33483" y="0"/>
                  <a:pt x="43154" y="9670"/>
                  <a:pt x="43154" y="21600"/>
                </a:cubicBezTo>
                <a:lnTo>
                  <a:pt x="21554" y="21600"/>
                </a:lnTo>
                <a:close/>
              </a:path>
            </a:pathLst>
          </a:cu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706" name="AutoShape 74"/>
          <p:cNvSpPr>
            <a:spLocks/>
          </p:cNvSpPr>
          <p:nvPr/>
        </p:nvSpPr>
        <p:spPr bwMode="auto">
          <a:xfrm rot="-5400000">
            <a:off x="2668157" y="-861291"/>
            <a:ext cx="352425" cy="5434732"/>
          </a:xfrm>
          <a:prstGeom prst="rightBrace">
            <a:avLst>
              <a:gd name="adj1" fmla="val 183073"/>
              <a:gd name="adj2" fmla="val 49856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708" name="Text Box 76"/>
          <p:cNvSpPr txBox="1">
            <a:spLocks noChangeArrowheads="1"/>
          </p:cNvSpPr>
          <p:nvPr/>
        </p:nvSpPr>
        <p:spPr bwMode="auto">
          <a:xfrm>
            <a:off x="2335575" y="1295688"/>
            <a:ext cx="1017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b="1" dirty="0">
                <a:latin typeface="Comic Sans MS" pitchFamily="66" charset="0"/>
              </a:rPr>
              <a:t>On disk</a:t>
            </a:r>
          </a:p>
        </p:txBody>
      </p:sp>
      <p:cxnSp>
        <p:nvCxnSpPr>
          <p:cNvPr id="5" name="Straight Arrow Connector 4"/>
          <p:cNvCxnSpPr>
            <a:stCxn id="36" idx="3"/>
          </p:cNvCxnSpPr>
          <p:nvPr/>
        </p:nvCxnSpPr>
        <p:spPr bwMode="auto">
          <a:xfrm>
            <a:off x="6873370" y="4587872"/>
            <a:ext cx="82283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7709" name="Text Box 77"/>
          <p:cNvSpPr txBox="1">
            <a:spLocks noChangeArrowheads="1"/>
          </p:cNvSpPr>
          <p:nvPr/>
        </p:nvSpPr>
        <p:spPr bwMode="auto">
          <a:xfrm>
            <a:off x="7648575" y="1295688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b="1">
                <a:latin typeface="Comic Sans MS" pitchFamily="66" charset="0"/>
              </a:rPr>
              <a:t>In memory</a:t>
            </a:r>
          </a:p>
        </p:txBody>
      </p:sp>
      <p:sp>
        <p:nvSpPr>
          <p:cNvPr id="837707" name="AutoShape 75"/>
          <p:cNvSpPr>
            <a:spLocks/>
          </p:cNvSpPr>
          <p:nvPr/>
        </p:nvSpPr>
        <p:spPr bwMode="auto">
          <a:xfrm rot="-5400000">
            <a:off x="8216900" y="1184563"/>
            <a:ext cx="304800" cy="1295400"/>
          </a:xfrm>
          <a:prstGeom prst="rightBrace">
            <a:avLst>
              <a:gd name="adj1" fmla="val 35417"/>
              <a:gd name="adj2" fmla="val 49856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854988" y="2163903"/>
            <a:ext cx="3189000" cy="3651250"/>
            <a:chOff x="5854988" y="2066925"/>
            <a:chExt cx="3189000" cy="3651250"/>
          </a:xfrm>
        </p:grpSpPr>
        <p:grpSp>
          <p:nvGrpSpPr>
            <p:cNvPr id="12" name="Group 11"/>
            <p:cNvGrpSpPr/>
            <p:nvPr/>
          </p:nvGrpSpPr>
          <p:grpSpPr>
            <a:xfrm>
              <a:off x="7007225" y="2066925"/>
              <a:ext cx="2036763" cy="3651250"/>
              <a:chOff x="7007225" y="2066925"/>
              <a:chExt cx="2036763" cy="3651250"/>
            </a:xfrm>
          </p:grpSpPr>
          <p:grpSp>
            <p:nvGrpSpPr>
              <p:cNvPr id="837705" name="Group 73"/>
              <p:cNvGrpSpPr>
                <a:grpSpLocks/>
              </p:cNvGrpSpPr>
              <p:nvPr/>
            </p:nvGrpSpPr>
            <p:grpSpPr bwMode="auto">
              <a:xfrm>
                <a:off x="7696200" y="2066925"/>
                <a:ext cx="1347788" cy="3651250"/>
                <a:chOff x="4848" y="1008"/>
                <a:chExt cx="849" cy="2688"/>
              </a:xfrm>
            </p:grpSpPr>
            <p:sp>
              <p:nvSpPr>
                <p:cNvPr id="837652" name="Line 20"/>
                <p:cNvSpPr>
                  <a:spLocks noChangeShapeType="1"/>
                </p:cNvSpPr>
                <p:nvPr/>
              </p:nvSpPr>
              <p:spPr bwMode="auto">
                <a:xfrm>
                  <a:off x="4848" y="1008"/>
                  <a:ext cx="0" cy="2688"/>
                </a:xfrm>
                <a:prstGeom prst="line">
                  <a:avLst/>
                </a:prstGeom>
                <a:noFill/>
                <a:ln w="571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37653" name="Line 21"/>
                <p:cNvSpPr>
                  <a:spLocks noChangeShapeType="1"/>
                </p:cNvSpPr>
                <p:nvPr/>
              </p:nvSpPr>
              <p:spPr bwMode="auto">
                <a:xfrm>
                  <a:off x="5697" y="1008"/>
                  <a:ext cx="0" cy="2688"/>
                </a:xfrm>
                <a:prstGeom prst="line">
                  <a:avLst/>
                </a:prstGeom>
                <a:noFill/>
                <a:ln w="571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837685" name="Text Box 53"/>
              <p:cNvSpPr txBox="1">
                <a:spLocks noChangeArrowheads="1"/>
              </p:cNvSpPr>
              <p:nvPr/>
            </p:nvSpPr>
            <p:spPr bwMode="auto">
              <a:xfrm>
                <a:off x="7007225" y="3043238"/>
                <a:ext cx="76200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sz="1800" b="1">
                    <a:latin typeface="Courier New" pitchFamily="49" charset="0"/>
                  </a:rPr>
                  <a:t>1100</a:t>
                </a:r>
              </a:p>
            </p:txBody>
          </p:sp>
          <p:sp>
            <p:nvSpPr>
              <p:cNvPr id="837686" name="Text Box 54"/>
              <p:cNvSpPr txBox="1">
                <a:spLocks noChangeArrowheads="1"/>
              </p:cNvSpPr>
              <p:nvPr/>
            </p:nvSpPr>
            <p:spPr bwMode="auto">
              <a:xfrm>
                <a:off x="7721600" y="3043238"/>
                <a:ext cx="1295400" cy="243998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1" dirty="0" smtClean="0">
                    <a:latin typeface="Courier New" pitchFamily="49" charset="0"/>
                  </a:rPr>
                  <a:t>main:</a:t>
                </a:r>
                <a:endParaRPr lang="en-US" sz="1800" b="1" dirty="0">
                  <a:latin typeface="Courier New" pitchFamily="49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sz="1800" b="1" dirty="0">
                    <a:latin typeface="Courier New" pitchFamily="49" charset="0"/>
                  </a:rPr>
                  <a:t>...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800" b="1" dirty="0">
                    <a:latin typeface="Courier New" pitchFamily="49" charset="0"/>
                  </a:rPr>
                  <a:t>push ...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800" b="1" dirty="0" err="1">
                    <a:latin typeface="Courier New" pitchFamily="49" charset="0"/>
                  </a:rPr>
                  <a:t>jmp</a:t>
                </a:r>
                <a:r>
                  <a:rPr lang="en-US" sz="1800" b="1" dirty="0">
                    <a:latin typeface="Courier New" pitchFamily="49" charset="0"/>
                  </a:rPr>
                  <a:t> </a:t>
                </a:r>
                <a:r>
                  <a:rPr lang="en-US" sz="1800" b="1" dirty="0" smtClean="0">
                    <a:latin typeface="Courier New" pitchFamily="49" charset="0"/>
                  </a:rPr>
                  <a:t>175</a:t>
                </a:r>
                <a:endParaRPr lang="en-US" sz="1800" b="1" dirty="0">
                  <a:latin typeface="Courier New" pitchFamily="49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sz="1800" b="1" dirty="0">
                    <a:latin typeface="Courier New" pitchFamily="49" charset="0"/>
                  </a:rPr>
                  <a:t>...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sz="1800" b="1" dirty="0">
                    <a:latin typeface="Courier New" pitchFamily="49" charset="0"/>
                  </a:rPr>
                  <a:t>foo: ...</a:t>
                </a:r>
              </a:p>
            </p:txBody>
          </p:sp>
          <p:sp>
            <p:nvSpPr>
              <p:cNvPr id="837687" name="Text Box 55"/>
              <p:cNvSpPr txBox="1">
                <a:spLocks noChangeArrowheads="1"/>
              </p:cNvSpPr>
              <p:nvPr/>
            </p:nvSpPr>
            <p:spPr bwMode="auto">
              <a:xfrm>
                <a:off x="7007225" y="5114925"/>
                <a:ext cx="7620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sz="1800" b="1">
                    <a:latin typeface="Courier New" pitchFamily="49" charset="0"/>
                  </a:rPr>
                  <a:t>1175</a:t>
                </a:r>
              </a:p>
            </p:txBody>
          </p:sp>
          <p:sp>
            <p:nvSpPr>
              <p:cNvPr id="837688" name="Text Box 56"/>
              <p:cNvSpPr txBox="1">
                <a:spLocks noChangeArrowheads="1"/>
              </p:cNvSpPr>
              <p:nvPr/>
            </p:nvSpPr>
            <p:spPr bwMode="auto">
              <a:xfrm>
                <a:off x="7721600" y="2392363"/>
                <a:ext cx="1295400" cy="65087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1" dirty="0">
                    <a:latin typeface="Courier New" pitchFamily="49" charset="0"/>
                  </a:rPr>
                  <a:t>Library routines</a:t>
                </a:r>
              </a:p>
            </p:txBody>
          </p:sp>
          <p:sp>
            <p:nvSpPr>
              <p:cNvPr id="837689" name="Text Box 57"/>
              <p:cNvSpPr txBox="1">
                <a:spLocks noChangeArrowheads="1"/>
              </p:cNvSpPr>
              <p:nvPr/>
            </p:nvSpPr>
            <p:spPr bwMode="auto">
              <a:xfrm>
                <a:off x="7007225" y="2371725"/>
                <a:ext cx="7620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sz="1800" b="1">
                    <a:latin typeface="Courier New" pitchFamily="49" charset="0"/>
                  </a:rPr>
                  <a:t>1000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854988" y="3633251"/>
              <a:ext cx="1295400" cy="1042309"/>
              <a:chOff x="5854988" y="3633251"/>
              <a:chExt cx="1295400" cy="1042309"/>
            </a:xfrm>
          </p:grpSpPr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6132007" y="4306228"/>
                <a:ext cx="741363" cy="36933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1" dirty="0" smtClean="0">
                    <a:latin typeface="Courier New" pitchFamily="49" charset="0"/>
                  </a:rPr>
                  <a:t>1000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39" name="Text Box 56"/>
              <p:cNvSpPr txBox="1">
                <a:spLocks noChangeArrowheads="1"/>
              </p:cNvSpPr>
              <p:nvPr/>
            </p:nvSpPr>
            <p:spPr bwMode="auto">
              <a:xfrm>
                <a:off x="5854988" y="3633251"/>
                <a:ext cx="1295400" cy="6463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1" dirty="0" smtClean="0">
                    <a:latin typeface="Courier New" pitchFamily="49" charset="0"/>
                  </a:rPr>
                  <a:t>MMU base register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Memory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Boot </a:t>
            </a:r>
            <a:r>
              <a:rPr lang="en-CA" dirty="0"/>
              <a:t>loader, loads OS code and data in low </a:t>
            </a:r>
            <a:r>
              <a:rPr lang="en-CA" dirty="0" smtClean="0"/>
              <a:t>memory</a:t>
            </a:r>
          </a:p>
          <a:p>
            <a:r>
              <a:rPr lang="en-CA" dirty="0" smtClean="0"/>
              <a:t>After </a:t>
            </a:r>
            <a:r>
              <a:rPr lang="en-CA" dirty="0"/>
              <a:t>that, OS needs to track the usage of the rest of the </a:t>
            </a:r>
            <a:r>
              <a:rPr lang="en-CA" dirty="0" smtClean="0"/>
              <a:t>physical memory</a:t>
            </a:r>
          </a:p>
          <a:p>
            <a:r>
              <a:rPr lang="en-CA" dirty="0" smtClean="0"/>
              <a:t>OS </a:t>
            </a:r>
            <a:r>
              <a:rPr lang="en-CA" dirty="0"/>
              <a:t>tracks what memory is allocated (used) or free (unused), similar to </a:t>
            </a:r>
            <a:r>
              <a:rPr lang="en-CA" dirty="0" smtClean="0"/>
              <a:t>heap</a:t>
            </a:r>
            <a:endParaRPr lang="en-US" dirty="0" smtClean="0"/>
          </a:p>
          <a:p>
            <a:pPr lvl="1"/>
            <a:r>
              <a:rPr lang="en-US" dirty="0" err="1" smtClean="0"/>
              <a:t>addr</a:t>
            </a:r>
            <a:r>
              <a:rPr lang="en-US" dirty="0" smtClean="0"/>
              <a:t> = </a:t>
            </a:r>
            <a:r>
              <a:rPr lang="en-US" dirty="0" err="1" smtClean="0"/>
              <a:t>kmalloc</a:t>
            </a:r>
            <a:r>
              <a:rPr lang="en-US" dirty="0" smtClean="0"/>
              <a:t>(size)</a:t>
            </a:r>
          </a:p>
          <a:p>
            <a:pPr lvl="2"/>
            <a:r>
              <a:rPr lang="en-US" dirty="0" smtClean="0"/>
              <a:t>Allocate contiguous memory of a given size</a:t>
            </a:r>
          </a:p>
          <a:p>
            <a:pPr lvl="2"/>
            <a:r>
              <a:rPr lang="en-US" dirty="0" smtClean="0"/>
              <a:t>Address of allocated memory is returned</a:t>
            </a:r>
          </a:p>
          <a:p>
            <a:pPr lvl="1"/>
            <a:r>
              <a:rPr lang="en-US" dirty="0" err="1" smtClean="0"/>
              <a:t>kfree</a:t>
            </a:r>
            <a:r>
              <a:rPr lang="en-US" dirty="0" smtClean="0"/>
              <a:t>(</a:t>
            </a:r>
            <a:r>
              <a:rPr lang="en-US" dirty="0" err="1" smtClean="0"/>
              <a:t>addr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frees </a:t>
            </a:r>
            <a:r>
              <a:rPr lang="en-US" dirty="0" smtClean="0"/>
              <a:t>memory </a:t>
            </a:r>
            <a:r>
              <a:rPr lang="en-US" dirty="0"/>
              <a:t>previously allocated </a:t>
            </a:r>
            <a:r>
              <a:rPr lang="en-US" dirty="0" smtClean="0"/>
              <a:t>at address </a:t>
            </a:r>
            <a:r>
              <a:rPr lang="en-US" dirty="0" err="1" smtClean="0"/>
              <a:t>addr</a:t>
            </a:r>
            <a:endParaRPr lang="en-US" dirty="0"/>
          </a:p>
          <a:p>
            <a:r>
              <a:rPr lang="en-US" dirty="0" smtClean="0"/>
              <a:t>Two </a:t>
            </a:r>
            <a:r>
              <a:rPr lang="en-US" dirty="0"/>
              <a:t>common techniques for managing memory</a:t>
            </a:r>
          </a:p>
          <a:p>
            <a:pPr lvl="1"/>
            <a:r>
              <a:rPr lang="en-US" dirty="0" smtClean="0"/>
              <a:t>Bitmaps,</a:t>
            </a:r>
            <a:r>
              <a:rPr lang="en-US" dirty="0"/>
              <a:t> </a:t>
            </a:r>
            <a:r>
              <a:rPr lang="en-US" dirty="0" smtClean="0"/>
              <a:t>linked </a:t>
            </a:r>
            <a:r>
              <a:rPr lang="en-US" dirty="0"/>
              <a:t>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EAFA-3352-4BB4-88EC-63F8B4F7F4A2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2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Memory With Bitmaps</a:t>
            </a:r>
          </a:p>
        </p:txBody>
      </p:sp>
      <p:sp>
        <p:nvSpPr>
          <p:cNvPr id="8898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Bitmap is a long bit string</a:t>
            </a:r>
          </a:p>
          <a:p>
            <a:pPr lvl="1"/>
            <a:r>
              <a:rPr lang="en-US" dirty="0"/>
              <a:t>One bit for every chunk of memory</a:t>
            </a:r>
          </a:p>
          <a:p>
            <a:pPr lvl="2"/>
            <a:r>
              <a:rPr lang="en-US" dirty="0"/>
              <a:t>1 = in use</a:t>
            </a:r>
          </a:p>
          <a:p>
            <a:pPr lvl="2"/>
            <a:r>
              <a:rPr lang="en-US" dirty="0"/>
              <a:t>0 = free</a:t>
            </a:r>
          </a:p>
          <a:p>
            <a:r>
              <a:rPr lang="en-US" dirty="0"/>
              <a:t>Size of chunk determines size of bitmap</a:t>
            </a:r>
          </a:p>
          <a:p>
            <a:pPr lvl="1"/>
            <a:r>
              <a:rPr lang="en-US" dirty="0"/>
              <a:t>Chunk size = 32 bits</a:t>
            </a:r>
          </a:p>
          <a:p>
            <a:pPr lvl="2"/>
            <a:r>
              <a:rPr lang="en-US" dirty="0"/>
              <a:t>Overhead for bitmap = 1/(32 + 1) = 3%</a:t>
            </a:r>
          </a:p>
          <a:p>
            <a:pPr lvl="1"/>
            <a:r>
              <a:rPr lang="en-US" dirty="0"/>
              <a:t>Chunk size = 4 KB</a:t>
            </a:r>
          </a:p>
          <a:p>
            <a:pPr lvl="2"/>
            <a:r>
              <a:rPr lang="en-US" dirty="0"/>
              <a:t>Overhead for bitmap = 1/(4 * 1024 * 8 + 1) = 1 / </a:t>
            </a:r>
            <a:r>
              <a:rPr lang="en-US" dirty="0" smtClean="0"/>
              <a:t>32769</a:t>
            </a:r>
          </a:p>
          <a:p>
            <a:r>
              <a:rPr lang="en-US" dirty="0"/>
              <a:t>Larger </a:t>
            </a:r>
            <a:r>
              <a:rPr lang="en-US" dirty="0" smtClean="0"/>
              <a:t>chunk size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ower overhead</a:t>
            </a:r>
          </a:p>
          <a:p>
            <a:pPr lvl="1"/>
            <a:r>
              <a:rPr lang="en-US" dirty="0" smtClean="0"/>
              <a:t>Wastes more </a:t>
            </a:r>
            <a:r>
              <a:rPr lang="en-US" dirty="0"/>
              <a:t>space </a:t>
            </a:r>
            <a:r>
              <a:rPr lang="en-US" dirty="0" smtClean="0"/>
              <a:t>(on average</a:t>
            </a:r>
            <a:r>
              <a:rPr lang="en-US" dirty="0"/>
              <a:t>, </a:t>
            </a:r>
            <a:r>
              <a:rPr lang="en-US" dirty="0" smtClean="0"/>
              <a:t>half chunk size), called </a:t>
            </a:r>
            <a:r>
              <a:rPr lang="en-US" dirty="0" smtClean="0">
                <a:solidFill>
                  <a:srgbClr val="C00000"/>
                </a:solidFill>
              </a:rPr>
              <a:t>internal fragmentation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0A36-6E43-4DF9-9945-27105A28871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5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890" name="Group 10"/>
          <p:cNvGrpSpPr>
            <a:grpSpLocks/>
          </p:cNvGrpSpPr>
          <p:nvPr/>
        </p:nvGrpSpPr>
        <p:grpSpPr bwMode="auto">
          <a:xfrm>
            <a:off x="427038" y="1319213"/>
            <a:ext cx="8693150" cy="3255962"/>
            <a:chOff x="269" y="1089"/>
            <a:chExt cx="5476" cy="2051"/>
          </a:xfrm>
        </p:grpSpPr>
        <p:pic>
          <p:nvPicPr>
            <p:cNvPr id="890884" name="Picture 4" descr="4-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07"/>
            <a:stretch>
              <a:fillRect/>
            </a:stretch>
          </p:blipFill>
          <p:spPr bwMode="auto">
            <a:xfrm>
              <a:off x="269" y="1089"/>
              <a:ext cx="5467" cy="2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885" name="Rectangle 5"/>
            <p:cNvSpPr>
              <a:spLocks noChangeArrowheads="1"/>
            </p:cNvSpPr>
            <p:nvPr/>
          </p:nvSpPr>
          <p:spPr bwMode="auto">
            <a:xfrm>
              <a:off x="1308" y="1794"/>
              <a:ext cx="4437" cy="1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08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Bitmap Operations</a:t>
            </a:r>
          </a:p>
        </p:txBody>
      </p:sp>
      <p:sp>
        <p:nvSpPr>
          <p:cNvPr id="890889" name="Rectangle 9"/>
          <p:cNvSpPr>
            <a:spLocks noGrp="1" noChangeArrowheads="1"/>
          </p:cNvSpPr>
          <p:nvPr>
            <p:ph idx="1"/>
          </p:nvPr>
        </p:nvSpPr>
        <p:spPr>
          <a:xfrm>
            <a:off x="2419350" y="2776538"/>
            <a:ext cx="6115050" cy="3748087"/>
          </a:xfrm>
        </p:spPr>
        <p:txBody>
          <a:bodyPr/>
          <a:lstStyle/>
          <a:p>
            <a:r>
              <a:rPr lang="en-US" dirty="0" err="1">
                <a:solidFill>
                  <a:schemeClr val="folHlink"/>
                </a:solidFill>
              </a:rPr>
              <a:t>mem</a:t>
            </a:r>
            <a:r>
              <a:rPr lang="en-US" dirty="0">
                <a:solidFill>
                  <a:schemeClr val="folHlink"/>
                </a:solidFill>
              </a:rPr>
              <a:t> = allocate(K)</a:t>
            </a:r>
          </a:p>
          <a:p>
            <a:pPr lvl="1"/>
            <a:r>
              <a:rPr lang="en-US" dirty="0"/>
              <a:t>Search bitmap for K consecutive 0 bits</a:t>
            </a:r>
          </a:p>
          <a:p>
            <a:pPr lvl="1"/>
            <a:r>
              <a:rPr lang="en-US" dirty="0"/>
              <a:t>Set the K bits to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Cost: linear search</a:t>
            </a:r>
            <a:endParaRPr lang="en-US" dirty="0"/>
          </a:p>
          <a:p>
            <a:r>
              <a:rPr lang="en-US" dirty="0">
                <a:solidFill>
                  <a:schemeClr val="folHlink"/>
                </a:solidFill>
              </a:rPr>
              <a:t>free(</a:t>
            </a:r>
            <a:r>
              <a:rPr lang="en-US" dirty="0" err="1">
                <a:solidFill>
                  <a:schemeClr val="folHlink"/>
                </a:solidFill>
              </a:rPr>
              <a:t>mem</a:t>
            </a:r>
            <a:r>
              <a:rPr lang="en-US" dirty="0">
                <a:solidFill>
                  <a:schemeClr val="folHlink"/>
                </a:solidFill>
              </a:rPr>
              <a:t>, K)</a:t>
            </a:r>
          </a:p>
          <a:p>
            <a:pPr lvl="1"/>
            <a:r>
              <a:rPr lang="en-US" dirty="0"/>
              <a:t>Determine starting bit in bitmap based on memory address</a:t>
            </a:r>
          </a:p>
          <a:p>
            <a:pPr lvl="1"/>
            <a:r>
              <a:rPr lang="en-US" dirty="0"/>
              <a:t>Set next K bits to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5B829-F83A-4642-9AC9-349413A7A616}" type="slidenum">
              <a:rPr lang="en-US"/>
              <a:pPr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18080" y="59738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720" y="5964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671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e344_lectures">
  <a:themeElements>
    <a:clrScheme name="Custom 3">
      <a:dk1>
        <a:srgbClr val="000000"/>
      </a:dk1>
      <a:lt1>
        <a:srgbClr val="FFFFFF"/>
      </a:lt1>
      <a:dk2>
        <a:srgbClr val="99CC99"/>
      </a:dk2>
      <a:lt2>
        <a:srgbClr val="E0E0E0"/>
      </a:lt2>
      <a:accent1>
        <a:srgbClr val="5DAE5D"/>
      </a:accent1>
      <a:accent2>
        <a:srgbClr val="003366"/>
      </a:accent2>
      <a:accent3>
        <a:srgbClr val="CC3300"/>
      </a:accent3>
      <a:accent4>
        <a:srgbClr val="AAB8B1"/>
      </a:accent4>
      <a:accent5>
        <a:srgbClr val="FFA655"/>
      </a:accent5>
      <a:accent6>
        <a:srgbClr val="FFFF00"/>
      </a:accent6>
      <a:hlink>
        <a:srgbClr val="CC3300"/>
      </a:hlink>
      <a:folHlink>
        <a:srgbClr val="CC3300"/>
      </a:folHlink>
    </a:clrScheme>
    <a:fontScheme name="1_ece568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366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366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ece568_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568_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568_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7">
        <a:dk1>
          <a:srgbClr val="000000"/>
        </a:dk1>
        <a:lt1>
          <a:srgbClr val="FFFFFF"/>
        </a:lt1>
        <a:dk2>
          <a:srgbClr val="FFFFFF"/>
        </a:dk2>
        <a:lt2>
          <a:srgbClr val="99CC99"/>
        </a:lt2>
        <a:accent1>
          <a:srgbClr val="E0E0E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DEDED"/>
        </a:accent5>
        <a:accent6>
          <a:srgbClr val="002D5C"/>
        </a:accent6>
        <a:hlink>
          <a:srgbClr val="0063C6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568_template 8">
        <a:dk1>
          <a:srgbClr val="000000"/>
        </a:dk1>
        <a:lt1>
          <a:srgbClr val="FFFFFF"/>
        </a:lt1>
        <a:dk2>
          <a:srgbClr val="E0E0E0"/>
        </a:dk2>
        <a:lt2>
          <a:srgbClr val="99CC99"/>
        </a:lt2>
        <a:accent1>
          <a:srgbClr val="006447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B1"/>
        </a:accent5>
        <a:accent6>
          <a:srgbClr val="002D5C"/>
        </a:accent6>
        <a:hlink>
          <a:srgbClr val="FFA65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ece344_lectures</Template>
  <TotalTime>31072</TotalTime>
  <Words>965</Words>
  <Application>Microsoft Office PowerPoint</Application>
  <PresentationFormat>On-screen Show (4:3)</PresentationFormat>
  <Paragraphs>185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Comic Sans MS</vt:lpstr>
      <vt:lpstr>Courier New</vt:lpstr>
      <vt:lpstr>Times New Roman</vt:lpstr>
      <vt:lpstr>Verdana</vt:lpstr>
      <vt:lpstr>Wingdings</vt:lpstr>
      <vt:lpstr>ece344_lectures</vt:lpstr>
      <vt:lpstr>Memory Management Overview</vt:lpstr>
      <vt:lpstr>Outline</vt:lpstr>
      <vt:lpstr>Introduction to Memory Management</vt:lpstr>
      <vt:lpstr>Programs and Memory Addresses</vt:lpstr>
      <vt:lpstr>Compiler, Linker, OS and H/W</vt:lpstr>
      <vt:lpstr>Generating Memory Addresses</vt:lpstr>
      <vt:lpstr>Managing Memory</vt:lpstr>
      <vt:lpstr>Managing Memory With Bitmaps</vt:lpstr>
      <vt:lpstr>Bitmap Operations</vt:lpstr>
      <vt:lpstr>Managing Memory With Linked Lists</vt:lpstr>
      <vt:lpstr>Managing Memory With Linked Lists</vt:lpstr>
      <vt:lpstr>Searching Linked Lists</vt:lpstr>
      <vt:lpstr>Simple Memory Management</vt:lpstr>
      <vt:lpstr>Summary</vt:lpstr>
      <vt:lpstr>Think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Wu-chi  Feng</dc:creator>
  <cp:lastModifiedBy>ashvin</cp:lastModifiedBy>
  <cp:revision>899</cp:revision>
  <cp:lastPrinted>2003-04-21T22:07:36Z</cp:lastPrinted>
  <dcterms:created xsi:type="dcterms:W3CDTF">2001-03-12T14:19:18Z</dcterms:created>
  <dcterms:modified xsi:type="dcterms:W3CDTF">2015-10-29T19:35:52Z</dcterms:modified>
</cp:coreProperties>
</file>