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085" r:id="rId1"/>
  </p:sldMasterIdLst>
  <p:notesMasterIdLst>
    <p:notesMasterId r:id="rId34"/>
  </p:notesMasterIdLst>
  <p:handoutMasterIdLst>
    <p:handoutMasterId r:id="rId35"/>
  </p:handoutMasterIdLst>
  <p:sldIdLst>
    <p:sldId id="369" r:id="rId2"/>
    <p:sldId id="256" r:id="rId3"/>
    <p:sldId id="257" r:id="rId4"/>
    <p:sldId id="370" r:id="rId5"/>
    <p:sldId id="351" r:id="rId6"/>
    <p:sldId id="371" r:id="rId7"/>
    <p:sldId id="298" r:id="rId8"/>
    <p:sldId id="352" r:id="rId9"/>
    <p:sldId id="353" r:id="rId10"/>
    <p:sldId id="365" r:id="rId11"/>
    <p:sldId id="354" r:id="rId12"/>
    <p:sldId id="355" r:id="rId13"/>
    <p:sldId id="357" r:id="rId14"/>
    <p:sldId id="359" r:id="rId15"/>
    <p:sldId id="374" r:id="rId16"/>
    <p:sldId id="375" r:id="rId17"/>
    <p:sldId id="376" r:id="rId18"/>
    <p:sldId id="372" r:id="rId19"/>
    <p:sldId id="288" r:id="rId20"/>
    <p:sldId id="327" r:id="rId21"/>
    <p:sldId id="368" r:id="rId22"/>
    <p:sldId id="366" r:id="rId23"/>
    <p:sldId id="367" r:id="rId24"/>
    <p:sldId id="299" r:id="rId25"/>
    <p:sldId id="362" r:id="rId26"/>
    <p:sldId id="363" r:id="rId27"/>
    <p:sldId id="364" r:id="rId28"/>
    <p:sldId id="339" r:id="rId29"/>
    <p:sldId id="360" r:id="rId30"/>
    <p:sldId id="373" r:id="rId31"/>
    <p:sldId id="361" r:id="rId32"/>
    <p:sldId id="296" r:id="rId33"/>
  </p:sldIdLst>
  <p:sldSz cx="9144000" cy="6858000" type="screen4x3"/>
  <p:notesSz cx="6858000" cy="9144000"/>
  <p:embeddedFontLst>
    <p:embeddedFont>
      <p:font typeface="华文楷体" panose="02010600040101010101" pitchFamily="2" charset="-122"/>
      <p:regular r:id="rId36"/>
    </p:embeddedFont>
    <p:embeddedFont>
      <p:font typeface="方正舒体" panose="02010601030101010101" pitchFamily="2" charset="-122"/>
      <p:regular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Verdana" panose="020B0604030504040204" pitchFamily="34" charset="0"/>
      <p:regular r:id="rId42"/>
      <p:bold r:id="rId43"/>
      <p:italic r:id="rId44"/>
      <p:boldItalic r:id="rId45"/>
    </p:embeddedFont>
    <p:embeddedFont>
      <p:font typeface="PMingLiU-ExtB" panose="02020500000000000000" pitchFamily="18" charset="-120"/>
      <p:regular r:id="rId46"/>
    </p:embeddedFont>
    <p:embeddedFont>
      <p:font typeface="华文仿宋" panose="02010600040101010101" pitchFamily="2" charset="-122"/>
      <p:regular r:id="rId47"/>
    </p:embeddedFont>
    <p:embeddedFont>
      <p:font typeface="微软雅黑" panose="020B0503020204020204" pitchFamily="34" charset="-122"/>
      <p:regular r:id="rId48"/>
      <p:bold r:id="rId4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0070C0"/>
    <a:srgbClr val="0066FF"/>
    <a:srgbClr val="0088EE"/>
    <a:srgbClr val="008AF2"/>
    <a:srgbClr val="00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88669" autoAdjust="0"/>
  </p:normalViewPr>
  <p:slideViewPr>
    <p:cSldViewPr>
      <p:cViewPr varScale="1">
        <p:scale>
          <a:sx n="66" d="100"/>
          <a:sy n="66" d="100"/>
        </p:scale>
        <p:origin x="15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D6007B-0A6F-4A69-8875-221C62FE111B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0195-A1CD-48C8-909F-5A960BBC7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272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E6D17E9-F808-4BF0-8B3D-293D3960553B}" type="datetimeFigureOut">
              <a:rPr lang="zh-CN" altLang="en-US"/>
              <a:pPr/>
              <a:t>2014/12/26</a:t>
            </a:fld>
            <a:endParaRPr lang="en-US"/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5B820068-7619-4A0F-A545-47F9A70ACB35}" type="slidenum">
              <a:rPr lang="zh-CN" alt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</a:t>
            </a:r>
            <a:r>
              <a:rPr lang="zh-CN" altLang="en-US" dirty="0"/>
              <a:t>制定本期活动活动目标</a:t>
            </a:r>
          </a:p>
        </p:txBody>
      </p:sp>
    </p:spTree>
    <p:extLst>
      <p:ext uri="{BB962C8B-B14F-4D97-AF65-F5344CB8AC3E}">
        <p14:creationId xmlns:p14="http://schemas.microsoft.com/office/powerpoint/2010/main" val="2893193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应该清楚的是本期活动你所要达到的目标时什么？为了实现这个目标你需要制定什么活动或那些支持</a:t>
            </a:r>
          </a:p>
        </p:txBody>
      </p:sp>
    </p:spTree>
    <p:extLst>
      <p:ext uri="{BB962C8B-B14F-4D97-AF65-F5344CB8AC3E}">
        <p14:creationId xmlns:p14="http://schemas.microsoft.com/office/powerpoint/2010/main" val="1025332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应该清楚的是本期活动你所要达到的目标时什么？为了实现这个目标你需要制定什么活动或那些支持</a:t>
            </a:r>
          </a:p>
        </p:txBody>
      </p:sp>
    </p:spTree>
    <p:extLst>
      <p:ext uri="{BB962C8B-B14F-4D97-AF65-F5344CB8AC3E}">
        <p14:creationId xmlns:p14="http://schemas.microsoft.com/office/powerpoint/2010/main" val="3950008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应该清楚的是本期活动你所要达到的目标时什么？为了实现这个目标你需要制定什么活动或那些支持</a:t>
            </a:r>
          </a:p>
        </p:txBody>
      </p:sp>
    </p:spTree>
    <p:extLst>
      <p:ext uri="{BB962C8B-B14F-4D97-AF65-F5344CB8AC3E}">
        <p14:creationId xmlns:p14="http://schemas.microsoft.com/office/powerpoint/2010/main" val="2120994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en-US"/>
              <a:t>Ele.me  </a:t>
            </a:r>
            <a:r>
              <a:rPr lang="zh-CN" altLang="en-US"/>
              <a:t>活动存在的问题，我们如何避免，两者各存在什么优点</a:t>
            </a:r>
          </a:p>
        </p:txBody>
      </p:sp>
    </p:spTree>
    <p:extLst>
      <p:ext uri="{BB962C8B-B14F-4D97-AF65-F5344CB8AC3E}">
        <p14:creationId xmlns:p14="http://schemas.microsoft.com/office/powerpoint/2010/main" val="254913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eaLnBrk="1" hangingPunct="1"/>
            <a:endParaRPr lang="zh-CN" altLang="en-US" dirty="0"/>
          </a:p>
          <a:p>
            <a:pPr eaLnBrk="1" hangingPunct="1"/>
            <a:endParaRPr lang="zh-CN" altLang="en-US" sz="900" dirty="0"/>
          </a:p>
        </p:txBody>
      </p:sp>
      <p:sp>
        <p:nvSpPr>
          <p:cNvPr id="34820" name="灯片编号占位符 3"/>
          <p:cNvSpPr txBox="1">
            <a:spLocks noGrp="1" noChangeArrowheads="1"/>
          </p:cNvSpPr>
          <p:nvPr/>
        </p:nvSpPr>
        <p:spPr bwMode="auto">
          <a:xfrm>
            <a:off x="3881438" y="868362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5F1C0BB-237C-48FD-874A-8B6C1A8CD956}" type="slidenum">
              <a:rPr lang="zh-CN" altLang="en-US" sz="1200">
                <a:latin typeface="Calibri" panose="020F0502020204030204" pitchFamily="34" charset="0"/>
                <a:ea typeface="微软雅黑" panose="020B0503020204020204" pitchFamily="34" charset="-122"/>
              </a:rPr>
              <a:pPr algn="r" eaLnBrk="1" hangingPunct="1"/>
              <a:t>29</a:t>
            </a:fld>
            <a:endParaRPr lang="zh-CN" altLang="en-US" sz="12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360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教训：花钱失人心（用户起送价提高、商家成本新高）</a:t>
            </a:r>
          </a:p>
          <a:p>
            <a:r>
              <a:rPr lang="zh-CN" altLang="en-US"/>
              <a:t>在制定的活动中途终止或被迫终止（突发事件），制定备选方案；</a:t>
            </a:r>
          </a:p>
        </p:txBody>
      </p:sp>
    </p:spTree>
    <p:extLst>
      <p:ext uri="{BB962C8B-B14F-4D97-AF65-F5344CB8AC3E}">
        <p14:creationId xmlns:p14="http://schemas.microsoft.com/office/powerpoint/2010/main" val="27305107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/>
          <a:lstStyle/>
          <a:p>
            <a:r>
              <a:rPr lang="en-US"/>
              <a:t>3.1</a:t>
            </a:r>
            <a:r>
              <a:rPr lang="zh-CN" altLang="en-US"/>
              <a:t>制定本期活动活动目标</a:t>
            </a:r>
          </a:p>
        </p:txBody>
      </p:sp>
    </p:spTree>
    <p:extLst>
      <p:ext uri="{BB962C8B-B14F-4D97-AF65-F5344CB8AC3E}">
        <p14:creationId xmlns:p14="http://schemas.microsoft.com/office/powerpoint/2010/main" val="39222631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 sz="900"/>
          </a:p>
        </p:txBody>
      </p:sp>
      <p:sp>
        <p:nvSpPr>
          <p:cNvPr id="12292" name="灯片编号占位符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AD08E13-0BC4-41EF-8F93-899C030BC659}" type="slidenum">
              <a:rPr lang="zh-CN" altLang="en-US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41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marL="742950" lvl="1" indent="-285750">
              <a:lnSpc>
                <a:spcPct val="200000"/>
              </a:lnSpc>
            </a:pPr>
            <a:r>
              <a:rPr lang="zh-CN" altLang="en-US" sz="1000">
                <a:latin typeface="微软雅黑" panose="020B0503020204020204" pitchFamily="34" charset="-122"/>
              </a:rPr>
              <a:t>每个门店只能配置一个 满赠</a:t>
            </a:r>
            <a:r>
              <a:rPr lang="en-US" sz="1000">
                <a:latin typeface="微软雅黑" panose="020B0503020204020204" pitchFamily="34" charset="-122"/>
              </a:rPr>
              <a:t>&amp;</a:t>
            </a:r>
            <a:r>
              <a:rPr lang="zh-CN" altLang="en-US" sz="1000">
                <a:latin typeface="微软雅黑" panose="020B0503020204020204" pitchFamily="34" charset="-122"/>
              </a:rPr>
              <a:t>下单赠  ，活动不支持阶梯赠</a:t>
            </a:r>
          </a:p>
        </p:txBody>
      </p:sp>
      <p:sp>
        <p:nvSpPr>
          <p:cNvPr id="16388" name="灯片编号占位符 3"/>
          <p:cNvSpPr txBox="1">
            <a:spLocks noGrp="1" noChangeArrowheads="1"/>
          </p:cNvSpPr>
          <p:nvPr/>
        </p:nvSpPr>
        <p:spPr bwMode="auto">
          <a:xfrm>
            <a:off x="3881438" y="868362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126C13B-EB8A-4549-A36B-0BFCFF4D3D61}" type="slidenum">
              <a:rPr lang="zh-CN" altLang="en-US" sz="1200">
                <a:latin typeface="Calibri" panose="020F0502020204030204" pitchFamily="34" charset="0"/>
                <a:ea typeface="微软雅黑" panose="020B0503020204020204" pitchFamily="34" charset="-122"/>
              </a:rPr>
              <a:pPr algn="r" eaLnBrk="1" hangingPunct="1"/>
              <a:t>11</a:t>
            </a:fld>
            <a:endParaRPr lang="zh-CN" altLang="en-US" sz="12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5067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 sz="900"/>
          </a:p>
        </p:txBody>
      </p:sp>
      <p:sp>
        <p:nvSpPr>
          <p:cNvPr id="18436" name="灯片编号占位符 3"/>
          <p:cNvSpPr txBox="1">
            <a:spLocks noGrp="1" noChangeArrowheads="1"/>
          </p:cNvSpPr>
          <p:nvPr/>
        </p:nvSpPr>
        <p:spPr bwMode="auto">
          <a:xfrm>
            <a:off x="3881438" y="868362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96B6824-9EAB-4E80-8921-BFFCC4EE5900}" type="slidenum">
              <a:rPr lang="zh-CN" altLang="en-US" sz="1200">
                <a:latin typeface="Calibri" panose="020F0502020204030204" pitchFamily="34" charset="0"/>
                <a:ea typeface="微软雅黑" panose="020B0503020204020204" pitchFamily="34" charset="-122"/>
              </a:rPr>
              <a:pPr algn="r" eaLnBrk="1" hangingPunct="1"/>
              <a:t>12</a:t>
            </a:fld>
            <a:endParaRPr lang="zh-CN" altLang="en-US" sz="12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999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 sz="900"/>
          </a:p>
        </p:txBody>
      </p:sp>
      <p:sp>
        <p:nvSpPr>
          <p:cNvPr id="20484" name="灯片编号占位符 3"/>
          <p:cNvSpPr txBox="1">
            <a:spLocks noGrp="1" noChangeArrowheads="1"/>
          </p:cNvSpPr>
          <p:nvPr/>
        </p:nvSpPr>
        <p:spPr bwMode="auto">
          <a:xfrm>
            <a:off x="3881438" y="868362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82749D53-A475-4A32-B1CD-C1DD17C641B7}" type="slidenum">
              <a:rPr lang="zh-CN" altLang="en-US" sz="1200">
                <a:latin typeface="Calibri" panose="020F0502020204030204" pitchFamily="34" charset="0"/>
                <a:ea typeface="微软雅黑" panose="020B0503020204020204" pitchFamily="34" charset="-122"/>
              </a:rPr>
              <a:pPr algn="r" eaLnBrk="1" hangingPunct="1"/>
              <a:t>13</a:t>
            </a:fld>
            <a:endParaRPr lang="zh-CN" altLang="en-US" sz="12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10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xfrm>
            <a:off x="684213" y="4341813"/>
            <a:ext cx="5486400" cy="4114800"/>
          </a:xfrm>
        </p:spPr>
        <p:txBody>
          <a:bodyPr anchor="t"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 sz="900"/>
          </a:p>
        </p:txBody>
      </p:sp>
      <p:sp>
        <p:nvSpPr>
          <p:cNvPr id="22532" name="灯片编号占位符 3"/>
          <p:cNvSpPr txBox="1">
            <a:spLocks noGrp="1" noChangeArrowheads="1"/>
          </p:cNvSpPr>
          <p:nvPr/>
        </p:nvSpPr>
        <p:spPr bwMode="auto">
          <a:xfrm>
            <a:off x="3881438" y="8683625"/>
            <a:ext cx="297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61918D0-34D3-4012-9579-D52132ACC4EC}" type="slidenum">
              <a:rPr lang="zh-CN" altLang="en-US" sz="1200">
                <a:latin typeface="Calibri" panose="020F0502020204030204" pitchFamily="34" charset="0"/>
                <a:ea typeface="微软雅黑" panose="020B0503020204020204" pitchFamily="34" charset="-122"/>
              </a:rPr>
              <a:pPr algn="r" eaLnBrk="1" hangingPunct="1"/>
              <a:t>14</a:t>
            </a:fld>
            <a:endParaRPr lang="zh-CN" altLang="en-US" sz="1200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8014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新学期如何开展一场新活动</a:t>
            </a:r>
          </a:p>
        </p:txBody>
      </p:sp>
    </p:spTree>
    <p:extLst>
      <p:ext uri="{BB962C8B-B14F-4D97-AF65-F5344CB8AC3E}">
        <p14:creationId xmlns:p14="http://schemas.microsoft.com/office/powerpoint/2010/main" val="328127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应该清楚的是本期活动你所要达到的目标时什么？为了实现这个目标你需要制定什么活动或那些支持</a:t>
            </a:r>
          </a:p>
        </p:txBody>
      </p:sp>
    </p:spTree>
    <p:extLst>
      <p:ext uri="{BB962C8B-B14F-4D97-AF65-F5344CB8AC3E}">
        <p14:creationId xmlns:p14="http://schemas.microsoft.com/office/powerpoint/2010/main" val="2477398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9C974353-6F38-43C1-BAB8-9B7877BC6839}" type="datetimeFigureOut">
              <a:rPr lang="zh-CN" altLang="en-US" smtClean="0"/>
              <a:t>2014/12/26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AF276D6-59D4-4754-9685-D4B226D315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84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>
            <a:spLocks noChangeArrowheads="1"/>
          </p:cNvSpPr>
          <p:nvPr userDrawn="1"/>
        </p:nvSpPr>
        <p:spPr bwMode="auto">
          <a:xfrm>
            <a:off x="0" y="6272213"/>
            <a:ext cx="9144000" cy="585787"/>
          </a:xfrm>
          <a:prstGeom prst="rect">
            <a:avLst/>
          </a:prstGeom>
          <a:solidFill>
            <a:srgbClr val="ED6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8" name="文本框 11"/>
          <p:cNvSpPr>
            <a:spLocks noChangeArrowheads="1"/>
          </p:cNvSpPr>
          <p:nvPr userDrawn="1"/>
        </p:nvSpPr>
        <p:spPr bwMode="auto">
          <a:xfrm>
            <a:off x="225425" y="6410325"/>
            <a:ext cx="3044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仿宋" panose="02010600040101010101" pitchFamily="2" charset="-122"/>
              </a:rPr>
              <a:t>♠ 把世界送到消费者手中</a:t>
            </a: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6877050" y="6284913"/>
            <a:ext cx="22574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楷体" panose="02010600040101010101" pitchFamily="2" charset="-122"/>
              </a:rPr>
              <a:t>美团外卖培训学院</a:t>
            </a:r>
            <a:r>
              <a:rPr lang="zh-CN" altLang="en-US" sz="1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Verdana" panose="020B0604030504040204" pitchFamily="34" charset="0"/>
              </a:rPr>
              <a:t>  </a:t>
            </a:r>
          </a:p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1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-ExtB" panose="02020500000000000000" pitchFamily="18" charset="-120"/>
              </a:rPr>
              <a:t>waimai.tree@meituan.com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 userDrawn="1"/>
        </p:nvSpPr>
        <p:spPr bwMode="auto">
          <a:xfrm>
            <a:off x="9525" y="1588"/>
            <a:ext cx="9164638" cy="1139825"/>
          </a:xfrm>
          <a:prstGeom prst="rect">
            <a:avLst/>
          </a:prstGeom>
          <a:solidFill>
            <a:srgbClr val="ED6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pic>
        <p:nvPicPr>
          <p:cNvPr id="11" name="图片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113" y="95250"/>
            <a:ext cx="3267075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文本框 7"/>
          <p:cNvSpPr>
            <a:spLocks noChangeArrowheads="1"/>
          </p:cNvSpPr>
          <p:nvPr userDrawn="1"/>
        </p:nvSpPr>
        <p:spPr bwMode="auto">
          <a:xfrm>
            <a:off x="6775450" y="228600"/>
            <a:ext cx="20859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dist">
              <a:buFont typeface="Arial" panose="020B0604020202020204" pitchFamily="34" charset="0"/>
              <a:buNone/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latin typeface="方正舒体" panose="02010601030101010101" pitchFamily="2" charset="-122"/>
                <a:ea typeface="微软雅黑" panose="020B0503020204020204" pitchFamily="34" charset="-122"/>
                <a:sym typeface="方正舒体" panose="02010601030101010101" pitchFamily="2" charset="-122"/>
              </a:rPr>
              <a:t>美团外卖</a:t>
            </a:r>
          </a:p>
        </p:txBody>
      </p:sp>
      <p:sp>
        <p:nvSpPr>
          <p:cNvPr id="13" name="文本框 8"/>
          <p:cNvSpPr>
            <a:spLocks noChangeArrowheads="1"/>
          </p:cNvSpPr>
          <p:nvPr userDrawn="1"/>
        </p:nvSpPr>
        <p:spPr bwMode="auto">
          <a:xfrm>
            <a:off x="6546850" y="692150"/>
            <a:ext cx="25431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舒体" panose="02010601030101010101" pitchFamily="2" charset="-122"/>
              </a:rPr>
              <a:t>waimai.meituan.com</a:t>
            </a:r>
          </a:p>
        </p:txBody>
      </p:sp>
      <p:sp>
        <p:nvSpPr>
          <p:cNvPr id="14" name="Rectangle 12"/>
          <p:cNvSpPr>
            <a:spLocks noGrp="1" noChangeArrowheads="1"/>
          </p:cNvSpPr>
          <p:nvPr userDrawn="1"/>
        </p:nvSpPr>
        <p:spPr bwMode="auto">
          <a:xfrm>
            <a:off x="3498850" y="6388100"/>
            <a:ext cx="2130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170" tIns="43180" rIns="90170" bIns="43180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fld id="{59E2FCAE-8A83-498C-91CC-9EF93E227B25}" type="slidenum">
              <a:rPr lang="zh-CN" altLang="en-US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PMingLiU-ExtB" panose="02020500000000000000" pitchFamily="18" charset="-120"/>
              </a:rPr>
              <a:pPr algn="ctr" eaLnBrk="1" hangingPunct="1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None/>
                <a:defRPr/>
              </a:pPr>
              <a:t>‹#›</a:t>
            </a:fld>
            <a:endParaRPr lang="zh-CN" altLang="en-US" sz="12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PMingLiU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958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6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Picture 3" descr="C:\Documents and Settings\t11318\桌面\揭开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2879" y="0"/>
            <a:ext cx="79076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825028" y="2274838"/>
            <a:ext cx="5109091" cy="2176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欢迎进入</a:t>
            </a:r>
            <a:endParaRPr lang="en-US" altLang="zh-CN" sz="4800" b="1" dirty="0" smtClean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800" b="1" dirty="0" smtClean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美团外卖培训学院</a:t>
            </a:r>
            <a:endParaRPr lang="zh-CN" altLang="en-US" sz="4800" b="1" dirty="0">
              <a:ln>
                <a:solidFill>
                  <a:schemeClr val="bg1"/>
                </a:solidFill>
              </a:ln>
              <a:solidFill>
                <a:srgbClr val="C0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58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53" y="1988840"/>
            <a:ext cx="5552782" cy="418907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3685531"/>
            <a:ext cx="2762250" cy="25241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11547" y="126448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套餐赠饮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371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11285"/>
              </p:ext>
            </p:extLst>
          </p:nvPr>
        </p:nvGraphicFramePr>
        <p:xfrm>
          <a:off x="252413" y="1946275"/>
          <a:ext cx="8568059" cy="3600450"/>
        </p:xfrm>
        <a:graphic>
          <a:graphicData uri="http://schemas.openxmlformats.org/drawingml/2006/table">
            <a:tbl>
              <a:tblPr/>
              <a:tblGrid>
                <a:gridCol w="964235"/>
                <a:gridCol w="1476742"/>
                <a:gridCol w="4614915"/>
                <a:gridCol w="1512167"/>
              </a:tblGrid>
              <a:tr h="815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78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满赠&amp;下单赠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满10元赠送250ML加多宝&amp;下单即送250ML冰红茶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满赠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：单个订单的金额达到10元后，可以赠送250ML加多宝，每个订单赠送一份</a:t>
                      </a: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下单赠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：单个订单下单即赠250ML冰红茶，每个订单只能赠送一份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、新开市场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、经费有限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、接替力度大的活动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15397" name="组合 8"/>
          <p:cNvGrpSpPr>
            <a:grpSpLocks/>
          </p:cNvGrpSpPr>
          <p:nvPr/>
        </p:nvGrpSpPr>
        <p:grpSpPr bwMode="auto">
          <a:xfrm>
            <a:off x="755576" y="5270500"/>
            <a:ext cx="7418387" cy="1182688"/>
            <a:chOff x="0" y="0"/>
            <a:chExt cx="7417809" cy="1182990"/>
          </a:xfrm>
        </p:grpSpPr>
        <p:sp>
          <p:nvSpPr>
            <p:cNvPr id="15398" name="圆角矩形 3"/>
            <p:cNvSpPr>
              <a:spLocks noChangeArrowheads="1"/>
            </p:cNvSpPr>
            <p:nvPr/>
          </p:nvSpPr>
          <p:spPr bwMode="auto">
            <a:xfrm>
              <a:off x="395256" y="292175"/>
              <a:ext cx="7022553" cy="736789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66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问题：满赠&amp;下单赠有哪些不足之处？</a:t>
              </a:r>
              <a:endParaRPr lang="zh-CN" altLang="en-US" sz="20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5399" name="Picture 2" descr="X:\PPT设计\PPT图片\3D小人\3D小人喇叭\喇叭8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47316" cy="118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1547" y="1264483"/>
            <a:ext cx="2630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满赠</a:t>
            </a:r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下单赠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69398"/>
              </p:ext>
            </p:extLst>
          </p:nvPr>
        </p:nvGraphicFramePr>
        <p:xfrm>
          <a:off x="466725" y="1844824"/>
          <a:ext cx="8194675" cy="3240360"/>
        </p:xfrm>
        <a:graphic>
          <a:graphicData uri="http://schemas.openxmlformats.org/drawingml/2006/table">
            <a:tbl>
              <a:tblPr/>
              <a:tblGrid>
                <a:gridCol w="846138"/>
                <a:gridCol w="1427162"/>
                <a:gridCol w="4546600"/>
                <a:gridCol w="1374775"/>
              </a:tblGrid>
              <a:tr h="7654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4749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每单没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立减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5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原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每单满15立减3元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满减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：单个订单的金额达到指定数额后（15元），立减指定数量的金额（3元），每个订单只能享受一次优惠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下单立减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：满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元即减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x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、满减可以提高单均价，减少拆单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、下单立减可以有效提高订单量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17444" name="组合 8"/>
          <p:cNvGrpSpPr>
            <a:grpSpLocks/>
          </p:cNvGrpSpPr>
          <p:nvPr/>
        </p:nvGrpSpPr>
        <p:grpSpPr bwMode="auto">
          <a:xfrm>
            <a:off x="755600" y="5085184"/>
            <a:ext cx="7416800" cy="1182687"/>
            <a:chOff x="0" y="0"/>
            <a:chExt cx="7417809" cy="1182990"/>
          </a:xfrm>
        </p:grpSpPr>
        <p:sp>
          <p:nvSpPr>
            <p:cNvPr id="17445" name="圆角矩形 3"/>
            <p:cNvSpPr>
              <a:spLocks noChangeArrowheads="1"/>
            </p:cNvSpPr>
            <p:nvPr/>
          </p:nvSpPr>
          <p:spPr bwMode="auto">
            <a:xfrm>
              <a:off x="395256" y="292175"/>
              <a:ext cx="7022553" cy="736789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满减的不足之处：店家只能设置一个满减活动，暂不支持阶梯减</a:t>
              </a:r>
              <a:endParaRPr lang="zh-CN" altLang="en-US" sz="20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17446" name="Picture 2" descr="X:\PPT设计\PPT图片\3D小人\3D小人喇叭\喇叭8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47316" cy="1182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" name="矩形 14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11547" y="1264483"/>
            <a:ext cx="25394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满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减</a:t>
            </a:r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阶梯减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097546"/>
              </p:ext>
            </p:extLst>
          </p:nvPr>
        </p:nvGraphicFramePr>
        <p:xfrm>
          <a:off x="395536" y="1988840"/>
          <a:ext cx="8280400" cy="2838356"/>
        </p:xfrm>
        <a:graphic>
          <a:graphicData uri="http://schemas.openxmlformats.org/drawingml/2006/table">
            <a:tbl>
              <a:tblPr/>
              <a:tblGrid>
                <a:gridCol w="931862"/>
                <a:gridCol w="1335088"/>
                <a:gridCol w="4638675"/>
                <a:gridCol w="1374775"/>
              </a:tblGrid>
              <a:tr h="7743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20639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首单立减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新用户立减5元（10元）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首单立减：只要这个手机号在美团没有成功下过订单，就认为是新用户，每个号码只能享受一次优惠（门槛低，但只能使用一次）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19492" name="组合 8"/>
          <p:cNvGrpSpPr>
            <a:grpSpLocks/>
          </p:cNvGrpSpPr>
          <p:nvPr/>
        </p:nvGrpSpPr>
        <p:grpSpPr bwMode="auto">
          <a:xfrm>
            <a:off x="611560" y="4827196"/>
            <a:ext cx="7776864" cy="1410116"/>
            <a:chOff x="-73357" y="94638"/>
            <a:chExt cx="7777923" cy="926636"/>
          </a:xfrm>
        </p:grpSpPr>
        <p:sp>
          <p:nvSpPr>
            <p:cNvPr id="19493" name="圆角矩形 3"/>
            <p:cNvSpPr>
              <a:spLocks noChangeArrowheads="1"/>
            </p:cNvSpPr>
            <p:nvPr/>
          </p:nvSpPr>
          <p:spPr bwMode="auto">
            <a:xfrm>
              <a:off x="682013" y="256354"/>
              <a:ext cx="7022553" cy="736789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66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首单立减：1.在新生报到，需迅速抢占新市场时</a:t>
              </a:r>
            </a:p>
            <a:p>
              <a:pPr algn="ctr"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2.在本月任务已基本完成但CAC获取成本偏高时</a:t>
              </a:r>
            </a:p>
          </p:txBody>
        </p:sp>
        <p:pic>
          <p:nvPicPr>
            <p:cNvPr id="19494" name="Picture 2" descr="X:\PPT设计\PPT图片\3D小人\3D小人喇叭\喇叭8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357" y="94638"/>
              <a:ext cx="947316" cy="9266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1547" y="126448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首单立减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00886"/>
              </p:ext>
            </p:extLst>
          </p:nvPr>
        </p:nvGraphicFramePr>
        <p:xfrm>
          <a:off x="250826" y="1989138"/>
          <a:ext cx="8713662" cy="2447926"/>
        </p:xfrm>
        <a:graphic>
          <a:graphicData uri="http://schemas.openxmlformats.org/drawingml/2006/table">
            <a:tbl>
              <a:tblPr/>
              <a:tblGrid>
                <a:gridCol w="980432"/>
                <a:gridCol w="1404676"/>
                <a:gridCol w="4882123"/>
                <a:gridCol w="1446431"/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77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抵价券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3元抵价券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抵价券：下单时，在指定门店使用抵价券，可以抵扣相应的金额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45720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商家对于减钱的承受能力不一样，可以提高减钱金额的灵活度，方便宣传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21540" name="组合 8"/>
          <p:cNvGrpSpPr>
            <a:grpSpLocks/>
          </p:cNvGrpSpPr>
          <p:nvPr/>
        </p:nvGrpSpPr>
        <p:grpSpPr bwMode="auto">
          <a:xfrm>
            <a:off x="730786" y="4653111"/>
            <a:ext cx="7657638" cy="1440185"/>
            <a:chOff x="-240871" y="116393"/>
            <a:chExt cx="7658680" cy="946395"/>
          </a:xfrm>
        </p:grpSpPr>
        <p:sp>
          <p:nvSpPr>
            <p:cNvPr id="21541" name="圆角矩形 3"/>
            <p:cNvSpPr>
              <a:spLocks noChangeArrowheads="1"/>
            </p:cNvSpPr>
            <p:nvPr/>
          </p:nvSpPr>
          <p:spPr bwMode="auto">
            <a:xfrm>
              <a:off x="395256" y="292175"/>
              <a:ext cx="7022553" cy="736789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66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抵价券的优点：1.操作方便，跟着门店来</a:t>
              </a:r>
            </a:p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    2.可重复使用；增加活动新鲜感</a:t>
              </a:r>
            </a:p>
          </p:txBody>
        </p:sp>
        <p:pic>
          <p:nvPicPr>
            <p:cNvPr id="21542" name="Picture 2" descr="X:\PPT设计\PPT图片\3D小人\3D小人喇叭\喇叭8.jpg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71" y="116393"/>
              <a:ext cx="1091375" cy="94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3" name="矩形 12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11547" y="1264483"/>
            <a:ext cx="158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5.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抵价券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825298"/>
              </p:ext>
            </p:extLst>
          </p:nvPr>
        </p:nvGraphicFramePr>
        <p:xfrm>
          <a:off x="250826" y="1989138"/>
          <a:ext cx="8713662" cy="2447926"/>
        </p:xfrm>
        <a:graphic>
          <a:graphicData uri="http://schemas.openxmlformats.org/drawingml/2006/table">
            <a:tbl>
              <a:tblPr/>
              <a:tblGrid>
                <a:gridCol w="980432"/>
                <a:gridCol w="1404676"/>
                <a:gridCol w="4882123"/>
                <a:gridCol w="1446431"/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77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满返红包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立减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再返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元红包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满返红包：满足一定的条件返还相应金额的红包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满返主要是渗透率高的，提高用户黏度。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pSp>
        <p:nvGrpSpPr>
          <p:cNvPr id="3" name="组合 8"/>
          <p:cNvGrpSpPr>
            <a:grpSpLocks/>
          </p:cNvGrpSpPr>
          <p:nvPr/>
        </p:nvGrpSpPr>
        <p:grpSpPr bwMode="auto">
          <a:xfrm>
            <a:off x="730786" y="4653111"/>
            <a:ext cx="7657638" cy="1440185"/>
            <a:chOff x="-240871" y="116393"/>
            <a:chExt cx="7658680" cy="946395"/>
          </a:xfrm>
        </p:grpSpPr>
        <p:sp>
          <p:nvSpPr>
            <p:cNvPr id="4" name="圆角矩形 3"/>
            <p:cNvSpPr>
              <a:spLocks noChangeArrowheads="1"/>
            </p:cNvSpPr>
            <p:nvPr/>
          </p:nvSpPr>
          <p:spPr bwMode="auto">
            <a:xfrm>
              <a:off x="395256" y="292175"/>
              <a:ext cx="7022553" cy="736789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0066FF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满返红包</a:t>
              </a:r>
              <a:r>
                <a:rPr lang="zh-CN" altLang="en-US" sz="2400" b="1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的</a:t>
              </a:r>
              <a:r>
                <a:rPr lang="zh-CN" altLang="en-US" sz="24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优点</a:t>
              </a:r>
              <a:r>
                <a:rPr lang="zh-CN" altLang="en-US" sz="2400" b="1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：可以提高粘性</a:t>
              </a:r>
              <a:endPara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pic>
          <p:nvPicPr>
            <p:cNvPr id="5" name="Picture 2" descr="X:\PPT设计\PPT图片\3D小人\3D小人喇叭\喇叭8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40871" y="116393"/>
              <a:ext cx="1091375" cy="946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6" name="矩形 5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547" y="1264483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6.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满返红包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06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75999"/>
              </p:ext>
            </p:extLst>
          </p:nvPr>
        </p:nvGraphicFramePr>
        <p:xfrm>
          <a:off x="251520" y="2492896"/>
          <a:ext cx="8713662" cy="2447926"/>
        </p:xfrm>
        <a:graphic>
          <a:graphicData uri="http://schemas.openxmlformats.org/drawingml/2006/table">
            <a:tbl>
              <a:tblPr/>
              <a:tblGrid>
                <a:gridCol w="980432"/>
                <a:gridCol w="1404676"/>
                <a:gridCol w="4882123"/>
                <a:gridCol w="1446431"/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77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管饱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10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元管饱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管饱：活动门店所有菜品全部是相同价格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管饱用于降低活动力度，抵抗对手大力度满减。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547" y="1264483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7.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管饱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623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45996"/>
              </p:ext>
            </p:extLst>
          </p:nvPr>
        </p:nvGraphicFramePr>
        <p:xfrm>
          <a:off x="251520" y="2492896"/>
          <a:ext cx="8713662" cy="2447926"/>
        </p:xfrm>
        <a:graphic>
          <a:graphicData uri="http://schemas.openxmlformats.org/drawingml/2006/table">
            <a:tbl>
              <a:tblPr/>
              <a:tblGrid>
                <a:gridCol w="980432"/>
                <a:gridCol w="1404676"/>
                <a:gridCol w="4882123"/>
                <a:gridCol w="1446431"/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举例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177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提前下单立减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提前下单立减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45720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提前下单立减：在某一固定时间段内下单可立减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N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元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商家饭点送餐过于集中送不过来。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11547" y="1264483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7.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提前下单立减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2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547813" y="3573959"/>
            <a:ext cx="5522912" cy="719137"/>
            <a:chOff x="0" y="0"/>
            <a:chExt cx="5523016" cy="718590"/>
          </a:xfrm>
        </p:grpSpPr>
        <p:sp>
          <p:nvSpPr>
            <p:cNvPr id="3" name="TextBox 25"/>
            <p:cNvSpPr>
              <a:spLocks noChangeArrowheads="1"/>
            </p:cNvSpPr>
            <p:nvPr/>
          </p:nvSpPr>
          <p:spPr bwMode="auto">
            <a:xfrm>
              <a:off x="379419" y="71384"/>
              <a:ext cx="5143597" cy="575823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活动策划时应考虑的因素</a:t>
              </a:r>
            </a:p>
          </p:txBody>
        </p:sp>
        <p:sp>
          <p:nvSpPr>
            <p:cNvPr id="4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b="1" dirty="0" smtClean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6392" y="213282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过  渡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32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2" name="直接连接符 18"/>
          <p:cNvSpPr>
            <a:spLocks noChangeShapeType="1"/>
          </p:cNvSpPr>
          <p:nvPr/>
        </p:nvSpPr>
        <p:spPr bwMode="auto">
          <a:xfrm>
            <a:off x="5308997" y="3825528"/>
            <a:ext cx="714375" cy="1587"/>
          </a:xfrm>
          <a:prstGeom prst="line">
            <a:avLst/>
          </a:prstGeom>
          <a:noFill/>
          <a:ln w="12700" cap="flat" cmpd="sng">
            <a:solidFill>
              <a:srgbClr val="0070C0"/>
            </a:solidFill>
            <a:prstDash val="sysDash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63" name="直接连接符 20"/>
          <p:cNvSpPr>
            <a:spLocks noChangeShapeType="1"/>
          </p:cNvSpPr>
          <p:nvPr/>
        </p:nvSpPr>
        <p:spPr bwMode="auto">
          <a:xfrm flipH="1">
            <a:off x="3005534" y="3896965"/>
            <a:ext cx="698500" cy="0"/>
          </a:xfrm>
          <a:prstGeom prst="line">
            <a:avLst/>
          </a:prstGeom>
          <a:noFill/>
          <a:ln w="12700" cap="flat" cmpd="sng">
            <a:solidFill>
              <a:srgbClr val="0070C0"/>
            </a:solidFill>
            <a:prstDash val="sysDash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64" name="直接连接符 22"/>
          <p:cNvSpPr>
            <a:spLocks noChangeShapeType="1"/>
          </p:cNvSpPr>
          <p:nvPr/>
        </p:nvSpPr>
        <p:spPr bwMode="auto">
          <a:xfrm>
            <a:off x="4516834" y="2385665"/>
            <a:ext cx="1588" cy="703263"/>
          </a:xfrm>
          <a:prstGeom prst="line">
            <a:avLst/>
          </a:prstGeom>
          <a:noFill/>
          <a:ln w="12700" cap="flat" cmpd="sng">
            <a:solidFill>
              <a:srgbClr val="0070C0"/>
            </a:solidFill>
            <a:prstDash val="sysDash"/>
            <a:miter lim="800000"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65" name="TextBox 33"/>
          <p:cNvSpPr>
            <a:spLocks noChangeArrowheads="1"/>
          </p:cNvSpPr>
          <p:nvPr/>
        </p:nvSpPr>
        <p:spPr bwMode="auto">
          <a:xfrm>
            <a:off x="2861072" y="1809403"/>
            <a:ext cx="3214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1.竞对的基本状况</a:t>
            </a:r>
          </a:p>
        </p:txBody>
      </p:sp>
      <p:grpSp>
        <p:nvGrpSpPr>
          <p:cNvPr id="23566" name="Group 10"/>
          <p:cNvGrpSpPr>
            <a:grpSpLocks/>
          </p:cNvGrpSpPr>
          <p:nvPr/>
        </p:nvGrpSpPr>
        <p:grpSpPr bwMode="auto">
          <a:xfrm>
            <a:off x="3796109" y="3104803"/>
            <a:ext cx="1500188" cy="1369060"/>
            <a:chOff x="0" y="0"/>
            <a:chExt cx="2362" cy="2155"/>
          </a:xfrm>
        </p:grpSpPr>
        <p:sp>
          <p:nvSpPr>
            <p:cNvPr id="23567" name="椭圆 1"/>
            <p:cNvSpPr>
              <a:spLocks noChangeArrowheads="1"/>
            </p:cNvSpPr>
            <p:nvPr/>
          </p:nvSpPr>
          <p:spPr bwMode="auto">
            <a:xfrm>
              <a:off x="0" y="0"/>
              <a:ext cx="2362" cy="2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68" name="椭圆 34"/>
            <p:cNvSpPr>
              <a:spLocks noChangeArrowheads="1"/>
            </p:cNvSpPr>
            <p:nvPr/>
          </p:nvSpPr>
          <p:spPr bwMode="auto">
            <a:xfrm>
              <a:off x="200" y="208"/>
              <a:ext cx="1982" cy="1800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69" name="TextBox 35"/>
            <p:cNvSpPr>
              <a:spLocks noChangeArrowheads="1"/>
            </p:cNvSpPr>
            <p:nvPr/>
          </p:nvSpPr>
          <p:spPr bwMode="auto">
            <a:xfrm>
              <a:off x="42" y="463"/>
              <a:ext cx="2298" cy="15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需考虑因素</a:t>
              </a:r>
              <a:endParaRPr lang="zh-CN" altLang="en-US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570" name="TextBox 22"/>
          <p:cNvSpPr>
            <a:spLocks noChangeArrowheads="1"/>
          </p:cNvSpPr>
          <p:nvPr/>
        </p:nvSpPr>
        <p:spPr bwMode="auto">
          <a:xfrm>
            <a:off x="6028134" y="3538190"/>
            <a:ext cx="20002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3.成本控制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1" name="TextBox 22"/>
          <p:cNvSpPr>
            <a:spLocks noChangeArrowheads="1"/>
          </p:cNvSpPr>
          <p:nvPr/>
        </p:nvSpPr>
        <p:spPr bwMode="auto">
          <a:xfrm>
            <a:off x="1205309" y="3465165"/>
            <a:ext cx="178276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2.蜂窝发展阶段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2" name="直接连接符 22"/>
          <p:cNvSpPr>
            <a:spLocks noChangeShapeType="1"/>
          </p:cNvSpPr>
          <p:nvPr/>
        </p:nvSpPr>
        <p:spPr bwMode="auto">
          <a:xfrm>
            <a:off x="4516834" y="4473228"/>
            <a:ext cx="1588" cy="703262"/>
          </a:xfrm>
          <a:prstGeom prst="line">
            <a:avLst/>
          </a:prstGeom>
          <a:noFill/>
          <a:ln w="12700" cap="flat" cmpd="sng">
            <a:solidFill>
              <a:srgbClr val="0070C0"/>
            </a:solidFill>
            <a:prstDash val="sysDash"/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573" name="TextBox 22"/>
          <p:cNvSpPr>
            <a:spLocks noChangeArrowheads="1"/>
          </p:cNvSpPr>
          <p:nvPr/>
        </p:nvSpPr>
        <p:spPr bwMode="auto">
          <a:xfrm>
            <a:off x="3292872" y="5193953"/>
            <a:ext cx="2663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4.天气（季节）因素</a:t>
            </a:r>
          </a:p>
        </p:txBody>
      </p:sp>
      <p:sp>
        <p:nvSpPr>
          <p:cNvPr id="22" name="矩形 2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</a:t>
            </a:r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的因素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 animBg="1"/>
      <p:bldP spid="23563" grpId="0" animBg="1"/>
      <p:bldP spid="23564" grpId="0" animBg="1"/>
      <p:bldP spid="23565" grpId="0" bldLvl="0" autoUpdateAnimBg="0"/>
      <p:bldP spid="23570" grpId="0" bldLvl="0" autoUpdateAnimBg="0"/>
      <p:bldP spid="23571" grpId="0" bldLvl="0" autoUpdateAnimBg="0"/>
      <p:bldP spid="23572" grpId="0" animBg="1"/>
      <p:bldP spid="23573" grpId="0" bldLvl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987824" y="292494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ln>
                  <a:solidFill>
                    <a:srgbClr val="ED6D00"/>
                  </a:solidFill>
                </a:ln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6000" b="1" dirty="0" smtClean="0">
                <a:ln>
                  <a:solidFill>
                    <a:srgbClr val="ED6D00"/>
                  </a:solidFill>
                </a:ln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</a:t>
            </a:r>
            <a:endParaRPr lang="zh-CN" altLang="en-US" sz="6000" b="1" dirty="0">
              <a:ln>
                <a:solidFill>
                  <a:srgbClr val="ED6D00"/>
                </a:solidFill>
              </a:ln>
              <a:effectLst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" descr="白板11"/>
          <p:cNvPicPr>
            <a:picLocks noGrp="1" noChangeAspect="1"/>
          </p:cNvPicPr>
          <p:nvPr isPhoto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0"/>
          <a:stretch/>
        </p:blipFill>
        <p:spPr bwMode="auto">
          <a:xfrm>
            <a:off x="759854" y="1233334"/>
            <a:ext cx="8100813" cy="4980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3.1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根据竞对情况制定活动</a:t>
            </a:r>
          </a:p>
        </p:txBody>
      </p:sp>
      <p:sp>
        <p:nvSpPr>
          <p:cNvPr id="2" name="矩形 1"/>
          <p:cNvSpPr/>
          <p:nvPr/>
        </p:nvSpPr>
        <p:spPr>
          <a:xfrm>
            <a:off x="1691680" y="3066484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空白区活动选择</a:t>
            </a:r>
            <a:endParaRPr lang="en-US" altLang="zh-CN" sz="2400" b="1" dirty="0">
              <a:solidFill>
                <a:srgbClr val="FF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、敌占区活动选择</a:t>
            </a:r>
            <a:endParaRPr lang="en-US" altLang="zh-CN" sz="24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、对攻区活动选择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圆角矩形 2"/>
          <p:cNvSpPr>
            <a:spLocks noChangeArrowheads="1"/>
          </p:cNvSpPr>
          <p:nvPr/>
        </p:nvSpPr>
        <p:spPr bwMode="auto">
          <a:xfrm>
            <a:off x="1233488" y="2131018"/>
            <a:ext cx="6623050" cy="3800475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空白</a:t>
            </a:r>
            <a:r>
              <a:rPr lang="zh-CN" altLang="en-US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区活动选择</a:t>
            </a:r>
            <a:endParaRPr lang="en-US" altLang="zh-CN" b="1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首购立减活动：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意义：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促进新用户下单，提高曝光率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首购立减</a:t>
            </a:r>
            <a:r>
              <a:rPr lang="en-US" altLang="zh-CN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元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首购立减</a:t>
            </a:r>
            <a:r>
              <a:rPr lang="en-US" altLang="zh-CN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元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赠饮活动</a:t>
            </a:r>
            <a:endParaRPr lang="en-US" altLang="zh-CN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意义：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新开蜂窝不必大张旗鼓，小力度活动试探市场即可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下单赠饮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45720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套餐赠饮</a:t>
            </a:r>
          </a:p>
        </p:txBody>
      </p:sp>
      <p:sp>
        <p:nvSpPr>
          <p:cNvPr id="12" name="矩形 1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3.1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根据竞对情况制定活动</a:t>
            </a:r>
          </a:p>
        </p:txBody>
      </p:sp>
    </p:spTree>
    <p:extLst>
      <p:ext uri="{BB962C8B-B14F-4D97-AF65-F5344CB8AC3E}">
        <p14:creationId xmlns:p14="http://schemas.microsoft.com/office/powerpoint/2010/main" val="3981653077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圆角矩形 2"/>
          <p:cNvSpPr>
            <a:spLocks noChangeArrowheads="1"/>
          </p:cNvSpPr>
          <p:nvPr/>
        </p:nvSpPr>
        <p:spPr bwMode="auto">
          <a:xfrm>
            <a:off x="1189038" y="2564904"/>
            <a:ext cx="6623050" cy="2802850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、敌占区活动选择</a:t>
            </a:r>
            <a:endParaRPr lang="en-US" altLang="zh-CN" b="1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大力度活动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理由：竞对渗透率高，时间久，必须用力度大的活动重                    新刺激市场，刺激消费者重新选择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如：下单立减</a:t>
            </a:r>
            <a:r>
              <a:rPr lang="en-US" altLang="zh-CN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赠饮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3.1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根据竞对情况制定活动</a:t>
            </a:r>
          </a:p>
        </p:txBody>
      </p:sp>
    </p:spTree>
    <p:extLst>
      <p:ext uri="{BB962C8B-B14F-4D97-AF65-F5344CB8AC3E}">
        <p14:creationId xmlns:p14="http://schemas.microsoft.com/office/powerpoint/2010/main" val="1337464586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圆角矩形 2"/>
          <p:cNvSpPr>
            <a:spLocks noChangeArrowheads="1"/>
          </p:cNvSpPr>
          <p:nvPr/>
        </p:nvSpPr>
        <p:spPr bwMode="auto">
          <a:xfrm>
            <a:off x="1187624" y="2780928"/>
            <a:ext cx="6623050" cy="2802850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、对攻区活动选择</a:t>
            </a:r>
            <a:endParaRPr lang="en-US" altLang="zh-CN" b="1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等同于“竞对”活动力度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理由：市场份额差不多的情况下，活动力度过大等于贿赂消费者，提升的订单量和交易额其实是泡沫，活动结束就会消失，所以活动力度和竞对等同即可，有利于转单，重点在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宣传</a:t>
            </a:r>
            <a:endParaRPr lang="en-US" altLang="zh-CN" dirty="0" smtClean="0">
              <a:solidFill>
                <a:srgbClr val="FF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3.1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根据竞对情况制定活动</a:t>
            </a:r>
          </a:p>
        </p:txBody>
      </p:sp>
    </p:spTree>
    <p:extLst>
      <p:ext uri="{BB962C8B-B14F-4D97-AF65-F5344CB8AC3E}">
        <p14:creationId xmlns:p14="http://schemas.microsoft.com/office/powerpoint/2010/main" val="1524912532"/>
      </p:ext>
    </p:extLst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9" name="直接连接符 18"/>
          <p:cNvSpPr>
            <a:spLocks noChangeShapeType="1"/>
          </p:cNvSpPr>
          <p:nvPr/>
        </p:nvSpPr>
        <p:spPr bwMode="auto">
          <a:xfrm flipV="1">
            <a:off x="3367856" y="4198938"/>
            <a:ext cx="498475" cy="0"/>
          </a:xfrm>
          <a:prstGeom prst="line">
            <a:avLst/>
          </a:prstGeom>
          <a:noFill/>
          <a:ln w="12700" cap="flat" cmpd="sng">
            <a:solidFill>
              <a:srgbClr val="C00000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7660" name="AutoShape 9"/>
          <p:cNvCxnSpPr>
            <a:cxnSpLocks noChangeShapeType="1"/>
          </p:cNvCxnSpPr>
          <p:nvPr/>
        </p:nvCxnSpPr>
        <p:spPr bwMode="auto">
          <a:xfrm>
            <a:off x="3059881" y="4873626"/>
            <a:ext cx="819150" cy="717550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661" name="AutoShape 10"/>
          <p:cNvCxnSpPr>
            <a:cxnSpLocks noChangeShapeType="1"/>
          </p:cNvCxnSpPr>
          <p:nvPr/>
        </p:nvCxnSpPr>
        <p:spPr bwMode="auto">
          <a:xfrm flipV="1">
            <a:off x="3009081" y="2708276"/>
            <a:ext cx="869950" cy="696912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7662" name="Group 10"/>
          <p:cNvGrpSpPr>
            <a:grpSpLocks/>
          </p:cNvGrpSpPr>
          <p:nvPr/>
        </p:nvGrpSpPr>
        <p:grpSpPr bwMode="auto">
          <a:xfrm>
            <a:off x="1686694" y="3494088"/>
            <a:ext cx="1500187" cy="1369060"/>
            <a:chOff x="0" y="0"/>
            <a:chExt cx="2362" cy="2155"/>
          </a:xfrm>
        </p:grpSpPr>
        <p:sp>
          <p:nvSpPr>
            <p:cNvPr id="27663" name="椭圆 1"/>
            <p:cNvSpPr>
              <a:spLocks noChangeArrowheads="1"/>
            </p:cNvSpPr>
            <p:nvPr/>
          </p:nvSpPr>
          <p:spPr bwMode="auto">
            <a:xfrm>
              <a:off x="0" y="0"/>
              <a:ext cx="2362" cy="2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64" name="椭圆 34"/>
            <p:cNvSpPr>
              <a:spLocks noChangeArrowheads="1"/>
            </p:cNvSpPr>
            <p:nvPr/>
          </p:nvSpPr>
          <p:spPr bwMode="auto">
            <a:xfrm>
              <a:off x="200" y="208"/>
              <a:ext cx="1982" cy="1800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65" name="TextBox 35"/>
            <p:cNvSpPr>
              <a:spLocks noChangeArrowheads="1"/>
            </p:cNvSpPr>
            <p:nvPr/>
          </p:nvSpPr>
          <p:spPr bwMode="auto">
            <a:xfrm>
              <a:off x="42" y="463"/>
              <a:ext cx="2298" cy="1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发展</a:t>
              </a:r>
            </a:p>
            <a:p>
              <a:pPr algn="ctr" eaLnBrk="1" hangingPunct="1"/>
              <a:r>
                <a:rPr lang="zh-CN" altLang="en-US" sz="240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阶段</a:t>
              </a:r>
              <a:endParaRPr lang="zh-CN" altLang="en-US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666" name="TextBox 22"/>
          <p:cNvSpPr>
            <a:spLocks noChangeArrowheads="1"/>
          </p:cNvSpPr>
          <p:nvPr/>
        </p:nvSpPr>
        <p:spPr bwMode="auto">
          <a:xfrm>
            <a:off x="4067944" y="2522538"/>
            <a:ext cx="2663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667" name="TextBox 33"/>
          <p:cNvSpPr>
            <a:spLocks noChangeArrowheads="1"/>
          </p:cNvSpPr>
          <p:nvPr/>
        </p:nvSpPr>
        <p:spPr bwMode="auto">
          <a:xfrm>
            <a:off x="4067944" y="2451101"/>
            <a:ext cx="3214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.开拓</a:t>
            </a:r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期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668" name="TextBox 33"/>
          <p:cNvSpPr>
            <a:spLocks noChangeArrowheads="1"/>
          </p:cNvSpPr>
          <p:nvPr/>
        </p:nvSpPr>
        <p:spPr bwMode="auto">
          <a:xfrm>
            <a:off x="4140969" y="3890963"/>
            <a:ext cx="3214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2.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发展期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7669" name="TextBox 33"/>
          <p:cNvSpPr>
            <a:spLocks noChangeArrowheads="1"/>
          </p:cNvSpPr>
          <p:nvPr/>
        </p:nvSpPr>
        <p:spPr bwMode="auto">
          <a:xfrm>
            <a:off x="4212406" y="5332413"/>
            <a:ext cx="3214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</a:t>
            </a:r>
            <a:r>
              <a:rPr lang="zh-CN" altLang="en-US" sz="2800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成熟期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3.2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根据蜂窝不同发展阶段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/>
      <p:bldP spid="27666" grpId="0" bldLvl="0" autoUpdateAnimBg="0"/>
      <p:bldP spid="27667" grpId="0" bldLvl="0" autoUpdateAnimBg="0"/>
      <p:bldP spid="27668" grpId="0" bldLvl="0" autoUpdateAnimBg="0"/>
      <p:bldP spid="27669" grpId="0" bldLvl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3" name="直接连接符 18"/>
          <p:cNvSpPr>
            <a:spLocks noChangeShapeType="1"/>
          </p:cNvSpPr>
          <p:nvPr/>
        </p:nvSpPr>
        <p:spPr bwMode="auto">
          <a:xfrm flipV="1">
            <a:off x="3439864" y="4024709"/>
            <a:ext cx="498475" cy="0"/>
          </a:xfrm>
          <a:prstGeom prst="line">
            <a:avLst/>
          </a:prstGeom>
          <a:noFill/>
          <a:ln w="12700" cap="flat" cmpd="sng">
            <a:solidFill>
              <a:srgbClr val="C00000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8684" name="AutoShape 9"/>
          <p:cNvCxnSpPr>
            <a:cxnSpLocks noChangeShapeType="1"/>
          </p:cNvCxnSpPr>
          <p:nvPr/>
        </p:nvCxnSpPr>
        <p:spPr bwMode="auto">
          <a:xfrm>
            <a:off x="3131889" y="4699397"/>
            <a:ext cx="819150" cy="717550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5" name="AutoShape 10"/>
          <p:cNvCxnSpPr>
            <a:cxnSpLocks noChangeShapeType="1"/>
          </p:cNvCxnSpPr>
          <p:nvPr/>
        </p:nvCxnSpPr>
        <p:spPr bwMode="auto">
          <a:xfrm flipV="1">
            <a:off x="3081089" y="2534047"/>
            <a:ext cx="869950" cy="696912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8686" name="Group 10"/>
          <p:cNvGrpSpPr>
            <a:grpSpLocks/>
          </p:cNvGrpSpPr>
          <p:nvPr/>
        </p:nvGrpSpPr>
        <p:grpSpPr bwMode="auto">
          <a:xfrm>
            <a:off x="1758702" y="3319859"/>
            <a:ext cx="1500187" cy="1369060"/>
            <a:chOff x="0" y="0"/>
            <a:chExt cx="2362" cy="2155"/>
          </a:xfrm>
        </p:grpSpPr>
        <p:sp>
          <p:nvSpPr>
            <p:cNvPr id="28687" name="椭圆 1"/>
            <p:cNvSpPr>
              <a:spLocks noChangeArrowheads="1"/>
            </p:cNvSpPr>
            <p:nvPr/>
          </p:nvSpPr>
          <p:spPr bwMode="auto">
            <a:xfrm>
              <a:off x="0" y="0"/>
              <a:ext cx="2362" cy="2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88" name="椭圆 34"/>
            <p:cNvSpPr>
              <a:spLocks noChangeArrowheads="1"/>
            </p:cNvSpPr>
            <p:nvPr/>
          </p:nvSpPr>
          <p:spPr bwMode="auto">
            <a:xfrm>
              <a:off x="200" y="208"/>
              <a:ext cx="1982" cy="1800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89" name="TextBox 35"/>
            <p:cNvSpPr>
              <a:spLocks noChangeArrowheads="1"/>
            </p:cNvSpPr>
            <p:nvPr/>
          </p:nvSpPr>
          <p:spPr bwMode="auto">
            <a:xfrm>
              <a:off x="30" y="711"/>
              <a:ext cx="229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开拓</a:t>
              </a:r>
              <a:r>
                <a:rPr lang="zh-CN" altLang="en-US" sz="2400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期</a:t>
              </a:r>
              <a:endPara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8690" name="TextBox 22"/>
          <p:cNvSpPr>
            <a:spLocks noChangeArrowheads="1"/>
          </p:cNvSpPr>
          <p:nvPr/>
        </p:nvSpPr>
        <p:spPr bwMode="auto">
          <a:xfrm>
            <a:off x="4139952" y="2348309"/>
            <a:ext cx="2663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91" name="TextBox 33"/>
          <p:cNvSpPr>
            <a:spLocks noChangeArrowheads="1"/>
          </p:cNvSpPr>
          <p:nvPr/>
        </p:nvSpPr>
        <p:spPr bwMode="auto">
          <a:xfrm>
            <a:off x="4139952" y="2276872"/>
            <a:ext cx="321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对攻、敌占区新开蜂窝，前1-2月</a:t>
            </a:r>
          </a:p>
        </p:txBody>
      </p:sp>
      <p:sp>
        <p:nvSpPr>
          <p:cNvPr id="28692" name="TextBox 33"/>
          <p:cNvSpPr>
            <a:spLocks noChangeArrowheads="1"/>
          </p:cNvSpPr>
          <p:nvPr/>
        </p:nvSpPr>
        <p:spPr bwMode="auto">
          <a:xfrm>
            <a:off x="3995489" y="3357959"/>
            <a:ext cx="3432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我们属于新的势力进入在做活动时机上要把握好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;</a:t>
            </a:r>
            <a:endParaRPr lang="en-US" altLang="zh-CN" b="1" dirty="0" smtClean="0">
              <a:solidFill>
                <a:srgbClr val="C0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做套餐赠饮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购立减等，</a:t>
            </a:r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能短期内吸引大量用户的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活动。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693" name="TextBox 33"/>
          <p:cNvSpPr>
            <a:spLocks noChangeArrowheads="1"/>
          </p:cNvSpPr>
          <p:nvPr/>
        </p:nvSpPr>
        <p:spPr bwMode="auto">
          <a:xfrm>
            <a:off x="3898900" y="5134669"/>
            <a:ext cx="34557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每次做单个活动即可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3.2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根据蜂窝不同发展阶段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 animBg="1"/>
      <p:bldP spid="28690" grpId="0" bldLvl="0" autoUpdateAnimBg="0"/>
      <p:bldP spid="28691" grpId="0" bldLvl="0" autoUpdateAnimBg="0"/>
      <p:bldP spid="28692" grpId="0" bldLvl="0" autoUpdateAnimBg="0"/>
      <p:bldP spid="28693" grpId="0" bldLvl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直接连接符 18"/>
          <p:cNvSpPr>
            <a:spLocks noChangeShapeType="1"/>
          </p:cNvSpPr>
          <p:nvPr/>
        </p:nvSpPr>
        <p:spPr bwMode="auto">
          <a:xfrm flipV="1">
            <a:off x="3439864" y="4024709"/>
            <a:ext cx="498475" cy="0"/>
          </a:xfrm>
          <a:prstGeom prst="line">
            <a:avLst/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29708" name="AutoShape 9"/>
          <p:cNvCxnSpPr>
            <a:cxnSpLocks noChangeShapeType="1"/>
          </p:cNvCxnSpPr>
          <p:nvPr/>
        </p:nvCxnSpPr>
        <p:spPr bwMode="auto">
          <a:xfrm>
            <a:off x="3131889" y="4699397"/>
            <a:ext cx="819150" cy="717550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09" name="AutoShape 10"/>
          <p:cNvCxnSpPr>
            <a:cxnSpLocks noChangeShapeType="1"/>
          </p:cNvCxnSpPr>
          <p:nvPr/>
        </p:nvCxnSpPr>
        <p:spPr bwMode="auto">
          <a:xfrm flipV="1">
            <a:off x="3081089" y="2534047"/>
            <a:ext cx="869950" cy="696912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9710" name="Group 10"/>
          <p:cNvGrpSpPr>
            <a:grpSpLocks/>
          </p:cNvGrpSpPr>
          <p:nvPr/>
        </p:nvGrpSpPr>
        <p:grpSpPr bwMode="auto">
          <a:xfrm>
            <a:off x="1758702" y="3319859"/>
            <a:ext cx="1500187" cy="1369060"/>
            <a:chOff x="0" y="0"/>
            <a:chExt cx="2362" cy="2155"/>
          </a:xfrm>
        </p:grpSpPr>
        <p:sp>
          <p:nvSpPr>
            <p:cNvPr id="29711" name="椭圆 1"/>
            <p:cNvSpPr>
              <a:spLocks noChangeArrowheads="1"/>
            </p:cNvSpPr>
            <p:nvPr/>
          </p:nvSpPr>
          <p:spPr bwMode="auto">
            <a:xfrm>
              <a:off x="0" y="0"/>
              <a:ext cx="2362" cy="2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12" name="椭圆 34"/>
            <p:cNvSpPr>
              <a:spLocks noChangeArrowheads="1"/>
            </p:cNvSpPr>
            <p:nvPr/>
          </p:nvSpPr>
          <p:spPr bwMode="auto">
            <a:xfrm>
              <a:off x="200" y="208"/>
              <a:ext cx="1982" cy="1800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13" name="TextBox 35"/>
            <p:cNvSpPr>
              <a:spLocks noChangeArrowheads="1"/>
            </p:cNvSpPr>
            <p:nvPr/>
          </p:nvSpPr>
          <p:spPr bwMode="auto">
            <a:xfrm>
              <a:off x="42" y="675"/>
              <a:ext cx="229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发展期</a:t>
              </a:r>
              <a:endPara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9714" name="TextBox 22"/>
          <p:cNvSpPr>
            <a:spLocks noChangeArrowheads="1"/>
          </p:cNvSpPr>
          <p:nvPr/>
        </p:nvSpPr>
        <p:spPr bwMode="auto">
          <a:xfrm>
            <a:off x="4139952" y="2348309"/>
            <a:ext cx="2663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715" name="TextBox 33"/>
          <p:cNvSpPr>
            <a:spLocks noChangeArrowheads="1"/>
          </p:cNvSpPr>
          <p:nvPr/>
        </p:nvSpPr>
        <p:spPr bwMode="auto">
          <a:xfrm>
            <a:off x="4139952" y="2276872"/>
            <a:ext cx="321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我们在这个蜂窝站稳脚跟或者取得不错发展，前3-8月</a:t>
            </a:r>
          </a:p>
        </p:txBody>
      </p:sp>
      <p:sp>
        <p:nvSpPr>
          <p:cNvPr id="29716" name="TextBox 33"/>
          <p:cNvSpPr>
            <a:spLocks noChangeArrowheads="1"/>
          </p:cNvSpPr>
          <p:nvPr/>
        </p:nvSpPr>
        <p:spPr bwMode="auto">
          <a:xfrm>
            <a:off x="3995489" y="3069034"/>
            <a:ext cx="343217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这个时期一般属于竞争较为激烈时期，竞对不会放弃占有市场份额，也没有灭掉我们的能力，只能看着我们一步步壮大。采用的活动：满减、满赠、抵价券、首购立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减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9717" name="TextBox 33"/>
          <p:cNvSpPr>
            <a:spLocks noChangeArrowheads="1"/>
          </p:cNvSpPr>
          <p:nvPr/>
        </p:nvSpPr>
        <p:spPr bwMode="auto">
          <a:xfrm>
            <a:off x="3981375" y="5234385"/>
            <a:ext cx="35997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可做复合型活动：减钱</a:t>
            </a:r>
            <a:r>
              <a:rPr lang="en-US" altLang="zh-CN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+</a:t>
            </a:r>
            <a:r>
              <a:rPr lang="zh-CN" altLang="en-US" b="1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赠饮</a:t>
            </a:r>
            <a:endParaRPr lang="zh-CN" altLang="en-US" b="1" dirty="0">
              <a:solidFill>
                <a:srgbClr val="C0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3.2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根据蜂窝不同发展阶段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 animBg="1"/>
      <p:bldP spid="29714" grpId="0" bldLvl="0" autoUpdateAnimBg="0"/>
      <p:bldP spid="29715" grpId="0" bldLvl="0" autoUpdateAnimBg="0"/>
      <p:bldP spid="29716" grpId="0" bldLvl="0" autoUpdateAnimBg="0"/>
      <p:bldP spid="29717" grpId="0" bldLvl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32" name="AutoShape 9"/>
          <p:cNvCxnSpPr>
            <a:cxnSpLocks noChangeShapeType="1"/>
          </p:cNvCxnSpPr>
          <p:nvPr/>
        </p:nvCxnSpPr>
        <p:spPr bwMode="auto">
          <a:xfrm>
            <a:off x="2699841" y="4553926"/>
            <a:ext cx="819150" cy="717550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3" name="AutoShape 10"/>
          <p:cNvCxnSpPr>
            <a:cxnSpLocks noChangeShapeType="1"/>
          </p:cNvCxnSpPr>
          <p:nvPr/>
        </p:nvCxnSpPr>
        <p:spPr bwMode="auto">
          <a:xfrm flipV="1">
            <a:off x="2649041" y="2388576"/>
            <a:ext cx="869950" cy="696912"/>
          </a:xfrm>
          <a:prstGeom prst="bentConnector3">
            <a:avLst>
              <a:gd name="adj1" fmla="val 50037"/>
            </a:avLst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30734" name="Group 10"/>
          <p:cNvGrpSpPr>
            <a:grpSpLocks/>
          </p:cNvGrpSpPr>
          <p:nvPr/>
        </p:nvGrpSpPr>
        <p:grpSpPr bwMode="auto">
          <a:xfrm>
            <a:off x="1326654" y="3174388"/>
            <a:ext cx="1500187" cy="1369060"/>
            <a:chOff x="0" y="0"/>
            <a:chExt cx="2362" cy="2155"/>
          </a:xfrm>
        </p:grpSpPr>
        <p:sp>
          <p:nvSpPr>
            <p:cNvPr id="30735" name="椭圆 1"/>
            <p:cNvSpPr>
              <a:spLocks noChangeArrowheads="1"/>
            </p:cNvSpPr>
            <p:nvPr/>
          </p:nvSpPr>
          <p:spPr bwMode="auto">
            <a:xfrm>
              <a:off x="0" y="0"/>
              <a:ext cx="2362" cy="2155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36" name="椭圆 34"/>
            <p:cNvSpPr>
              <a:spLocks noChangeArrowheads="1"/>
            </p:cNvSpPr>
            <p:nvPr/>
          </p:nvSpPr>
          <p:spPr bwMode="auto">
            <a:xfrm>
              <a:off x="200" y="208"/>
              <a:ext cx="1982" cy="1800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37" name="TextBox 35"/>
            <p:cNvSpPr>
              <a:spLocks noChangeArrowheads="1"/>
            </p:cNvSpPr>
            <p:nvPr/>
          </p:nvSpPr>
          <p:spPr bwMode="auto">
            <a:xfrm>
              <a:off x="42" y="711"/>
              <a:ext cx="2298" cy="7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成熟期</a:t>
              </a:r>
              <a:endParaRPr lang="zh-CN" altLang="en-US" sz="24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0738" name="TextBox 22"/>
          <p:cNvSpPr>
            <a:spLocks noChangeArrowheads="1"/>
          </p:cNvSpPr>
          <p:nvPr/>
        </p:nvSpPr>
        <p:spPr bwMode="auto">
          <a:xfrm>
            <a:off x="3707904" y="2202838"/>
            <a:ext cx="26638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0739" name="TextBox 33"/>
          <p:cNvSpPr>
            <a:spLocks noChangeArrowheads="1"/>
          </p:cNvSpPr>
          <p:nvPr/>
        </p:nvSpPr>
        <p:spPr bwMode="auto">
          <a:xfrm>
            <a:off x="3707904" y="2131401"/>
            <a:ext cx="321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b="1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具备压倒性优势或干掉竞对，8月以后</a:t>
            </a:r>
          </a:p>
        </p:txBody>
      </p:sp>
      <p:sp>
        <p:nvSpPr>
          <p:cNvPr id="30740" name="TextBox 33"/>
          <p:cNvSpPr>
            <a:spLocks noChangeArrowheads="1"/>
          </p:cNvSpPr>
          <p:nvPr/>
        </p:nvSpPr>
        <p:spPr bwMode="auto">
          <a:xfrm>
            <a:off x="3710023" y="4553926"/>
            <a:ext cx="3432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逐步减少市场经费投入，使其进入到一个理性的模式，但也要注意竞对或者新的竞对抢占市场份额。采用活动：满赠、满减</a:t>
            </a:r>
          </a:p>
        </p:txBody>
      </p:sp>
      <p:sp>
        <p:nvSpPr>
          <p:cNvPr id="22" name="矩形 2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1547" y="1264483"/>
            <a:ext cx="4535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3.2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根据蜂窝不同发展阶段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8" grpId="0" bldLvl="0" autoUpdateAnimBg="0"/>
      <p:bldP spid="30739" grpId="0" bldLvl="0" autoUpdateAnimBg="0"/>
      <p:bldP spid="30740" grpId="0" bldLvl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矩形 10"/>
          <p:cNvSpPr>
            <a:spLocks noChangeArrowheads="1"/>
          </p:cNvSpPr>
          <p:nvPr/>
        </p:nvSpPr>
        <p:spPr bwMode="auto">
          <a:xfrm>
            <a:off x="3826668" y="2437588"/>
            <a:ext cx="4606925" cy="585787"/>
          </a:xfrm>
          <a:prstGeom prst="rect">
            <a:avLst/>
          </a:prstGeom>
          <a:solidFill>
            <a:srgbClr val="008AF2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成本控制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圆角矩形 2"/>
          <p:cNvSpPr>
            <a:spLocks noChangeArrowheads="1"/>
          </p:cNvSpPr>
          <p:nvPr/>
        </p:nvSpPr>
        <p:spPr bwMode="auto">
          <a:xfrm>
            <a:off x="3286125" y="3408324"/>
            <a:ext cx="5688013" cy="1995249"/>
          </a:xfrm>
          <a:prstGeom prst="roundRect">
            <a:avLst>
              <a:gd name="adj" fmla="val 6380"/>
            </a:avLst>
          </a:prstGeom>
          <a:solidFill>
            <a:schemeClr val="bg1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  <a:r>
              <a:rPr lang="zh-CN" altLang="en-US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、降低活动力度</a:t>
            </a:r>
            <a:endParaRPr lang="en-US" altLang="zh-CN" sz="2000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  <a:r>
              <a:rPr lang="zh-CN" altLang="en-US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、商家多承担补贴金额</a:t>
            </a:r>
            <a:endParaRPr lang="en-US" altLang="zh-CN" sz="2000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  <a:r>
              <a:rPr lang="zh-CN" altLang="en-US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、可以推动商家自己承担金额，单独做活动</a:t>
            </a:r>
            <a:endParaRPr lang="en-US" altLang="zh-CN" sz="2000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4</a:t>
            </a:r>
            <a:r>
              <a:rPr lang="zh-CN" altLang="en-US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、缩减活动时间，提高活动频率</a:t>
            </a:r>
            <a:endParaRPr lang="en-US" altLang="zh-CN" sz="2000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 eaLnBrk="1" hangingPunct="1"/>
            <a:r>
              <a:rPr lang="en-US" altLang="zh-CN" sz="2000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</a:t>
            </a:r>
            <a:r>
              <a:rPr lang="zh-CN" altLang="en-US" sz="2000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、增加活动种类，每个商家可以选择参加不同活动，不全部参加</a:t>
            </a:r>
            <a:endParaRPr lang="en-US" altLang="zh-CN" sz="2000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1165"/>
            <a:ext cx="2849010" cy="214788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11547" y="1264483"/>
            <a:ext cx="3098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3.3  </a:t>
            </a: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合理控制成本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8" name="矩形 2"/>
          <p:cNvSpPr>
            <a:spLocks noChangeArrowheads="1"/>
          </p:cNvSpPr>
          <p:nvPr/>
        </p:nvSpPr>
        <p:spPr bwMode="auto">
          <a:xfrm>
            <a:off x="900113" y="4221163"/>
            <a:ext cx="6264275" cy="462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5738" indent="-1857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20000"/>
              </a:spcBef>
            </a:pPr>
            <a:endParaRPr lang="zh-CN" altLang="en-US" sz="2000" b="1">
              <a:solidFill>
                <a:srgbClr val="FF0000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>
            <a:off x="749300" y="2074863"/>
            <a:ext cx="7189788" cy="3970318"/>
          </a:xfrm>
          <a:prstGeom prst="rect">
            <a:avLst/>
          </a:prstGeom>
          <a:noFill/>
          <a:ln w="9525" cmpd="sng">
            <a:solidFill>
              <a:srgbClr val="099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Step1</a:t>
            </a:r>
            <a:endParaRPr 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 了解该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区域</a:t>
            </a:r>
            <a:r>
              <a: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用户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在</a:t>
            </a:r>
            <a:r>
              <a: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不同的季节消费方式是否有所不同，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如麻辣烫，米线等菜品夏天销量低，而冬天销量高；冰淇淋甜品夏天销量高，冬天销量低，等。</a:t>
            </a:r>
            <a:endParaRPr lang="en-US" altLang="zh-CN" dirty="0" smtClean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zh-CN" altLang="en-US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Step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  <a:p>
            <a:pPr>
              <a:lnSpc>
                <a:spcPct val="200000"/>
              </a:lnSpc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    </a:t>
            </a:r>
            <a:r>
              <a: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时常关注天气变化，根据不同的天气、气温高低做活动；利用好雨天这个订餐小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高峰，如帮商家送餐、转单。</a:t>
            </a:r>
            <a:endParaRPr 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92" y="213282"/>
            <a:ext cx="54665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策划应考虑的因素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11547" y="1264483"/>
            <a:ext cx="3602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3.4天气（季节）因素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" name="组合 24"/>
          <p:cNvGrpSpPr>
            <a:grpSpLocks/>
          </p:cNvGrpSpPr>
          <p:nvPr/>
        </p:nvGrpSpPr>
        <p:grpSpPr bwMode="auto">
          <a:xfrm>
            <a:off x="1547813" y="2780308"/>
            <a:ext cx="5522912" cy="719137"/>
            <a:chOff x="0" y="0"/>
            <a:chExt cx="5523016" cy="718590"/>
          </a:xfrm>
        </p:grpSpPr>
        <p:sp>
          <p:nvSpPr>
            <p:cNvPr id="7173" name="TextBox 25"/>
            <p:cNvSpPr>
              <a:spLocks noChangeArrowheads="1"/>
            </p:cNvSpPr>
            <p:nvPr/>
          </p:nvSpPr>
          <p:spPr bwMode="auto">
            <a:xfrm>
              <a:off x="379419" y="71384"/>
              <a:ext cx="5143597" cy="575823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现有活动介绍及注意细节</a:t>
              </a:r>
            </a:p>
          </p:txBody>
        </p:sp>
        <p:sp>
          <p:nvSpPr>
            <p:cNvPr id="7174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77" name="组合 30"/>
          <p:cNvGrpSpPr>
            <a:grpSpLocks/>
          </p:cNvGrpSpPr>
          <p:nvPr/>
        </p:nvGrpSpPr>
        <p:grpSpPr bwMode="auto">
          <a:xfrm>
            <a:off x="1547813" y="1700808"/>
            <a:ext cx="5522912" cy="719137"/>
            <a:chOff x="0" y="0"/>
            <a:chExt cx="5523016" cy="718590"/>
          </a:xfrm>
        </p:grpSpPr>
        <p:sp>
          <p:nvSpPr>
            <p:cNvPr id="7178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5143597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为什么要做活动      </a:t>
              </a:r>
            </a:p>
          </p:txBody>
        </p:sp>
        <p:sp>
          <p:nvSpPr>
            <p:cNvPr id="7179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7180" name="组合 27"/>
          <p:cNvGrpSpPr>
            <a:grpSpLocks/>
          </p:cNvGrpSpPr>
          <p:nvPr/>
        </p:nvGrpSpPr>
        <p:grpSpPr bwMode="auto">
          <a:xfrm>
            <a:off x="1547813" y="5012333"/>
            <a:ext cx="5522912" cy="719137"/>
            <a:chOff x="0" y="0"/>
            <a:chExt cx="5523016" cy="718590"/>
          </a:xfrm>
        </p:grpSpPr>
        <p:sp>
          <p:nvSpPr>
            <p:cNvPr id="7181" name="TextBox 28"/>
            <p:cNvSpPr>
              <a:spLocks noChangeArrowheads="1"/>
            </p:cNvSpPr>
            <p:nvPr/>
          </p:nvSpPr>
          <p:spPr bwMode="auto">
            <a:xfrm>
              <a:off x="379419" y="71383"/>
              <a:ext cx="5143597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策划活动存在的误区</a:t>
              </a:r>
            </a:p>
          </p:txBody>
        </p:sp>
        <p:sp>
          <p:nvSpPr>
            <p:cNvPr id="7182" name="椭圆 29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3600" b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83" name="组合 24"/>
          <p:cNvGrpSpPr>
            <a:grpSpLocks/>
          </p:cNvGrpSpPr>
          <p:nvPr/>
        </p:nvGrpSpPr>
        <p:grpSpPr bwMode="auto">
          <a:xfrm>
            <a:off x="1547813" y="3932833"/>
            <a:ext cx="5522912" cy="719137"/>
            <a:chOff x="0" y="0"/>
            <a:chExt cx="5523016" cy="718590"/>
          </a:xfrm>
        </p:grpSpPr>
        <p:sp>
          <p:nvSpPr>
            <p:cNvPr id="7184" name="TextBox 25"/>
            <p:cNvSpPr>
              <a:spLocks noChangeArrowheads="1"/>
            </p:cNvSpPr>
            <p:nvPr/>
          </p:nvSpPr>
          <p:spPr bwMode="auto">
            <a:xfrm>
              <a:off x="379419" y="71384"/>
              <a:ext cx="5143597" cy="575823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活动策划时应考虑的因素</a:t>
              </a:r>
            </a:p>
          </p:txBody>
        </p:sp>
        <p:sp>
          <p:nvSpPr>
            <p:cNvPr id="7185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386392" y="213282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目  录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547813" y="3573959"/>
            <a:ext cx="5522912" cy="719137"/>
            <a:chOff x="0" y="0"/>
            <a:chExt cx="5523016" cy="718590"/>
          </a:xfrm>
        </p:grpSpPr>
        <p:sp>
          <p:nvSpPr>
            <p:cNvPr id="3" name="TextBox 25"/>
            <p:cNvSpPr>
              <a:spLocks noChangeArrowheads="1"/>
            </p:cNvSpPr>
            <p:nvPr/>
          </p:nvSpPr>
          <p:spPr bwMode="auto">
            <a:xfrm>
              <a:off x="379419" y="71384"/>
              <a:ext cx="5143597" cy="575823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策划活动存在的误区</a:t>
              </a:r>
            </a:p>
          </p:txBody>
        </p:sp>
        <p:sp>
          <p:nvSpPr>
            <p:cNvPr id="4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6392" y="213282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过  渡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6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4" name="组合 28"/>
          <p:cNvGrpSpPr>
            <a:grpSpLocks/>
          </p:cNvGrpSpPr>
          <p:nvPr/>
        </p:nvGrpSpPr>
        <p:grpSpPr bwMode="auto">
          <a:xfrm>
            <a:off x="550279" y="2619401"/>
            <a:ext cx="2017713" cy="1958975"/>
            <a:chOff x="0" y="0"/>
            <a:chExt cx="1500198" cy="1367954"/>
          </a:xfrm>
        </p:grpSpPr>
        <p:sp>
          <p:nvSpPr>
            <p:cNvPr id="35845" name="椭圆 1"/>
            <p:cNvSpPr>
              <a:spLocks noChangeArrowheads="1"/>
            </p:cNvSpPr>
            <p:nvPr/>
          </p:nvSpPr>
          <p:spPr bwMode="auto">
            <a:xfrm>
              <a:off x="0" y="0"/>
              <a:ext cx="1500198" cy="136795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46" name="椭圆 2"/>
            <p:cNvSpPr>
              <a:spLocks noChangeArrowheads="1"/>
            </p:cNvSpPr>
            <p:nvPr/>
          </p:nvSpPr>
          <p:spPr bwMode="auto">
            <a:xfrm>
              <a:off x="120978" y="152625"/>
              <a:ext cx="1258960" cy="1142828"/>
            </a:xfrm>
            <a:prstGeom prst="ellipse">
              <a:avLst/>
            </a:prstGeom>
            <a:solidFill>
              <a:srgbClr val="FFFFFF">
                <a:alpha val="62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47" name="TextBox 3"/>
            <p:cNvSpPr>
              <a:spLocks noChangeArrowheads="1"/>
            </p:cNvSpPr>
            <p:nvPr/>
          </p:nvSpPr>
          <p:spPr bwMode="auto">
            <a:xfrm>
              <a:off x="192416" y="366939"/>
              <a:ext cx="1100352" cy="752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20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策划</a:t>
              </a:r>
            </a:p>
            <a:p>
              <a:pPr algn="ctr" eaLnBrk="1" hangingPunct="1"/>
              <a:r>
                <a:rPr lang="zh-CN" altLang="en-US" sz="320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误区</a:t>
              </a:r>
              <a:endParaRPr lang="zh-CN" altLang="en-US" sz="320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cxnSp>
        <p:nvCxnSpPr>
          <p:cNvPr id="35848" name="AutoShape 8"/>
          <p:cNvCxnSpPr>
            <a:cxnSpLocks noChangeShapeType="1"/>
          </p:cNvCxnSpPr>
          <p:nvPr/>
        </p:nvCxnSpPr>
        <p:spPr bwMode="auto">
          <a:xfrm>
            <a:off x="2782304" y="4203726"/>
            <a:ext cx="1152525" cy="744537"/>
          </a:xfrm>
          <a:prstGeom prst="bentConnector3">
            <a:avLst>
              <a:gd name="adj1" fmla="val 50028"/>
            </a:avLst>
          </a:prstGeom>
          <a:noFill/>
          <a:ln w="12700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5849" name="AutoShape 9"/>
          <p:cNvCxnSpPr>
            <a:cxnSpLocks noChangeShapeType="1"/>
          </p:cNvCxnSpPr>
          <p:nvPr/>
        </p:nvCxnSpPr>
        <p:spPr bwMode="auto">
          <a:xfrm flipV="1">
            <a:off x="2639429" y="1900263"/>
            <a:ext cx="1368425" cy="719138"/>
          </a:xfrm>
          <a:prstGeom prst="bentConnector3">
            <a:avLst>
              <a:gd name="adj1" fmla="val 50046"/>
            </a:avLst>
          </a:prstGeom>
          <a:noFill/>
          <a:ln w="12700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5850" name="矩形 26"/>
          <p:cNvSpPr>
            <a:spLocks noChangeArrowheads="1"/>
          </p:cNvSpPr>
          <p:nvPr/>
        </p:nvSpPr>
        <p:spPr bwMode="auto">
          <a:xfrm>
            <a:off x="4079291" y="1650540"/>
            <a:ext cx="47879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盲目跟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风：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跟风其他城市或者竞对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851" name="矩形 26"/>
          <p:cNvSpPr>
            <a:spLocks noChangeArrowheads="1"/>
          </p:cNvSpPr>
          <p:nvPr/>
        </p:nvSpPr>
        <p:spPr bwMode="auto">
          <a:xfrm>
            <a:off x="4079291" y="4803645"/>
            <a:ext cx="4560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难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操作：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不允许擅自上线后台无法设置和统       计的活动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856" name="直接连接符 18"/>
          <p:cNvSpPr>
            <a:spLocks noChangeShapeType="1"/>
          </p:cNvSpPr>
          <p:nvPr/>
        </p:nvSpPr>
        <p:spPr bwMode="auto">
          <a:xfrm flipV="1">
            <a:off x="2855329" y="3195663"/>
            <a:ext cx="1079500" cy="0"/>
          </a:xfrm>
          <a:prstGeom prst="line">
            <a:avLst/>
          </a:prstGeom>
          <a:noFill/>
          <a:ln w="12700" cap="flat" cmpd="sng">
            <a:solidFill>
              <a:srgbClr val="C00000"/>
            </a:solidFill>
            <a:prstDash val="sysDash"/>
            <a:miter lim="800000"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857" name="矩形 26"/>
          <p:cNvSpPr>
            <a:spLocks noChangeArrowheads="1"/>
          </p:cNvSpPr>
          <p:nvPr/>
        </p:nvSpPr>
        <p:spPr bwMode="auto">
          <a:xfrm>
            <a:off x="4079291" y="3683025"/>
            <a:ext cx="48432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成本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高：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注意控制费用成本占总交易额的比重，</a:t>
            </a:r>
            <a:r>
              <a:rPr lang="en-US" altLang="zh-CN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CAC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858" name="直接连接符 18"/>
          <p:cNvSpPr>
            <a:spLocks noChangeShapeType="1"/>
          </p:cNvSpPr>
          <p:nvPr/>
        </p:nvSpPr>
        <p:spPr bwMode="auto">
          <a:xfrm flipV="1">
            <a:off x="2855329" y="3843363"/>
            <a:ext cx="1079500" cy="1588"/>
          </a:xfrm>
          <a:prstGeom prst="line">
            <a:avLst/>
          </a:prstGeom>
          <a:noFill/>
          <a:ln w="12700" cap="flat" cmpd="sng">
            <a:solidFill>
              <a:srgbClr val="C00000"/>
            </a:solidFill>
            <a:prstDash val="sysDash"/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35859" name="矩形 26"/>
          <p:cNvSpPr>
            <a:spLocks noChangeArrowheads="1"/>
          </p:cNvSpPr>
          <p:nvPr/>
        </p:nvSpPr>
        <p:spPr bwMode="auto">
          <a:xfrm>
            <a:off x="3999966" y="2985517"/>
            <a:ext cx="49307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不</a:t>
            </a:r>
            <a:r>
              <a:rPr lang="zh-CN" altLang="en-US" dirty="0" smtClean="0">
                <a:solidFill>
                  <a:srgbClr val="C00000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落地：</a:t>
            </a:r>
            <a:r>
              <a:rPr lang="zh-CN" altLang="en-US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赠巧克力，赠薯片，赠零食</a:t>
            </a:r>
            <a:endParaRPr lang="zh-CN" altLang="en-US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86392" y="213282"/>
            <a:ext cx="495360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策划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活动存在的误区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bldLvl="0" autoUpdateAnimBg="0"/>
      <p:bldP spid="35851" grpId="0" bldLvl="0" autoUpdateAnimBg="0"/>
      <p:bldP spid="35856" grpId="0" animBg="1"/>
      <p:bldP spid="35857" grpId="0" bldLvl="0" autoUpdateAnimBg="0"/>
      <p:bldP spid="35858" grpId="0" animBg="1"/>
      <p:bldP spid="35859" grpId="0" bldLvl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195736" y="2780928"/>
            <a:ext cx="5832475" cy="80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8000" b="1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THANKS！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1920789" y="3356992"/>
            <a:ext cx="5522912" cy="719137"/>
            <a:chOff x="0" y="0"/>
            <a:chExt cx="5523016" cy="718590"/>
          </a:xfrm>
        </p:grpSpPr>
        <p:sp>
          <p:nvSpPr>
            <p:cNvPr id="3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5143597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为什么要做活动      </a:t>
              </a:r>
            </a:p>
          </p:txBody>
        </p:sp>
        <p:sp>
          <p:nvSpPr>
            <p:cNvPr id="4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386392" y="213282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过  渡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115616" y="1772816"/>
            <a:ext cx="7344816" cy="113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做活动是辅助宣传的重要方式。活动策划，是为了满足消费者需要，增加派单效果的设计和准备过程。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1115616" y="3384768"/>
            <a:ext cx="7344816" cy="113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好的活动策划，是为了保证后期活动能够高效地保证工作的开展、进行。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115616" y="4995303"/>
            <a:ext cx="5975350" cy="58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老王：活动是为了更好的</a:t>
            </a:r>
            <a:r>
              <a:rPr lang="zh-CN" altLang="en-US" sz="24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推广。</a:t>
            </a:r>
            <a:endParaRPr lang="zh-CN" altLang="en-US" sz="24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6392" y="213282"/>
            <a:ext cx="39276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为什么要做活动 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bldLvl="0" autoUpdateAnimBg="0"/>
      <p:bldP spid="9226" grpId="0" bldLvl="0" autoUpdateAnimBg="0"/>
      <p:bldP spid="9227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547813" y="3573959"/>
            <a:ext cx="5522912" cy="719137"/>
            <a:chOff x="0" y="0"/>
            <a:chExt cx="5523016" cy="718590"/>
          </a:xfrm>
        </p:grpSpPr>
        <p:sp>
          <p:nvSpPr>
            <p:cNvPr id="3" name="TextBox 25"/>
            <p:cNvSpPr>
              <a:spLocks noChangeArrowheads="1"/>
            </p:cNvSpPr>
            <p:nvPr/>
          </p:nvSpPr>
          <p:spPr bwMode="auto">
            <a:xfrm>
              <a:off x="379419" y="71384"/>
              <a:ext cx="5143597" cy="575823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现有活动介绍及注意细节</a:t>
              </a:r>
            </a:p>
          </p:txBody>
        </p:sp>
        <p:sp>
          <p:nvSpPr>
            <p:cNvPr id="4" name="椭圆 26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FF0000"/>
            </a:solidFill>
            <a:ln w="19050" cmpd="sng">
              <a:solidFill>
                <a:srgbClr val="A6A6A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386392" y="213282"/>
            <a:ext cx="151515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过  渡</a:t>
            </a:r>
            <a:endParaRPr lang="zh-CN" altLang="en-US" sz="4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2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椭圆 24"/>
          <p:cNvSpPr>
            <a:spLocks noChangeArrowheads="1"/>
          </p:cNvSpPr>
          <p:nvPr/>
        </p:nvSpPr>
        <p:spPr bwMode="auto">
          <a:xfrm>
            <a:off x="1043485" y="4221683"/>
            <a:ext cx="1584325" cy="1584325"/>
          </a:xfrm>
          <a:prstGeom prst="ellipse">
            <a:avLst/>
          </a:prstGeom>
          <a:solidFill>
            <a:srgbClr val="0088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首购 立减</a:t>
            </a:r>
          </a:p>
        </p:txBody>
      </p:sp>
      <p:sp>
        <p:nvSpPr>
          <p:cNvPr id="11267" name="椭圆 20"/>
          <p:cNvSpPr>
            <a:spLocks noChangeArrowheads="1"/>
          </p:cNvSpPr>
          <p:nvPr/>
        </p:nvSpPr>
        <p:spPr bwMode="auto">
          <a:xfrm>
            <a:off x="1043485" y="2492896"/>
            <a:ext cx="1584325" cy="1584325"/>
          </a:xfrm>
          <a:prstGeom prst="ellipse">
            <a:avLst/>
          </a:prstGeom>
          <a:solidFill>
            <a:srgbClr val="0088E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 满减、             满赠</a:t>
            </a:r>
            <a:r>
              <a:rPr lang="zh-CN" altLang="en-US" sz="24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、抵价券 </a:t>
            </a:r>
            <a:endParaRPr lang="zh-CN" altLang="en-US" sz="2400" b="1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72" name="右箭头 26"/>
          <p:cNvSpPr>
            <a:spLocks noChangeArrowheads="1"/>
          </p:cNvSpPr>
          <p:nvPr/>
        </p:nvSpPr>
        <p:spPr bwMode="auto">
          <a:xfrm>
            <a:off x="2639890" y="4641478"/>
            <a:ext cx="1428304" cy="479425"/>
          </a:xfrm>
          <a:prstGeom prst="rightArrow">
            <a:avLst>
              <a:gd name="adj1" fmla="val 50000"/>
              <a:gd name="adj2" fmla="val 75024"/>
            </a:avLst>
          </a:prstGeom>
          <a:solidFill>
            <a:srgbClr val="008AF2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73" name="矩形 15"/>
          <p:cNvSpPr>
            <a:spLocks noChangeArrowheads="1"/>
          </p:cNvSpPr>
          <p:nvPr/>
        </p:nvSpPr>
        <p:spPr bwMode="auto">
          <a:xfrm>
            <a:off x="4110536" y="2572544"/>
            <a:ext cx="39608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所有用户（每个订单需满足活动条件，如订单满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元减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元，满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元赠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xx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饮料，满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元打</a:t>
            </a:r>
            <a:r>
              <a:rPr lang="en-US" altLang="zh-CN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8</a:t>
            </a: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折）</a:t>
            </a:r>
            <a:endParaRPr lang="zh-CN" altLang="en-US" sz="2400" b="1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74" name="矩形 17"/>
          <p:cNvSpPr>
            <a:spLocks noChangeArrowheads="1"/>
          </p:cNvSpPr>
          <p:nvPr/>
        </p:nvSpPr>
        <p:spPr bwMode="auto">
          <a:xfrm rot="16200000">
            <a:off x="2663528" y="440431"/>
            <a:ext cx="3744913" cy="7416800"/>
          </a:xfrm>
          <a:prstGeom prst="rect">
            <a:avLst/>
          </a:prstGeom>
          <a:noFill/>
          <a:ln w="19050" cmpd="sng">
            <a:solidFill>
              <a:srgbClr val="00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77" name="右箭头 26"/>
          <p:cNvSpPr>
            <a:spLocks noChangeArrowheads="1"/>
          </p:cNvSpPr>
          <p:nvPr/>
        </p:nvSpPr>
        <p:spPr bwMode="auto">
          <a:xfrm>
            <a:off x="2728344" y="3109119"/>
            <a:ext cx="1339850" cy="482600"/>
          </a:xfrm>
          <a:prstGeom prst="rightArrow">
            <a:avLst>
              <a:gd name="adj1" fmla="val 50000"/>
              <a:gd name="adj2" fmla="val 76619"/>
            </a:avLst>
          </a:prstGeom>
          <a:solidFill>
            <a:srgbClr val="008AF2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 b="1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278" name="矩形 5"/>
          <p:cNvSpPr>
            <a:spLocks noChangeArrowheads="1"/>
          </p:cNvSpPr>
          <p:nvPr/>
        </p:nvSpPr>
        <p:spPr bwMode="auto">
          <a:xfrm>
            <a:off x="891606" y="1388262"/>
            <a:ext cx="3673475" cy="576262"/>
          </a:xfrm>
          <a:prstGeom prst="rect">
            <a:avLst/>
          </a:prstGeom>
          <a:solidFill>
            <a:srgbClr val="008AF2"/>
          </a:solidFill>
          <a:ln>
            <a:noFill/>
          </a:ln>
          <a:effectLst>
            <a:outerShdw sx="102000" sy="102000" algn="ctr" rotWithShape="0">
              <a:srgbClr val="000000">
                <a:alpha val="31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</a:t>
            </a:r>
            <a:r>
              <a:rPr lang="zh-CN" altLang="en-US" sz="3200" b="1" dirty="0" smtClean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活动适用用户群体</a:t>
            </a:r>
            <a:endParaRPr lang="zh-CN" altLang="en-US" sz="3200" dirty="0">
              <a:solidFill>
                <a:srgbClr val="FFFFFF"/>
              </a:solidFill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5"/>
          <p:cNvSpPr>
            <a:spLocks noChangeArrowheads="1"/>
          </p:cNvSpPr>
          <p:nvPr/>
        </p:nvSpPr>
        <p:spPr bwMode="auto">
          <a:xfrm>
            <a:off x="4110536" y="4582271"/>
            <a:ext cx="3960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cs typeface="+mn-ea"/>
                <a:sym typeface="Arial" panose="020B0604020202020204" pitchFamily="34" charset="0"/>
              </a:rPr>
              <a:t>美团外卖首次下单用户（判断标准：手机号码是新的）</a:t>
            </a:r>
            <a:endParaRPr lang="zh-CN" altLang="en-US" sz="2400" b="1" dirty="0">
              <a:latin typeface="Arial" panose="020B0604020202020204" pitchFamily="34" charset="0"/>
              <a:cs typeface="+mn-ea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现有活动介绍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 animBg="1" autoUpdateAnimBg="0"/>
      <p:bldP spid="11267" grpId="0" bldLvl="0" animBg="1" autoUpdateAnimBg="0"/>
      <p:bldP spid="11272" grpId="0" bldLvl="0" animBg="1" autoUpdateAnimBg="0"/>
      <p:bldP spid="11273" grpId="0" bldLvl="0" autoUpdateAnimBg="0"/>
      <p:bldP spid="11277" grpId="0" bldLvl="0" animBg="1" autoUpdateAnimBg="0"/>
      <p:bldP spid="15" grpId="0" bldLvl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0" name="组合 30"/>
          <p:cNvGrpSpPr>
            <a:grpSpLocks/>
          </p:cNvGrpSpPr>
          <p:nvPr/>
        </p:nvGrpSpPr>
        <p:grpSpPr bwMode="auto">
          <a:xfrm>
            <a:off x="611560" y="2392222"/>
            <a:ext cx="3888432" cy="719137"/>
            <a:chOff x="0" y="0"/>
            <a:chExt cx="3888505" cy="718590"/>
          </a:xfrm>
        </p:grpSpPr>
        <p:sp>
          <p:nvSpPr>
            <p:cNvPr id="13321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509085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套餐赠饮</a:t>
              </a:r>
              <a:r>
                <a:rPr lang="zh-CN" altLang="en-US" sz="28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</a:t>
              </a:r>
            </a:p>
          </p:txBody>
        </p:sp>
        <p:sp>
          <p:nvSpPr>
            <p:cNvPr id="13322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13323" name="组合 30"/>
          <p:cNvGrpSpPr>
            <a:grpSpLocks/>
          </p:cNvGrpSpPr>
          <p:nvPr/>
        </p:nvGrpSpPr>
        <p:grpSpPr bwMode="auto">
          <a:xfrm>
            <a:off x="612471" y="3242637"/>
            <a:ext cx="3887520" cy="719137"/>
            <a:chOff x="0" y="0"/>
            <a:chExt cx="3887593" cy="718590"/>
          </a:xfrm>
        </p:grpSpPr>
        <p:sp>
          <p:nvSpPr>
            <p:cNvPr id="13324" name="TextBox 31"/>
            <p:cNvSpPr>
              <a:spLocks noChangeArrowheads="1"/>
            </p:cNvSpPr>
            <p:nvPr/>
          </p:nvSpPr>
          <p:spPr bwMode="auto">
            <a:xfrm>
              <a:off x="379419" y="71383"/>
              <a:ext cx="3508174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满赠&amp;下单赠</a:t>
              </a:r>
              <a:r>
                <a:rPr 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</a:t>
              </a:r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</a:t>
              </a:r>
            </a:p>
          </p:txBody>
        </p:sp>
        <p:sp>
          <p:nvSpPr>
            <p:cNvPr id="13325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326" name="组合 30"/>
          <p:cNvGrpSpPr>
            <a:grpSpLocks/>
          </p:cNvGrpSpPr>
          <p:nvPr/>
        </p:nvGrpSpPr>
        <p:grpSpPr bwMode="auto">
          <a:xfrm>
            <a:off x="612471" y="4093052"/>
            <a:ext cx="3887520" cy="719137"/>
            <a:chOff x="0" y="0"/>
            <a:chExt cx="3887593" cy="718590"/>
          </a:xfrm>
        </p:grpSpPr>
        <p:sp>
          <p:nvSpPr>
            <p:cNvPr id="13327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508173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满减</a:t>
              </a:r>
              <a:r>
                <a:rPr lang="en-US" altLang="zh-CN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下单减</a:t>
              </a:r>
              <a:r>
                <a:rPr 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</a:t>
              </a:r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</a:t>
              </a:r>
            </a:p>
          </p:txBody>
        </p:sp>
        <p:sp>
          <p:nvSpPr>
            <p:cNvPr id="13328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lang="zh-CN" altLang="en-US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329" name="组合 30"/>
          <p:cNvGrpSpPr>
            <a:grpSpLocks/>
          </p:cNvGrpSpPr>
          <p:nvPr/>
        </p:nvGrpSpPr>
        <p:grpSpPr bwMode="auto">
          <a:xfrm>
            <a:off x="612471" y="4943467"/>
            <a:ext cx="3887520" cy="719138"/>
            <a:chOff x="0" y="0"/>
            <a:chExt cx="3887593" cy="718590"/>
          </a:xfrm>
        </p:grpSpPr>
        <p:sp>
          <p:nvSpPr>
            <p:cNvPr id="13330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508173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首单立减</a:t>
              </a:r>
              <a:r>
                <a:rPr 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</a:t>
              </a:r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</a:t>
              </a:r>
            </a:p>
          </p:txBody>
        </p:sp>
        <p:sp>
          <p:nvSpPr>
            <p:cNvPr id="13331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lang="zh-CN" altLang="en-US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3332" name="组合 30"/>
          <p:cNvGrpSpPr>
            <a:grpSpLocks/>
          </p:cNvGrpSpPr>
          <p:nvPr/>
        </p:nvGrpSpPr>
        <p:grpSpPr bwMode="auto">
          <a:xfrm>
            <a:off x="5076056" y="2393809"/>
            <a:ext cx="3528393" cy="717550"/>
            <a:chOff x="0" y="0"/>
            <a:chExt cx="3528459" cy="718590"/>
          </a:xfrm>
        </p:grpSpPr>
        <p:sp>
          <p:nvSpPr>
            <p:cNvPr id="13333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149039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 抵价券   </a:t>
              </a:r>
            </a:p>
          </p:txBody>
        </p:sp>
        <p:sp>
          <p:nvSpPr>
            <p:cNvPr id="13334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lang="zh-CN" altLang="en-US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11547" y="126448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现有活动分类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5" name="组合 30"/>
          <p:cNvGrpSpPr>
            <a:grpSpLocks/>
          </p:cNvGrpSpPr>
          <p:nvPr/>
        </p:nvGrpSpPr>
        <p:grpSpPr bwMode="auto">
          <a:xfrm>
            <a:off x="5076056" y="3300096"/>
            <a:ext cx="3528393" cy="717550"/>
            <a:chOff x="0" y="0"/>
            <a:chExt cx="3528459" cy="718590"/>
          </a:xfrm>
        </p:grpSpPr>
        <p:sp>
          <p:nvSpPr>
            <p:cNvPr id="26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149039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满返红包</a:t>
              </a:r>
              <a:endParaRPr lang="zh-CN" altLang="en-US" sz="20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endPara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28" name="组合 30"/>
          <p:cNvGrpSpPr>
            <a:grpSpLocks/>
          </p:cNvGrpSpPr>
          <p:nvPr/>
        </p:nvGrpSpPr>
        <p:grpSpPr bwMode="auto">
          <a:xfrm>
            <a:off x="5084630" y="4093052"/>
            <a:ext cx="3528393" cy="717550"/>
            <a:chOff x="0" y="0"/>
            <a:chExt cx="3528459" cy="718590"/>
          </a:xfrm>
        </p:grpSpPr>
        <p:sp>
          <p:nvSpPr>
            <p:cNvPr id="29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149039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管饱</a:t>
              </a:r>
              <a:endParaRPr lang="zh-CN" altLang="en-US" sz="20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7</a:t>
              </a:r>
              <a:endPara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1" name="组合 30"/>
          <p:cNvGrpSpPr>
            <a:grpSpLocks/>
          </p:cNvGrpSpPr>
          <p:nvPr/>
        </p:nvGrpSpPr>
        <p:grpSpPr bwMode="auto">
          <a:xfrm>
            <a:off x="5076056" y="4948032"/>
            <a:ext cx="3528393" cy="717550"/>
            <a:chOff x="0" y="0"/>
            <a:chExt cx="3528459" cy="718590"/>
          </a:xfrm>
        </p:grpSpPr>
        <p:sp>
          <p:nvSpPr>
            <p:cNvPr id="32" name="TextBox 31"/>
            <p:cNvSpPr>
              <a:spLocks noChangeArrowheads="1"/>
            </p:cNvSpPr>
            <p:nvPr/>
          </p:nvSpPr>
          <p:spPr bwMode="auto">
            <a:xfrm>
              <a:off x="379420" y="71383"/>
              <a:ext cx="3149039" cy="575825"/>
            </a:xfrm>
            <a:prstGeom prst="roundRect">
              <a:avLst>
                <a:gd name="adj" fmla="val 8176"/>
              </a:avLst>
            </a:prstGeom>
            <a:solidFill>
              <a:schemeClr val="bg1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 smtClean="0"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         提前下单立减</a:t>
              </a:r>
              <a:endParaRPr lang="zh-CN" altLang="en-US" sz="2000" b="1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椭圆 32"/>
            <p:cNvSpPr>
              <a:spLocks noChangeArrowheads="1"/>
            </p:cNvSpPr>
            <p:nvPr/>
          </p:nvSpPr>
          <p:spPr bwMode="auto">
            <a:xfrm>
              <a:off x="0" y="0"/>
              <a:ext cx="769951" cy="718590"/>
            </a:xfrm>
            <a:prstGeom prst="ellipse">
              <a:avLst/>
            </a:prstGeom>
            <a:solidFill>
              <a:srgbClr val="008AF2"/>
            </a:solidFill>
            <a:ln w="19050" cap="flat" cmpd="sng">
              <a:solidFill>
                <a:srgbClr val="A6A6A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8</a:t>
              </a:r>
              <a:endParaRPr lang="zh-CN" altLang="en-US" dirty="0"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553244"/>
              </p:ext>
            </p:extLst>
          </p:nvPr>
        </p:nvGraphicFramePr>
        <p:xfrm>
          <a:off x="179512" y="2132856"/>
          <a:ext cx="8785099" cy="4032448"/>
        </p:xfrm>
        <a:graphic>
          <a:graphicData uri="http://schemas.openxmlformats.org/drawingml/2006/table">
            <a:tbl>
              <a:tblPr/>
              <a:tblGrid>
                <a:gridCol w="1224260"/>
                <a:gridCol w="2952328"/>
                <a:gridCol w="1680036"/>
                <a:gridCol w="1391026"/>
                <a:gridCol w="1537449"/>
              </a:tblGrid>
              <a:tr h="8601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活动规则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适合场景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优点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缺点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</a:tr>
              <a:tr h="31722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套餐赠饮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1.购买每份带赠饮的菜品，均赠送相应数量饮料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1" indent="0" algn="l" defTabSz="914400" rtl="0" eaLnBrk="0" fontAlgn="base" latinLnBrk="0" hangingPunct="0">
                        <a:lnSpc>
                          <a:spcPct val="2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2.点一份送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瓶，点两份送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瓶，不限赠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、新开蜂窝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、无竞对市场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、需要控制活动成本时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、有效避免拆单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、降低商家送餐金额低的风险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、刺激用户提高订单金额，多点多送赠饮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1</a:t>
                      </a: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、只支持对菜品分类进行设置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386392" y="213282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现有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活动介绍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11547" y="1264483"/>
            <a:ext cx="194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1.</a:t>
            </a:r>
            <a:r>
              <a:rPr lang="zh-CN" altLang="en-US" sz="2800" b="1" dirty="0" smtClean="0"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套餐赠饮</a:t>
            </a:r>
            <a:endParaRPr lang="zh-CN" altLang="en-US" sz="2800" b="1" dirty="0"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Pages>0</Pages>
  <Words>1903</Words>
  <Characters>0</Characters>
  <Application>Microsoft Office PowerPoint</Application>
  <DocSecurity>0</DocSecurity>
  <PresentationFormat>全屏显示(4:3)</PresentationFormat>
  <Lines>0</Lines>
  <Paragraphs>253</Paragraphs>
  <Slides>32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华文楷体</vt:lpstr>
      <vt:lpstr>方正舒体</vt:lpstr>
      <vt:lpstr>宋体</vt:lpstr>
      <vt:lpstr>Calibri</vt:lpstr>
      <vt:lpstr>Verdana</vt:lpstr>
      <vt:lpstr>Wingdings</vt:lpstr>
      <vt:lpstr>Arial</vt:lpstr>
      <vt:lpstr>PMingLiU-ExtB</vt:lpstr>
      <vt:lpstr>华文仿宋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信息素养2.0的内容模块研究</dc:title>
  <dc:subject/>
  <dc:creator>jxdd</dc:creator>
  <cp:keywords/>
  <dc:description/>
  <cp:lastModifiedBy>段佳靓</cp:lastModifiedBy>
  <cp:revision>738</cp:revision>
  <dcterms:created xsi:type="dcterms:W3CDTF">2011-05-23T15:42:11Z</dcterms:created>
  <dcterms:modified xsi:type="dcterms:W3CDTF">2014-12-26T10:24:32Z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2052-9.1.0.4716</vt:lpwstr>
  </property>
</Properties>
</file>