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erriweather Light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pen Sans SemiBold"/>
      <p:regular r:id="rId37"/>
      <p:bold r:id="rId38"/>
      <p:italic r:id="rId39"/>
      <p:boldItalic r:id="rId40"/>
    </p:embeddedFont>
    <p:embeddedFont>
      <p:font typeface="Vidaloka"/>
      <p:regular r:id="rId41"/>
    </p:embeddedFont>
    <p:embeddedFont>
      <p:font typeface="Russo One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Italic.fntdata"/><Relationship Id="rId20" Type="http://schemas.openxmlformats.org/officeDocument/2006/relationships/slide" Target="slides/slide16.xml"/><Relationship Id="rId42" Type="http://schemas.openxmlformats.org/officeDocument/2006/relationships/font" Target="fonts/RussoOne-regular.fntdata"/><Relationship Id="rId41" Type="http://schemas.openxmlformats.org/officeDocument/2006/relationships/font" Target="fonts/Vidaloka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.fntdata"/><Relationship Id="rId21" Type="http://schemas.openxmlformats.org/officeDocument/2006/relationships/slide" Target="slides/slide17.xml"/><Relationship Id="rId43" Type="http://schemas.openxmlformats.org/officeDocument/2006/relationships/font" Target="fonts/OpenSans-regular.fntdata"/><Relationship Id="rId24" Type="http://schemas.openxmlformats.org/officeDocument/2006/relationships/slide" Target="slides/slide20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Light-italic.fntdata"/><Relationship Id="rId30" Type="http://schemas.openxmlformats.org/officeDocument/2006/relationships/font" Target="fonts/MerriweatherLight-bold.fntdata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font" Target="fonts/Merriweather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37" Type="http://schemas.openxmlformats.org/officeDocument/2006/relationships/font" Target="fonts/OpenSansSemiBold-regular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39" Type="http://schemas.openxmlformats.org/officeDocument/2006/relationships/font" Target="fonts/OpenSansSemiBold-italic.fntdata"/><Relationship Id="rId16" Type="http://schemas.openxmlformats.org/officeDocument/2006/relationships/slide" Target="slides/slide12.xml"/><Relationship Id="rId38" Type="http://schemas.openxmlformats.org/officeDocument/2006/relationships/font" Target="fonts/OpenSansSemiBo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d411b1a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d411b1a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d3b8663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d3b8663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d411b1a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d411b1a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d3b86638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d3b86638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d411b1aa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d411b1aa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d3b8663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d3b8663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d411b1a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d411b1a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d3b8663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d3b8663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d3b86638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d3b86638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d3b8663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d3b8663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d3b86638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d3b8663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d3b86638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d3b86638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d3b86638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d3b86638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d3b86638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d3b86638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d3b8663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d3b8663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d3b8663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d3b8663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d3b86638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d3b86638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d411b1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d411b1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b86638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d3b8663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b86638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d3b86638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3b86638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d3b86638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com/towards-data-science/10-unique-visualizations-of-the-nba-b981cfdb78b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of the NBA</a:t>
            </a:r>
            <a:r>
              <a:rPr lang="en"/>
              <a:t> 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Ogunjimi and Claude Baluh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713225" y="445025"/>
            <a:ext cx="65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Created</a:t>
            </a:r>
            <a:endParaRPr/>
          </a:p>
        </p:txBody>
      </p:sp>
      <p:sp>
        <p:nvSpPr>
          <p:cNvPr id="302" name="Google Shape;302;p43"/>
          <p:cNvSpPr txBox="1"/>
          <p:nvPr>
            <p:ph idx="3" type="subTitle"/>
          </p:nvPr>
        </p:nvSpPr>
        <p:spPr>
          <a:xfrm>
            <a:off x="1676900" y="1099413"/>
            <a:ext cx="4104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Players in the NBA</a:t>
            </a:r>
            <a:endParaRPr/>
          </a:p>
        </p:txBody>
      </p:sp>
      <p:sp>
        <p:nvSpPr>
          <p:cNvPr id="303" name="Google Shape;303;p43"/>
          <p:cNvSpPr txBox="1"/>
          <p:nvPr>
            <p:ph idx="9" type="title"/>
          </p:nvPr>
        </p:nvSpPr>
        <p:spPr>
          <a:xfrm>
            <a:off x="1006225" y="9441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225" y="1456432"/>
            <a:ext cx="5433551" cy="3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713225" y="445025"/>
            <a:ext cx="65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…Extra</a:t>
            </a:r>
            <a:endParaRPr/>
          </a:p>
        </p:txBody>
      </p:sp>
      <p:sp>
        <p:nvSpPr>
          <p:cNvPr id="310" name="Google Shape;310;p44"/>
          <p:cNvSpPr txBox="1"/>
          <p:nvPr>
            <p:ph idx="3" type="subTitle"/>
          </p:nvPr>
        </p:nvSpPr>
        <p:spPr>
          <a:xfrm>
            <a:off x="1276950" y="1376425"/>
            <a:ext cx="3361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Players in the NBA to Now the Smallest </a:t>
            </a:r>
            <a:endParaRPr/>
          </a:p>
        </p:txBody>
      </p:sp>
      <p:sp>
        <p:nvSpPr>
          <p:cNvPr id="311" name="Google Shape;311;p44"/>
          <p:cNvSpPr txBox="1"/>
          <p:nvPr>
            <p:ph idx="9" type="title"/>
          </p:nvPr>
        </p:nvSpPr>
        <p:spPr>
          <a:xfrm>
            <a:off x="237750" y="11465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600" y="2092113"/>
            <a:ext cx="58959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 Plot</a:t>
            </a:r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1017725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713225" y="445025"/>
            <a:ext cx="609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Top 10 Defensive Players</a:t>
            </a:r>
            <a:endParaRPr/>
          </a:p>
        </p:txBody>
      </p:sp>
      <p:pic>
        <p:nvPicPr>
          <p:cNvPr id="324" name="Google Shape;32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63" y="1017725"/>
            <a:ext cx="61098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there</a:t>
            </a:r>
            <a:endParaRPr/>
          </a:p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6051" l="0" r="0" t="6244"/>
          <a:stretch/>
        </p:blipFill>
        <p:spPr>
          <a:xfrm>
            <a:off x="1135800" y="1495575"/>
            <a:ext cx="6872400" cy="28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there</a:t>
            </a: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88" y="1463100"/>
            <a:ext cx="7727026" cy="27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3" type="subTitle"/>
          </p:nvPr>
        </p:nvSpPr>
        <p:spPr>
          <a:xfrm>
            <a:off x="1036675" y="381400"/>
            <a:ext cx="41586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Rebounders in the NBA</a:t>
            </a:r>
            <a:endParaRPr/>
          </a:p>
        </p:txBody>
      </p:sp>
      <p:sp>
        <p:nvSpPr>
          <p:cNvPr id="342" name="Google Shape;342;p49"/>
          <p:cNvSpPr txBox="1"/>
          <p:nvPr>
            <p:ph idx="9" type="title"/>
          </p:nvPr>
        </p:nvSpPr>
        <p:spPr>
          <a:xfrm>
            <a:off x="333425" y="4303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43" name="Google Shape;3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563" y="951725"/>
            <a:ext cx="6140880" cy="37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75" y="1472900"/>
            <a:ext cx="5621799" cy="32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0"/>
          <p:cNvSpPr txBox="1"/>
          <p:nvPr>
            <p:ph idx="4294967295" type="subTitle"/>
          </p:nvPr>
        </p:nvSpPr>
        <p:spPr>
          <a:xfrm>
            <a:off x="1655200" y="653250"/>
            <a:ext cx="43860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Finally, </a:t>
            </a:r>
            <a:r>
              <a:rPr lang="en"/>
              <a:t>Points, Assists and Rebounds over Time in the NBA</a:t>
            </a:r>
            <a:endParaRPr/>
          </a:p>
        </p:txBody>
      </p:sp>
      <p:sp>
        <p:nvSpPr>
          <p:cNvPr id="350" name="Google Shape;350;p50"/>
          <p:cNvSpPr txBox="1"/>
          <p:nvPr>
            <p:ph idx="4294967295" type="title"/>
          </p:nvPr>
        </p:nvSpPr>
        <p:spPr>
          <a:xfrm>
            <a:off x="713225" y="497988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713225" y="445025"/>
            <a:ext cx="65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there</a:t>
            </a:r>
            <a:endParaRPr/>
          </a:p>
        </p:txBody>
      </p:sp>
      <p:sp>
        <p:nvSpPr>
          <p:cNvPr id="356" name="Google Shape;356;p51"/>
          <p:cNvSpPr txBox="1"/>
          <p:nvPr>
            <p:ph idx="3" type="subTitle"/>
          </p:nvPr>
        </p:nvSpPr>
        <p:spPr>
          <a:xfrm>
            <a:off x="1655200" y="1376425"/>
            <a:ext cx="438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Points, Assists and Rebounds over Time in the NBA</a:t>
            </a:r>
            <a:endParaRPr/>
          </a:p>
        </p:txBody>
      </p:sp>
      <p:sp>
        <p:nvSpPr>
          <p:cNvPr id="357" name="Google Shape;357;p51"/>
          <p:cNvSpPr txBox="1"/>
          <p:nvPr>
            <p:ph idx="9" type="title"/>
          </p:nvPr>
        </p:nvSpPr>
        <p:spPr>
          <a:xfrm>
            <a:off x="713225" y="11465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8" name="Google Shape;358;p51"/>
          <p:cNvSpPr txBox="1"/>
          <p:nvPr/>
        </p:nvSpPr>
        <p:spPr>
          <a:xfrm>
            <a:off x="871800" y="1942925"/>
            <a:ext cx="74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only needed the rebounds, points, assists, and the season data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2343125"/>
            <a:ext cx="50006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713225" y="445025"/>
            <a:ext cx="65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there</a:t>
            </a:r>
            <a:endParaRPr/>
          </a:p>
        </p:txBody>
      </p:sp>
      <p:sp>
        <p:nvSpPr>
          <p:cNvPr id="365" name="Google Shape;365;p52"/>
          <p:cNvSpPr txBox="1"/>
          <p:nvPr>
            <p:ph idx="3" type="subTitle"/>
          </p:nvPr>
        </p:nvSpPr>
        <p:spPr>
          <a:xfrm>
            <a:off x="1655200" y="1376425"/>
            <a:ext cx="438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Points, Assists and Rebounds over Time in the NBA</a:t>
            </a:r>
            <a:endParaRPr/>
          </a:p>
        </p:txBody>
      </p:sp>
      <p:sp>
        <p:nvSpPr>
          <p:cNvPr id="366" name="Google Shape;366;p52"/>
          <p:cNvSpPr txBox="1"/>
          <p:nvPr>
            <p:ph idx="9" type="title"/>
          </p:nvPr>
        </p:nvSpPr>
        <p:spPr>
          <a:xfrm>
            <a:off x="713225" y="114656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7" name="Google Shape;367;p52"/>
          <p:cNvSpPr txBox="1"/>
          <p:nvPr/>
        </p:nvSpPr>
        <p:spPr>
          <a:xfrm>
            <a:off x="871800" y="1942925"/>
            <a:ext cx="740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However, we needed it to be group by season and not have just individual points, but a sum of them over the season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75" y="2459125"/>
            <a:ext cx="3724530" cy="22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2"/>
          <p:cNvSpPr txBox="1"/>
          <p:nvPr/>
        </p:nvSpPr>
        <p:spPr>
          <a:xfrm>
            <a:off x="1655200" y="2687375"/>
            <a:ext cx="3363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We needed them bound together as well for the graph in the future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But kept separate for the 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lines on the graph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Data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713250" y="1272925"/>
            <a:ext cx="7030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500"/>
              <a:t>Looking at the original data visualizations 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was a total of 10 plots, but we chose 3 to recreate and 1 to discuss further for potential fixes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Looking at Vishnu Bharadwaj’s original work we can see 10 plots comprised of different info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Original Data Visualizations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GGplot</a:t>
            </a:r>
            <a:endParaRPr/>
          </a:p>
        </p:txBody>
      </p:sp>
      <p:pic>
        <p:nvPicPr>
          <p:cNvPr id="375" name="Google Shape;37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00" y="1017725"/>
            <a:ext cx="75202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type="title"/>
          </p:nvPr>
        </p:nvSpPr>
        <p:spPr>
          <a:xfrm>
            <a:off x="713225" y="445025"/>
            <a:ext cx="758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Points, Rebounds, and Assists over Time</a:t>
            </a:r>
            <a:endParaRPr/>
          </a:p>
        </p:txBody>
      </p:sp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249" y="1240900"/>
            <a:ext cx="5437975" cy="33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4"/>
          <p:cNvSpPr txBox="1"/>
          <p:nvPr>
            <p:ph idx="4294967295" type="title"/>
          </p:nvPr>
        </p:nvSpPr>
        <p:spPr>
          <a:xfrm>
            <a:off x="713225" y="114656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type="title"/>
          </p:nvPr>
        </p:nvSpPr>
        <p:spPr>
          <a:xfrm>
            <a:off x="713225" y="445025"/>
            <a:ext cx="53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improved</a:t>
            </a:r>
            <a:endParaRPr/>
          </a:p>
        </p:txBody>
      </p:sp>
      <p:pic>
        <p:nvPicPr>
          <p:cNvPr id="388" name="Google Shape;3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63" y="1017725"/>
            <a:ext cx="674567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4" name="Google Shape;394;p56"/>
          <p:cNvSpPr txBox="1"/>
          <p:nvPr/>
        </p:nvSpPr>
        <p:spPr>
          <a:xfrm>
            <a:off x="1313675" y="1356075"/>
            <a:ext cx="6309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Overall, the created data visualizations may not replicate exactly published images, but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they convey is very similar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Some of the steps taken to create the visualizations (such as ranking the players’ sizes) is hidden and had to be reproduced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Some information (such as units) needed to be changed in order to better represent the important aspects of the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➢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data required narrowing to focus on what we actually needed for each plot so that it was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manageable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also manipulated some data so that it was in more relatable terms (kg to lbs, cm to inches)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0" name="Google Shape;400;p57"/>
          <p:cNvSpPr txBox="1"/>
          <p:nvPr/>
        </p:nvSpPr>
        <p:spPr>
          <a:xfrm>
            <a:off x="1213100" y="1294200"/>
            <a:ext cx="70683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Overall, 1 showed us the distribution of the heights and weights of the biggest (and smallest) players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showed us the distribution of the best rebounders with respect to average offensive and average defensive rebounds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➢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Finally, 3 showed us the sum of the points, rebounds, and assists for each season across the 25 seasons. It showed a slight increase in assists, and points and a larger increase in rebounds over all seasons.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Data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713250" y="1272925"/>
            <a:ext cx="37338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Finding the data was easy since it was provided through the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Importing the data showed us the hefty amount we were working with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Knew that for each visualization it would only require parts of the data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The data spans from the 1996-97 season all the way to 2019-20 season</a:t>
            </a:r>
            <a:endParaRPr sz="900"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802" y="838425"/>
            <a:ext cx="4406475" cy="3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13225" y="445025"/>
            <a:ext cx="762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Our Data and Taking  First Look</a:t>
            </a:r>
            <a:endParaRPr/>
          </a:p>
        </p:txBody>
      </p:sp>
      <p:pic>
        <p:nvPicPr>
          <p:cNvPr id="265" name="Google Shape;2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2910688"/>
            <a:ext cx="72675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200" y="1161637"/>
            <a:ext cx="7267576" cy="162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Looking at the 3 plots we wanted to recreate</a:t>
            </a:r>
            <a:endParaRPr/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2401825" y="22342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Starting with… 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NBA’s Biggest Players</a:t>
            </a: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0" y="1017725"/>
            <a:ext cx="62229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there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 b="4731" l="0" r="0" t="5145"/>
          <a:stretch/>
        </p:blipFill>
        <p:spPr>
          <a:xfrm>
            <a:off x="1176350" y="1213425"/>
            <a:ext cx="6791325" cy="3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there</a:t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50" y="1376350"/>
            <a:ext cx="75342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into a ggplot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13" y="1263963"/>
            <a:ext cx="6696774" cy="29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