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315" r:id="rId6"/>
    <p:sldId id="317" r:id="rId7"/>
    <p:sldId id="318" r:id="rId8"/>
    <p:sldId id="319" r:id="rId9"/>
    <p:sldId id="320" r:id="rId10"/>
    <p:sldId id="321" r:id="rId11"/>
    <p:sldId id="3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p:cViewPr varScale="1">
        <p:scale>
          <a:sx n="67" d="100"/>
          <a:sy n="67" d="100"/>
        </p:scale>
        <p:origin x="620"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6/13/2023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material.angular.io/guide/schematics"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nujaajay10/AngularMaterial-SpringBoot.git" TargetMode="External"/><Relationship Id="rId2" Type="http://schemas.openxmlformats.org/officeDocument/2006/relationships/hyperlink" Target="https://material.angular.io/"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nchor="ctr"/>
          <a:lstStyle/>
          <a:p>
            <a:r>
              <a:rPr lang="en-US" b="0" i="0" dirty="0">
                <a:effectLst/>
              </a:rPr>
              <a:t>Angular Material UI</a:t>
            </a:r>
            <a:endParaRPr lang="en-US" dirty="0"/>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a:xfrm>
            <a:off x="1702053" y="5577840"/>
            <a:ext cx="8686800" cy="914400"/>
          </a:xfrm>
        </p:spPr>
        <p:txBody>
          <a:bodyPr/>
          <a:lstStyle/>
          <a:p>
            <a:r>
              <a:rPr lang="en-US" dirty="0"/>
              <a:t>June 13, 2023</a:t>
            </a:r>
          </a:p>
          <a:p>
            <a:pPr lvl="1"/>
            <a:r>
              <a:rPr lang="en-US" dirty="0"/>
              <a:t>Anuja Ajay - 245235</a:t>
            </a:r>
          </a:p>
          <a:p>
            <a:pPr lvl="1"/>
            <a:r>
              <a:rPr lang="en-US" dirty="0"/>
              <a:t>Rayona Mathew - 245072</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title"/>
          </p:nvPr>
        </p:nvSpPr>
        <p:spPr>
          <a:xfrm>
            <a:off x="365760" y="410844"/>
            <a:ext cx="11257280" cy="869315"/>
          </a:xfrm>
        </p:spPr>
        <p:txBody>
          <a:bodyPr/>
          <a:lstStyle/>
          <a:p>
            <a:r>
              <a:rPr lang="en-US" dirty="0"/>
              <a:t>Angular Material </a:t>
            </a:r>
          </a:p>
        </p:txBody>
      </p:sp>
      <p:sp>
        <p:nvSpPr>
          <p:cNvPr id="5" name="Content Placeholder 4">
            <a:extLst>
              <a:ext uri="{FF2B5EF4-FFF2-40B4-BE49-F238E27FC236}">
                <a16:creationId xmlns:a16="http://schemas.microsoft.com/office/drawing/2014/main" id="{22FFA362-AAEB-4320-82BE-CAE1E32997A1}"/>
              </a:ext>
            </a:extLst>
          </p:cNvPr>
          <p:cNvSpPr>
            <a:spLocks noGrp="1"/>
          </p:cNvSpPr>
          <p:nvPr>
            <p:ph idx="1"/>
          </p:nvPr>
        </p:nvSpPr>
        <p:spPr>
          <a:xfrm>
            <a:off x="365760" y="1455420"/>
            <a:ext cx="8503920" cy="4251960"/>
          </a:xfrm>
        </p:spPr>
        <p:txBody>
          <a:bodyPr>
            <a:noAutofit/>
          </a:bodyPr>
          <a:lstStyle/>
          <a:p>
            <a:pPr>
              <a:lnSpc>
                <a:spcPct val="150000"/>
              </a:lnSpc>
            </a:pPr>
            <a:r>
              <a:rPr lang="en-US" b="0" i="0" dirty="0">
                <a:solidFill>
                  <a:srgbClr val="000000"/>
                </a:solidFill>
                <a:effectLst/>
                <a:latin typeface="+mj-lt"/>
              </a:rPr>
              <a:t>Angular Material is a UI component library for Angular JS developers. </a:t>
            </a:r>
          </a:p>
          <a:p>
            <a:pPr algn="l">
              <a:buFont typeface="Arial" panose="020B0604020202020204" pitchFamily="34" charset="0"/>
              <a:buChar char="•"/>
            </a:pPr>
            <a:r>
              <a:rPr lang="en-US" b="0" i="0" dirty="0">
                <a:solidFill>
                  <a:srgbClr val="374151"/>
                </a:solidFill>
                <a:effectLst/>
                <a:latin typeface="+mj-lt"/>
              </a:rPr>
              <a:t>Angular Material components offer attractive and consistent designs based on Material Design principles.</a:t>
            </a:r>
          </a:p>
          <a:p>
            <a:pPr algn="l">
              <a:lnSpc>
                <a:spcPct val="150000"/>
              </a:lnSpc>
              <a:buFont typeface="Arial" panose="020B0604020202020204" pitchFamily="34" charset="0"/>
              <a:buChar char="•"/>
            </a:pPr>
            <a:r>
              <a:rPr lang="en-US" b="0" i="0" dirty="0">
                <a:solidFill>
                  <a:srgbClr val="374151"/>
                </a:solidFill>
                <a:effectLst/>
                <a:latin typeface="+mj-lt"/>
              </a:rPr>
              <a:t>They provide ready-to-use UI elements such as buttons, cards, forms, and navigation menus.</a:t>
            </a:r>
          </a:p>
          <a:p>
            <a:pPr algn="l">
              <a:buFont typeface="Arial" panose="020B0604020202020204" pitchFamily="34" charset="0"/>
              <a:buChar char="•"/>
            </a:pPr>
            <a:r>
              <a:rPr lang="en-US" b="0" i="0" dirty="0">
                <a:solidFill>
                  <a:srgbClr val="374151"/>
                </a:solidFill>
                <a:effectLst/>
                <a:latin typeface="+mj-lt"/>
              </a:rPr>
              <a:t>Angular Material components are responsive and adapt to different screen sizes and devices.</a:t>
            </a:r>
          </a:p>
          <a:p>
            <a:pPr algn="l">
              <a:buFont typeface="Arial" panose="020B0604020202020204" pitchFamily="34" charset="0"/>
              <a:buChar char="•"/>
            </a:pPr>
            <a:r>
              <a:rPr lang="en-US" b="0" i="0" dirty="0">
                <a:solidFill>
                  <a:srgbClr val="374151"/>
                </a:solidFill>
                <a:effectLst/>
                <a:latin typeface="+mj-lt"/>
              </a:rPr>
              <a:t>They adhere to modern web design principles like browser compatibility and device independence.</a:t>
            </a:r>
          </a:p>
          <a:p>
            <a:pPr marL="285750" indent="-285750">
              <a:lnSpc>
                <a:spcPct val="150000"/>
              </a:lnSpc>
              <a:buFont typeface="Arial" panose="020B0604020202020204" pitchFamily="34" charset="0"/>
              <a:buChar char="•"/>
            </a:pPr>
            <a:r>
              <a:rPr lang="en-US" b="0" i="0" dirty="0">
                <a:solidFill>
                  <a:srgbClr val="000000"/>
                </a:solidFill>
                <a:effectLst/>
                <a:latin typeface="+mj-lt"/>
              </a:rPr>
              <a:t>It helps in creating faster, beautiful, and responsive websites. </a:t>
            </a:r>
          </a:p>
          <a:p>
            <a:pPr marL="0" indent="0">
              <a:buNone/>
            </a:pPr>
            <a:endParaRPr lang="en-IN" dirty="0">
              <a:latin typeface="+mj-lt"/>
            </a:endParaRPr>
          </a:p>
        </p:txBody>
      </p:sp>
    </p:spTree>
    <p:extLst>
      <p:ext uri="{BB962C8B-B14F-4D97-AF65-F5344CB8AC3E}">
        <p14:creationId xmlns:p14="http://schemas.microsoft.com/office/powerpoint/2010/main" val="251875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D6072-FB40-4B18-9F4D-C20D5602EEBD}"/>
              </a:ext>
            </a:extLst>
          </p:cNvPr>
          <p:cNvSpPr>
            <a:spLocks noGrp="1"/>
          </p:cNvSpPr>
          <p:nvPr>
            <p:ph type="title"/>
          </p:nvPr>
        </p:nvSpPr>
        <p:spPr/>
        <p:txBody>
          <a:bodyPr/>
          <a:lstStyle/>
          <a:p>
            <a:r>
              <a:rPr lang="en-US" dirty="0"/>
              <a:t>Features of Angular Material</a:t>
            </a:r>
            <a:endParaRPr lang="en-IN" dirty="0"/>
          </a:p>
        </p:txBody>
      </p:sp>
      <p:sp>
        <p:nvSpPr>
          <p:cNvPr id="3" name="Content Placeholder 2">
            <a:extLst>
              <a:ext uri="{FF2B5EF4-FFF2-40B4-BE49-F238E27FC236}">
                <a16:creationId xmlns:a16="http://schemas.microsoft.com/office/drawing/2014/main" id="{3B84AA75-1537-4005-A53F-8F18D106C258}"/>
              </a:ext>
            </a:extLst>
          </p:cNvPr>
          <p:cNvSpPr>
            <a:spLocks noGrp="1"/>
          </p:cNvSpPr>
          <p:nvPr>
            <p:ph idx="1"/>
          </p:nvPr>
        </p:nvSpPr>
        <p:spPr>
          <a:xfrm>
            <a:off x="365760" y="1485900"/>
            <a:ext cx="8503920" cy="4251960"/>
          </a:xfrm>
        </p:spPr>
        <p:txBody>
          <a:bodyPr/>
          <a:lstStyle/>
          <a:p>
            <a:pPr algn="just">
              <a:lnSpc>
                <a:spcPct val="150000"/>
              </a:lnSpc>
              <a:buFont typeface="Arial" panose="020B0604020202020204" pitchFamily="34" charset="0"/>
              <a:buChar char="•"/>
            </a:pPr>
            <a:r>
              <a:rPr lang="en-US" b="0" i="0" dirty="0">
                <a:solidFill>
                  <a:srgbClr val="000000"/>
                </a:solidFill>
                <a:effectLst/>
              </a:rPr>
              <a:t>In-built responsive designing.</a:t>
            </a:r>
          </a:p>
          <a:p>
            <a:pPr algn="just">
              <a:lnSpc>
                <a:spcPct val="150000"/>
              </a:lnSpc>
              <a:buFont typeface="Arial" panose="020B0604020202020204" pitchFamily="34" charset="0"/>
              <a:buChar char="•"/>
            </a:pPr>
            <a:r>
              <a:rPr lang="en-US" b="0" i="0" dirty="0">
                <a:solidFill>
                  <a:srgbClr val="000000"/>
                </a:solidFill>
                <a:effectLst/>
              </a:rPr>
              <a:t>Standard CSS with minimal footprint.</a:t>
            </a:r>
          </a:p>
          <a:p>
            <a:pPr algn="just">
              <a:lnSpc>
                <a:spcPct val="150000"/>
              </a:lnSpc>
              <a:buFont typeface="Arial" panose="020B0604020202020204" pitchFamily="34" charset="0"/>
              <a:buChar char="•"/>
            </a:pPr>
            <a:r>
              <a:rPr lang="en-US" b="0" i="0" dirty="0">
                <a:solidFill>
                  <a:srgbClr val="000000"/>
                </a:solidFill>
                <a:effectLst/>
              </a:rPr>
              <a:t>Includes new versions of common user interface controls such as buttons, check boxes, and text fields which are adapted to follow Material Design concepts.</a:t>
            </a:r>
          </a:p>
          <a:p>
            <a:pPr algn="just">
              <a:lnSpc>
                <a:spcPct val="150000"/>
              </a:lnSpc>
              <a:buFont typeface="Arial" panose="020B0604020202020204" pitchFamily="34" charset="0"/>
              <a:buChar char="•"/>
            </a:pPr>
            <a:r>
              <a:rPr lang="en-US" b="0" i="0" dirty="0">
                <a:solidFill>
                  <a:srgbClr val="000000"/>
                </a:solidFill>
                <a:effectLst/>
              </a:rPr>
              <a:t>Includes enhanced and specialized features like cards, toolbar, speed dial, side nav, swipe, and so on.</a:t>
            </a:r>
          </a:p>
          <a:p>
            <a:pPr algn="just">
              <a:lnSpc>
                <a:spcPct val="150000"/>
              </a:lnSpc>
              <a:buFont typeface="Arial" panose="020B0604020202020204" pitchFamily="34" charset="0"/>
              <a:buChar char="•"/>
            </a:pPr>
            <a:r>
              <a:rPr lang="en-US" b="0" i="0" dirty="0">
                <a:solidFill>
                  <a:srgbClr val="000000"/>
                </a:solidFill>
                <a:effectLst/>
              </a:rPr>
              <a:t>Cross-browser</a:t>
            </a:r>
            <a:r>
              <a:rPr lang="en-US" dirty="0">
                <a:solidFill>
                  <a:srgbClr val="000000"/>
                </a:solidFill>
              </a:rPr>
              <a:t> </a:t>
            </a:r>
            <a:r>
              <a:rPr lang="en-US" b="0" i="0" dirty="0">
                <a:solidFill>
                  <a:srgbClr val="000000"/>
                </a:solidFill>
                <a:effectLst/>
              </a:rPr>
              <a:t>can be used to create reusable web components.</a:t>
            </a:r>
          </a:p>
          <a:p>
            <a:pPr marL="285750" indent="-285750">
              <a:lnSpc>
                <a:spcPct val="150000"/>
              </a:lnSpc>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71652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5E5A-DCE8-43B8-87B1-B3A32C4E0DC6}"/>
              </a:ext>
            </a:extLst>
          </p:cNvPr>
          <p:cNvSpPr>
            <a:spLocks noGrp="1"/>
          </p:cNvSpPr>
          <p:nvPr>
            <p:ph type="title"/>
          </p:nvPr>
        </p:nvSpPr>
        <p:spPr>
          <a:xfrm>
            <a:off x="365760" y="365760"/>
            <a:ext cx="11457432" cy="914400"/>
          </a:xfrm>
        </p:spPr>
        <p:txBody>
          <a:bodyPr anchor="t">
            <a:normAutofit/>
          </a:bodyPr>
          <a:lstStyle/>
          <a:p>
            <a:r>
              <a:rPr lang="en-US" dirty="0"/>
              <a:t>Angular Material UI</a:t>
            </a:r>
            <a:endParaRPr lang="en-IN" dirty="0"/>
          </a:p>
        </p:txBody>
      </p:sp>
      <p:pic>
        <p:nvPicPr>
          <p:cNvPr id="5" name="Picture 2" descr="Angular Material UI component library">
            <a:extLst>
              <a:ext uri="{FF2B5EF4-FFF2-40B4-BE49-F238E27FC236}">
                <a16:creationId xmlns:a16="http://schemas.microsoft.com/office/drawing/2014/main" id="{20250181-EB05-40DE-80D4-3949A0807E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90" r="2083" b="-7"/>
          <a:stretch/>
        </p:blipFill>
        <p:spPr bwMode="auto">
          <a:xfrm>
            <a:off x="365760" y="1828800"/>
            <a:ext cx="5577840" cy="4251960"/>
          </a:xfrm>
          <a:prstGeom prst="rect">
            <a:avLst/>
          </a:prstGeom>
          <a:solidFill>
            <a:srgbClr val="FFFFFF"/>
          </a:solidFill>
        </p:spPr>
      </p:pic>
      <p:pic>
        <p:nvPicPr>
          <p:cNvPr id="6" name="Picture 4" descr="5. How to Use Angular Material Components in Angular - YouTube">
            <a:extLst>
              <a:ext uri="{FF2B5EF4-FFF2-40B4-BE49-F238E27FC236}">
                <a16:creationId xmlns:a16="http://schemas.microsoft.com/office/drawing/2014/main" id="{B13C1B7A-C2EB-4E0B-95D4-7931D109F9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85" r="13527" b="2"/>
          <a:stretch/>
        </p:blipFill>
        <p:spPr bwMode="auto">
          <a:xfrm>
            <a:off x="6245352" y="1828800"/>
            <a:ext cx="5577840" cy="4251960"/>
          </a:xfrm>
          <a:prstGeom prst="rect">
            <a:avLst/>
          </a:prstGeom>
          <a:solidFill>
            <a:srgbClr val="FFFFFF"/>
          </a:solidFill>
        </p:spPr>
      </p:pic>
    </p:spTree>
    <p:extLst>
      <p:ext uri="{BB962C8B-B14F-4D97-AF65-F5344CB8AC3E}">
        <p14:creationId xmlns:p14="http://schemas.microsoft.com/office/powerpoint/2010/main" val="191002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C8D91C-081C-4E67-863F-7B2FE51C60FC}"/>
              </a:ext>
            </a:extLst>
          </p:cNvPr>
          <p:cNvSpPr>
            <a:spLocks noGrp="1"/>
          </p:cNvSpPr>
          <p:nvPr>
            <p:ph idx="1"/>
          </p:nvPr>
        </p:nvSpPr>
        <p:spPr>
          <a:xfrm>
            <a:off x="365760" y="1544079"/>
            <a:ext cx="8503920" cy="4251960"/>
          </a:xfrm>
        </p:spPr>
        <p:txBody>
          <a:bodyPr/>
          <a:lstStyle/>
          <a:p>
            <a:pPr marL="0" indent="0">
              <a:buNone/>
            </a:pPr>
            <a:r>
              <a:rPr lang="en-US" b="0" i="0" dirty="0">
                <a:effectLst/>
                <a:latin typeface="Roboto" panose="02000000000000000000" pitchFamily="2" charset="0"/>
              </a:rPr>
              <a:t>Use the Angular CLI's install </a:t>
            </a:r>
            <a:r>
              <a:rPr lang="en-US" b="0" i="0" u="none" strike="noStrike" dirty="0">
                <a:solidFill>
                  <a:srgbClr val="3F51B5"/>
                </a:solidFill>
                <a:effectLst/>
                <a:latin typeface="Roboto" panose="02000000000000000000" pitchFamily="2" charset="0"/>
                <a:hlinkClick r:id="rId2"/>
              </a:rPr>
              <a:t>schematic</a:t>
            </a:r>
            <a:r>
              <a:rPr lang="en-US" b="0" i="0" dirty="0">
                <a:effectLst/>
                <a:latin typeface="Roboto" panose="02000000000000000000" pitchFamily="2" charset="0"/>
              </a:rPr>
              <a:t> to set up your Angular Material project by running the following command:</a:t>
            </a:r>
            <a:endParaRPr lang="en-IN" dirty="0"/>
          </a:p>
          <a:p>
            <a:pPr marL="0" indent="0">
              <a:buNone/>
            </a:pPr>
            <a:endParaRPr lang="en-IN" dirty="0"/>
          </a:p>
        </p:txBody>
      </p:sp>
      <p:sp>
        <p:nvSpPr>
          <p:cNvPr id="4" name="Title 1">
            <a:extLst>
              <a:ext uri="{FF2B5EF4-FFF2-40B4-BE49-F238E27FC236}">
                <a16:creationId xmlns:a16="http://schemas.microsoft.com/office/drawing/2014/main" id="{65FB4964-3F4E-42DF-988C-805C22FF6046}"/>
              </a:ext>
            </a:extLst>
          </p:cNvPr>
          <p:cNvSpPr txBox="1">
            <a:spLocks/>
          </p:cNvSpPr>
          <p:nvPr/>
        </p:nvSpPr>
        <p:spPr>
          <a:xfrm>
            <a:off x="365760" y="467740"/>
            <a:ext cx="11457432"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IN" dirty="0"/>
              <a:t>Install Angular Material</a:t>
            </a:r>
            <a:br>
              <a:rPr lang="en-IN" dirty="0"/>
            </a:br>
            <a:endParaRPr lang="en-IN" dirty="0"/>
          </a:p>
        </p:txBody>
      </p:sp>
      <p:sp>
        <p:nvSpPr>
          <p:cNvPr id="5" name="Rectangle 3">
            <a:extLst>
              <a:ext uri="{FF2B5EF4-FFF2-40B4-BE49-F238E27FC236}">
                <a16:creationId xmlns:a16="http://schemas.microsoft.com/office/drawing/2014/main" id="{70E11687-8AC0-41CB-A12A-B8C1C54B0F04}"/>
              </a:ext>
            </a:extLst>
          </p:cNvPr>
          <p:cNvSpPr txBox="1">
            <a:spLocks noChangeArrowheads="1"/>
          </p:cNvSpPr>
          <p:nvPr/>
        </p:nvSpPr>
        <p:spPr bwMode="auto">
          <a:xfrm>
            <a:off x="365760" y="2495550"/>
            <a:ext cx="3091231" cy="482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01568" rIns="91440" bIns="101568" numCol="1" spcCol="301752" rtlCol="0" anchor="ctr" anchorCtr="0" compatLnSpc="1">
            <a:prstTxWarp prst="textNoShape">
              <a:avLst/>
            </a:prstTxWarp>
            <a:spAutoFit/>
          </a:bodyPr>
          <a:lst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spcBef>
                <a:spcPct val="0"/>
              </a:spcBef>
              <a:spcAft>
                <a:spcPct val="0"/>
              </a:spcAft>
            </a:pPr>
            <a:r>
              <a:rPr lang="en-US" altLang="en-US" dirty="0"/>
              <a:t>ng add @angular/material </a:t>
            </a:r>
          </a:p>
        </p:txBody>
      </p:sp>
    </p:spTree>
    <p:extLst>
      <p:ext uri="{BB962C8B-B14F-4D97-AF65-F5344CB8AC3E}">
        <p14:creationId xmlns:p14="http://schemas.microsoft.com/office/powerpoint/2010/main" val="69012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AE52-2000-4F0A-9615-8E2085E01008}"/>
              </a:ext>
            </a:extLst>
          </p:cNvPr>
          <p:cNvSpPr>
            <a:spLocks noGrp="1"/>
          </p:cNvSpPr>
          <p:nvPr>
            <p:ph type="title"/>
          </p:nvPr>
        </p:nvSpPr>
        <p:spPr>
          <a:xfrm>
            <a:off x="365760" y="346710"/>
            <a:ext cx="11457432" cy="91440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CC051B1-381E-408B-A41B-126C5FFBD162}"/>
              </a:ext>
            </a:extLst>
          </p:cNvPr>
          <p:cNvSpPr>
            <a:spLocks noGrp="1"/>
          </p:cNvSpPr>
          <p:nvPr>
            <p:ph idx="1"/>
          </p:nvPr>
        </p:nvSpPr>
        <p:spPr>
          <a:xfrm>
            <a:off x="365760" y="1400175"/>
            <a:ext cx="8503920" cy="4251960"/>
          </a:xfrm>
        </p:spPr>
        <p:txBody>
          <a:bodyPr/>
          <a:lstStyle/>
          <a:p>
            <a:pPr>
              <a:lnSpc>
                <a:spcPct val="150000"/>
              </a:lnSpc>
            </a:pPr>
            <a:r>
              <a:rPr lang="en-US" b="0" i="0" dirty="0">
                <a:solidFill>
                  <a:srgbClr val="374151"/>
                </a:solidFill>
                <a:effectLst/>
              </a:rPr>
              <a:t>Angular Material offers a wide range of pre-built UI components for Angular applications.</a:t>
            </a:r>
          </a:p>
          <a:p>
            <a:pPr>
              <a:lnSpc>
                <a:spcPct val="150000"/>
              </a:lnSpc>
            </a:pPr>
            <a:r>
              <a:rPr lang="en-US" b="0" i="0" dirty="0">
                <a:solidFill>
                  <a:srgbClr val="374151"/>
                </a:solidFill>
                <a:effectLst/>
              </a:rPr>
              <a:t>It promotes consistent and visually appealing designs throughout the application.</a:t>
            </a:r>
          </a:p>
          <a:p>
            <a:pPr>
              <a:lnSpc>
                <a:spcPct val="150000"/>
              </a:lnSpc>
            </a:pPr>
            <a:r>
              <a:rPr lang="en-US" b="0" i="0" dirty="0">
                <a:solidFill>
                  <a:srgbClr val="374151"/>
                </a:solidFill>
                <a:effectLst/>
              </a:rPr>
              <a:t>Angular Material enhances the user experience with intuitive and responsive components.</a:t>
            </a:r>
          </a:p>
          <a:p>
            <a:pPr>
              <a:lnSpc>
                <a:spcPct val="150000"/>
              </a:lnSpc>
            </a:pPr>
            <a:r>
              <a:rPr lang="en-US" b="0" i="0" dirty="0">
                <a:solidFill>
                  <a:srgbClr val="374151"/>
                </a:solidFill>
                <a:effectLst/>
              </a:rPr>
              <a:t>It improves development efficiency by providing time-saving pre-built components.</a:t>
            </a:r>
          </a:p>
          <a:p>
            <a:pPr>
              <a:lnSpc>
                <a:spcPct val="150000"/>
              </a:lnSpc>
            </a:pPr>
            <a:r>
              <a:rPr lang="en-US" b="0" i="0" dirty="0">
                <a:solidFill>
                  <a:srgbClr val="374151"/>
                </a:solidFill>
                <a:effectLst/>
              </a:rPr>
              <a:t>The library prioritizes accessibility, ensuring inclusive and compliant designs for all users.</a:t>
            </a:r>
          </a:p>
          <a:p>
            <a:pPr>
              <a:lnSpc>
                <a:spcPct val="150000"/>
              </a:lnSpc>
            </a:pPr>
            <a:endParaRPr lang="en-IN" dirty="0"/>
          </a:p>
        </p:txBody>
      </p:sp>
    </p:spTree>
    <p:extLst>
      <p:ext uri="{BB962C8B-B14F-4D97-AF65-F5344CB8AC3E}">
        <p14:creationId xmlns:p14="http://schemas.microsoft.com/office/powerpoint/2010/main" val="126580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BE94-F631-4256-813A-5D971F694913}"/>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B36190D5-9E2F-4E7C-8A8D-AA251500914A}"/>
              </a:ext>
            </a:extLst>
          </p:cNvPr>
          <p:cNvSpPr>
            <a:spLocks noGrp="1"/>
          </p:cNvSpPr>
          <p:nvPr>
            <p:ph idx="1"/>
          </p:nvPr>
        </p:nvSpPr>
        <p:spPr/>
        <p:txBody>
          <a:bodyPr/>
          <a:lstStyle/>
          <a:p>
            <a:pPr>
              <a:lnSpc>
                <a:spcPct val="150000"/>
              </a:lnSpc>
            </a:pPr>
            <a:r>
              <a:rPr lang="en-US" dirty="0"/>
              <a:t>Angular Material Ui Link : </a:t>
            </a:r>
            <a:r>
              <a:rPr lang="en-US" dirty="0">
                <a:hlinkClick r:id="rId2"/>
              </a:rPr>
              <a:t>https://material.angular.io/</a:t>
            </a:r>
            <a:endParaRPr lang="en-US" dirty="0"/>
          </a:p>
          <a:p>
            <a:pPr>
              <a:lnSpc>
                <a:spcPct val="150000"/>
              </a:lnSpc>
            </a:pPr>
            <a:r>
              <a:rPr lang="en-US" dirty="0"/>
              <a:t>GitHub Link : </a:t>
            </a:r>
            <a:r>
              <a:rPr lang="en-US" dirty="0">
                <a:hlinkClick r:id="rId3"/>
              </a:rPr>
              <a:t>https://github.com/anujaajay10/AngularMaterial-SpringBoot.git</a:t>
            </a:r>
            <a:endParaRPr lang="en-IN" dirty="0"/>
          </a:p>
        </p:txBody>
      </p:sp>
    </p:spTree>
    <p:extLst>
      <p:ext uri="{BB962C8B-B14F-4D97-AF65-F5344CB8AC3E}">
        <p14:creationId xmlns:p14="http://schemas.microsoft.com/office/powerpoint/2010/main" val="84603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F1F1048-DAC9-49AA-A61E-B619AD99C7C1}"/>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7641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2a5145cd-5f35-4e40-804b-04ad7a33edf7" xsi:nil="true"/>
    <SharedWithUsers xmlns="f7113b4e-2ce0-4a3d-8ddb-863e1beee682">
      <UserInfo>
        <DisplayName>Lucas Warren(UST,US)</DisplayName>
        <AccountId>17221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66F445E10A0E44980ABF14EA8244AC" ma:contentTypeVersion="13" ma:contentTypeDescription="Create a new document." ma:contentTypeScope="" ma:versionID="aeca07c7475f7641e9ac1a8688efd6b6">
  <xsd:schema xmlns:xsd="http://www.w3.org/2001/XMLSchema" xmlns:xs="http://www.w3.org/2001/XMLSchema" xmlns:p="http://schemas.microsoft.com/office/2006/metadata/properties" xmlns:ns2="2a5145cd-5f35-4e40-804b-04ad7a33edf7" xmlns:ns3="f7113b4e-2ce0-4a3d-8ddb-863e1beee682" targetNamespace="http://schemas.microsoft.com/office/2006/metadata/properties" ma:root="true" ma:fieldsID="0078760a24b3dc7352439c0f51bf8340" ns2:_="" ns3:_="">
    <xsd:import namespace="2a5145cd-5f35-4e40-804b-04ad7a33edf7"/>
    <xsd:import namespace="f7113b4e-2ce0-4a3d-8ddb-863e1beee682"/>
    <xsd:element name="properties">
      <xsd:complexType>
        <xsd:sequence>
          <xsd:element name="documentManagement">
            <xsd:complexType>
              <xsd:all>
                <xsd:element ref="ns2:Status"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5145cd-5f35-4e40-804b-04ad7a33edf7" elementFormDefault="qualified">
    <xsd:import namespace="http://schemas.microsoft.com/office/2006/documentManagement/types"/>
    <xsd:import namespace="http://schemas.microsoft.com/office/infopath/2007/PartnerControls"/>
    <xsd:element name="Status" ma:index="4" nillable="true" ma:displayName="Status" ma:internalName="Status" ma:readOnly="false">
      <xsd:simpleType>
        <xsd:restriction base="dms:Note">
          <xsd:maxLength value="255"/>
        </xsd:restriction>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113b4e-2ce0-4a3d-8ddb-863e1beee682"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2.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 ds:uri="2a5145cd-5f35-4e40-804b-04ad7a33edf7"/>
    <ds:schemaRef ds:uri="f7113b4e-2ce0-4a3d-8ddb-863e1beee682"/>
  </ds:schemaRefs>
</ds:datastoreItem>
</file>

<file path=customXml/itemProps3.xml><?xml version="1.0" encoding="utf-8"?>
<ds:datastoreItem xmlns:ds="http://schemas.openxmlformats.org/officeDocument/2006/customXml" ds:itemID="{2FFDA136-08C9-450F-A048-EEBB622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5145cd-5f35-4e40-804b-04ad7a33edf7"/>
    <ds:schemaRef ds:uri="f7113b4e-2ce0-4a3d-8ddb-863e1beee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636</TotalTime>
  <Words>296</Words>
  <Application>Microsoft Office PowerPoint</Application>
  <PresentationFormat>Widescreen</PresentationFormat>
  <Paragraphs>31</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Roboto</vt:lpstr>
      <vt:lpstr>UST</vt:lpstr>
      <vt:lpstr>Angular Material UI</vt:lpstr>
      <vt:lpstr>Angular Material </vt:lpstr>
      <vt:lpstr>Features of Angular Material</vt:lpstr>
      <vt:lpstr>Angular Material UI</vt:lpstr>
      <vt:lpstr>PowerPoint Presentation</vt:lpstr>
      <vt:lpstr>Conclusion</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Anuja Ajay(UST,IN)</cp:lastModifiedBy>
  <cp:revision>28</cp:revision>
  <cp:lastPrinted>2019-10-06T00:46:52Z</cp:lastPrinted>
  <dcterms:created xsi:type="dcterms:W3CDTF">2020-12-03T20:34:18Z</dcterms:created>
  <dcterms:modified xsi:type="dcterms:W3CDTF">2023-06-13T04:50:38Z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