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468" r:id="rId5"/>
    <p:sldId id="431" r:id="rId6"/>
    <p:sldId id="474" r:id="rId7"/>
    <p:sldId id="475" r:id="rId8"/>
    <p:sldId id="478" r:id="rId9"/>
    <p:sldId id="477" r:id="rId10"/>
    <p:sldId id="42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119B1-966D-44A1-8730-0382589D5375}" v="105" dt="2023-03-01T03:50:57.371"/>
    <p1510:client id="{122452B3-9681-43B0-866D-655328B5DB12}" v="185" dt="2023-03-02T17:40:44.072"/>
    <p1510:client id="{227AFEB0-5E13-465E-A779-857C28F0FEB9}" v="117" dt="2023-03-02T05:02:08.950"/>
    <p1510:client id="{2DE26FE2-45FB-4F26-A176-2705B95D5F2D}" v="176" dt="2023-03-02T08:55:48.439"/>
    <p1510:client id="{2E58EBB2-A53C-498D-BB2B-2F58CD890035}" v="264" dt="2023-03-01T12:23:02.346"/>
    <p1510:client id="{48F7E3C2-C5CE-43E1-AF29-DB22FFF4C819}" v="321" dt="2023-03-02T19:50:49.758"/>
    <p1510:client id="{4B42A6EF-A70A-41AC-8E3A-8C59AA59A465}" v="27" dt="2023-02-28T12:21:16.889"/>
    <p1510:client id="{50776864-5CEE-4036-B912-6E541F31ADA6}" v="234" dt="2023-03-03T04:03:54.924"/>
    <p1510:client id="{52A89759-4042-417E-9199-59A0F1483EA4}" v="453" dt="2023-02-28T12:22:58.789"/>
    <p1510:client id="{6E28D61B-953A-4489-8DD9-C92FF8615AFA}" v="2" dt="2023-02-28T12:07:26.179"/>
    <p1510:client id="{7037063D-103E-48E3-9DE1-A55BF8B948D3}" v="8" dt="2023-02-28T12:02:02.347"/>
    <p1510:client id="{75CECE49-DC76-446C-B7F6-325D2B5087A7}" v="4" dt="2023-03-02T15:34:13.223"/>
    <p1510:client id="{76FE704C-A693-42E0-9199-6E8AB325CF6B}" v="42" dt="2023-03-01T04:43:04.888"/>
    <p1510:client id="{79CEB347-1348-45C9-9F61-E02D0F688FA3}" v="3" dt="2023-03-03T09:21:56.569"/>
    <p1510:client id="{844D9FFA-C088-4474-988A-996A087D0FAC}" v="42" dt="2023-02-28T11:37:15.924"/>
    <p1510:client id="{8A3E20D6-BD49-4340-B392-8CA89F98CBF4}" v="58" dt="2023-03-03T03:56:51.534"/>
    <p1510:client id="{8D91A25F-7A4C-447F-BB9D-D836C706589A}" v="2" dt="2023-03-03T09:07:25.461"/>
    <p1510:client id="{9548A62A-5CCC-4F94-91CB-C0625A0719E2}" v="85" dt="2023-03-02T12:33:15.918"/>
    <p1510:client id="{9F0285ED-859C-4F87-AB4D-9F18E8800C70}" v="5" dt="2023-02-28T11:59:05.023"/>
    <p1510:client id="{A2290BF9-10C5-4FB7-8FB9-582DEE8C0BC4}" v="35" dt="2023-02-28T11:45:59.968"/>
    <p1510:client id="{ADD610D9-C3F0-4219-B482-52BC67A0F6D8}" v="147" dt="2023-03-03T09:02:56.119"/>
    <p1510:client id="{B1A1D940-D619-46DE-945A-FB96B31A9340}" v="113" dt="2023-03-02T04:22:33.731"/>
    <p1510:client id="{B4DD1757-7FFF-451A-8A9C-7E64A57EF684}" v="38" dt="2023-02-28T11:55:10.046"/>
    <p1510:client id="{B86895FF-EF37-49DD-A9D6-22169F7C3276}" v="2" dt="2023-03-03T09:20:26.839"/>
    <p1510:client id="{B903161E-8D1E-4399-A3C3-922CD925991A}" v="22" dt="2023-03-03T03:53:39.732"/>
    <p1510:client id="{CE7A43F9-E938-4E02-8AD5-A6F4B46499DF}" v="790" dt="2023-03-02T18:06:40.477"/>
    <p1510:client id="{D84026BC-2C8D-4B02-A669-90218723CE4B}" v="2" dt="2023-02-28T12:08:37.375"/>
    <p1510:client id="{E7AC67EC-131E-4826-B58B-F1D0BD3FFDFB}" v="2" dt="2023-02-28T12:08:59.262"/>
    <p1510:client id="{ED29B79D-4331-485A-9511-12903F0309A8}" v="2" dt="2023-02-28T12:10:11.831"/>
    <p1510:client id="{FB1D1232-FE77-434D-91BE-48259B30732A}" v="362" dt="2023-02-28T12:23:51.907"/>
    <p1510:client id="{FC12B7D1-C922-4CA7-8C7C-9777C3F40540}" v="1" dt="2023-03-03T08:38:45.309"/>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6/21/2023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78B8-CAD4-C236-2014-6B057087D850}"/>
              </a:ext>
            </a:extLst>
          </p:cNvPr>
          <p:cNvSpPr>
            <a:spLocks noGrp="1"/>
          </p:cNvSpPr>
          <p:nvPr>
            <p:ph type="ctrTitle"/>
          </p:nvPr>
        </p:nvSpPr>
        <p:spPr>
          <a:xfrm>
            <a:off x="1102995" y="2044065"/>
            <a:ext cx="6593378" cy="2304288"/>
          </a:xfrm>
        </p:spPr>
        <p:txBody>
          <a:bodyPr anchor="ctr"/>
          <a:lstStyle/>
          <a:p>
            <a:r>
              <a:rPr lang="en-US" sz="4800" dirty="0">
                <a:cs typeface="Arial"/>
              </a:rPr>
              <a:t>HTTP Patch Method</a:t>
            </a:r>
            <a:endParaRPr lang="en-US" sz="4800" dirty="0"/>
          </a:p>
        </p:txBody>
      </p:sp>
      <p:sp>
        <p:nvSpPr>
          <p:cNvPr id="3" name="Subtitle 2">
            <a:extLst>
              <a:ext uri="{FF2B5EF4-FFF2-40B4-BE49-F238E27FC236}">
                <a16:creationId xmlns:a16="http://schemas.microsoft.com/office/drawing/2014/main" id="{1D356442-201E-8EB2-16B3-6E6A2AA2F7AD}"/>
              </a:ext>
            </a:extLst>
          </p:cNvPr>
          <p:cNvSpPr>
            <a:spLocks noGrp="1"/>
          </p:cNvSpPr>
          <p:nvPr>
            <p:ph type="subTitle" idx="1"/>
          </p:nvPr>
        </p:nvSpPr>
        <p:spPr>
          <a:xfrm>
            <a:off x="1255395" y="5353050"/>
            <a:ext cx="5166360" cy="394855"/>
          </a:xfrm>
        </p:spPr>
        <p:txBody>
          <a:bodyPr/>
          <a:lstStyle/>
          <a:p>
            <a:r>
              <a:rPr lang="en-US" b="1" dirty="0"/>
              <a:t>Rayona Mathew</a:t>
            </a:r>
          </a:p>
          <a:p>
            <a:r>
              <a:rPr lang="en-US" b="1" dirty="0"/>
              <a:t>245072</a:t>
            </a:r>
          </a:p>
        </p:txBody>
      </p:sp>
    </p:spTree>
    <p:extLst>
      <p:ext uri="{BB962C8B-B14F-4D97-AF65-F5344CB8AC3E}">
        <p14:creationId xmlns:p14="http://schemas.microsoft.com/office/powerpoint/2010/main" val="254297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dirty="0">
                <a:cs typeface="Arial"/>
              </a:rPr>
              <a:t>                                          Introduction</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828800"/>
            <a:ext cx="11285102" cy="4251960"/>
          </a:xfrm>
        </p:spPr>
        <p:txBody>
          <a:bodyPr vert="horz" lIns="0" tIns="0" rIns="0" bIns="0" spcCol="301752" rtlCol="0" anchor="t">
            <a:normAutofit/>
          </a:bodyPr>
          <a:lstStyle/>
          <a:p>
            <a:r>
              <a:rPr lang="en-US" sz="2400" b="0" i="0" dirty="0">
                <a:solidFill>
                  <a:srgbClr val="000000"/>
                </a:solidFill>
                <a:effectLst/>
              </a:rPr>
              <a:t>Of the various HTTP methods available, the HTTP patch method plays a unique role. It allows us to apply partial updates to HTTP resources.</a:t>
            </a:r>
          </a:p>
          <a:p>
            <a:endParaRPr lang="en-US" sz="2000" dirty="0">
              <a:cs typeface="Arial"/>
            </a:endParaRPr>
          </a:p>
          <a:p>
            <a:r>
              <a:rPr lang="en-US" sz="2400" b="0" i="0" dirty="0">
                <a:solidFill>
                  <a:srgbClr val="000000"/>
                </a:solidFill>
                <a:effectLst/>
              </a:rPr>
              <a:t>The HTTP patch method offers a nice way to apply partial updates to resources. As a result, clients need to send only the differences in their requests.</a:t>
            </a:r>
          </a:p>
          <a:p>
            <a:endParaRPr lang="en-US" sz="2000" dirty="0">
              <a:cs typeface="Arial"/>
            </a:endParaRPr>
          </a:p>
          <a:p>
            <a:r>
              <a:rPr lang="en-US" sz="2400" i="0" dirty="0">
                <a:solidFill>
                  <a:srgbClr val="000000"/>
                </a:solidFill>
                <a:effectLst/>
              </a:rPr>
              <a:t>The HTTP patch request body describes how the target resource should be modified to produce a new version.</a:t>
            </a:r>
            <a:endParaRPr lang="en-IN" sz="2400" dirty="0"/>
          </a:p>
          <a:p>
            <a:endParaRPr lang="en-US" sz="2000" dirty="0">
              <a:cs typeface="Arial"/>
            </a:endParaRPr>
          </a:p>
        </p:txBody>
      </p:sp>
    </p:spTree>
    <p:extLst>
      <p:ext uri="{BB962C8B-B14F-4D97-AF65-F5344CB8AC3E}">
        <p14:creationId xmlns:p14="http://schemas.microsoft.com/office/powerpoint/2010/main" val="87712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a:xfrm>
            <a:off x="-497840" y="320040"/>
            <a:ext cx="11457432" cy="914400"/>
          </a:xfrm>
        </p:spPr>
        <p:txBody>
          <a:bodyPr/>
          <a:lstStyle/>
          <a:p>
            <a:r>
              <a:rPr lang="en-US" dirty="0">
                <a:cs typeface="Arial"/>
              </a:rPr>
              <a:t>                                          </a:t>
            </a:r>
            <a:r>
              <a:rPr lang="en-IN" b="1" i="0" dirty="0">
                <a:solidFill>
                  <a:srgbClr val="000000"/>
                </a:solidFill>
                <a:effectLst/>
                <a:latin typeface="Raleway" pitchFamily="2" charset="0"/>
              </a:rPr>
              <a:t>JSON Patch Operations</a:t>
            </a:r>
            <a:br>
              <a:rPr lang="en-IN" b="1" i="0" dirty="0">
                <a:solidFill>
                  <a:srgbClr val="000000"/>
                </a:solidFill>
                <a:effectLst/>
                <a:latin typeface="Raleway" pitchFamily="2" charset="0"/>
              </a:rPr>
            </a:br>
            <a:endParaRPr lang="en-US" dirty="0">
              <a:cs typeface="Arial"/>
            </a:endParaRP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341120"/>
            <a:ext cx="11285102" cy="4739640"/>
          </a:xfrm>
        </p:spPr>
        <p:txBody>
          <a:bodyPr vert="horz" lIns="0" tIns="0" rIns="0" bIns="0" spcCol="301752" rtlCol="0" anchor="t">
            <a:normAutofit/>
          </a:bodyPr>
          <a:lstStyle/>
          <a:p>
            <a:pPr marL="0" indent="0">
              <a:buNone/>
            </a:pPr>
            <a:r>
              <a:rPr lang="en-IN" sz="2400" b="1" i="0" dirty="0">
                <a:solidFill>
                  <a:srgbClr val="000000"/>
                </a:solidFill>
                <a:effectLst/>
                <a:latin typeface="Raleway" pitchFamily="2" charset="0"/>
              </a:rPr>
              <a:t>The </a:t>
            </a:r>
            <a:r>
              <a:rPr lang="en-IN" sz="2400" b="1" dirty="0">
                <a:solidFill>
                  <a:srgbClr val="000000"/>
                </a:solidFill>
                <a:effectLst/>
                <a:latin typeface="Raleway" pitchFamily="2" charset="0"/>
              </a:rPr>
              <a:t>add</a:t>
            </a:r>
            <a:r>
              <a:rPr lang="en-IN" sz="2400" b="1" i="0" dirty="0">
                <a:solidFill>
                  <a:srgbClr val="000000"/>
                </a:solidFill>
                <a:effectLst/>
                <a:latin typeface="Raleway" pitchFamily="2" charset="0"/>
              </a:rPr>
              <a:t> Operation</a:t>
            </a:r>
          </a:p>
          <a:p>
            <a:r>
              <a:rPr lang="en-US" sz="2400" dirty="0">
                <a:solidFill>
                  <a:srgbClr val="000000"/>
                </a:solidFill>
              </a:rPr>
              <a:t>T</a:t>
            </a:r>
            <a:r>
              <a:rPr lang="en-US" sz="2400" b="0" i="0" dirty="0">
                <a:solidFill>
                  <a:srgbClr val="000000"/>
                </a:solidFill>
                <a:effectLst/>
              </a:rPr>
              <a:t>he </a:t>
            </a:r>
            <a:r>
              <a:rPr lang="en-US" sz="2400" b="0" dirty="0">
                <a:solidFill>
                  <a:srgbClr val="000000"/>
                </a:solidFill>
                <a:effectLst/>
              </a:rPr>
              <a:t>add</a:t>
            </a:r>
            <a:r>
              <a:rPr lang="en-US" sz="2400" b="0" i="0" dirty="0">
                <a:solidFill>
                  <a:srgbClr val="000000"/>
                </a:solidFill>
                <a:effectLst/>
              </a:rPr>
              <a:t> operation is used to add a new member to an object and also, to update an existing member and to insert a new value into the array at the specified index.</a:t>
            </a:r>
            <a:endParaRPr lang="en-IN" sz="2400" b="1" dirty="0">
              <a:solidFill>
                <a:srgbClr val="000000"/>
              </a:solidFill>
            </a:endParaRPr>
          </a:p>
          <a:p>
            <a:pPr marL="0" indent="0">
              <a:buNone/>
            </a:pPr>
            <a:endParaRPr lang="en-IN" sz="2400" b="1" i="0" dirty="0">
              <a:solidFill>
                <a:srgbClr val="000000"/>
              </a:solidFill>
              <a:effectLst/>
              <a:latin typeface="Raleway" pitchFamily="2" charset="0"/>
            </a:endParaRPr>
          </a:p>
          <a:p>
            <a:pPr marL="0" indent="0">
              <a:buNone/>
            </a:pPr>
            <a:r>
              <a:rPr lang="en-IN" sz="2400" b="1" i="0" dirty="0">
                <a:solidFill>
                  <a:srgbClr val="000000"/>
                </a:solidFill>
                <a:effectLst/>
                <a:latin typeface="Raleway" pitchFamily="2" charset="0"/>
              </a:rPr>
              <a:t>The </a:t>
            </a:r>
            <a:r>
              <a:rPr lang="en-IN" sz="2400" b="1" dirty="0">
                <a:solidFill>
                  <a:srgbClr val="000000"/>
                </a:solidFill>
                <a:effectLst/>
                <a:latin typeface="Raleway" pitchFamily="2" charset="0"/>
              </a:rPr>
              <a:t>remove</a:t>
            </a:r>
            <a:r>
              <a:rPr lang="en-IN" sz="2400" b="1" i="0" dirty="0">
                <a:solidFill>
                  <a:srgbClr val="000000"/>
                </a:solidFill>
                <a:effectLst/>
                <a:latin typeface="Raleway" pitchFamily="2" charset="0"/>
              </a:rPr>
              <a:t> Operation</a:t>
            </a:r>
          </a:p>
          <a:p>
            <a:r>
              <a:rPr lang="en-US" sz="2400" b="0" i="0" dirty="0">
                <a:solidFill>
                  <a:srgbClr val="000000"/>
                </a:solidFill>
                <a:effectLst/>
              </a:rPr>
              <a:t>The </a:t>
            </a:r>
            <a:r>
              <a:rPr lang="en-US" sz="2400" b="0" dirty="0">
                <a:solidFill>
                  <a:srgbClr val="000000"/>
                </a:solidFill>
                <a:effectLst/>
              </a:rPr>
              <a:t>remove</a:t>
            </a:r>
            <a:r>
              <a:rPr lang="en-US" sz="2400" b="0" i="0" dirty="0">
                <a:solidFill>
                  <a:srgbClr val="000000"/>
                </a:solidFill>
                <a:effectLst/>
              </a:rPr>
              <a:t> operation removes a value at the target location. </a:t>
            </a:r>
          </a:p>
          <a:p>
            <a:r>
              <a:rPr lang="en-US" sz="2400" b="0" i="0" dirty="0">
                <a:solidFill>
                  <a:srgbClr val="000000"/>
                </a:solidFill>
                <a:effectLst/>
              </a:rPr>
              <a:t>Besides, it can remove an element from an array at the specified index.</a:t>
            </a:r>
            <a:endParaRPr lang="en-IN" sz="2400" b="1" i="0" dirty="0">
              <a:solidFill>
                <a:srgbClr val="000000"/>
              </a:solidFill>
              <a:effectLst/>
            </a:endParaRPr>
          </a:p>
          <a:p>
            <a:pPr marL="0" indent="0">
              <a:buNone/>
            </a:pPr>
            <a:endParaRPr lang="en-US" sz="2000" dirty="0">
              <a:cs typeface="Arial"/>
            </a:endParaRPr>
          </a:p>
        </p:txBody>
      </p:sp>
    </p:spTree>
    <p:extLst>
      <p:ext uri="{BB962C8B-B14F-4D97-AF65-F5344CB8AC3E}">
        <p14:creationId xmlns:p14="http://schemas.microsoft.com/office/powerpoint/2010/main" val="43009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453449" y="436880"/>
            <a:ext cx="11285102" cy="5699760"/>
          </a:xfrm>
        </p:spPr>
        <p:txBody>
          <a:bodyPr vert="horz" lIns="0" tIns="0" rIns="0" bIns="0" spcCol="301752" rtlCol="0" anchor="t">
            <a:normAutofit/>
          </a:bodyPr>
          <a:lstStyle/>
          <a:p>
            <a:pPr marL="0" indent="0">
              <a:buNone/>
            </a:pPr>
            <a:r>
              <a:rPr lang="en-IN" sz="2400" b="1" i="0" dirty="0">
                <a:solidFill>
                  <a:srgbClr val="000000"/>
                </a:solidFill>
                <a:effectLst/>
                <a:latin typeface="Raleway" pitchFamily="2" charset="0"/>
              </a:rPr>
              <a:t>The </a:t>
            </a:r>
            <a:r>
              <a:rPr lang="en-IN" sz="2400" b="1" dirty="0">
                <a:solidFill>
                  <a:srgbClr val="000000"/>
                </a:solidFill>
                <a:effectLst/>
                <a:latin typeface="Raleway" pitchFamily="2" charset="0"/>
              </a:rPr>
              <a:t>replace</a:t>
            </a:r>
            <a:r>
              <a:rPr lang="en-IN" sz="2400" b="1" i="0" dirty="0">
                <a:solidFill>
                  <a:srgbClr val="000000"/>
                </a:solidFill>
                <a:effectLst/>
                <a:latin typeface="Raleway" pitchFamily="2" charset="0"/>
              </a:rPr>
              <a:t> Operation</a:t>
            </a:r>
          </a:p>
          <a:p>
            <a:r>
              <a:rPr lang="en-US" sz="2400" b="0" i="0" dirty="0">
                <a:solidFill>
                  <a:srgbClr val="000000"/>
                </a:solidFill>
                <a:effectLst/>
              </a:rPr>
              <a:t>The </a:t>
            </a:r>
            <a:r>
              <a:rPr lang="en-US" sz="2400" b="0" dirty="0">
                <a:solidFill>
                  <a:srgbClr val="000000"/>
                </a:solidFill>
                <a:effectLst/>
              </a:rPr>
              <a:t>replace</a:t>
            </a:r>
            <a:r>
              <a:rPr lang="en-US" sz="2400" b="0" i="0" dirty="0">
                <a:solidFill>
                  <a:srgbClr val="000000"/>
                </a:solidFill>
                <a:effectLst/>
              </a:rPr>
              <a:t> operation updates the value at the target location with a new value.</a:t>
            </a:r>
            <a:endParaRPr lang="en-IN" sz="2400" b="1" dirty="0">
              <a:solidFill>
                <a:srgbClr val="000000"/>
              </a:solidFill>
            </a:endParaRPr>
          </a:p>
          <a:p>
            <a:pPr marL="0" indent="0">
              <a:buNone/>
            </a:pPr>
            <a:endParaRPr lang="en-IN" sz="2400" b="1" i="0" dirty="0">
              <a:solidFill>
                <a:srgbClr val="000000"/>
              </a:solidFill>
              <a:effectLst/>
              <a:latin typeface="Raleway" pitchFamily="2" charset="0"/>
            </a:endParaRPr>
          </a:p>
          <a:p>
            <a:pPr marL="0" indent="0">
              <a:buNone/>
            </a:pPr>
            <a:r>
              <a:rPr lang="en-IN" sz="2400" b="1" i="0" dirty="0">
                <a:solidFill>
                  <a:srgbClr val="000000"/>
                </a:solidFill>
                <a:effectLst/>
                <a:latin typeface="Raleway" pitchFamily="2" charset="0"/>
              </a:rPr>
              <a:t>The </a:t>
            </a:r>
            <a:r>
              <a:rPr lang="en-IN" sz="2400" b="1" dirty="0">
                <a:solidFill>
                  <a:srgbClr val="000000"/>
                </a:solidFill>
                <a:effectLst/>
                <a:latin typeface="Raleway" pitchFamily="2" charset="0"/>
              </a:rPr>
              <a:t>move</a:t>
            </a:r>
            <a:r>
              <a:rPr lang="en-IN" sz="2400" b="1" i="0" dirty="0">
                <a:solidFill>
                  <a:srgbClr val="000000"/>
                </a:solidFill>
                <a:effectLst/>
                <a:latin typeface="Raleway" pitchFamily="2" charset="0"/>
              </a:rPr>
              <a:t> Operation</a:t>
            </a:r>
          </a:p>
          <a:p>
            <a:r>
              <a:rPr lang="en-US" sz="2400" b="0" i="0" dirty="0">
                <a:solidFill>
                  <a:srgbClr val="000000"/>
                </a:solidFill>
                <a:effectLst/>
              </a:rPr>
              <a:t>The </a:t>
            </a:r>
            <a:r>
              <a:rPr lang="en-US" sz="2400" b="0" dirty="0">
                <a:solidFill>
                  <a:srgbClr val="000000"/>
                </a:solidFill>
                <a:effectLst/>
              </a:rPr>
              <a:t>move</a:t>
            </a:r>
            <a:r>
              <a:rPr lang="en-US" sz="2400" b="0" i="0" dirty="0">
                <a:solidFill>
                  <a:srgbClr val="000000"/>
                </a:solidFill>
                <a:effectLst/>
              </a:rPr>
              <a:t> operation removes the value at the specified location and adds it to the target location.</a:t>
            </a:r>
            <a:endParaRPr lang="en-IN" sz="2400" b="1" dirty="0">
              <a:solidFill>
                <a:srgbClr val="000000"/>
              </a:solidFill>
            </a:endParaRPr>
          </a:p>
          <a:p>
            <a:pPr marL="0" indent="0">
              <a:buNone/>
            </a:pPr>
            <a:endParaRPr lang="en-IN" sz="2400" b="1" i="0" dirty="0">
              <a:solidFill>
                <a:srgbClr val="000000"/>
              </a:solidFill>
              <a:effectLst/>
              <a:latin typeface="Raleway" pitchFamily="2" charset="0"/>
            </a:endParaRPr>
          </a:p>
          <a:p>
            <a:pPr marL="0" indent="0">
              <a:buNone/>
            </a:pPr>
            <a:r>
              <a:rPr lang="en-IN" sz="2400" b="1" i="0" dirty="0">
                <a:solidFill>
                  <a:srgbClr val="000000"/>
                </a:solidFill>
                <a:effectLst/>
                <a:latin typeface="Raleway" pitchFamily="2" charset="0"/>
              </a:rPr>
              <a:t>The </a:t>
            </a:r>
            <a:r>
              <a:rPr lang="en-IN" sz="2400" b="1" dirty="0">
                <a:solidFill>
                  <a:srgbClr val="000000"/>
                </a:solidFill>
                <a:effectLst/>
                <a:latin typeface="Raleway" pitchFamily="2" charset="0"/>
              </a:rPr>
              <a:t>copy</a:t>
            </a:r>
            <a:r>
              <a:rPr lang="en-IN" sz="2400" b="1" i="0" dirty="0">
                <a:solidFill>
                  <a:srgbClr val="000000"/>
                </a:solidFill>
                <a:effectLst/>
                <a:latin typeface="Raleway" pitchFamily="2" charset="0"/>
              </a:rPr>
              <a:t> Operation</a:t>
            </a:r>
          </a:p>
          <a:p>
            <a:r>
              <a:rPr lang="en-US" sz="2400" b="0" i="0" dirty="0">
                <a:solidFill>
                  <a:srgbClr val="000000"/>
                </a:solidFill>
                <a:effectLst/>
              </a:rPr>
              <a:t>The </a:t>
            </a:r>
            <a:r>
              <a:rPr lang="en-US" sz="2400" b="0" dirty="0">
                <a:solidFill>
                  <a:srgbClr val="000000"/>
                </a:solidFill>
                <a:effectLst/>
              </a:rPr>
              <a:t>copy</a:t>
            </a:r>
            <a:r>
              <a:rPr lang="en-US" sz="2400" b="0" i="0" dirty="0">
                <a:solidFill>
                  <a:srgbClr val="000000"/>
                </a:solidFill>
                <a:effectLst/>
              </a:rPr>
              <a:t> operation copies the value at the specified location to the target location.</a:t>
            </a:r>
            <a:endParaRPr lang="en-IN" sz="2400" b="1" i="0" dirty="0">
              <a:solidFill>
                <a:srgbClr val="000000"/>
              </a:solidFill>
              <a:effectLst/>
            </a:endParaRPr>
          </a:p>
          <a:p>
            <a:pPr marL="0" indent="0">
              <a:buNone/>
            </a:pPr>
            <a:endParaRPr lang="en-IN" sz="2800" b="1" i="0" dirty="0">
              <a:solidFill>
                <a:srgbClr val="000000"/>
              </a:solidFill>
              <a:effectLst/>
              <a:latin typeface="Raleway" pitchFamily="2" charset="0"/>
            </a:endParaRPr>
          </a:p>
          <a:p>
            <a:pPr marL="0" indent="0">
              <a:buNone/>
            </a:pPr>
            <a:endParaRPr lang="en-IN" sz="2400" b="1" i="0" dirty="0">
              <a:solidFill>
                <a:srgbClr val="000000"/>
              </a:solidFill>
              <a:effectLst/>
              <a:latin typeface="Raleway" pitchFamily="2" charset="0"/>
            </a:endParaRPr>
          </a:p>
          <a:p>
            <a:pPr marL="0" indent="0">
              <a:buNone/>
            </a:pPr>
            <a:endParaRPr lang="en-US" sz="2000" dirty="0">
              <a:cs typeface="Arial"/>
            </a:endParaRPr>
          </a:p>
        </p:txBody>
      </p:sp>
    </p:spTree>
    <p:extLst>
      <p:ext uri="{BB962C8B-B14F-4D97-AF65-F5344CB8AC3E}">
        <p14:creationId xmlns:p14="http://schemas.microsoft.com/office/powerpoint/2010/main" val="81781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dirty="0">
                <a:cs typeface="Arial"/>
              </a:rPr>
              <a:t>                                        Advantages</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828800"/>
            <a:ext cx="11285102" cy="4251960"/>
          </a:xfrm>
        </p:spPr>
        <p:txBody>
          <a:bodyPr vert="horz" lIns="0" tIns="0" rIns="0" bIns="0" spcCol="301752" rtlCol="0" anchor="t">
            <a:normAutofit lnSpcReduction="10000"/>
          </a:bodyPr>
          <a:lstStyle/>
          <a:p>
            <a:r>
              <a:rPr lang="en-US" sz="2400" b="0" i="0" dirty="0">
                <a:solidFill>
                  <a:srgbClr val="374151"/>
                </a:solidFill>
                <a:effectLst/>
              </a:rPr>
              <a:t>Efficient updates: Patch allows you to send only the specific changes that need to be applied to a resource. It reduces unnecessary data transfer and improves overall performance.</a:t>
            </a:r>
          </a:p>
          <a:p>
            <a:pPr marL="0" indent="0">
              <a:buNone/>
            </a:pPr>
            <a:endParaRPr lang="en-US" sz="2400" dirty="0">
              <a:cs typeface="Arial"/>
            </a:endParaRPr>
          </a:p>
          <a:p>
            <a:r>
              <a:rPr lang="en-IN" sz="2800" b="0" i="0" dirty="0">
                <a:solidFill>
                  <a:srgbClr val="374151"/>
                </a:solidFill>
                <a:effectLst/>
                <a:latin typeface="Söhne"/>
              </a:rPr>
              <a:t>Granular control: </a:t>
            </a:r>
            <a:r>
              <a:rPr lang="en-US" sz="2400" b="0" i="0" dirty="0">
                <a:solidFill>
                  <a:srgbClr val="374151"/>
                </a:solidFill>
                <a:effectLst/>
              </a:rPr>
              <a:t>You can modify specific properties without affecting the rest of the resource, which is useful when you want to make targeted changes or avoid unintentional modifications.</a:t>
            </a:r>
          </a:p>
          <a:p>
            <a:endParaRPr lang="en-US" sz="2400" dirty="0">
              <a:solidFill>
                <a:srgbClr val="374151"/>
              </a:solidFill>
            </a:endParaRPr>
          </a:p>
          <a:p>
            <a:r>
              <a:rPr lang="en-US" sz="2400" b="0" i="0" dirty="0">
                <a:solidFill>
                  <a:srgbClr val="374151"/>
                </a:solidFill>
                <a:effectLst/>
              </a:rPr>
              <a:t>Reduced network traffic: By sending only the changed fields, Patch reduces the amount of data transmitted over the network. </a:t>
            </a:r>
            <a:endParaRPr lang="en-US" sz="2400" dirty="0">
              <a:cs typeface="Arial"/>
            </a:endParaRPr>
          </a:p>
        </p:txBody>
      </p:sp>
    </p:spTree>
    <p:extLst>
      <p:ext uri="{BB962C8B-B14F-4D97-AF65-F5344CB8AC3E}">
        <p14:creationId xmlns:p14="http://schemas.microsoft.com/office/powerpoint/2010/main" val="19622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a:xfrm>
            <a:off x="-1371600" y="467360"/>
            <a:ext cx="11457432" cy="914400"/>
          </a:xfrm>
        </p:spPr>
        <p:txBody>
          <a:bodyPr/>
          <a:lstStyle/>
          <a:p>
            <a:pPr algn="l"/>
            <a:r>
              <a:rPr lang="en-US" dirty="0">
                <a:cs typeface="Arial"/>
              </a:rPr>
              <a:t>                                          </a:t>
            </a:r>
            <a:r>
              <a:rPr lang="en-US" b="1" i="0" dirty="0">
                <a:solidFill>
                  <a:srgbClr val="000000"/>
                </a:solidFill>
                <a:effectLst/>
                <a:latin typeface="Raleway" pitchFamily="2" charset="0"/>
              </a:rPr>
              <a:t>When Put and When Patch</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381760"/>
            <a:ext cx="11288150" cy="4699000"/>
          </a:xfrm>
        </p:spPr>
        <p:txBody>
          <a:bodyPr vert="horz" lIns="0" tIns="0" rIns="0" bIns="0" spcCol="301752" rtlCol="0" anchor="t">
            <a:normAutofit/>
          </a:bodyPr>
          <a:lstStyle/>
          <a:p>
            <a:r>
              <a:rPr lang="en-US" sz="2400" i="0" dirty="0">
                <a:solidFill>
                  <a:srgbClr val="000000"/>
                </a:solidFill>
                <a:effectLst/>
              </a:rPr>
              <a:t>When a client needs to replace an existing </a:t>
            </a:r>
            <a:r>
              <a:rPr lang="en-US" sz="2400" dirty="0">
                <a:solidFill>
                  <a:srgbClr val="000000"/>
                </a:solidFill>
              </a:rPr>
              <a:t>r</a:t>
            </a:r>
            <a:r>
              <a:rPr lang="en-US" sz="2400" i="0" dirty="0">
                <a:solidFill>
                  <a:srgbClr val="000000"/>
                </a:solidFill>
                <a:effectLst/>
              </a:rPr>
              <a:t>esource entirely, they can use put. When they're doing a partial update, they can use HTTP patch.</a:t>
            </a:r>
          </a:p>
          <a:p>
            <a:endParaRPr lang="en-US" sz="2400" dirty="0">
              <a:solidFill>
                <a:srgbClr val="000000"/>
              </a:solidFill>
            </a:endParaRPr>
          </a:p>
          <a:p>
            <a:r>
              <a:rPr lang="en-US" sz="2400" dirty="0">
                <a:solidFill>
                  <a:srgbClr val="000000"/>
                </a:solidFill>
              </a:rPr>
              <a:t>W</a:t>
            </a:r>
            <a:r>
              <a:rPr lang="en-US" sz="2400" i="0" dirty="0">
                <a:solidFill>
                  <a:srgbClr val="000000"/>
                </a:solidFill>
                <a:effectLst/>
              </a:rPr>
              <a:t>hen updating a single field of the resource, sending the complete resource representation can be cumbersome and uses a lot of unnecessary bandwidth. In such cases, the semantics of patch make a lot more sense.</a:t>
            </a:r>
          </a:p>
          <a:p>
            <a:pPr marL="0" indent="0">
              <a:buNone/>
            </a:pPr>
            <a:endParaRPr lang="en-US" sz="2400" dirty="0"/>
          </a:p>
          <a:p>
            <a:pPr marL="0" indent="0">
              <a:buNone/>
            </a:pPr>
            <a:br>
              <a:rPr lang="en-US" sz="2400" dirty="0"/>
            </a:br>
            <a:endParaRPr lang="en-US" sz="2000" dirty="0">
              <a:cs typeface="Arial"/>
            </a:endParaRPr>
          </a:p>
        </p:txBody>
      </p:sp>
    </p:spTree>
    <p:extLst>
      <p:ext uri="{BB962C8B-B14F-4D97-AF65-F5344CB8AC3E}">
        <p14:creationId xmlns:p14="http://schemas.microsoft.com/office/powerpoint/2010/main" val="241770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6F4F5F-5654-457F-900A-BA90EFD93BF5}">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214</TotalTime>
  <Words>536</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Raleway</vt:lpstr>
      <vt:lpstr>Söhne</vt:lpstr>
      <vt:lpstr>UST</vt:lpstr>
      <vt:lpstr>HTTP Patch Method</vt:lpstr>
      <vt:lpstr>                                          Introduction</vt:lpstr>
      <vt:lpstr>                                          JSON Patch Operations </vt:lpstr>
      <vt:lpstr>PowerPoint Presentation</vt:lpstr>
      <vt:lpstr>                                        Advantages</vt:lpstr>
      <vt:lpstr>                                          When Put and When Patch</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Rayona Mathew(UST,IN)</cp:lastModifiedBy>
  <cp:revision>15</cp:revision>
  <cp:lastPrinted>2019-10-06T00:46:52Z</cp:lastPrinted>
  <dcterms:created xsi:type="dcterms:W3CDTF">2020-12-03T20:34:18Z</dcterms:created>
  <dcterms:modified xsi:type="dcterms:W3CDTF">2023-06-21T03:55:08Z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