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82" r:id="rId3"/>
    <p:sldId id="299" r:id="rId4"/>
    <p:sldId id="283" r:id="rId5"/>
    <p:sldId id="330" r:id="rId6"/>
    <p:sldId id="358" r:id="rId7"/>
    <p:sldId id="359" r:id="rId8"/>
    <p:sldId id="360" r:id="rId9"/>
    <p:sldId id="333" r:id="rId10"/>
    <p:sldId id="355" r:id="rId11"/>
    <p:sldId id="356" r:id="rId12"/>
    <p:sldId id="357" r:id="rId13"/>
    <p:sldId id="337" r:id="rId14"/>
    <p:sldId id="326" r:id="rId15"/>
    <p:sldId id="288" r:id="rId16"/>
    <p:sldId id="380" r:id="rId17"/>
    <p:sldId id="291" r:id="rId18"/>
    <p:sldId id="296" r:id="rId19"/>
    <p:sldId id="297" r:id="rId20"/>
    <p:sldId id="265" r:id="rId21"/>
    <p:sldId id="268" r:id="rId22"/>
    <p:sldId id="362" r:id="rId23"/>
    <p:sldId id="363" r:id="rId24"/>
    <p:sldId id="272" r:id="rId25"/>
    <p:sldId id="361" r:id="rId26"/>
    <p:sldId id="364" r:id="rId27"/>
    <p:sldId id="365" r:id="rId28"/>
    <p:sldId id="366" r:id="rId29"/>
    <p:sldId id="367" r:id="rId30"/>
    <p:sldId id="368" r:id="rId31"/>
    <p:sldId id="369" r:id="rId32"/>
    <p:sldId id="370" r:id="rId33"/>
    <p:sldId id="371" r:id="rId34"/>
    <p:sldId id="372" r:id="rId35"/>
    <p:sldId id="373" r:id="rId36"/>
    <p:sldId id="374" r:id="rId37"/>
    <p:sldId id="375" r:id="rId38"/>
    <p:sldId id="376" r:id="rId39"/>
    <p:sldId id="377" r:id="rId40"/>
    <p:sldId id="378" r:id="rId41"/>
    <p:sldId id="379" r:id="rId42"/>
    <p:sldId id="354" r:id="rId43"/>
    <p:sldId id="353" r:id="rId44"/>
    <p:sldId id="287"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FD366AA-1FEC-4D7C-AB93-A8F3C8AFC4FF}">
          <p14:sldIdLst>
            <p14:sldId id="256"/>
            <p14:sldId id="282"/>
            <p14:sldId id="299"/>
            <p14:sldId id="283"/>
            <p14:sldId id="330"/>
            <p14:sldId id="358"/>
            <p14:sldId id="359"/>
            <p14:sldId id="360"/>
            <p14:sldId id="333"/>
            <p14:sldId id="355"/>
            <p14:sldId id="356"/>
            <p14:sldId id="357"/>
            <p14:sldId id="337"/>
            <p14:sldId id="326"/>
            <p14:sldId id="288"/>
            <p14:sldId id="380"/>
            <p14:sldId id="291"/>
            <p14:sldId id="296"/>
            <p14:sldId id="297"/>
            <p14:sldId id="265"/>
            <p14:sldId id="268"/>
            <p14:sldId id="362"/>
            <p14:sldId id="363"/>
            <p14:sldId id="272"/>
            <p14:sldId id="361"/>
            <p14:sldId id="364"/>
            <p14:sldId id="365"/>
            <p14:sldId id="366"/>
            <p14:sldId id="367"/>
            <p14:sldId id="368"/>
            <p14:sldId id="369"/>
            <p14:sldId id="370"/>
            <p14:sldId id="371"/>
            <p14:sldId id="372"/>
            <p14:sldId id="373"/>
            <p14:sldId id="374"/>
            <p14:sldId id="375"/>
            <p14:sldId id="376"/>
            <p14:sldId id="377"/>
            <p14:sldId id="378"/>
            <p14:sldId id="379"/>
            <p14:sldId id="354"/>
            <p14:sldId id="353"/>
            <p14:sldId id="28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36" autoAdjust="0"/>
    <p:restoredTop sz="94921" autoAdjust="0"/>
  </p:normalViewPr>
  <p:slideViewPr>
    <p:cSldViewPr>
      <p:cViewPr varScale="1">
        <p:scale>
          <a:sx n="37" d="100"/>
          <a:sy n="37" d="100"/>
        </p:scale>
        <p:origin x="1506" y="42"/>
      </p:cViewPr>
      <p:guideLst>
        <p:guide orient="horz" pos="2160"/>
        <p:guide pos="2880"/>
      </p:guideLst>
    </p:cSldViewPr>
  </p:slideViewPr>
  <p:outlineViewPr>
    <p:cViewPr>
      <p:scale>
        <a:sx n="33" d="100"/>
        <a:sy n="33" d="100"/>
      </p:scale>
      <p:origin x="0" y="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Area</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LUT</c:v>
                </c:pt>
              </c:strCache>
            </c:strRef>
          </c:tx>
          <c:spPr>
            <a:solidFill>
              <a:schemeClr val="accent1"/>
            </a:solidFill>
            <a:ln>
              <a:noFill/>
            </a:ln>
            <a:effectLst/>
          </c:spPr>
          <c:invertIfNegative val="0"/>
          <c:cat>
            <c:strRef>
              <c:f>Sheet1!$A$2:$A$3</c:f>
              <c:strCache>
                <c:ptCount val="2"/>
                <c:pt idx="0">
                  <c:v>Proposed</c:v>
                </c:pt>
                <c:pt idx="1">
                  <c:v>Modified</c:v>
                </c:pt>
              </c:strCache>
            </c:strRef>
          </c:cat>
          <c:val>
            <c:numRef>
              <c:f>Sheet1!$B$2:$B$3</c:f>
              <c:numCache>
                <c:formatCode>General</c:formatCode>
                <c:ptCount val="2"/>
                <c:pt idx="0">
                  <c:v>67</c:v>
                </c:pt>
                <c:pt idx="1">
                  <c:v>60</c:v>
                </c:pt>
              </c:numCache>
            </c:numRef>
          </c:val>
          <c:extLst>
            <c:ext xmlns:c16="http://schemas.microsoft.com/office/drawing/2014/chart" uri="{C3380CC4-5D6E-409C-BE32-E72D297353CC}">
              <c16:uniqueId val="{00000000-37FF-4369-81A8-C03CD56D0643}"/>
            </c:ext>
          </c:extLst>
        </c:ser>
        <c:ser>
          <c:idx val="1"/>
          <c:order val="1"/>
          <c:tx>
            <c:strRef>
              <c:f>Sheet1!$C$1</c:f>
              <c:strCache>
                <c:ptCount val="1"/>
                <c:pt idx="0">
                  <c:v>Slices</c:v>
                </c:pt>
              </c:strCache>
            </c:strRef>
          </c:tx>
          <c:spPr>
            <a:solidFill>
              <a:schemeClr val="accent2"/>
            </a:solidFill>
            <a:ln>
              <a:noFill/>
            </a:ln>
            <a:effectLst/>
          </c:spPr>
          <c:invertIfNegative val="0"/>
          <c:cat>
            <c:strRef>
              <c:f>Sheet1!$A$2:$A$3</c:f>
              <c:strCache>
                <c:ptCount val="2"/>
                <c:pt idx="0">
                  <c:v>Proposed</c:v>
                </c:pt>
                <c:pt idx="1">
                  <c:v>Modified</c:v>
                </c:pt>
              </c:strCache>
            </c:strRef>
          </c:cat>
          <c:val>
            <c:numRef>
              <c:f>Sheet1!$C$2:$C$3</c:f>
              <c:numCache>
                <c:formatCode>General</c:formatCode>
                <c:ptCount val="2"/>
                <c:pt idx="0">
                  <c:v>42</c:v>
                </c:pt>
                <c:pt idx="1">
                  <c:v>32</c:v>
                </c:pt>
              </c:numCache>
            </c:numRef>
          </c:val>
          <c:extLst>
            <c:ext xmlns:c16="http://schemas.microsoft.com/office/drawing/2014/chart" uri="{C3380CC4-5D6E-409C-BE32-E72D297353CC}">
              <c16:uniqueId val="{00000001-37FF-4369-81A8-C03CD56D0643}"/>
            </c:ext>
          </c:extLst>
        </c:ser>
        <c:ser>
          <c:idx val="2"/>
          <c:order val="2"/>
          <c:tx>
            <c:strRef>
              <c:f>Sheet1!$D$1</c:f>
              <c:strCache>
                <c:ptCount val="1"/>
                <c:pt idx="0">
                  <c:v>Flip Flop</c:v>
                </c:pt>
              </c:strCache>
            </c:strRef>
          </c:tx>
          <c:spPr>
            <a:solidFill>
              <a:schemeClr val="accent3"/>
            </a:solidFill>
            <a:ln>
              <a:noFill/>
            </a:ln>
            <a:effectLst/>
          </c:spPr>
          <c:invertIfNegative val="0"/>
          <c:cat>
            <c:strRef>
              <c:f>Sheet1!$A$2:$A$3</c:f>
              <c:strCache>
                <c:ptCount val="2"/>
                <c:pt idx="0">
                  <c:v>Proposed</c:v>
                </c:pt>
                <c:pt idx="1">
                  <c:v>Modified</c:v>
                </c:pt>
              </c:strCache>
            </c:strRef>
          </c:cat>
          <c:val>
            <c:numRef>
              <c:f>Sheet1!$D$2:$D$3</c:f>
              <c:numCache>
                <c:formatCode>General</c:formatCode>
                <c:ptCount val="2"/>
                <c:pt idx="0">
                  <c:v>70</c:v>
                </c:pt>
                <c:pt idx="1">
                  <c:v>63</c:v>
                </c:pt>
              </c:numCache>
            </c:numRef>
          </c:val>
          <c:extLst>
            <c:ext xmlns:c16="http://schemas.microsoft.com/office/drawing/2014/chart" uri="{C3380CC4-5D6E-409C-BE32-E72D297353CC}">
              <c16:uniqueId val="{00000002-37FF-4369-81A8-C03CD56D0643}"/>
            </c:ext>
          </c:extLst>
        </c:ser>
        <c:dLbls>
          <c:showLegendKey val="0"/>
          <c:showVal val="0"/>
          <c:showCatName val="0"/>
          <c:showSerName val="0"/>
          <c:showPercent val="0"/>
          <c:showBubbleSize val="0"/>
        </c:dLbls>
        <c:gapWidth val="219"/>
        <c:overlap val="-27"/>
        <c:axId val="261062016"/>
        <c:axId val="261338240"/>
      </c:barChart>
      <c:catAx>
        <c:axId val="261062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1338240"/>
        <c:crosses val="autoZero"/>
        <c:auto val="1"/>
        <c:lblAlgn val="ctr"/>
        <c:lblOffset val="100"/>
        <c:noMultiLvlLbl val="0"/>
      </c:catAx>
      <c:valAx>
        <c:axId val="261338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10620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Delay</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Proposed</c:v>
                </c:pt>
              </c:strCache>
            </c:strRef>
          </c:tx>
          <c:spPr>
            <a:solidFill>
              <a:schemeClr val="accent1"/>
            </a:solidFill>
            <a:ln>
              <a:noFill/>
            </a:ln>
            <a:effectLst/>
          </c:spPr>
          <c:invertIfNegative val="0"/>
          <c:cat>
            <c:strRef>
              <c:f>Sheet1!$A$2:$A$4</c:f>
              <c:strCache>
                <c:ptCount val="3"/>
                <c:pt idx="0">
                  <c:v>Overall Delay</c:v>
                </c:pt>
                <c:pt idx="1">
                  <c:v>Gate Delay</c:v>
                </c:pt>
                <c:pt idx="2">
                  <c:v>Path Delay</c:v>
                </c:pt>
              </c:strCache>
            </c:strRef>
          </c:cat>
          <c:val>
            <c:numRef>
              <c:f>Sheet1!$B$2:$B$4</c:f>
              <c:numCache>
                <c:formatCode>General</c:formatCode>
                <c:ptCount val="3"/>
                <c:pt idx="0">
                  <c:v>7.2809999999999997</c:v>
                </c:pt>
                <c:pt idx="1">
                  <c:v>6.3639999999999999</c:v>
                </c:pt>
                <c:pt idx="2">
                  <c:v>0.91700000000000004</c:v>
                </c:pt>
              </c:numCache>
            </c:numRef>
          </c:val>
          <c:extLst>
            <c:ext xmlns:c16="http://schemas.microsoft.com/office/drawing/2014/chart" uri="{C3380CC4-5D6E-409C-BE32-E72D297353CC}">
              <c16:uniqueId val="{00000000-1804-45E5-B8D3-E2FD9543D283}"/>
            </c:ext>
          </c:extLst>
        </c:ser>
        <c:ser>
          <c:idx val="1"/>
          <c:order val="1"/>
          <c:tx>
            <c:strRef>
              <c:f>Sheet1!$C$1</c:f>
              <c:strCache>
                <c:ptCount val="1"/>
                <c:pt idx="0">
                  <c:v>Modified</c:v>
                </c:pt>
              </c:strCache>
            </c:strRef>
          </c:tx>
          <c:spPr>
            <a:solidFill>
              <a:schemeClr val="accent2"/>
            </a:solidFill>
            <a:ln>
              <a:noFill/>
            </a:ln>
            <a:effectLst/>
          </c:spPr>
          <c:invertIfNegative val="0"/>
          <c:cat>
            <c:strRef>
              <c:f>Sheet1!$A$2:$A$4</c:f>
              <c:strCache>
                <c:ptCount val="3"/>
                <c:pt idx="0">
                  <c:v>Overall Delay</c:v>
                </c:pt>
                <c:pt idx="1">
                  <c:v>Gate Delay</c:v>
                </c:pt>
                <c:pt idx="2">
                  <c:v>Path Delay</c:v>
                </c:pt>
              </c:strCache>
            </c:strRef>
          </c:cat>
          <c:val>
            <c:numRef>
              <c:f>Sheet1!$C$2:$C$4</c:f>
              <c:numCache>
                <c:formatCode>General</c:formatCode>
                <c:ptCount val="3"/>
                <c:pt idx="0">
                  <c:v>7.2809999999999997</c:v>
                </c:pt>
                <c:pt idx="1">
                  <c:v>6.3639999999999999</c:v>
                </c:pt>
                <c:pt idx="2">
                  <c:v>0.91700000000000004</c:v>
                </c:pt>
              </c:numCache>
            </c:numRef>
          </c:val>
          <c:extLst>
            <c:ext xmlns:c16="http://schemas.microsoft.com/office/drawing/2014/chart" uri="{C3380CC4-5D6E-409C-BE32-E72D297353CC}">
              <c16:uniqueId val="{00000001-1804-45E5-B8D3-E2FD9543D283}"/>
            </c:ext>
          </c:extLst>
        </c:ser>
        <c:dLbls>
          <c:showLegendKey val="0"/>
          <c:showVal val="0"/>
          <c:showCatName val="0"/>
          <c:showSerName val="0"/>
          <c:showPercent val="0"/>
          <c:showBubbleSize val="0"/>
        </c:dLbls>
        <c:gapWidth val="219"/>
        <c:overlap val="-27"/>
        <c:axId val="214242432"/>
        <c:axId val="261328256"/>
      </c:barChart>
      <c:catAx>
        <c:axId val="214242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1328256"/>
        <c:crosses val="autoZero"/>
        <c:auto val="1"/>
        <c:lblAlgn val="ctr"/>
        <c:lblOffset val="100"/>
        <c:noMultiLvlLbl val="0"/>
      </c:catAx>
      <c:valAx>
        <c:axId val="261328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242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Power</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Total Power</c:v>
                </c:pt>
              </c:strCache>
            </c:strRef>
          </c:tx>
          <c:spPr>
            <a:solidFill>
              <a:schemeClr val="accent1"/>
            </a:solidFill>
            <a:ln>
              <a:noFill/>
            </a:ln>
            <a:effectLst/>
          </c:spPr>
          <c:invertIfNegative val="0"/>
          <c:cat>
            <c:strRef>
              <c:f>Sheet1!$A$2:$A$3</c:f>
              <c:strCache>
                <c:ptCount val="2"/>
                <c:pt idx="0">
                  <c:v>Proposed</c:v>
                </c:pt>
                <c:pt idx="1">
                  <c:v>Modified</c:v>
                </c:pt>
              </c:strCache>
            </c:strRef>
          </c:cat>
          <c:val>
            <c:numRef>
              <c:f>Sheet1!$B$2:$B$3</c:f>
              <c:numCache>
                <c:formatCode>General</c:formatCode>
                <c:ptCount val="2"/>
                <c:pt idx="0">
                  <c:v>3.3969999999999998</c:v>
                </c:pt>
                <c:pt idx="1">
                  <c:v>3.032</c:v>
                </c:pt>
              </c:numCache>
            </c:numRef>
          </c:val>
          <c:extLst>
            <c:ext xmlns:c16="http://schemas.microsoft.com/office/drawing/2014/chart" uri="{C3380CC4-5D6E-409C-BE32-E72D297353CC}">
              <c16:uniqueId val="{00000000-6035-48DD-A448-42BD73148AFB}"/>
            </c:ext>
          </c:extLst>
        </c:ser>
        <c:ser>
          <c:idx val="1"/>
          <c:order val="1"/>
          <c:tx>
            <c:strRef>
              <c:f>Sheet1!$C$1</c:f>
              <c:strCache>
                <c:ptCount val="1"/>
                <c:pt idx="0">
                  <c:v>Dynamic Power </c:v>
                </c:pt>
              </c:strCache>
            </c:strRef>
          </c:tx>
          <c:spPr>
            <a:solidFill>
              <a:schemeClr val="accent2"/>
            </a:solidFill>
            <a:ln>
              <a:noFill/>
            </a:ln>
            <a:effectLst/>
          </c:spPr>
          <c:invertIfNegative val="0"/>
          <c:cat>
            <c:strRef>
              <c:f>Sheet1!$A$2:$A$3</c:f>
              <c:strCache>
                <c:ptCount val="2"/>
                <c:pt idx="0">
                  <c:v>Proposed</c:v>
                </c:pt>
                <c:pt idx="1">
                  <c:v>Modified</c:v>
                </c:pt>
              </c:strCache>
            </c:strRef>
          </c:cat>
          <c:val>
            <c:numRef>
              <c:f>Sheet1!$C$2:$C$3</c:f>
              <c:numCache>
                <c:formatCode>General</c:formatCode>
                <c:ptCount val="2"/>
                <c:pt idx="0">
                  <c:v>2.9079999999999999</c:v>
                </c:pt>
                <c:pt idx="1">
                  <c:v>2.5659999999999998</c:v>
                </c:pt>
              </c:numCache>
            </c:numRef>
          </c:val>
          <c:extLst>
            <c:ext xmlns:c16="http://schemas.microsoft.com/office/drawing/2014/chart" uri="{C3380CC4-5D6E-409C-BE32-E72D297353CC}">
              <c16:uniqueId val="{00000001-6035-48DD-A448-42BD73148AFB}"/>
            </c:ext>
          </c:extLst>
        </c:ser>
        <c:ser>
          <c:idx val="2"/>
          <c:order val="2"/>
          <c:tx>
            <c:strRef>
              <c:f>Sheet1!$D$1</c:f>
              <c:strCache>
                <c:ptCount val="1"/>
                <c:pt idx="0">
                  <c:v>Static Power</c:v>
                </c:pt>
              </c:strCache>
            </c:strRef>
          </c:tx>
          <c:spPr>
            <a:solidFill>
              <a:schemeClr val="accent3"/>
            </a:solidFill>
            <a:ln>
              <a:noFill/>
            </a:ln>
            <a:effectLst/>
          </c:spPr>
          <c:invertIfNegative val="0"/>
          <c:cat>
            <c:strRef>
              <c:f>Sheet1!$A$2:$A$3</c:f>
              <c:strCache>
                <c:ptCount val="2"/>
                <c:pt idx="0">
                  <c:v>Proposed</c:v>
                </c:pt>
                <c:pt idx="1">
                  <c:v>Modified</c:v>
                </c:pt>
              </c:strCache>
            </c:strRef>
          </c:cat>
          <c:val>
            <c:numRef>
              <c:f>Sheet1!$D$2:$D$3</c:f>
              <c:numCache>
                <c:formatCode>General</c:formatCode>
                <c:ptCount val="2"/>
                <c:pt idx="0">
                  <c:v>0.48899999999999999</c:v>
                </c:pt>
                <c:pt idx="1">
                  <c:v>0.46600000000000003</c:v>
                </c:pt>
              </c:numCache>
            </c:numRef>
          </c:val>
          <c:extLst>
            <c:ext xmlns:c16="http://schemas.microsoft.com/office/drawing/2014/chart" uri="{C3380CC4-5D6E-409C-BE32-E72D297353CC}">
              <c16:uniqueId val="{00000002-6035-48DD-A448-42BD73148AFB}"/>
            </c:ext>
          </c:extLst>
        </c:ser>
        <c:dLbls>
          <c:showLegendKey val="0"/>
          <c:showVal val="0"/>
          <c:showCatName val="0"/>
          <c:showSerName val="0"/>
          <c:showPercent val="0"/>
          <c:showBubbleSize val="0"/>
        </c:dLbls>
        <c:gapWidth val="219"/>
        <c:overlap val="-27"/>
        <c:axId val="157911680"/>
        <c:axId val="157928448"/>
      </c:barChart>
      <c:catAx>
        <c:axId val="157911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928448"/>
        <c:crosses val="autoZero"/>
        <c:auto val="1"/>
        <c:lblAlgn val="ctr"/>
        <c:lblOffset val="100"/>
        <c:noMultiLvlLbl val="0"/>
      </c:catAx>
      <c:valAx>
        <c:axId val="1579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911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1FE64C-C5EA-4EDF-8071-FD7C2D613285}" type="datetimeFigureOut">
              <a:rPr lang="en-US" smtClean="0"/>
              <a:pPr/>
              <a:t>6/1/2024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63F27F-869A-496D-AA02-CBBCF908C6AC}" type="slidenum">
              <a:rPr lang="en-US" smtClean="0"/>
              <a:pPr/>
              <a:t>‹#›</a:t>
            </a:fld>
            <a:endParaRPr lang="en-US"/>
          </a:p>
        </p:txBody>
      </p:sp>
    </p:spTree>
    <p:extLst>
      <p:ext uri="{BB962C8B-B14F-4D97-AF65-F5344CB8AC3E}">
        <p14:creationId xmlns:p14="http://schemas.microsoft.com/office/powerpoint/2010/main" val="2759371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B4BDD33-19F4-4C1B-BDDA-A8F52C860736}" type="datetime1">
              <a:rPr lang="en-US" smtClean="0"/>
              <a:pPr/>
              <a:t>6/1/2024</a:t>
            </a:fld>
            <a:endParaRPr lang="en-US"/>
          </a:p>
        </p:txBody>
      </p:sp>
      <p:sp>
        <p:nvSpPr>
          <p:cNvPr id="5" name="Footer Placeholder 4"/>
          <p:cNvSpPr>
            <a:spLocks noGrp="1"/>
          </p:cNvSpPr>
          <p:nvPr>
            <p:ph type="ftr" sz="quarter" idx="11"/>
          </p:nvPr>
        </p:nvSpPr>
        <p:spPr/>
        <p:txBody>
          <a:bodyPr/>
          <a:lstStyle/>
          <a:p>
            <a:r>
              <a:rPr lang="en-US"/>
              <a:t>College Name</a:t>
            </a:r>
          </a:p>
        </p:txBody>
      </p:sp>
      <p:sp>
        <p:nvSpPr>
          <p:cNvPr id="6" name="Slide Number Placeholder 5"/>
          <p:cNvSpPr>
            <a:spLocks noGrp="1"/>
          </p:cNvSpPr>
          <p:nvPr>
            <p:ph type="sldNum" sz="quarter" idx="12"/>
          </p:nvPr>
        </p:nvSpPr>
        <p:spPr/>
        <p:txBody>
          <a:bodyPr/>
          <a:lstStyle/>
          <a:p>
            <a:fld id="{FFB524CE-D036-4554-8E9A-612A2D4EDF2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7ACDA9-F2F3-4138-A5F8-C084BAF46D74}" type="datetime1">
              <a:rPr lang="en-US" smtClean="0"/>
              <a:pPr/>
              <a:t>6/1/2024</a:t>
            </a:fld>
            <a:endParaRPr lang="en-US"/>
          </a:p>
        </p:txBody>
      </p:sp>
      <p:sp>
        <p:nvSpPr>
          <p:cNvPr id="5" name="Footer Placeholder 4"/>
          <p:cNvSpPr>
            <a:spLocks noGrp="1"/>
          </p:cNvSpPr>
          <p:nvPr>
            <p:ph type="ftr" sz="quarter" idx="11"/>
          </p:nvPr>
        </p:nvSpPr>
        <p:spPr/>
        <p:txBody>
          <a:bodyPr/>
          <a:lstStyle/>
          <a:p>
            <a:r>
              <a:rPr lang="en-US"/>
              <a:t>College Name</a:t>
            </a:r>
          </a:p>
        </p:txBody>
      </p:sp>
      <p:sp>
        <p:nvSpPr>
          <p:cNvPr id="6" name="Slide Number Placeholder 5"/>
          <p:cNvSpPr>
            <a:spLocks noGrp="1"/>
          </p:cNvSpPr>
          <p:nvPr>
            <p:ph type="sldNum" sz="quarter" idx="12"/>
          </p:nvPr>
        </p:nvSpPr>
        <p:spPr/>
        <p:txBody>
          <a:bodyPr/>
          <a:lstStyle/>
          <a:p>
            <a:fld id="{FFB524CE-D036-4554-8E9A-612A2D4EDF2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4BE8AC-E92D-4426-BC4E-B6C0C3BEF044}" type="datetime1">
              <a:rPr lang="en-US" smtClean="0"/>
              <a:pPr/>
              <a:t>6/1/2024</a:t>
            </a:fld>
            <a:endParaRPr lang="en-US"/>
          </a:p>
        </p:txBody>
      </p:sp>
      <p:sp>
        <p:nvSpPr>
          <p:cNvPr id="5" name="Footer Placeholder 4"/>
          <p:cNvSpPr>
            <a:spLocks noGrp="1"/>
          </p:cNvSpPr>
          <p:nvPr>
            <p:ph type="ftr" sz="quarter" idx="11"/>
          </p:nvPr>
        </p:nvSpPr>
        <p:spPr/>
        <p:txBody>
          <a:bodyPr/>
          <a:lstStyle/>
          <a:p>
            <a:r>
              <a:rPr lang="en-US"/>
              <a:t>College Name</a:t>
            </a:r>
          </a:p>
        </p:txBody>
      </p:sp>
      <p:sp>
        <p:nvSpPr>
          <p:cNvPr id="6" name="Slide Number Placeholder 5"/>
          <p:cNvSpPr>
            <a:spLocks noGrp="1"/>
          </p:cNvSpPr>
          <p:nvPr>
            <p:ph type="sldNum" sz="quarter" idx="12"/>
          </p:nvPr>
        </p:nvSpPr>
        <p:spPr/>
        <p:txBody>
          <a:bodyPr/>
          <a:lstStyle/>
          <a:p>
            <a:fld id="{FFB524CE-D036-4554-8E9A-612A2D4EDF2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137512-E311-4D76-BC5C-3FCFD0BD9961}" type="datetime1">
              <a:rPr lang="en-US" smtClean="0"/>
              <a:pPr/>
              <a:t>6/1/2024</a:t>
            </a:fld>
            <a:endParaRPr lang="en-US"/>
          </a:p>
        </p:txBody>
      </p:sp>
      <p:sp>
        <p:nvSpPr>
          <p:cNvPr id="5" name="Footer Placeholder 4"/>
          <p:cNvSpPr>
            <a:spLocks noGrp="1"/>
          </p:cNvSpPr>
          <p:nvPr>
            <p:ph type="ftr" sz="quarter" idx="11"/>
          </p:nvPr>
        </p:nvSpPr>
        <p:spPr/>
        <p:txBody>
          <a:bodyPr/>
          <a:lstStyle/>
          <a:p>
            <a:r>
              <a:rPr lang="en-US"/>
              <a:t>College Name</a:t>
            </a:r>
          </a:p>
        </p:txBody>
      </p:sp>
      <p:sp>
        <p:nvSpPr>
          <p:cNvPr id="6" name="Slide Number Placeholder 5"/>
          <p:cNvSpPr>
            <a:spLocks noGrp="1"/>
          </p:cNvSpPr>
          <p:nvPr>
            <p:ph type="sldNum" sz="quarter" idx="12"/>
          </p:nvPr>
        </p:nvSpPr>
        <p:spPr/>
        <p:txBody>
          <a:bodyPr/>
          <a:lstStyle/>
          <a:p>
            <a:fld id="{FFB524CE-D036-4554-8E9A-612A2D4EDF2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82A67A-3B10-4F30-A54D-6EC629FD9B97}" type="datetime1">
              <a:rPr lang="en-US" smtClean="0"/>
              <a:pPr/>
              <a:t>6/1/2024</a:t>
            </a:fld>
            <a:endParaRPr lang="en-US"/>
          </a:p>
        </p:txBody>
      </p:sp>
      <p:sp>
        <p:nvSpPr>
          <p:cNvPr id="5" name="Footer Placeholder 4"/>
          <p:cNvSpPr>
            <a:spLocks noGrp="1"/>
          </p:cNvSpPr>
          <p:nvPr>
            <p:ph type="ftr" sz="quarter" idx="11"/>
          </p:nvPr>
        </p:nvSpPr>
        <p:spPr/>
        <p:txBody>
          <a:bodyPr/>
          <a:lstStyle/>
          <a:p>
            <a:r>
              <a:rPr lang="en-US"/>
              <a:t>College Name</a:t>
            </a:r>
          </a:p>
        </p:txBody>
      </p:sp>
      <p:sp>
        <p:nvSpPr>
          <p:cNvPr id="6" name="Slide Number Placeholder 5"/>
          <p:cNvSpPr>
            <a:spLocks noGrp="1"/>
          </p:cNvSpPr>
          <p:nvPr>
            <p:ph type="sldNum" sz="quarter" idx="12"/>
          </p:nvPr>
        </p:nvSpPr>
        <p:spPr/>
        <p:txBody>
          <a:bodyPr/>
          <a:lstStyle/>
          <a:p>
            <a:fld id="{FFB524CE-D036-4554-8E9A-612A2D4EDF2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CFFD6AB-769C-454D-A7B8-9965AF9B312D}" type="datetime1">
              <a:rPr lang="en-US" smtClean="0"/>
              <a:pPr/>
              <a:t>6/1/2024</a:t>
            </a:fld>
            <a:endParaRPr lang="en-US"/>
          </a:p>
        </p:txBody>
      </p:sp>
      <p:sp>
        <p:nvSpPr>
          <p:cNvPr id="6" name="Footer Placeholder 5"/>
          <p:cNvSpPr>
            <a:spLocks noGrp="1"/>
          </p:cNvSpPr>
          <p:nvPr>
            <p:ph type="ftr" sz="quarter" idx="11"/>
          </p:nvPr>
        </p:nvSpPr>
        <p:spPr/>
        <p:txBody>
          <a:bodyPr/>
          <a:lstStyle/>
          <a:p>
            <a:r>
              <a:rPr lang="en-US"/>
              <a:t>College Name</a:t>
            </a:r>
          </a:p>
        </p:txBody>
      </p:sp>
      <p:sp>
        <p:nvSpPr>
          <p:cNvPr id="7" name="Slide Number Placeholder 6"/>
          <p:cNvSpPr>
            <a:spLocks noGrp="1"/>
          </p:cNvSpPr>
          <p:nvPr>
            <p:ph type="sldNum" sz="quarter" idx="12"/>
          </p:nvPr>
        </p:nvSpPr>
        <p:spPr/>
        <p:txBody>
          <a:bodyPr/>
          <a:lstStyle/>
          <a:p>
            <a:fld id="{FFB524CE-D036-4554-8E9A-612A2D4EDF2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DCD005-23F6-4A1F-B3A4-924F9C12C362}" type="datetime1">
              <a:rPr lang="en-US" smtClean="0"/>
              <a:pPr/>
              <a:t>6/1/2024</a:t>
            </a:fld>
            <a:endParaRPr lang="en-US"/>
          </a:p>
        </p:txBody>
      </p:sp>
      <p:sp>
        <p:nvSpPr>
          <p:cNvPr id="8" name="Footer Placeholder 7"/>
          <p:cNvSpPr>
            <a:spLocks noGrp="1"/>
          </p:cNvSpPr>
          <p:nvPr>
            <p:ph type="ftr" sz="quarter" idx="11"/>
          </p:nvPr>
        </p:nvSpPr>
        <p:spPr/>
        <p:txBody>
          <a:bodyPr/>
          <a:lstStyle/>
          <a:p>
            <a:r>
              <a:rPr lang="en-US"/>
              <a:t>College Name</a:t>
            </a:r>
          </a:p>
        </p:txBody>
      </p:sp>
      <p:sp>
        <p:nvSpPr>
          <p:cNvPr id="9" name="Slide Number Placeholder 8"/>
          <p:cNvSpPr>
            <a:spLocks noGrp="1"/>
          </p:cNvSpPr>
          <p:nvPr>
            <p:ph type="sldNum" sz="quarter" idx="12"/>
          </p:nvPr>
        </p:nvSpPr>
        <p:spPr/>
        <p:txBody>
          <a:bodyPr/>
          <a:lstStyle/>
          <a:p>
            <a:fld id="{FFB524CE-D036-4554-8E9A-612A2D4EDF2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746C6D7-6B53-48B6-AB69-846989EC3FA7}" type="datetime1">
              <a:rPr lang="en-US" smtClean="0"/>
              <a:pPr/>
              <a:t>6/1/2024</a:t>
            </a:fld>
            <a:endParaRPr lang="en-US"/>
          </a:p>
        </p:txBody>
      </p:sp>
      <p:sp>
        <p:nvSpPr>
          <p:cNvPr id="4" name="Footer Placeholder 3"/>
          <p:cNvSpPr>
            <a:spLocks noGrp="1"/>
          </p:cNvSpPr>
          <p:nvPr>
            <p:ph type="ftr" sz="quarter" idx="11"/>
          </p:nvPr>
        </p:nvSpPr>
        <p:spPr/>
        <p:txBody>
          <a:bodyPr/>
          <a:lstStyle/>
          <a:p>
            <a:r>
              <a:rPr lang="en-US"/>
              <a:t>College Name</a:t>
            </a:r>
          </a:p>
        </p:txBody>
      </p:sp>
      <p:sp>
        <p:nvSpPr>
          <p:cNvPr id="5" name="Slide Number Placeholder 4"/>
          <p:cNvSpPr>
            <a:spLocks noGrp="1"/>
          </p:cNvSpPr>
          <p:nvPr>
            <p:ph type="sldNum" sz="quarter" idx="12"/>
          </p:nvPr>
        </p:nvSpPr>
        <p:spPr/>
        <p:txBody>
          <a:bodyPr/>
          <a:lstStyle/>
          <a:p>
            <a:fld id="{FFB524CE-D036-4554-8E9A-612A2D4EDF2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59CEEF-92D6-45F2-8964-A2DC909A35B0}" type="datetime1">
              <a:rPr lang="en-US" smtClean="0"/>
              <a:pPr/>
              <a:t>6/1/2024</a:t>
            </a:fld>
            <a:endParaRPr lang="en-US"/>
          </a:p>
        </p:txBody>
      </p:sp>
      <p:sp>
        <p:nvSpPr>
          <p:cNvPr id="3" name="Footer Placeholder 2"/>
          <p:cNvSpPr>
            <a:spLocks noGrp="1"/>
          </p:cNvSpPr>
          <p:nvPr>
            <p:ph type="ftr" sz="quarter" idx="11"/>
          </p:nvPr>
        </p:nvSpPr>
        <p:spPr/>
        <p:txBody>
          <a:bodyPr/>
          <a:lstStyle/>
          <a:p>
            <a:r>
              <a:rPr lang="en-US"/>
              <a:t>College Name</a:t>
            </a:r>
          </a:p>
        </p:txBody>
      </p:sp>
      <p:sp>
        <p:nvSpPr>
          <p:cNvPr id="4" name="Slide Number Placeholder 3"/>
          <p:cNvSpPr>
            <a:spLocks noGrp="1"/>
          </p:cNvSpPr>
          <p:nvPr>
            <p:ph type="sldNum" sz="quarter" idx="12"/>
          </p:nvPr>
        </p:nvSpPr>
        <p:spPr/>
        <p:txBody>
          <a:bodyPr/>
          <a:lstStyle/>
          <a:p>
            <a:fld id="{FFB524CE-D036-4554-8E9A-612A2D4EDF2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B1FB4F-7600-4281-944D-0466C088888F}" type="datetime1">
              <a:rPr lang="en-US" smtClean="0"/>
              <a:pPr/>
              <a:t>6/1/2024</a:t>
            </a:fld>
            <a:endParaRPr lang="en-US"/>
          </a:p>
        </p:txBody>
      </p:sp>
      <p:sp>
        <p:nvSpPr>
          <p:cNvPr id="6" name="Footer Placeholder 5"/>
          <p:cNvSpPr>
            <a:spLocks noGrp="1"/>
          </p:cNvSpPr>
          <p:nvPr>
            <p:ph type="ftr" sz="quarter" idx="11"/>
          </p:nvPr>
        </p:nvSpPr>
        <p:spPr/>
        <p:txBody>
          <a:bodyPr/>
          <a:lstStyle/>
          <a:p>
            <a:r>
              <a:rPr lang="en-US"/>
              <a:t>College Name</a:t>
            </a:r>
          </a:p>
        </p:txBody>
      </p:sp>
      <p:sp>
        <p:nvSpPr>
          <p:cNvPr id="7" name="Slide Number Placeholder 6"/>
          <p:cNvSpPr>
            <a:spLocks noGrp="1"/>
          </p:cNvSpPr>
          <p:nvPr>
            <p:ph type="sldNum" sz="quarter" idx="12"/>
          </p:nvPr>
        </p:nvSpPr>
        <p:spPr/>
        <p:txBody>
          <a:bodyPr/>
          <a:lstStyle/>
          <a:p>
            <a:fld id="{FFB524CE-D036-4554-8E9A-612A2D4EDF2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F1F6AD-4EAF-48A6-A3A1-1EBBE2EB3C68}" type="datetime1">
              <a:rPr lang="en-US" smtClean="0"/>
              <a:pPr/>
              <a:t>6/1/2024</a:t>
            </a:fld>
            <a:endParaRPr lang="en-US"/>
          </a:p>
        </p:txBody>
      </p:sp>
      <p:sp>
        <p:nvSpPr>
          <p:cNvPr id="6" name="Footer Placeholder 5"/>
          <p:cNvSpPr>
            <a:spLocks noGrp="1"/>
          </p:cNvSpPr>
          <p:nvPr>
            <p:ph type="ftr" sz="quarter" idx="11"/>
          </p:nvPr>
        </p:nvSpPr>
        <p:spPr/>
        <p:txBody>
          <a:bodyPr/>
          <a:lstStyle/>
          <a:p>
            <a:r>
              <a:rPr lang="en-US"/>
              <a:t>College Name</a:t>
            </a:r>
          </a:p>
        </p:txBody>
      </p:sp>
      <p:sp>
        <p:nvSpPr>
          <p:cNvPr id="7" name="Slide Number Placeholder 6"/>
          <p:cNvSpPr>
            <a:spLocks noGrp="1"/>
          </p:cNvSpPr>
          <p:nvPr>
            <p:ph type="sldNum" sz="quarter" idx="12"/>
          </p:nvPr>
        </p:nvSpPr>
        <p:spPr/>
        <p:txBody>
          <a:bodyPr/>
          <a:lstStyle/>
          <a:p>
            <a:fld id="{FFB524CE-D036-4554-8E9A-612A2D4EDF2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99620E-0835-470A-A904-44E31510BCB6}" type="datetime1">
              <a:rPr lang="en-US" smtClean="0"/>
              <a:pPr/>
              <a:t>6/1/2024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College Name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B524CE-D036-4554-8E9A-612A2D4EDF2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1447800"/>
            <a:ext cx="8686800" cy="4800600"/>
          </a:xfrm>
        </p:spPr>
        <p:txBody>
          <a:bodyPr>
            <a:normAutofit fontScale="92500" lnSpcReduction="10000"/>
          </a:bodyPr>
          <a:lstStyle/>
          <a:p>
            <a:r>
              <a:rPr lang="en-US" sz="2600" b="1" dirty="0">
                <a:solidFill>
                  <a:schemeClr val="tx1"/>
                </a:solidFill>
                <a:latin typeface="Times New Roman" pitchFamily="18" charset="0"/>
                <a:cs typeface="Times New Roman" pitchFamily="18" charset="0"/>
              </a:rPr>
              <a:t>DEPARTMENT OF ELECTRONICS AND COMMUNICATION ENGINEERING</a:t>
            </a:r>
          </a:p>
          <a:p>
            <a:endParaRPr lang="en-US" sz="2100" b="1" dirty="0">
              <a:solidFill>
                <a:schemeClr val="tx1"/>
              </a:solidFill>
              <a:latin typeface="Times New Roman" pitchFamily="18" charset="0"/>
              <a:cs typeface="Times New Roman" pitchFamily="18" charset="0"/>
            </a:endParaRPr>
          </a:p>
          <a:p>
            <a:r>
              <a:rPr lang="en-US" sz="2000" b="1" u="sng" dirty="0">
                <a:solidFill>
                  <a:schemeClr val="tx1"/>
                </a:solidFill>
                <a:latin typeface="Times New Roman" pitchFamily="18" charset="0"/>
                <a:cs typeface="Times New Roman" pitchFamily="18" charset="0"/>
              </a:rPr>
              <a:t>FINAL REVIEW</a:t>
            </a:r>
          </a:p>
          <a:p>
            <a:endParaRPr lang="en-US" sz="2000" b="1" u="sng" dirty="0">
              <a:solidFill>
                <a:schemeClr val="tx1"/>
              </a:solidFill>
              <a:latin typeface="Times New Roman" pitchFamily="18" charset="0"/>
              <a:cs typeface="Times New Roman" pitchFamily="18" charset="0"/>
            </a:endParaRPr>
          </a:p>
          <a:p>
            <a:r>
              <a:rPr lang="en-US" sz="2600" b="1" dirty="0">
                <a:solidFill>
                  <a:srgbClr val="FF0000"/>
                </a:solidFill>
                <a:latin typeface="+mj-lt"/>
              </a:rPr>
              <a:t>AN EFFICIENT VLSI DESIGN OF </a:t>
            </a:r>
            <a:r>
              <a:rPr lang="en-US" sz="2600" b="1" i="0" u="none" strike="noStrike" baseline="0" dirty="0">
                <a:solidFill>
                  <a:srgbClr val="FF0000"/>
                </a:solidFill>
                <a:latin typeface="+mj-lt"/>
              </a:rPr>
              <a:t>HIGH-SPEED COUNTER WITH </a:t>
            </a:r>
            <a:r>
              <a:rPr lang="en-IN" sz="2600" b="1" i="0" u="none" strike="noStrike" baseline="0" dirty="0">
                <a:solidFill>
                  <a:srgbClr val="FF0000"/>
                </a:solidFill>
                <a:latin typeface="+mj-lt"/>
              </a:rPr>
              <a:t>STATE EXTENSION </a:t>
            </a:r>
            <a:r>
              <a:rPr lang="en-US" sz="2600" b="1" i="0" u="none" strike="noStrike" baseline="0" dirty="0">
                <a:solidFill>
                  <a:srgbClr val="FF0000"/>
                </a:solidFill>
                <a:latin typeface="+mj-lt"/>
              </a:rPr>
              <a:t>LFSR </a:t>
            </a:r>
            <a:endParaRPr lang="en-US" sz="2600" b="1" dirty="0">
              <a:solidFill>
                <a:srgbClr val="FF0000"/>
              </a:solidFill>
              <a:latin typeface="+mj-lt"/>
              <a:cs typeface="Times New Roman" pitchFamily="18" charset="0"/>
            </a:endParaRPr>
          </a:p>
          <a:p>
            <a:pPr algn="l"/>
            <a:r>
              <a:rPr lang="en-US" sz="2600" b="1" dirty="0">
                <a:solidFill>
                  <a:schemeClr val="tx1"/>
                </a:solidFill>
                <a:latin typeface="Times New Roman" pitchFamily="18" charset="0"/>
                <a:cs typeface="Times New Roman" pitchFamily="18" charset="0"/>
              </a:rPr>
              <a:t>BATCH NUMBER   :</a:t>
            </a:r>
          </a:p>
          <a:p>
            <a:pPr algn="l"/>
            <a:endParaRPr lang="en-US" sz="2600" dirty="0">
              <a:solidFill>
                <a:schemeClr val="tx1"/>
              </a:solidFill>
              <a:latin typeface="Times New Roman" pitchFamily="18" charset="0"/>
              <a:cs typeface="Times New Roman" pitchFamily="18" charset="0"/>
            </a:endParaRPr>
          </a:p>
          <a:p>
            <a:pPr algn="l"/>
            <a:r>
              <a:rPr lang="en-US" sz="2600" b="1" dirty="0">
                <a:solidFill>
                  <a:schemeClr val="tx1"/>
                </a:solidFill>
                <a:latin typeface="Times New Roman" pitchFamily="18" charset="0"/>
                <a:cs typeface="Times New Roman" pitchFamily="18" charset="0"/>
              </a:rPr>
              <a:t>BATCH MEMBERS:</a:t>
            </a:r>
            <a:endParaRPr lang="en-US" sz="2200" b="1" dirty="0">
              <a:solidFill>
                <a:schemeClr val="tx1"/>
              </a:solidFill>
              <a:latin typeface="Times New Roman" pitchFamily="18" charset="0"/>
              <a:cs typeface="Times New Roman" pitchFamily="18" charset="0"/>
            </a:endParaRPr>
          </a:p>
          <a:p>
            <a:pPr algn="l"/>
            <a:endParaRPr lang="en-US" sz="2200" b="1" dirty="0">
              <a:solidFill>
                <a:schemeClr val="tx1"/>
              </a:solidFill>
              <a:latin typeface="Times New Roman" pitchFamily="18" charset="0"/>
              <a:cs typeface="Times New Roman" pitchFamily="18" charset="0"/>
            </a:endParaRPr>
          </a:p>
          <a:p>
            <a:pPr algn="l"/>
            <a:endParaRPr lang="en-US" sz="2200" dirty="0">
              <a:solidFill>
                <a:schemeClr val="tx1"/>
              </a:solidFill>
              <a:latin typeface="Times New Roman" pitchFamily="18" charset="0"/>
              <a:cs typeface="Times New Roman" pitchFamily="18" charset="0"/>
            </a:endParaRPr>
          </a:p>
          <a:p>
            <a:pPr algn="l"/>
            <a:r>
              <a:rPr lang="en-US" sz="2600" b="1" dirty="0">
                <a:solidFill>
                  <a:schemeClr val="tx1"/>
                </a:solidFill>
                <a:latin typeface="Times New Roman" pitchFamily="18" charset="0"/>
                <a:cs typeface="Times New Roman" pitchFamily="18" charset="0"/>
              </a:rPr>
              <a:t>PROJECT SUPERVISOR:</a:t>
            </a:r>
          </a:p>
          <a:p>
            <a:pPr algn="l"/>
            <a:endParaRPr lang="en-US" sz="2400" dirty="0">
              <a:solidFill>
                <a:schemeClr val="tx1"/>
              </a:solidFill>
              <a:latin typeface="Times New Roman" pitchFamily="18" charset="0"/>
              <a:cs typeface="Times New Roman" pitchFamily="18" charset="0"/>
            </a:endParaRPr>
          </a:p>
          <a:p>
            <a:pPr algn="l"/>
            <a:endParaRPr lang="en-US" sz="2400" dirty="0">
              <a:solidFill>
                <a:schemeClr val="tx1"/>
              </a:solidFill>
              <a:latin typeface="Times New Roman" pitchFamily="18" charset="0"/>
              <a:cs typeface="Times New Roman" pitchFamily="18" charset="0"/>
            </a:endParaRPr>
          </a:p>
          <a:p>
            <a:pPr algn="l"/>
            <a:endParaRPr lang="en-US" sz="2400" dirty="0">
              <a:solidFill>
                <a:schemeClr val="tx1"/>
              </a:solidFill>
              <a:latin typeface="Times New Roman" pitchFamily="18" charset="0"/>
              <a:cs typeface="Times New Roman" pitchFamily="18" charset="0"/>
            </a:endParaRPr>
          </a:p>
          <a:p>
            <a:pPr algn="l"/>
            <a:endParaRPr lang="en-US" sz="2400" dirty="0">
              <a:solidFill>
                <a:schemeClr val="tx1"/>
              </a:solidFill>
              <a:latin typeface="Times New Roman" pitchFamily="18" charset="0"/>
              <a:cs typeface="Times New Roman" pitchFamily="18" charset="0"/>
            </a:endParaRPr>
          </a:p>
          <a:p>
            <a:pPr algn="l"/>
            <a:endParaRPr lang="en-US" sz="2400" dirty="0">
              <a:solidFill>
                <a:schemeClr val="tx1"/>
              </a:solidFill>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FFB524CE-D036-4554-8E9A-612A2D4EDF2A}" type="slidenum">
              <a:rPr lang="en-US" smtClean="0"/>
              <a:pPr/>
              <a:t>1</a:t>
            </a:fld>
            <a:endParaRPr lang="en-US"/>
          </a:p>
        </p:txBody>
      </p:sp>
      <p:sp>
        <p:nvSpPr>
          <p:cNvPr id="2" name="Date Placeholder 1"/>
          <p:cNvSpPr>
            <a:spLocks noGrp="1"/>
          </p:cNvSpPr>
          <p:nvPr>
            <p:ph type="dt" sz="half" idx="10"/>
          </p:nvPr>
        </p:nvSpPr>
        <p:spPr/>
        <p:txBody>
          <a:bodyPr/>
          <a:lstStyle/>
          <a:p>
            <a:fld id="{2285B9D9-D647-45C8-8595-799B7EEF2EBC}" type="datetime1">
              <a:rPr lang="en-US" smtClean="0"/>
              <a:pPr/>
              <a:t>6/1/2024</a:t>
            </a:fld>
            <a:endParaRPr lang="en-US" dirty="0"/>
          </a:p>
        </p:txBody>
      </p:sp>
      <p:sp>
        <p:nvSpPr>
          <p:cNvPr id="5" name="Footer Placeholder 4"/>
          <p:cNvSpPr>
            <a:spLocks noGrp="1"/>
          </p:cNvSpPr>
          <p:nvPr>
            <p:ph type="ftr" sz="quarter" idx="11"/>
          </p:nvPr>
        </p:nvSpPr>
        <p:spPr/>
        <p:txBody>
          <a:bodyPr/>
          <a:lstStyle/>
          <a:p>
            <a:r>
              <a:rPr lang="en-US"/>
              <a:t>College Name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IN" dirty="0"/>
          </a:p>
        </p:txBody>
      </p:sp>
      <p:sp>
        <p:nvSpPr>
          <p:cNvPr id="3" name="Content Placeholder 2"/>
          <p:cNvSpPr>
            <a:spLocks noGrp="1"/>
          </p:cNvSpPr>
          <p:nvPr>
            <p:ph idx="1"/>
          </p:nvPr>
        </p:nvSpPr>
        <p:spPr/>
        <p:txBody>
          <a:bodyPr>
            <a:noAutofit/>
          </a:bodyPr>
          <a:lstStyle/>
          <a:p>
            <a:pPr algn="just"/>
            <a:r>
              <a:rPr lang="en-US" sz="1600" dirty="0"/>
              <a:t>In the realm of digital electronics, traditional counter designs have long been the cornerstone of numerous applications, providing essential functionality for tasks such as frequency division, event counting, and sequence generation. </a:t>
            </a:r>
          </a:p>
          <a:p>
            <a:pPr algn="just"/>
            <a:r>
              <a:rPr lang="en-US" sz="1600" dirty="0"/>
              <a:t>However, despite their widespread use and effectiveness, traditional counter architectures are not without their limitations. Understanding the existing system and its drawbacks is crucial for identifying opportunities for improvement and innovation. </a:t>
            </a:r>
          </a:p>
          <a:p>
            <a:pPr algn="just"/>
            <a:r>
              <a:rPr lang="en-US" sz="1600" dirty="0"/>
              <a:t>Traditional counter architectures typically consist of a chain of flip-flops connected in a predetermined sequence, with each flip-flop triggering the next in line upon reaching a certain state. These counters come in various forms, including ripple counters, synchronous counters, and up/down counters, each tailored to specific applications and requirements. </a:t>
            </a:r>
          </a:p>
          <a:p>
            <a:pPr algn="just"/>
            <a:r>
              <a:rPr lang="en-US" sz="1600" dirty="0"/>
              <a:t>While these designs have served as reliable workhorses in digital systems for decades, they exhibit several inherent drawbacks that can hinder their performance and scalability in certain scenarios.</a:t>
            </a:r>
            <a:endParaRPr lang="en-IN" sz="1600" dirty="0"/>
          </a:p>
          <a:p>
            <a:pPr algn="just"/>
            <a:endParaRPr lang="en-IN" sz="1600" dirty="0"/>
          </a:p>
        </p:txBody>
      </p:sp>
      <p:sp>
        <p:nvSpPr>
          <p:cNvPr id="4" name="Date Placeholder 3"/>
          <p:cNvSpPr>
            <a:spLocks noGrp="1"/>
          </p:cNvSpPr>
          <p:nvPr>
            <p:ph type="dt" sz="half" idx="10"/>
          </p:nvPr>
        </p:nvSpPr>
        <p:spPr/>
        <p:txBody>
          <a:bodyPr/>
          <a:lstStyle/>
          <a:p>
            <a:fld id="{6F137512-E311-4D76-BC5C-3FCFD0BD9961}" type="datetime1">
              <a:rPr lang="en-US" smtClean="0"/>
              <a:pPr/>
              <a:t>6/1/2024</a:t>
            </a:fld>
            <a:endParaRPr lang="en-US"/>
          </a:p>
        </p:txBody>
      </p:sp>
      <p:sp>
        <p:nvSpPr>
          <p:cNvPr id="5" name="Footer Placeholder 4"/>
          <p:cNvSpPr>
            <a:spLocks noGrp="1"/>
          </p:cNvSpPr>
          <p:nvPr>
            <p:ph type="ftr" sz="quarter" idx="11"/>
          </p:nvPr>
        </p:nvSpPr>
        <p:spPr/>
        <p:txBody>
          <a:bodyPr/>
          <a:lstStyle/>
          <a:p>
            <a:r>
              <a:rPr lang="en-US"/>
              <a:t>College Name</a:t>
            </a:r>
          </a:p>
        </p:txBody>
      </p:sp>
      <p:sp>
        <p:nvSpPr>
          <p:cNvPr id="6" name="Slide Number Placeholder 5"/>
          <p:cNvSpPr>
            <a:spLocks noGrp="1"/>
          </p:cNvSpPr>
          <p:nvPr>
            <p:ph type="sldNum" sz="quarter" idx="12"/>
          </p:nvPr>
        </p:nvSpPr>
        <p:spPr/>
        <p:txBody>
          <a:bodyPr/>
          <a:lstStyle/>
          <a:p>
            <a:fld id="{FFB524CE-D036-4554-8E9A-612A2D4EDF2A}" type="slidenum">
              <a:rPr lang="en-US" smtClean="0"/>
              <a:pPr/>
              <a:t>10</a:t>
            </a:fld>
            <a:endParaRPr lang="en-US"/>
          </a:p>
        </p:txBody>
      </p:sp>
    </p:spTree>
    <p:extLst>
      <p:ext uri="{BB962C8B-B14F-4D97-AF65-F5344CB8AC3E}">
        <p14:creationId xmlns:p14="http://schemas.microsoft.com/office/powerpoint/2010/main" val="2494251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DRAWBACKS</a:t>
            </a:r>
            <a:endParaRPr lang="en-IN" dirty="0"/>
          </a:p>
        </p:txBody>
      </p:sp>
      <p:sp>
        <p:nvSpPr>
          <p:cNvPr id="3" name="Content Placeholder 2"/>
          <p:cNvSpPr>
            <a:spLocks noGrp="1"/>
          </p:cNvSpPr>
          <p:nvPr>
            <p:ph idx="1"/>
          </p:nvPr>
        </p:nvSpPr>
        <p:spPr/>
        <p:txBody>
          <a:bodyPr>
            <a:normAutofit/>
          </a:bodyPr>
          <a:lstStyle/>
          <a:p>
            <a:pPr lvl="0"/>
            <a:r>
              <a:rPr lang="en-US" sz="1600" dirty="0" err="1"/>
              <a:t>Complexed</a:t>
            </a:r>
            <a:r>
              <a:rPr lang="en-US" sz="1600" dirty="0"/>
              <a:t> Area More Delay. </a:t>
            </a:r>
            <a:endParaRPr lang="en-IN" sz="1600" dirty="0"/>
          </a:p>
          <a:p>
            <a:pPr lvl="0"/>
            <a:r>
              <a:rPr lang="en-US" sz="1600" dirty="0"/>
              <a:t>Complex architecture for Testing </a:t>
            </a:r>
            <a:endParaRPr lang="en-IN" sz="1600" dirty="0"/>
          </a:p>
        </p:txBody>
      </p:sp>
      <p:sp>
        <p:nvSpPr>
          <p:cNvPr id="4" name="Date Placeholder 3"/>
          <p:cNvSpPr>
            <a:spLocks noGrp="1"/>
          </p:cNvSpPr>
          <p:nvPr>
            <p:ph type="dt" sz="half" idx="10"/>
          </p:nvPr>
        </p:nvSpPr>
        <p:spPr/>
        <p:txBody>
          <a:bodyPr/>
          <a:lstStyle/>
          <a:p>
            <a:fld id="{6F137512-E311-4D76-BC5C-3FCFD0BD9961}" type="datetime1">
              <a:rPr lang="en-US" smtClean="0"/>
              <a:pPr/>
              <a:t>6/1/2024</a:t>
            </a:fld>
            <a:endParaRPr lang="en-US"/>
          </a:p>
        </p:txBody>
      </p:sp>
      <p:sp>
        <p:nvSpPr>
          <p:cNvPr id="5" name="Footer Placeholder 4"/>
          <p:cNvSpPr>
            <a:spLocks noGrp="1"/>
          </p:cNvSpPr>
          <p:nvPr>
            <p:ph type="ftr" sz="quarter" idx="11"/>
          </p:nvPr>
        </p:nvSpPr>
        <p:spPr/>
        <p:txBody>
          <a:bodyPr/>
          <a:lstStyle/>
          <a:p>
            <a:r>
              <a:rPr lang="en-US"/>
              <a:t>College Name</a:t>
            </a:r>
          </a:p>
        </p:txBody>
      </p:sp>
      <p:sp>
        <p:nvSpPr>
          <p:cNvPr id="6" name="Slide Number Placeholder 5"/>
          <p:cNvSpPr>
            <a:spLocks noGrp="1"/>
          </p:cNvSpPr>
          <p:nvPr>
            <p:ph type="sldNum" sz="quarter" idx="12"/>
          </p:nvPr>
        </p:nvSpPr>
        <p:spPr/>
        <p:txBody>
          <a:bodyPr/>
          <a:lstStyle/>
          <a:p>
            <a:fld id="{FFB524CE-D036-4554-8E9A-612A2D4EDF2A}" type="slidenum">
              <a:rPr lang="en-US" smtClean="0"/>
              <a:pPr/>
              <a:t>11</a:t>
            </a:fld>
            <a:endParaRPr lang="en-US"/>
          </a:p>
        </p:txBody>
      </p:sp>
    </p:spTree>
    <p:extLst>
      <p:ext uri="{BB962C8B-B14F-4D97-AF65-F5344CB8AC3E}">
        <p14:creationId xmlns:p14="http://schemas.microsoft.com/office/powerpoint/2010/main" val="611060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EXISTING SYSTEM TECHNIQUE</a:t>
            </a:r>
            <a:endParaRPr lang="en-IN" dirty="0"/>
          </a:p>
        </p:txBody>
      </p:sp>
      <p:sp>
        <p:nvSpPr>
          <p:cNvPr id="3" name="Content Placeholder 2"/>
          <p:cNvSpPr>
            <a:spLocks noGrp="1"/>
          </p:cNvSpPr>
          <p:nvPr>
            <p:ph idx="1"/>
          </p:nvPr>
        </p:nvSpPr>
        <p:spPr/>
        <p:txBody>
          <a:bodyPr>
            <a:normAutofit/>
          </a:bodyPr>
          <a:lstStyle/>
          <a:p>
            <a:pPr marL="0" indent="0" algn="just">
              <a:buNone/>
            </a:pPr>
            <a:endParaRPr lang="en-IN" sz="1600" dirty="0"/>
          </a:p>
          <a:p>
            <a:pPr lvl="0" algn="just"/>
            <a:r>
              <a:rPr lang="en-US" sz="1600" dirty="0"/>
              <a:t>High-speed counters primarily rely on synchronous counter architectures.</a:t>
            </a:r>
            <a:endParaRPr lang="en-IN" sz="1600" dirty="0"/>
          </a:p>
          <a:p>
            <a:pPr algn="just"/>
            <a:endParaRPr lang="en-IN" sz="1600" dirty="0"/>
          </a:p>
        </p:txBody>
      </p:sp>
      <p:sp>
        <p:nvSpPr>
          <p:cNvPr id="4" name="Date Placeholder 3"/>
          <p:cNvSpPr>
            <a:spLocks noGrp="1"/>
          </p:cNvSpPr>
          <p:nvPr>
            <p:ph type="dt" sz="half" idx="10"/>
          </p:nvPr>
        </p:nvSpPr>
        <p:spPr/>
        <p:txBody>
          <a:bodyPr/>
          <a:lstStyle/>
          <a:p>
            <a:fld id="{6F137512-E311-4D76-BC5C-3FCFD0BD9961}" type="datetime1">
              <a:rPr lang="en-US" smtClean="0"/>
              <a:pPr/>
              <a:t>6/1/2024</a:t>
            </a:fld>
            <a:endParaRPr lang="en-US" dirty="0"/>
          </a:p>
        </p:txBody>
      </p:sp>
      <p:sp>
        <p:nvSpPr>
          <p:cNvPr id="5" name="Footer Placeholder 4"/>
          <p:cNvSpPr>
            <a:spLocks noGrp="1"/>
          </p:cNvSpPr>
          <p:nvPr>
            <p:ph type="ftr" sz="quarter" idx="11"/>
          </p:nvPr>
        </p:nvSpPr>
        <p:spPr/>
        <p:txBody>
          <a:bodyPr/>
          <a:lstStyle/>
          <a:p>
            <a:r>
              <a:rPr lang="en-US"/>
              <a:t>College Name</a:t>
            </a:r>
          </a:p>
        </p:txBody>
      </p:sp>
      <p:sp>
        <p:nvSpPr>
          <p:cNvPr id="6" name="Slide Number Placeholder 5"/>
          <p:cNvSpPr>
            <a:spLocks noGrp="1"/>
          </p:cNvSpPr>
          <p:nvPr>
            <p:ph type="sldNum" sz="quarter" idx="12"/>
          </p:nvPr>
        </p:nvSpPr>
        <p:spPr/>
        <p:txBody>
          <a:bodyPr/>
          <a:lstStyle/>
          <a:p>
            <a:fld id="{FFB524CE-D036-4554-8E9A-612A2D4EDF2A}" type="slidenum">
              <a:rPr lang="en-US" smtClean="0"/>
              <a:pPr/>
              <a:t>12</a:t>
            </a:fld>
            <a:endParaRPr lang="en-US"/>
          </a:p>
        </p:txBody>
      </p:sp>
    </p:spTree>
    <p:extLst>
      <p:ext uri="{BB962C8B-B14F-4D97-AF65-F5344CB8AC3E}">
        <p14:creationId xmlns:p14="http://schemas.microsoft.com/office/powerpoint/2010/main" val="274595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METHOD </a:t>
            </a:r>
            <a:endParaRPr lang="en-US" dirty="0"/>
          </a:p>
        </p:txBody>
      </p:sp>
      <p:sp>
        <p:nvSpPr>
          <p:cNvPr id="3" name="Content Placeholder 2"/>
          <p:cNvSpPr>
            <a:spLocks noGrp="1"/>
          </p:cNvSpPr>
          <p:nvPr>
            <p:ph idx="1"/>
          </p:nvPr>
        </p:nvSpPr>
        <p:spPr/>
        <p:txBody>
          <a:bodyPr>
            <a:normAutofit fontScale="77500" lnSpcReduction="20000"/>
          </a:bodyPr>
          <a:lstStyle/>
          <a:p>
            <a:pPr>
              <a:lnSpc>
                <a:spcPct val="200000"/>
              </a:lnSpc>
            </a:pPr>
            <a:r>
              <a:rPr lang="en-US" sz="1800" dirty="0"/>
              <a:t>In the proposed pre-scaled counter architecture, an N-bit counter that generates Q[N1:0] is composed of two sub-counters, m-bit wide CL and (N-m)-bit wide CH. </a:t>
            </a:r>
          </a:p>
          <a:p>
            <a:pPr>
              <a:lnSpc>
                <a:spcPct val="200000"/>
              </a:lnSpc>
            </a:pPr>
            <a:r>
              <a:rPr lang="en-US" sz="1800" dirty="0"/>
              <a:t>The CL sub-counter is an LFSR associated with the proposed state detection, but the CH sub-counter is realized with a conventional binary counter as it counts only once during the time that CL traverses all 2m states. </a:t>
            </a:r>
          </a:p>
          <a:p>
            <a:pPr>
              <a:lnSpc>
                <a:spcPct val="200000"/>
              </a:lnSpc>
            </a:pPr>
            <a:r>
              <a:rPr lang="en-US" sz="1800" dirty="0"/>
              <a:t>The m-bit LFSR counter CL generates m-bit states represented in Q[m1:0], and the binary counter CH provides binary states expressed in Q[N1:m].the proposed counter is compared to the conventional synchronous binary counter and the multistage LFSR counter</a:t>
            </a:r>
          </a:p>
          <a:p>
            <a:pPr>
              <a:lnSpc>
                <a:spcPct val="200000"/>
              </a:lnSpc>
            </a:pPr>
            <a:r>
              <a:rPr lang="en-US" sz="1800" dirty="0"/>
              <a:t>The performance is analyzed in terms of the maximum counting rate of single-stage block counters that range from 3 bits to 10 bits, and the maximum counting rate and the hardware complexity of practically sized counters that range from 16 bits to 64 bits.</a:t>
            </a:r>
          </a:p>
          <a:p>
            <a:pPr>
              <a:lnSpc>
                <a:spcPct val="200000"/>
              </a:lnSpc>
            </a:pPr>
            <a:endParaRPr lang="en-US" sz="1800" dirty="0"/>
          </a:p>
          <a:p>
            <a:pPr>
              <a:lnSpc>
                <a:spcPct val="200000"/>
              </a:lnSpc>
            </a:pPr>
            <a:endParaRPr lang="en-US" sz="1800" dirty="0"/>
          </a:p>
        </p:txBody>
      </p:sp>
      <p:sp>
        <p:nvSpPr>
          <p:cNvPr id="4" name="Date Placeholder 3"/>
          <p:cNvSpPr>
            <a:spLocks noGrp="1"/>
          </p:cNvSpPr>
          <p:nvPr>
            <p:ph type="dt" sz="half" idx="10"/>
          </p:nvPr>
        </p:nvSpPr>
        <p:spPr/>
        <p:txBody>
          <a:bodyPr/>
          <a:lstStyle/>
          <a:p>
            <a:fld id="{6F137512-E311-4D76-BC5C-3FCFD0BD9961}" type="datetime1">
              <a:rPr lang="en-US" smtClean="0"/>
              <a:pPr/>
              <a:t>6/1/2024</a:t>
            </a:fld>
            <a:endParaRPr lang="en-US"/>
          </a:p>
        </p:txBody>
      </p:sp>
      <p:sp>
        <p:nvSpPr>
          <p:cNvPr id="5" name="Footer Placeholder 4"/>
          <p:cNvSpPr>
            <a:spLocks noGrp="1"/>
          </p:cNvSpPr>
          <p:nvPr>
            <p:ph type="ftr" sz="quarter" idx="11"/>
          </p:nvPr>
        </p:nvSpPr>
        <p:spPr/>
        <p:txBody>
          <a:bodyPr/>
          <a:lstStyle/>
          <a:p>
            <a:r>
              <a:rPr lang="en-US"/>
              <a:t>College Name</a:t>
            </a:r>
          </a:p>
        </p:txBody>
      </p:sp>
      <p:sp>
        <p:nvSpPr>
          <p:cNvPr id="6" name="Slide Number Placeholder 5"/>
          <p:cNvSpPr>
            <a:spLocks noGrp="1"/>
          </p:cNvSpPr>
          <p:nvPr>
            <p:ph type="sldNum" sz="quarter" idx="12"/>
          </p:nvPr>
        </p:nvSpPr>
        <p:spPr/>
        <p:txBody>
          <a:bodyPr/>
          <a:lstStyle/>
          <a:p>
            <a:fld id="{FFB524CE-D036-4554-8E9A-612A2D4EDF2A}"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a:t>BLOCK DIAGRAM</a:t>
            </a:r>
          </a:p>
        </p:txBody>
      </p:sp>
      <p:sp>
        <p:nvSpPr>
          <p:cNvPr id="4" name="Date Placeholder 3"/>
          <p:cNvSpPr>
            <a:spLocks noGrp="1"/>
          </p:cNvSpPr>
          <p:nvPr>
            <p:ph type="dt" sz="half" idx="10"/>
          </p:nvPr>
        </p:nvSpPr>
        <p:spPr/>
        <p:txBody>
          <a:bodyPr/>
          <a:lstStyle/>
          <a:p>
            <a:fld id="{F27CD5D3-1E8F-4FAB-AD5D-005B378D0D6E}" type="datetime1">
              <a:rPr lang="en-US" smtClean="0"/>
              <a:pPr/>
              <a:t>6/1/2024</a:t>
            </a:fld>
            <a:endParaRPr lang="en-US" dirty="0"/>
          </a:p>
        </p:txBody>
      </p:sp>
      <p:sp>
        <p:nvSpPr>
          <p:cNvPr id="5" name="Footer Placeholder 4"/>
          <p:cNvSpPr>
            <a:spLocks noGrp="1"/>
          </p:cNvSpPr>
          <p:nvPr>
            <p:ph type="ftr" sz="quarter" idx="11"/>
          </p:nvPr>
        </p:nvSpPr>
        <p:spPr/>
        <p:txBody>
          <a:bodyPr/>
          <a:lstStyle/>
          <a:p>
            <a:r>
              <a:rPr lang="en-US" dirty="0"/>
              <a:t>College Name</a:t>
            </a:r>
          </a:p>
        </p:txBody>
      </p:sp>
      <p:sp>
        <p:nvSpPr>
          <p:cNvPr id="6" name="Slide Number Placeholder 5"/>
          <p:cNvSpPr>
            <a:spLocks noGrp="1"/>
          </p:cNvSpPr>
          <p:nvPr>
            <p:ph type="sldNum" sz="quarter" idx="12"/>
          </p:nvPr>
        </p:nvSpPr>
        <p:spPr/>
        <p:txBody>
          <a:bodyPr/>
          <a:lstStyle/>
          <a:p>
            <a:fld id="{FFB524CE-D036-4554-8E9A-612A2D4EDF2A}" type="slidenum">
              <a:rPr lang="en-US" smtClean="0"/>
              <a:pPr/>
              <a:t>14</a:t>
            </a:fld>
            <a:endParaRPr lang="en-US"/>
          </a:p>
        </p:txBody>
      </p:sp>
      <p:pic>
        <p:nvPicPr>
          <p:cNvPr id="8" name="Picture 7">
            <a:extLst>
              <a:ext uri="{FF2B5EF4-FFF2-40B4-BE49-F238E27FC236}">
                <a16:creationId xmlns:a16="http://schemas.microsoft.com/office/drawing/2014/main" id="{399CDB3E-4475-CCE9-BB7A-671AEC7BBA9C}"/>
              </a:ext>
            </a:extLst>
          </p:cNvPr>
          <p:cNvPicPr>
            <a:picLocks noChangeAspect="1"/>
          </p:cNvPicPr>
          <p:nvPr/>
        </p:nvPicPr>
        <p:blipFill>
          <a:blip r:embed="rId2"/>
          <a:stretch>
            <a:fillRect/>
          </a:stretch>
        </p:blipFill>
        <p:spPr>
          <a:xfrm>
            <a:off x="0" y="1702387"/>
            <a:ext cx="9144000" cy="34532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74638"/>
            <a:ext cx="8229600" cy="1143000"/>
          </a:xfrm>
        </p:spPr>
        <p:txBody>
          <a:bodyPr>
            <a:normAutofit/>
          </a:bodyPr>
          <a:lstStyle/>
          <a:p>
            <a:r>
              <a:rPr lang="en-US" sz="3600" b="1" dirty="0">
                <a:latin typeface="Times New Roman" pitchFamily="18" charset="0"/>
                <a:cs typeface="Times New Roman" pitchFamily="18" charset="0"/>
              </a:rPr>
              <a:t>PROPOSED ALGORITHM</a:t>
            </a:r>
          </a:p>
        </p:txBody>
      </p:sp>
      <p:sp>
        <p:nvSpPr>
          <p:cNvPr id="4" name="Rectangle 3"/>
          <p:cNvSpPr/>
          <p:nvPr/>
        </p:nvSpPr>
        <p:spPr>
          <a:xfrm>
            <a:off x="838200" y="1828800"/>
            <a:ext cx="7848600" cy="498663"/>
          </a:xfrm>
          <a:prstGeom prst="rect">
            <a:avLst/>
          </a:prstGeom>
        </p:spPr>
        <p:txBody>
          <a:bodyPr wrap="square">
            <a:spAutoFit/>
          </a:bodyPr>
          <a:lstStyle/>
          <a:p>
            <a:pPr lvl="0" algn="just">
              <a:lnSpc>
                <a:spcPct val="150000"/>
              </a:lnSpc>
            </a:pPr>
            <a:endParaRPr lang="en-US" sz="2000" dirty="0">
              <a:latin typeface="+mj-lt"/>
              <a:cs typeface="Times New Roman" pitchFamily="18" charset="0"/>
            </a:endParaRPr>
          </a:p>
        </p:txBody>
      </p:sp>
      <p:sp>
        <p:nvSpPr>
          <p:cNvPr id="3" name="TextBox 2">
            <a:extLst>
              <a:ext uri="{FF2B5EF4-FFF2-40B4-BE49-F238E27FC236}">
                <a16:creationId xmlns:a16="http://schemas.microsoft.com/office/drawing/2014/main" id="{B773D27D-103D-1B9B-3D96-694296A99B12}"/>
              </a:ext>
            </a:extLst>
          </p:cNvPr>
          <p:cNvSpPr txBox="1"/>
          <p:nvPr/>
        </p:nvSpPr>
        <p:spPr>
          <a:xfrm>
            <a:off x="457200" y="1582341"/>
            <a:ext cx="8382000" cy="337188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dirty="0"/>
              <a:t>we present a high-speed counter associated with a novel state extension. </a:t>
            </a:r>
          </a:p>
          <a:p>
            <a:pPr marL="285750" indent="-285750" algn="just">
              <a:lnSpc>
                <a:spcPct val="150000"/>
              </a:lnSpc>
              <a:buFont typeface="Arial" panose="020B0604020202020204" pitchFamily="34" charset="0"/>
              <a:buChar char="•"/>
            </a:pPr>
            <a:r>
              <a:rPr lang="en-IN" dirty="0"/>
              <a:t>The proposed counter consists of an LFSR sub-counter and a binary sub-counter, and its delay is almost constant regardless of the counter size. </a:t>
            </a:r>
          </a:p>
          <a:p>
            <a:pPr marL="285750" indent="-285750" algn="just">
              <a:lnSpc>
                <a:spcPct val="150000"/>
              </a:lnSpc>
              <a:buFont typeface="Arial" panose="020B0604020202020204" pitchFamily="34" charset="0"/>
              <a:buChar char="•"/>
            </a:pPr>
            <a:r>
              <a:rPr lang="en-IN" dirty="0"/>
              <a:t>The proposed LFSR counter has a state detection circuit to extend the number of states from (2</a:t>
            </a:r>
            <a:r>
              <a:rPr lang="en-IN" baseline="30000" dirty="0"/>
              <a:t>m</a:t>
            </a:r>
            <a:r>
              <a:rPr lang="en-IN" dirty="0"/>
              <a:t>-1) to 2m without degrading the counting rate for an m-bit LFSR</a:t>
            </a:r>
          </a:p>
          <a:p>
            <a:pPr marL="285750" indent="-285750" algn="just">
              <a:lnSpc>
                <a:spcPct val="150000"/>
              </a:lnSpc>
              <a:buFont typeface="Arial" panose="020B0604020202020204" pitchFamily="34" charset="0"/>
              <a:buChar char="•"/>
            </a:pPr>
            <a:endParaRPr lang="en-IN" dirty="0"/>
          </a:p>
          <a:p>
            <a:pPr marL="285750" indent="-285750" algn="just">
              <a:lnSpc>
                <a:spcPct val="150000"/>
              </a:lnSpc>
              <a:buFont typeface="Arial" panose="020B0604020202020204" pitchFamily="34" charset="0"/>
              <a:buChar char="•"/>
            </a:pPr>
            <a:r>
              <a:rPr lang="en-US" b="0" i="0" dirty="0">
                <a:solidFill>
                  <a:srgbClr val="0D0D0D"/>
                </a:solidFill>
                <a:effectLst/>
                <a:highlight>
                  <a:srgbClr val="FFFFFF"/>
                </a:highlight>
              </a:rPr>
              <a:t>Our proposed technique introduces a pioneering approach to high-speed counter design through the integration of a Hybrid Linear Feedback Shift Register (LFSR). </a:t>
            </a:r>
            <a:endParaRPr lang="en-IN" dirty="0"/>
          </a:p>
        </p:txBody>
      </p:sp>
    </p:spTree>
    <p:extLst>
      <p:ext uri="{BB962C8B-B14F-4D97-AF65-F5344CB8AC3E}">
        <p14:creationId xmlns:p14="http://schemas.microsoft.com/office/powerpoint/2010/main" val="1754318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57DFD-2541-D157-4AEE-3BBBF466F4D4}"/>
              </a:ext>
            </a:extLst>
          </p:cNvPr>
          <p:cNvSpPr>
            <a:spLocks noGrp="1"/>
          </p:cNvSpPr>
          <p:nvPr>
            <p:ph type="title"/>
          </p:nvPr>
        </p:nvSpPr>
        <p:spPr/>
        <p:txBody>
          <a:bodyPr>
            <a:normAutofit/>
          </a:bodyPr>
          <a:lstStyle/>
          <a:p>
            <a:r>
              <a:rPr lang="en-US" sz="3600" b="1" dirty="0"/>
              <a:t>MODIFIED DIAGRAM </a:t>
            </a:r>
            <a:endParaRPr lang="en-IN" sz="3600" b="1" dirty="0"/>
          </a:p>
        </p:txBody>
      </p:sp>
      <p:pic>
        <p:nvPicPr>
          <p:cNvPr id="9" name="Content Placeholder 8">
            <a:extLst>
              <a:ext uri="{FF2B5EF4-FFF2-40B4-BE49-F238E27FC236}">
                <a16:creationId xmlns:a16="http://schemas.microsoft.com/office/drawing/2014/main" id="{08F84BB9-DA4F-08BA-F0FD-31EF10256CAF}"/>
              </a:ext>
            </a:extLst>
          </p:cNvPr>
          <p:cNvPicPr>
            <a:picLocks noGrp="1" noChangeAspect="1"/>
          </p:cNvPicPr>
          <p:nvPr>
            <p:ph idx="1"/>
          </p:nvPr>
        </p:nvPicPr>
        <p:blipFill>
          <a:blip r:embed="rId2"/>
          <a:stretch>
            <a:fillRect/>
          </a:stretch>
        </p:blipFill>
        <p:spPr>
          <a:xfrm>
            <a:off x="457200" y="1877377"/>
            <a:ext cx="8229600" cy="3103245"/>
          </a:xfrm>
        </p:spPr>
      </p:pic>
      <p:sp>
        <p:nvSpPr>
          <p:cNvPr id="4" name="Date Placeholder 3">
            <a:extLst>
              <a:ext uri="{FF2B5EF4-FFF2-40B4-BE49-F238E27FC236}">
                <a16:creationId xmlns:a16="http://schemas.microsoft.com/office/drawing/2014/main" id="{EC69459F-D7C8-622D-74E2-9A8B2A12C568}"/>
              </a:ext>
            </a:extLst>
          </p:cNvPr>
          <p:cNvSpPr>
            <a:spLocks noGrp="1"/>
          </p:cNvSpPr>
          <p:nvPr>
            <p:ph type="dt" sz="half" idx="10"/>
          </p:nvPr>
        </p:nvSpPr>
        <p:spPr/>
        <p:txBody>
          <a:bodyPr/>
          <a:lstStyle/>
          <a:p>
            <a:fld id="{6F137512-E311-4D76-BC5C-3FCFD0BD9961}" type="datetime1">
              <a:rPr lang="en-US" smtClean="0"/>
              <a:pPr/>
              <a:t>6/1/2024</a:t>
            </a:fld>
            <a:endParaRPr lang="en-US"/>
          </a:p>
        </p:txBody>
      </p:sp>
      <p:sp>
        <p:nvSpPr>
          <p:cNvPr id="5" name="Footer Placeholder 4">
            <a:extLst>
              <a:ext uri="{FF2B5EF4-FFF2-40B4-BE49-F238E27FC236}">
                <a16:creationId xmlns:a16="http://schemas.microsoft.com/office/drawing/2014/main" id="{016800F9-AEFF-18B4-C487-0A686BF1CA49}"/>
              </a:ext>
            </a:extLst>
          </p:cNvPr>
          <p:cNvSpPr>
            <a:spLocks noGrp="1"/>
          </p:cNvSpPr>
          <p:nvPr>
            <p:ph type="ftr" sz="quarter" idx="11"/>
          </p:nvPr>
        </p:nvSpPr>
        <p:spPr/>
        <p:txBody>
          <a:bodyPr/>
          <a:lstStyle/>
          <a:p>
            <a:r>
              <a:rPr lang="en-US"/>
              <a:t>College Name</a:t>
            </a:r>
          </a:p>
        </p:txBody>
      </p:sp>
      <p:sp>
        <p:nvSpPr>
          <p:cNvPr id="6" name="Slide Number Placeholder 5">
            <a:extLst>
              <a:ext uri="{FF2B5EF4-FFF2-40B4-BE49-F238E27FC236}">
                <a16:creationId xmlns:a16="http://schemas.microsoft.com/office/drawing/2014/main" id="{D0764222-5168-7740-1C97-DF0B1E7B8AB0}"/>
              </a:ext>
            </a:extLst>
          </p:cNvPr>
          <p:cNvSpPr>
            <a:spLocks noGrp="1"/>
          </p:cNvSpPr>
          <p:nvPr>
            <p:ph type="sldNum" sz="quarter" idx="12"/>
          </p:nvPr>
        </p:nvSpPr>
        <p:spPr/>
        <p:txBody>
          <a:bodyPr/>
          <a:lstStyle/>
          <a:p>
            <a:fld id="{FFB524CE-D036-4554-8E9A-612A2D4EDF2A}" type="slidenum">
              <a:rPr lang="en-US" smtClean="0"/>
              <a:pPr/>
              <a:t>16</a:t>
            </a:fld>
            <a:endParaRPr lang="en-US"/>
          </a:p>
        </p:txBody>
      </p:sp>
    </p:spTree>
    <p:extLst>
      <p:ext uri="{BB962C8B-B14F-4D97-AF65-F5344CB8AC3E}">
        <p14:creationId xmlns:p14="http://schemas.microsoft.com/office/powerpoint/2010/main" val="254531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PROPOSED SYSTEM ADVANTAGES:	</a:t>
            </a:r>
            <a:endParaRPr lang="en-US" b="1" dirty="0"/>
          </a:p>
        </p:txBody>
      </p:sp>
      <p:sp>
        <p:nvSpPr>
          <p:cNvPr id="3" name="Content Placeholder 2"/>
          <p:cNvSpPr>
            <a:spLocks noGrp="1"/>
          </p:cNvSpPr>
          <p:nvPr>
            <p:ph idx="1"/>
          </p:nvPr>
        </p:nvSpPr>
        <p:spPr/>
        <p:txBody>
          <a:bodyPr>
            <a:normAutofit/>
          </a:bodyPr>
          <a:lstStyle/>
          <a:p>
            <a:pPr marL="342900" lvl="0" indent="-342900" algn="just">
              <a:lnSpc>
                <a:spcPct val="115000"/>
              </a:lnSpc>
              <a:spcAft>
                <a:spcPts val="1000"/>
              </a:spcAft>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Better performance in </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Delay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Low-energy high-throughput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A344400-469A-4A7F-8479-E51F71BBC2D0}" type="datetime1">
              <a:rPr lang="en-US" smtClean="0"/>
              <a:pPr/>
              <a:t>6/1/2024</a:t>
            </a:fld>
            <a:endParaRPr lang="en-US" dirty="0"/>
          </a:p>
        </p:txBody>
      </p:sp>
      <p:sp>
        <p:nvSpPr>
          <p:cNvPr id="6" name="Slide Number Placeholder 5"/>
          <p:cNvSpPr>
            <a:spLocks noGrp="1"/>
          </p:cNvSpPr>
          <p:nvPr>
            <p:ph type="sldNum" sz="quarter" idx="12"/>
          </p:nvPr>
        </p:nvSpPr>
        <p:spPr/>
        <p:txBody>
          <a:bodyPr/>
          <a:lstStyle/>
          <a:p>
            <a:fld id="{FFB524CE-D036-4554-8E9A-612A2D4EDF2A}" type="slidenum">
              <a:rPr lang="en-US" smtClean="0"/>
              <a:pPr/>
              <a:t>17</a:t>
            </a:fld>
            <a:endParaRPr lang="en-US"/>
          </a:p>
        </p:txBody>
      </p:sp>
      <p:sp>
        <p:nvSpPr>
          <p:cNvPr id="7" name="Footer Placeholder 6"/>
          <p:cNvSpPr>
            <a:spLocks noGrp="1"/>
          </p:cNvSpPr>
          <p:nvPr>
            <p:ph type="ftr" sz="quarter" idx="11"/>
          </p:nvPr>
        </p:nvSpPr>
        <p:spPr/>
        <p:txBody>
          <a:bodyPr/>
          <a:lstStyle/>
          <a:p>
            <a:r>
              <a:rPr lang="en-US"/>
              <a:t>College Name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SOFTWARE REQUIREMENT</a:t>
            </a:r>
            <a:endParaRPr lang="en-US" sz="3200" dirty="0"/>
          </a:p>
        </p:txBody>
      </p:sp>
      <p:sp>
        <p:nvSpPr>
          <p:cNvPr id="3" name="Content Placeholder 2"/>
          <p:cNvSpPr>
            <a:spLocks noGrp="1"/>
          </p:cNvSpPr>
          <p:nvPr>
            <p:ph idx="1"/>
          </p:nvPr>
        </p:nvSpPr>
        <p:spPr/>
        <p:txBody>
          <a:bodyPr>
            <a:normAutofit/>
          </a:bodyPr>
          <a:lstStyle/>
          <a:p>
            <a:endParaRPr lang="en-US" sz="2400" b="1" dirty="0"/>
          </a:p>
          <a:p>
            <a:r>
              <a:rPr lang="en-US" sz="2400" b="1" dirty="0"/>
              <a:t>Simulation Tool: </a:t>
            </a:r>
            <a:r>
              <a:rPr lang="en-US" sz="2400" dirty="0"/>
              <a:t>Modelsim 6.4c </a:t>
            </a:r>
          </a:p>
          <a:p>
            <a:endParaRPr lang="en-US" sz="2400" b="1" dirty="0"/>
          </a:p>
          <a:p>
            <a:r>
              <a:rPr lang="en-US" sz="2400" b="1" dirty="0"/>
              <a:t>Language: </a:t>
            </a:r>
            <a:r>
              <a:rPr lang="en-US" sz="2400" dirty="0"/>
              <a:t>Verilog HDL</a:t>
            </a:r>
          </a:p>
          <a:p>
            <a:endParaRPr lang="en-US" sz="2400" b="1" dirty="0"/>
          </a:p>
          <a:p>
            <a:r>
              <a:rPr lang="en-US" sz="2400" b="1" dirty="0"/>
              <a:t>Synthesis Software: </a:t>
            </a:r>
            <a:r>
              <a:rPr lang="en-US" sz="2400" dirty="0"/>
              <a:t>Xilinx 13.2 </a:t>
            </a:r>
          </a:p>
          <a:p>
            <a:endParaRPr lang="en-US" sz="2400" dirty="0"/>
          </a:p>
          <a:p>
            <a:r>
              <a:rPr lang="en-US" sz="2400" b="1" dirty="0"/>
              <a:t>Hardware: </a:t>
            </a:r>
            <a:r>
              <a:rPr lang="en-US" sz="2400" dirty="0"/>
              <a:t>Spartan 3 </a:t>
            </a:r>
          </a:p>
        </p:txBody>
      </p:sp>
      <p:sp>
        <p:nvSpPr>
          <p:cNvPr id="4" name="Date Placeholder 3"/>
          <p:cNvSpPr>
            <a:spLocks noGrp="1"/>
          </p:cNvSpPr>
          <p:nvPr>
            <p:ph type="dt" sz="half" idx="10"/>
          </p:nvPr>
        </p:nvSpPr>
        <p:spPr/>
        <p:txBody>
          <a:bodyPr/>
          <a:lstStyle/>
          <a:p>
            <a:fld id="{806C0989-7F43-407C-ADE1-E6539494BC79}" type="datetime1">
              <a:rPr lang="en-US" smtClean="0"/>
              <a:pPr/>
              <a:t>6/1/2024</a:t>
            </a:fld>
            <a:endParaRPr lang="en-US" dirty="0"/>
          </a:p>
        </p:txBody>
      </p:sp>
      <p:sp>
        <p:nvSpPr>
          <p:cNvPr id="5" name="Footer Placeholder 4"/>
          <p:cNvSpPr>
            <a:spLocks noGrp="1"/>
          </p:cNvSpPr>
          <p:nvPr>
            <p:ph type="ftr" sz="quarter" idx="11"/>
          </p:nvPr>
        </p:nvSpPr>
        <p:spPr/>
        <p:txBody>
          <a:bodyPr/>
          <a:lstStyle/>
          <a:p>
            <a:r>
              <a:rPr lang="en-US"/>
              <a:t>College Name</a:t>
            </a:r>
            <a:endParaRPr lang="en-US" dirty="0"/>
          </a:p>
        </p:txBody>
      </p:sp>
      <p:sp>
        <p:nvSpPr>
          <p:cNvPr id="6" name="Slide Number Placeholder 5"/>
          <p:cNvSpPr>
            <a:spLocks noGrp="1"/>
          </p:cNvSpPr>
          <p:nvPr>
            <p:ph type="sldNum" sz="quarter" idx="12"/>
          </p:nvPr>
        </p:nvSpPr>
        <p:spPr/>
        <p:txBody>
          <a:bodyPr/>
          <a:lstStyle/>
          <a:p>
            <a:fld id="{FFB524CE-D036-4554-8E9A-612A2D4EDF2A}"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REAL TIME APLLICATIONS</a:t>
            </a:r>
            <a:endParaRPr lang="en-US" sz="3600" dirty="0"/>
          </a:p>
        </p:txBody>
      </p:sp>
      <p:sp>
        <p:nvSpPr>
          <p:cNvPr id="3" name="Content Placeholder 2"/>
          <p:cNvSpPr>
            <a:spLocks noGrp="1"/>
          </p:cNvSpPr>
          <p:nvPr>
            <p:ph idx="1"/>
          </p:nvPr>
        </p:nvSpPr>
        <p:spPr/>
        <p:txBody>
          <a:bodyPr>
            <a:normAutofit/>
          </a:bodyPr>
          <a:lstStyle/>
          <a:p>
            <a:pPr lvl="0">
              <a:lnSpc>
                <a:spcPct val="200000"/>
              </a:lnSpc>
            </a:pPr>
            <a:r>
              <a:rPr lang="en-US" sz="1600" dirty="0"/>
              <a:t>Telecommunications</a:t>
            </a:r>
          </a:p>
          <a:p>
            <a:pPr lvl="0">
              <a:lnSpc>
                <a:spcPct val="200000"/>
              </a:lnSpc>
            </a:pPr>
            <a:r>
              <a:rPr lang="en-US" sz="1600" dirty="0"/>
              <a:t>Signal Processing</a:t>
            </a:r>
          </a:p>
          <a:p>
            <a:pPr lvl="0">
              <a:lnSpc>
                <a:spcPct val="200000"/>
              </a:lnSpc>
            </a:pPr>
            <a:r>
              <a:rPr lang="en-US" sz="1600" dirty="0"/>
              <a:t>Instrumentation and Measurement</a:t>
            </a:r>
          </a:p>
          <a:p>
            <a:pPr lvl="0">
              <a:lnSpc>
                <a:spcPct val="200000"/>
              </a:lnSpc>
            </a:pPr>
            <a:r>
              <a:rPr lang="en-US" sz="1600" dirty="0"/>
              <a:t>Embedded Systems</a:t>
            </a:r>
          </a:p>
          <a:p>
            <a:pPr lvl="0">
              <a:lnSpc>
                <a:spcPct val="200000"/>
              </a:lnSpc>
            </a:pPr>
            <a:r>
              <a:rPr lang="en-US" sz="1600" dirty="0"/>
              <a:t>Digital Control Systems</a:t>
            </a:r>
            <a:endParaRPr lang="en-US" sz="1600" dirty="0">
              <a:latin typeface="+mj-lt"/>
            </a:endParaRPr>
          </a:p>
        </p:txBody>
      </p:sp>
      <p:sp>
        <p:nvSpPr>
          <p:cNvPr id="4" name="Date Placeholder 3"/>
          <p:cNvSpPr>
            <a:spLocks noGrp="1"/>
          </p:cNvSpPr>
          <p:nvPr>
            <p:ph type="dt" sz="half" idx="10"/>
          </p:nvPr>
        </p:nvSpPr>
        <p:spPr/>
        <p:txBody>
          <a:bodyPr/>
          <a:lstStyle/>
          <a:p>
            <a:fld id="{C3CA1398-3006-41ED-A4F2-660C3F4DC178}" type="datetime1">
              <a:rPr lang="en-US" smtClean="0"/>
              <a:pPr/>
              <a:t>6/1/2024</a:t>
            </a:fld>
            <a:endParaRPr lang="en-US" dirty="0"/>
          </a:p>
        </p:txBody>
      </p:sp>
      <p:sp>
        <p:nvSpPr>
          <p:cNvPr id="6" name="Slide Number Placeholder 5"/>
          <p:cNvSpPr>
            <a:spLocks noGrp="1"/>
          </p:cNvSpPr>
          <p:nvPr>
            <p:ph type="sldNum" sz="quarter" idx="12"/>
          </p:nvPr>
        </p:nvSpPr>
        <p:spPr/>
        <p:txBody>
          <a:bodyPr/>
          <a:lstStyle/>
          <a:p>
            <a:fld id="{FFB524CE-D036-4554-8E9A-612A2D4EDF2A}" type="slidenum">
              <a:rPr lang="en-US" smtClean="0"/>
              <a:pPr/>
              <a:t>19</a:t>
            </a:fld>
            <a:endParaRPr lang="en-US"/>
          </a:p>
        </p:txBody>
      </p:sp>
      <p:sp>
        <p:nvSpPr>
          <p:cNvPr id="7" name="Footer Placeholder 6"/>
          <p:cNvSpPr>
            <a:spLocks noGrp="1"/>
          </p:cNvSpPr>
          <p:nvPr>
            <p:ph type="ftr" sz="quarter" idx="11"/>
          </p:nvPr>
        </p:nvSpPr>
        <p:spPr/>
        <p:txBody>
          <a:bodyPr/>
          <a:lstStyle/>
          <a:p>
            <a:r>
              <a:rPr lang="en-US"/>
              <a:t>College Name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t>ABSTRACT</a:t>
            </a:r>
          </a:p>
        </p:txBody>
      </p:sp>
      <p:sp>
        <p:nvSpPr>
          <p:cNvPr id="3" name="Content Placeholder 2"/>
          <p:cNvSpPr>
            <a:spLocks noGrp="1"/>
          </p:cNvSpPr>
          <p:nvPr>
            <p:ph idx="1"/>
          </p:nvPr>
        </p:nvSpPr>
        <p:spPr>
          <a:xfrm>
            <a:off x="457200" y="1295400"/>
            <a:ext cx="8229600" cy="4525963"/>
          </a:xfrm>
        </p:spPr>
        <p:txBody>
          <a:bodyPr>
            <a:noAutofit/>
          </a:bodyPr>
          <a:lstStyle/>
          <a:p>
            <a:pPr algn="just">
              <a:lnSpc>
                <a:spcPct val="150000"/>
              </a:lnSpc>
            </a:pPr>
            <a:r>
              <a:rPr lang="en-US" sz="1400" dirty="0">
                <a:effectLst/>
                <a:latin typeface="Times New Roman" panose="02020603050405020304" pitchFamily="18" charset="0"/>
                <a:ea typeface="Times New Roman" panose="02020603050405020304" pitchFamily="18" charset="0"/>
              </a:rPr>
              <a:t>This paper presents a groundbreaking Hybrid Linear Feedback Shift Register (LFSR) design for high-speed counters, integrating traditional LFSR architecture with XOR logic to enhance efficiency and performance. </a:t>
            </a:r>
          </a:p>
          <a:p>
            <a:pPr algn="just">
              <a:lnSpc>
                <a:spcPct val="150000"/>
              </a:lnSpc>
            </a:pPr>
            <a:r>
              <a:rPr lang="en-US" sz="1400" dirty="0">
                <a:effectLst/>
                <a:latin typeface="Times New Roman" panose="02020603050405020304" pitchFamily="18" charset="0"/>
                <a:ea typeface="Times New Roman" panose="02020603050405020304" pitchFamily="18" charset="0"/>
              </a:rPr>
              <a:t>By incorporating a state extension mechanism, the proposed architecture extends the counter's capacity to handle larger counting ranges while maintaining high throughput. </a:t>
            </a:r>
          </a:p>
          <a:p>
            <a:pPr algn="just">
              <a:lnSpc>
                <a:spcPct val="150000"/>
              </a:lnSpc>
            </a:pPr>
            <a:r>
              <a:rPr lang="en-US" sz="1400" dirty="0">
                <a:effectLst/>
                <a:latin typeface="Times New Roman" panose="02020603050405020304" pitchFamily="18" charset="0"/>
                <a:ea typeface="Times New Roman" panose="02020603050405020304" pitchFamily="18" charset="0"/>
              </a:rPr>
              <a:t>Leveraging Verilog HDL for design and implementation ensures compatibility for hardware description and synthesis, with validation conducted through simulation using Model Sim and synthesis using Xilinx tools. </a:t>
            </a:r>
          </a:p>
          <a:p>
            <a:pPr algn="just">
              <a:lnSpc>
                <a:spcPct val="150000"/>
              </a:lnSpc>
            </a:pPr>
            <a:r>
              <a:rPr lang="en-US" sz="1400" dirty="0">
                <a:effectLst/>
                <a:latin typeface="Times New Roman" panose="02020603050405020304" pitchFamily="18" charset="0"/>
                <a:ea typeface="Times New Roman" panose="02020603050405020304" pitchFamily="18" charset="0"/>
              </a:rPr>
              <a:t>This innovative approach offers a promising solution for high-speed counting applications with extended range requirements, representing a significant advancement in VLSI design and digital integration methodologies. </a:t>
            </a:r>
          </a:p>
          <a:p>
            <a:pPr algn="just">
              <a:lnSpc>
                <a:spcPct val="150000"/>
              </a:lnSpc>
            </a:pPr>
            <a:r>
              <a:rPr lang="en-US" sz="1400" dirty="0">
                <a:effectLst/>
                <a:latin typeface="Times New Roman" panose="02020603050405020304" pitchFamily="18" charset="0"/>
                <a:ea typeface="Times New Roman" panose="02020603050405020304" pitchFamily="18" charset="0"/>
              </a:rPr>
              <a:t>The innovative fusion of LFSR and XOR logic in our Hybrid LFSR design offers a promising solution for high-speed counting applications with extended range requirements.</a:t>
            </a:r>
          </a:p>
          <a:p>
            <a:pPr algn="just">
              <a:lnSpc>
                <a:spcPct val="150000"/>
              </a:lnSpc>
            </a:pPr>
            <a:r>
              <a:rPr lang="en-US" sz="1400" dirty="0">
                <a:effectLst/>
                <a:latin typeface="Times New Roman" panose="02020603050405020304" pitchFamily="18" charset="0"/>
                <a:ea typeface="Times New Roman" panose="02020603050405020304" pitchFamily="18" charset="0"/>
              </a:rPr>
              <a:t> By harnessing the combined strengths of these two elements, we achieve unprecedented levels of efficiency and versatility, paving the way for enhanced performance in diverse real-world applications.</a:t>
            </a:r>
            <a:endParaRPr lang="en-US" sz="1100" dirty="0"/>
          </a:p>
        </p:txBody>
      </p:sp>
      <p:sp>
        <p:nvSpPr>
          <p:cNvPr id="4" name="Date Placeholder 3"/>
          <p:cNvSpPr>
            <a:spLocks noGrp="1"/>
          </p:cNvSpPr>
          <p:nvPr>
            <p:ph type="dt" sz="half" idx="10"/>
          </p:nvPr>
        </p:nvSpPr>
        <p:spPr/>
        <p:txBody>
          <a:bodyPr/>
          <a:lstStyle/>
          <a:p>
            <a:fld id="{57AB2F11-08E5-4040-9DE6-18B860E1D5CD}" type="datetime1">
              <a:rPr lang="en-US" smtClean="0"/>
              <a:pPr/>
              <a:t>6/1/2024</a:t>
            </a:fld>
            <a:endParaRPr lang="en-US" dirty="0"/>
          </a:p>
        </p:txBody>
      </p:sp>
      <p:sp>
        <p:nvSpPr>
          <p:cNvPr id="6" name="Slide Number Placeholder 5"/>
          <p:cNvSpPr>
            <a:spLocks noGrp="1"/>
          </p:cNvSpPr>
          <p:nvPr>
            <p:ph type="sldNum" sz="quarter" idx="12"/>
          </p:nvPr>
        </p:nvSpPr>
        <p:spPr/>
        <p:txBody>
          <a:bodyPr/>
          <a:lstStyle/>
          <a:p>
            <a:fld id="{FFB524CE-D036-4554-8E9A-612A2D4EDF2A}" type="slidenum">
              <a:rPr lang="en-US" smtClean="0"/>
              <a:pPr/>
              <a:t>2</a:t>
            </a:fld>
            <a:endParaRPr lang="en-US" dirty="0"/>
          </a:p>
        </p:txBody>
      </p:sp>
      <p:sp>
        <p:nvSpPr>
          <p:cNvPr id="7" name="Footer Placeholder 6"/>
          <p:cNvSpPr>
            <a:spLocks noGrp="1"/>
          </p:cNvSpPr>
          <p:nvPr>
            <p:ph type="ftr" sz="quarter" idx="11"/>
          </p:nvPr>
        </p:nvSpPr>
        <p:spPr/>
        <p:txBody>
          <a:bodyPr/>
          <a:lstStyle/>
          <a:p>
            <a:r>
              <a:rPr lang="en-US"/>
              <a:t>College Name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PROPOSED SYSTEM ADVANTAGES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r>
              <a:rPr lang="en-US" sz="2400" dirty="0">
                <a:latin typeface="Times New Roman" pitchFamily="18" charset="0"/>
                <a:cs typeface="Times New Roman" pitchFamily="18" charset="0"/>
              </a:rPr>
              <a:t>Low-power Design </a:t>
            </a:r>
          </a:p>
          <a:p>
            <a:pPr lvl="0"/>
            <a:endParaRPr lang="en-US" sz="2400" dirty="0">
              <a:latin typeface="Times New Roman" pitchFamily="18" charset="0"/>
              <a:cs typeface="Times New Roman" pitchFamily="18" charset="0"/>
            </a:endParaRPr>
          </a:p>
          <a:p>
            <a:pPr lvl="0"/>
            <a:r>
              <a:rPr lang="en-US" sz="2400" dirty="0">
                <a:latin typeface="Times New Roman" pitchFamily="18" charset="0"/>
                <a:cs typeface="Times New Roman" pitchFamily="18" charset="0"/>
              </a:rPr>
              <a:t>Low-energy high-throughput</a:t>
            </a:r>
          </a:p>
          <a:p>
            <a:pPr lvl="0"/>
            <a:endParaRPr lang="en-US" sz="2400" dirty="0">
              <a:latin typeface="Times New Roman" pitchFamily="18" charset="0"/>
              <a:cs typeface="Times New Roman" pitchFamily="18" charset="0"/>
            </a:endParaRPr>
          </a:p>
          <a:p>
            <a:pPr lvl="0"/>
            <a:endParaRPr lang="en-US" sz="2400" dirty="0">
              <a:latin typeface="Times New Roman" pitchFamily="18" charset="0"/>
              <a:cs typeface="Times New Roman" pitchFamily="18" charset="0"/>
            </a:endParaRPr>
          </a:p>
          <a:p>
            <a:pPr lvl="0" algn="just">
              <a:lnSpc>
                <a:spcPct val="150000"/>
              </a:lnSpc>
            </a:pPr>
            <a:endParaRPr lang="en-US" sz="24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839200" cy="1143000"/>
          </a:xfrm>
        </p:spPr>
        <p:txBody>
          <a:bodyPr>
            <a:normAutofit/>
          </a:bodyPr>
          <a:lstStyle/>
          <a:p>
            <a:pPr algn="l"/>
            <a:r>
              <a:rPr lang="en-US" sz="3200" b="1" dirty="0">
                <a:latin typeface="Times New Roman" pitchFamily="18" charset="0"/>
                <a:cs typeface="Times New Roman" pitchFamily="18" charset="0"/>
              </a:rPr>
              <a:t>SOFTWARE &amp; HARDWARE REQUIREMENT</a:t>
            </a:r>
            <a:endParaRPr lang="en-US" sz="3200" b="1" dirty="0"/>
          </a:p>
        </p:txBody>
      </p:sp>
      <p:sp>
        <p:nvSpPr>
          <p:cNvPr id="3" name="Content Placeholder 2"/>
          <p:cNvSpPr>
            <a:spLocks noGrp="1"/>
          </p:cNvSpPr>
          <p:nvPr>
            <p:ph idx="1"/>
          </p:nvPr>
        </p:nvSpPr>
        <p:spPr>
          <a:xfrm>
            <a:off x="381000" y="1600200"/>
            <a:ext cx="8229600" cy="4525963"/>
          </a:xfrm>
        </p:spPr>
        <p:txBody>
          <a:bodyPr>
            <a:normAutofit/>
          </a:bodyPr>
          <a:lstStyle/>
          <a:p>
            <a:pPr algn="just">
              <a:lnSpc>
                <a:spcPct val="150000"/>
              </a:lnSpc>
            </a:pPr>
            <a:r>
              <a:rPr lang="en-US" sz="2800" b="1" dirty="0">
                <a:latin typeface="Times New Roman" pitchFamily="18" charset="0"/>
                <a:cs typeface="Times New Roman" pitchFamily="18" charset="0"/>
              </a:rPr>
              <a:t>Simulation Tool - </a:t>
            </a:r>
            <a:r>
              <a:rPr lang="en-US" sz="2800" dirty="0">
                <a:latin typeface="Times New Roman" pitchFamily="18" charset="0"/>
                <a:cs typeface="Times New Roman" pitchFamily="18" charset="0"/>
              </a:rPr>
              <a:t>Modelsim 6.4c</a:t>
            </a:r>
            <a:endParaRPr lang="en-US" sz="2800" b="1" dirty="0">
              <a:latin typeface="Times New Roman" pitchFamily="18" charset="0"/>
              <a:cs typeface="Times New Roman" pitchFamily="18" charset="0"/>
            </a:endParaRPr>
          </a:p>
          <a:p>
            <a:pPr algn="just">
              <a:lnSpc>
                <a:spcPct val="150000"/>
              </a:lnSpc>
            </a:pPr>
            <a:r>
              <a:rPr lang="en-US" sz="2800" b="1" dirty="0">
                <a:latin typeface="Times New Roman" pitchFamily="18" charset="0"/>
                <a:cs typeface="Times New Roman" pitchFamily="18" charset="0"/>
              </a:rPr>
              <a:t>Synthesize Tool - </a:t>
            </a:r>
            <a:r>
              <a:rPr lang="en-US" sz="2800" dirty="0">
                <a:latin typeface="Times New Roman" pitchFamily="18" charset="0"/>
                <a:cs typeface="Times New Roman" pitchFamily="18" charset="0"/>
              </a:rPr>
              <a:t>Xilinx tool</a:t>
            </a:r>
            <a:endParaRPr lang="en-US" sz="2800" b="1" dirty="0">
              <a:latin typeface="Times New Roman" pitchFamily="18" charset="0"/>
              <a:cs typeface="Times New Roman" pitchFamily="18" charset="0"/>
            </a:endParaRPr>
          </a:p>
          <a:p>
            <a:pPr algn="just">
              <a:lnSpc>
                <a:spcPct val="150000"/>
              </a:lnSpc>
            </a:pPr>
            <a:endParaRPr lang="en-US" sz="2800" dirty="0">
              <a:latin typeface="Times New Roman" pitchFamily="18" charset="0"/>
              <a:cs typeface="Times New Roman" pitchFamily="18" charset="0"/>
            </a:endParaRPr>
          </a:p>
          <a:p>
            <a:pPr algn="just">
              <a:lnSpc>
                <a:spcPct val="150000"/>
              </a:lnSpc>
            </a:pPr>
            <a:endParaRPr lang="en-US" sz="2800" dirty="0">
              <a:latin typeface="Times New Roman" pitchFamily="18" charset="0"/>
              <a:cs typeface="Times New Roman" pitchFamily="18" charset="0"/>
            </a:endParaRPr>
          </a:p>
          <a:p>
            <a:pPr algn="just">
              <a:lnSpc>
                <a:spcPct val="150000"/>
              </a:lnSpc>
            </a:pPr>
            <a:r>
              <a:rPr lang="en-US" sz="2800" b="1" dirty="0">
                <a:latin typeface="Times New Roman" pitchFamily="18" charset="0"/>
                <a:cs typeface="Times New Roman" pitchFamily="18" charset="0"/>
              </a:rPr>
              <a:t>Hardware - </a:t>
            </a:r>
            <a:r>
              <a:rPr lang="en-US" sz="2800" dirty="0">
                <a:latin typeface="Times New Roman" pitchFamily="18" charset="0"/>
                <a:cs typeface="Times New Roman" pitchFamily="18" charset="0"/>
              </a:rPr>
              <a:t>FPGA Spartan 3 XC3S 200TQ-144</a:t>
            </a:r>
          </a:p>
          <a:p>
            <a:pPr algn="just">
              <a:lnSpc>
                <a:spcPct val="150000"/>
              </a:lnSpc>
            </a:pPr>
            <a:endParaRPr lang="en-US" sz="2800" dirty="0"/>
          </a:p>
          <a:p>
            <a:pPr algn="just">
              <a:lnSpc>
                <a:spcPct val="150000"/>
              </a:lnSpc>
            </a:pPr>
            <a:endParaRPr lang="en-US" sz="2800" dirty="0"/>
          </a:p>
        </p:txBody>
      </p:sp>
      <p:sp>
        <p:nvSpPr>
          <p:cNvPr id="5" name="Slide Number Placeholder 4"/>
          <p:cNvSpPr>
            <a:spLocks noGrp="1"/>
          </p:cNvSpPr>
          <p:nvPr>
            <p:ph type="sldNum" sz="quarter" idx="12"/>
          </p:nvPr>
        </p:nvSpPr>
        <p:spPr/>
        <p:txBody>
          <a:bodyPr/>
          <a:lstStyle/>
          <a:p>
            <a:fld id="{0D44EF92-05F7-44DD-949C-6F8D49FF02CB}"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 DESCRIPTION</a:t>
            </a:r>
            <a:endParaRPr lang="en-IN" dirty="0"/>
          </a:p>
        </p:txBody>
      </p:sp>
      <p:sp>
        <p:nvSpPr>
          <p:cNvPr id="3" name="Content Placeholder 2"/>
          <p:cNvSpPr>
            <a:spLocks noGrp="1"/>
          </p:cNvSpPr>
          <p:nvPr>
            <p:ph idx="1"/>
          </p:nvPr>
        </p:nvSpPr>
        <p:spPr/>
        <p:txBody>
          <a:bodyPr>
            <a:noAutofit/>
          </a:bodyPr>
          <a:lstStyle/>
          <a:p>
            <a:pPr marL="0" indent="0" algn="just">
              <a:buNone/>
            </a:pPr>
            <a:r>
              <a:rPr lang="en-US" sz="1600" b="1" dirty="0"/>
              <a:t>Module 1: Parallel Counter Architecture Design</a:t>
            </a:r>
            <a:endParaRPr lang="en-IN" sz="1600" dirty="0"/>
          </a:p>
          <a:p>
            <a:pPr lvl="0" algn="just"/>
            <a:r>
              <a:rPr lang="en-US" sz="1600" dirty="0"/>
              <a:t>Divide the counter into parallel stages, where each stage counts a subset of bits simultaneously.</a:t>
            </a:r>
            <a:endParaRPr lang="en-IN" sz="1600" dirty="0"/>
          </a:p>
          <a:p>
            <a:pPr lvl="0" algn="just"/>
            <a:r>
              <a:rPr lang="en-US" sz="1600" dirty="0"/>
              <a:t>Determine the number of parallel stages based on throughput requirements and target clock frequency.</a:t>
            </a:r>
            <a:endParaRPr lang="en-IN" sz="1600" dirty="0"/>
          </a:p>
          <a:p>
            <a:pPr lvl="0" algn="just"/>
            <a:r>
              <a:rPr lang="en-US" sz="1600" dirty="0"/>
              <a:t>Implement each parallel stage as a separate module, with inputs and outputs for data propagation between stages.</a:t>
            </a:r>
            <a:endParaRPr lang="en-IN" sz="1600" dirty="0"/>
          </a:p>
          <a:p>
            <a:pPr lvl="0" algn="just"/>
            <a:r>
              <a:rPr lang="en-US" sz="1600" dirty="0"/>
              <a:t>Ensure synchronous operation of all stages to maintain consistency in counting.</a:t>
            </a:r>
            <a:endParaRPr lang="en-IN" sz="1600" dirty="0"/>
          </a:p>
          <a:p>
            <a:pPr algn="just"/>
            <a:endParaRPr lang="en-US" sz="1600" dirty="0"/>
          </a:p>
          <a:p>
            <a:pPr marL="0" indent="0" algn="just">
              <a:buNone/>
            </a:pPr>
            <a:r>
              <a:rPr lang="en-US" sz="1600" b="1" dirty="0"/>
              <a:t>Module 2: Pipeline Register Insertion</a:t>
            </a:r>
            <a:endParaRPr lang="en-IN" sz="1600" dirty="0"/>
          </a:p>
          <a:p>
            <a:pPr lvl="0" algn="just"/>
            <a:r>
              <a:rPr lang="en-US" sz="1600" dirty="0"/>
              <a:t>Identify critical paths in the counter architecture, i.e., paths with the longest propagation delay.</a:t>
            </a:r>
            <a:endParaRPr lang="en-IN" sz="1600" dirty="0"/>
          </a:p>
          <a:p>
            <a:pPr lvl="0" algn="just"/>
            <a:r>
              <a:rPr lang="en-US" sz="1600" dirty="0"/>
              <a:t>Insert pipeline registers along these critical paths to break down the computation into smaller stages.</a:t>
            </a:r>
            <a:endParaRPr lang="en-IN" sz="1600" dirty="0"/>
          </a:p>
          <a:p>
            <a:pPr lvl="0" algn="just"/>
            <a:r>
              <a:rPr lang="en-US" sz="1600" dirty="0"/>
              <a:t>Determine the optimal placement of pipeline registers to balance timing constraints and minimize clock cycle time.</a:t>
            </a:r>
            <a:endParaRPr lang="en-IN" sz="1600" dirty="0"/>
          </a:p>
          <a:p>
            <a:pPr lvl="0" algn="just"/>
            <a:r>
              <a:rPr lang="en-US" sz="1600" dirty="0"/>
              <a:t>Implement each pipeline register as a separate module, inserting them between appropriate stages of the counter architecture.</a:t>
            </a:r>
            <a:endParaRPr lang="en-IN" sz="1600" dirty="0"/>
          </a:p>
          <a:p>
            <a:pPr algn="just"/>
            <a:endParaRPr lang="en-IN" sz="1600" dirty="0"/>
          </a:p>
        </p:txBody>
      </p:sp>
      <p:sp>
        <p:nvSpPr>
          <p:cNvPr id="4" name="Date Placeholder 3"/>
          <p:cNvSpPr>
            <a:spLocks noGrp="1"/>
          </p:cNvSpPr>
          <p:nvPr>
            <p:ph type="dt" sz="half" idx="10"/>
          </p:nvPr>
        </p:nvSpPr>
        <p:spPr/>
        <p:txBody>
          <a:bodyPr/>
          <a:lstStyle/>
          <a:p>
            <a:fld id="{6F137512-E311-4D76-BC5C-3FCFD0BD9961}" type="datetime1">
              <a:rPr lang="en-US" smtClean="0"/>
              <a:pPr/>
              <a:t>6/1/2024</a:t>
            </a:fld>
            <a:endParaRPr lang="en-US"/>
          </a:p>
        </p:txBody>
      </p:sp>
      <p:sp>
        <p:nvSpPr>
          <p:cNvPr id="5" name="Footer Placeholder 4"/>
          <p:cNvSpPr>
            <a:spLocks noGrp="1"/>
          </p:cNvSpPr>
          <p:nvPr>
            <p:ph type="ftr" sz="quarter" idx="11"/>
          </p:nvPr>
        </p:nvSpPr>
        <p:spPr/>
        <p:txBody>
          <a:bodyPr/>
          <a:lstStyle/>
          <a:p>
            <a:r>
              <a:rPr lang="en-US"/>
              <a:t>College Name</a:t>
            </a:r>
          </a:p>
        </p:txBody>
      </p:sp>
      <p:sp>
        <p:nvSpPr>
          <p:cNvPr id="6" name="Slide Number Placeholder 5"/>
          <p:cNvSpPr>
            <a:spLocks noGrp="1"/>
          </p:cNvSpPr>
          <p:nvPr>
            <p:ph type="sldNum" sz="quarter" idx="12"/>
          </p:nvPr>
        </p:nvSpPr>
        <p:spPr/>
        <p:txBody>
          <a:bodyPr/>
          <a:lstStyle/>
          <a:p>
            <a:fld id="{FFB524CE-D036-4554-8E9A-612A2D4EDF2A}" type="slidenum">
              <a:rPr lang="en-US" smtClean="0"/>
              <a:pPr/>
              <a:t>22</a:t>
            </a:fld>
            <a:endParaRPr lang="en-US"/>
          </a:p>
        </p:txBody>
      </p:sp>
    </p:spTree>
    <p:extLst>
      <p:ext uri="{BB962C8B-B14F-4D97-AF65-F5344CB8AC3E}">
        <p14:creationId xmlns:p14="http://schemas.microsoft.com/office/powerpoint/2010/main" val="2079250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4525963"/>
          </a:xfrm>
        </p:spPr>
        <p:txBody>
          <a:bodyPr>
            <a:noAutofit/>
          </a:bodyPr>
          <a:lstStyle/>
          <a:p>
            <a:pPr marL="0" indent="0" algn="just">
              <a:buNone/>
            </a:pPr>
            <a:r>
              <a:rPr lang="en-US" sz="1600" b="1" dirty="0"/>
              <a:t>Module 3: Linear Feedback Shift Register (LFSR):</a:t>
            </a:r>
            <a:endParaRPr lang="en-IN" sz="1600" dirty="0"/>
          </a:p>
          <a:p>
            <a:pPr lvl="0" algn="just"/>
            <a:r>
              <a:rPr lang="en-US" sz="1600" dirty="0"/>
              <a:t>Design an LFSR module to generate pseudo-random sequence for state extension.</a:t>
            </a:r>
            <a:endParaRPr lang="en-IN" sz="1600" dirty="0"/>
          </a:p>
          <a:p>
            <a:pPr lvl="0" algn="just"/>
            <a:r>
              <a:rPr lang="en-US" sz="1600" dirty="0"/>
              <a:t>Determine the feedback polynomial based on the desired sequence length and properties.</a:t>
            </a:r>
            <a:endParaRPr lang="en-IN" sz="1600" dirty="0"/>
          </a:p>
          <a:p>
            <a:pPr lvl="0" algn="just"/>
            <a:r>
              <a:rPr lang="en-US" sz="1600" dirty="0"/>
              <a:t>Implement the LFSR module with shift and feedback logic to generate the sequence.</a:t>
            </a:r>
            <a:endParaRPr lang="en-IN" sz="1600" dirty="0"/>
          </a:p>
          <a:p>
            <a:pPr lvl="0" algn="just"/>
            <a:r>
              <a:rPr lang="en-US" sz="1600" dirty="0"/>
              <a:t>Ensure synchronization of LFSR output with the counter operation for proper state extension.</a:t>
            </a:r>
            <a:endParaRPr lang="en-IN" sz="1600" dirty="0"/>
          </a:p>
          <a:p>
            <a:pPr marL="0" lvl="0" indent="0" algn="just">
              <a:buNone/>
            </a:pPr>
            <a:r>
              <a:rPr lang="en-US" sz="1600" b="1" dirty="0"/>
              <a:t>Module 4: Control Logic:</a:t>
            </a:r>
            <a:endParaRPr lang="en-IN" sz="1600" dirty="0"/>
          </a:p>
          <a:p>
            <a:pPr lvl="0" algn="just"/>
            <a:r>
              <a:rPr lang="en-US" sz="1600" dirty="0"/>
              <a:t>Design control logic to manage the operation of the counter, including initialization, counting, and state extension.</a:t>
            </a:r>
            <a:endParaRPr lang="en-IN" sz="1600" dirty="0"/>
          </a:p>
          <a:p>
            <a:pPr lvl="0" algn="just"/>
            <a:r>
              <a:rPr lang="en-US" sz="1600" dirty="0"/>
              <a:t>Implement control signals for enabling/disabling counting, resetting the counter, and controlling LFSR state extension.</a:t>
            </a:r>
            <a:endParaRPr lang="en-IN" sz="1600" dirty="0"/>
          </a:p>
          <a:p>
            <a:pPr algn="just"/>
            <a:r>
              <a:rPr lang="en-US" sz="1600" dirty="0"/>
              <a:t>Ensure proper synchronization and timing of control signals with the counter and LFSR operation</a:t>
            </a:r>
          </a:p>
          <a:p>
            <a:pPr marL="0" indent="0" algn="just">
              <a:buNone/>
            </a:pPr>
            <a:r>
              <a:rPr lang="en-US" sz="1600" b="1" dirty="0"/>
              <a:t>Module 5: Output Interface</a:t>
            </a:r>
            <a:endParaRPr lang="en-IN" sz="1600" dirty="0"/>
          </a:p>
          <a:p>
            <a:pPr lvl="0" algn="just"/>
            <a:r>
              <a:rPr lang="en-US" sz="1600" dirty="0"/>
              <a:t>Design an output interface module to capture and output the counter value.</a:t>
            </a:r>
            <a:endParaRPr lang="en-IN" sz="1600" dirty="0"/>
          </a:p>
          <a:p>
            <a:pPr lvl="0" algn="just"/>
            <a:r>
              <a:rPr lang="en-US" sz="1600" dirty="0"/>
              <a:t>Implement necessary logic for latching the counter value and providing it to external circuitry.</a:t>
            </a:r>
            <a:endParaRPr lang="en-IN" sz="1600" dirty="0"/>
          </a:p>
          <a:p>
            <a:pPr lvl="0" algn="just"/>
            <a:r>
              <a:rPr lang="en-US" sz="1600" dirty="0"/>
              <a:t>Ensure synchronization of output data with the clock signal to avoid </a:t>
            </a:r>
            <a:r>
              <a:rPr lang="en-US" sz="1600" dirty="0" err="1"/>
              <a:t>metastability</a:t>
            </a:r>
            <a:r>
              <a:rPr lang="en-US" sz="1600" dirty="0"/>
              <a:t> issues.</a:t>
            </a:r>
            <a:endParaRPr lang="en-IN" sz="1600" dirty="0"/>
          </a:p>
          <a:p>
            <a:pPr algn="just"/>
            <a:endParaRPr lang="en-IN" sz="1600" dirty="0"/>
          </a:p>
        </p:txBody>
      </p:sp>
      <p:sp>
        <p:nvSpPr>
          <p:cNvPr id="4" name="Date Placeholder 3"/>
          <p:cNvSpPr>
            <a:spLocks noGrp="1"/>
          </p:cNvSpPr>
          <p:nvPr>
            <p:ph type="dt" sz="half" idx="10"/>
          </p:nvPr>
        </p:nvSpPr>
        <p:spPr/>
        <p:txBody>
          <a:bodyPr/>
          <a:lstStyle/>
          <a:p>
            <a:fld id="{6F137512-E311-4D76-BC5C-3FCFD0BD9961}" type="datetime1">
              <a:rPr lang="en-US" smtClean="0"/>
              <a:pPr/>
              <a:t>6/1/2024</a:t>
            </a:fld>
            <a:endParaRPr lang="en-US"/>
          </a:p>
        </p:txBody>
      </p:sp>
      <p:sp>
        <p:nvSpPr>
          <p:cNvPr id="5" name="Footer Placeholder 4"/>
          <p:cNvSpPr>
            <a:spLocks noGrp="1"/>
          </p:cNvSpPr>
          <p:nvPr>
            <p:ph type="ftr" sz="quarter" idx="11"/>
          </p:nvPr>
        </p:nvSpPr>
        <p:spPr/>
        <p:txBody>
          <a:bodyPr/>
          <a:lstStyle/>
          <a:p>
            <a:r>
              <a:rPr lang="en-US"/>
              <a:t>College Name</a:t>
            </a:r>
          </a:p>
        </p:txBody>
      </p:sp>
      <p:sp>
        <p:nvSpPr>
          <p:cNvPr id="6" name="Slide Number Placeholder 5"/>
          <p:cNvSpPr>
            <a:spLocks noGrp="1"/>
          </p:cNvSpPr>
          <p:nvPr>
            <p:ph type="sldNum" sz="quarter" idx="12"/>
          </p:nvPr>
        </p:nvSpPr>
        <p:spPr/>
        <p:txBody>
          <a:bodyPr/>
          <a:lstStyle/>
          <a:p>
            <a:fld id="{FFB524CE-D036-4554-8E9A-612A2D4EDF2A}" type="slidenum">
              <a:rPr lang="en-US" smtClean="0"/>
              <a:pPr/>
              <a:t>23</a:t>
            </a:fld>
            <a:endParaRPr lang="en-US"/>
          </a:p>
        </p:txBody>
      </p:sp>
    </p:spTree>
    <p:extLst>
      <p:ext uri="{BB962C8B-B14F-4D97-AF65-F5344CB8AC3E}">
        <p14:creationId xmlns:p14="http://schemas.microsoft.com/office/powerpoint/2010/main" val="3526059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REAL TIME APLLICATIONS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1295400"/>
            <a:ext cx="8229600" cy="4525963"/>
          </a:xfrm>
        </p:spPr>
        <p:txBody>
          <a:bodyPr>
            <a:noAutofit/>
          </a:bodyPr>
          <a:lstStyle/>
          <a:p>
            <a:pPr lvl="0" algn="just">
              <a:lnSpc>
                <a:spcPct val="170000"/>
              </a:lnSpc>
            </a:pPr>
            <a:r>
              <a:rPr lang="en-US" sz="1400" b="1" dirty="0">
                <a:latin typeface="Times New Roman" pitchFamily="18" charset="0"/>
                <a:cs typeface="Times New Roman" pitchFamily="18" charset="0"/>
              </a:rPr>
              <a:t>Signal Processing:</a:t>
            </a:r>
            <a:r>
              <a:rPr lang="en-US" sz="1400" dirty="0">
                <a:latin typeface="Times New Roman" pitchFamily="18" charset="0"/>
                <a:cs typeface="Times New Roman" pitchFamily="18" charset="0"/>
              </a:rPr>
              <a:t> Real-time processing of signals in communication systems, where the speed and energy efficiency of the approximate parallel prefix adder can enhance tasks like filtering, modulation, and demodulation.</a:t>
            </a:r>
          </a:p>
          <a:p>
            <a:pPr lvl="0" algn="just">
              <a:lnSpc>
                <a:spcPct val="170000"/>
              </a:lnSpc>
            </a:pPr>
            <a:r>
              <a:rPr lang="en-US" sz="1400" b="1" dirty="0">
                <a:latin typeface="Times New Roman" pitchFamily="18" charset="0"/>
                <a:cs typeface="Times New Roman" pitchFamily="18" charset="0"/>
              </a:rPr>
              <a:t>Image and Video Processing: </a:t>
            </a:r>
            <a:r>
              <a:rPr lang="en-US" sz="1400" dirty="0">
                <a:latin typeface="Times New Roman" pitchFamily="18" charset="0"/>
                <a:cs typeface="Times New Roman" pitchFamily="18" charset="0"/>
              </a:rPr>
              <a:t>Accelerating real-time image and video processing applications, such as object recognition and tracking, where the algorithm's optimized resource usage is beneficial for handling large datasets.</a:t>
            </a:r>
          </a:p>
          <a:p>
            <a:pPr lvl="0" algn="just">
              <a:lnSpc>
                <a:spcPct val="170000"/>
              </a:lnSpc>
            </a:pPr>
            <a:r>
              <a:rPr lang="en-US" sz="1400" b="1" dirty="0">
                <a:latin typeface="Times New Roman" pitchFamily="18" charset="0"/>
                <a:cs typeface="Times New Roman" pitchFamily="18" charset="0"/>
              </a:rPr>
              <a:t>Embedded Systems: </a:t>
            </a:r>
            <a:r>
              <a:rPr lang="en-US" sz="1400" dirty="0">
                <a:latin typeface="Times New Roman" pitchFamily="18" charset="0"/>
                <a:cs typeface="Times New Roman" pitchFamily="18" charset="0"/>
              </a:rPr>
              <a:t>Integration into embedded systems for real-time applications like robotics, where the algorithm's efficiency contributes to faster decision-making and precise control.</a:t>
            </a:r>
          </a:p>
          <a:p>
            <a:pPr lvl="0" algn="just">
              <a:lnSpc>
                <a:spcPct val="170000"/>
              </a:lnSpc>
            </a:pPr>
            <a:r>
              <a:rPr lang="en-US" sz="1400" b="1" dirty="0">
                <a:latin typeface="Times New Roman" pitchFamily="18" charset="0"/>
                <a:cs typeface="Times New Roman" pitchFamily="18" charset="0"/>
              </a:rPr>
              <a:t>Digital Signal Processors (DSP):</a:t>
            </a:r>
            <a:r>
              <a:rPr lang="en-US" sz="1400" dirty="0">
                <a:latin typeface="Times New Roman" pitchFamily="18" charset="0"/>
                <a:cs typeface="Times New Roman" pitchFamily="18" charset="0"/>
              </a:rPr>
              <a:t> Implementation in DSPs for real-time audio processing applications, taking advantage of the algorithm's ability to balance accuracy and resource efficiency in computationally intensive tasks.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lgn="just">
              <a:lnSpc>
                <a:spcPct val="170000"/>
              </a:lnSpc>
            </a:pPr>
            <a:r>
              <a:rPr lang="en-US" sz="1800" b="1" dirty="0">
                <a:latin typeface="Times New Roman" pitchFamily="18" charset="0"/>
                <a:cs typeface="Times New Roman" pitchFamily="18" charset="0"/>
              </a:rPr>
              <a:t>Machine Learning Accelerators:</a:t>
            </a:r>
            <a:r>
              <a:rPr lang="en-US" sz="1800" dirty="0">
                <a:latin typeface="Times New Roman" pitchFamily="18" charset="0"/>
                <a:cs typeface="Times New Roman" pitchFamily="18" charset="0"/>
              </a:rPr>
              <a:t> Deployment in hardware accelerators for machine learning algorithms, leveraging the optimized architecture to enhance the speed and efficiency of approximate computations in neural networks.</a:t>
            </a:r>
          </a:p>
          <a:p>
            <a:pPr lvl="0" algn="just">
              <a:lnSpc>
                <a:spcPct val="170000"/>
              </a:lnSpc>
            </a:pPr>
            <a:r>
              <a:rPr lang="en-US" sz="1800" b="1" dirty="0">
                <a:latin typeface="Times New Roman" pitchFamily="18" charset="0"/>
                <a:cs typeface="Times New Roman" pitchFamily="18" charset="0"/>
              </a:rPr>
              <a:t>Cryptographic Systems:</a:t>
            </a:r>
            <a:r>
              <a:rPr lang="en-US" sz="1800" dirty="0">
                <a:latin typeface="Times New Roman" pitchFamily="18" charset="0"/>
                <a:cs typeface="Times New Roman" pitchFamily="18" charset="0"/>
              </a:rPr>
              <a:t> Integration into cryptographic systems for real-time encryption and decryption, benefiting from the algorithm's capacity to handle complex arithmetic operations efficiently.</a:t>
            </a:r>
          </a:p>
          <a:p>
            <a:endParaRPr lang="en-IN" sz="1800" dirty="0"/>
          </a:p>
        </p:txBody>
      </p:sp>
      <p:sp>
        <p:nvSpPr>
          <p:cNvPr id="4" name="Date Placeholder 3"/>
          <p:cNvSpPr>
            <a:spLocks noGrp="1"/>
          </p:cNvSpPr>
          <p:nvPr>
            <p:ph type="dt" sz="half" idx="10"/>
          </p:nvPr>
        </p:nvSpPr>
        <p:spPr/>
        <p:txBody>
          <a:bodyPr/>
          <a:lstStyle/>
          <a:p>
            <a:fld id="{6F137512-E311-4D76-BC5C-3FCFD0BD9961}" type="datetime1">
              <a:rPr lang="en-US" smtClean="0"/>
              <a:pPr/>
              <a:t>6/1/2024</a:t>
            </a:fld>
            <a:endParaRPr lang="en-US"/>
          </a:p>
        </p:txBody>
      </p:sp>
      <p:sp>
        <p:nvSpPr>
          <p:cNvPr id="5" name="Footer Placeholder 4"/>
          <p:cNvSpPr>
            <a:spLocks noGrp="1"/>
          </p:cNvSpPr>
          <p:nvPr>
            <p:ph type="ftr" sz="quarter" idx="11"/>
          </p:nvPr>
        </p:nvSpPr>
        <p:spPr/>
        <p:txBody>
          <a:bodyPr/>
          <a:lstStyle/>
          <a:p>
            <a:r>
              <a:rPr lang="en-US"/>
              <a:t>College Name</a:t>
            </a:r>
          </a:p>
        </p:txBody>
      </p:sp>
      <p:sp>
        <p:nvSpPr>
          <p:cNvPr id="6" name="Slide Number Placeholder 5"/>
          <p:cNvSpPr>
            <a:spLocks noGrp="1"/>
          </p:cNvSpPr>
          <p:nvPr>
            <p:ph type="sldNum" sz="quarter" idx="12"/>
          </p:nvPr>
        </p:nvSpPr>
        <p:spPr/>
        <p:txBody>
          <a:bodyPr/>
          <a:lstStyle/>
          <a:p>
            <a:fld id="{FFB524CE-D036-4554-8E9A-612A2D4EDF2A}" type="slidenum">
              <a:rPr lang="en-US" smtClean="0"/>
              <a:pPr/>
              <a:t>25</a:t>
            </a:fld>
            <a:endParaRPr lang="en-US"/>
          </a:p>
        </p:txBody>
      </p:sp>
    </p:spTree>
    <p:extLst>
      <p:ext uri="{BB962C8B-B14F-4D97-AF65-F5344CB8AC3E}">
        <p14:creationId xmlns:p14="http://schemas.microsoft.com/office/powerpoint/2010/main" val="1175345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a:t>
            </a:r>
            <a:endParaRPr lang="en-IN" dirty="0"/>
          </a:p>
        </p:txBody>
      </p:sp>
      <p:sp>
        <p:nvSpPr>
          <p:cNvPr id="3" name="Content Placeholder 2"/>
          <p:cNvSpPr>
            <a:spLocks noGrp="1"/>
          </p:cNvSpPr>
          <p:nvPr>
            <p:ph idx="1"/>
          </p:nvPr>
        </p:nvSpPr>
        <p:spPr/>
        <p:txBody>
          <a:bodyPr/>
          <a:lstStyle/>
          <a:p>
            <a:r>
              <a:rPr lang="en-US" b="1" dirty="0"/>
              <a:t>DFF:</a:t>
            </a:r>
            <a:endParaRPr lang="en-IN" dirty="0"/>
          </a:p>
          <a:p>
            <a:endParaRPr lang="en-IN" dirty="0"/>
          </a:p>
        </p:txBody>
      </p:sp>
      <p:sp>
        <p:nvSpPr>
          <p:cNvPr id="4" name="Date Placeholder 3"/>
          <p:cNvSpPr>
            <a:spLocks noGrp="1"/>
          </p:cNvSpPr>
          <p:nvPr>
            <p:ph type="dt" sz="half" idx="10"/>
          </p:nvPr>
        </p:nvSpPr>
        <p:spPr/>
        <p:txBody>
          <a:bodyPr/>
          <a:lstStyle/>
          <a:p>
            <a:fld id="{6F137512-E311-4D76-BC5C-3FCFD0BD9961}" type="datetime1">
              <a:rPr lang="en-US" smtClean="0"/>
              <a:pPr/>
              <a:t>6/1/2024</a:t>
            </a:fld>
            <a:endParaRPr lang="en-US"/>
          </a:p>
        </p:txBody>
      </p:sp>
      <p:sp>
        <p:nvSpPr>
          <p:cNvPr id="5" name="Footer Placeholder 4"/>
          <p:cNvSpPr>
            <a:spLocks noGrp="1"/>
          </p:cNvSpPr>
          <p:nvPr>
            <p:ph type="ftr" sz="quarter" idx="11"/>
          </p:nvPr>
        </p:nvSpPr>
        <p:spPr/>
        <p:txBody>
          <a:bodyPr/>
          <a:lstStyle/>
          <a:p>
            <a:r>
              <a:rPr lang="en-US"/>
              <a:t>College Name</a:t>
            </a:r>
          </a:p>
        </p:txBody>
      </p:sp>
      <p:sp>
        <p:nvSpPr>
          <p:cNvPr id="6" name="Slide Number Placeholder 5"/>
          <p:cNvSpPr>
            <a:spLocks noGrp="1"/>
          </p:cNvSpPr>
          <p:nvPr>
            <p:ph type="sldNum" sz="quarter" idx="12"/>
          </p:nvPr>
        </p:nvSpPr>
        <p:spPr/>
        <p:txBody>
          <a:bodyPr/>
          <a:lstStyle/>
          <a:p>
            <a:fld id="{FFB524CE-D036-4554-8E9A-612A2D4EDF2A}" type="slidenum">
              <a:rPr lang="en-US" smtClean="0"/>
              <a:pPr/>
              <a:t>26</a:t>
            </a:fld>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600200" y="2578735"/>
            <a:ext cx="5943600" cy="1700530"/>
          </a:xfrm>
          <a:prstGeom prst="rect">
            <a:avLst/>
          </a:prstGeom>
        </p:spPr>
      </p:pic>
    </p:spTree>
    <p:extLst>
      <p:ext uri="{BB962C8B-B14F-4D97-AF65-F5344CB8AC3E}">
        <p14:creationId xmlns:p14="http://schemas.microsoft.com/office/powerpoint/2010/main" val="2157959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018"/>
            <a:ext cx="8229600" cy="4525963"/>
          </a:xfrm>
        </p:spPr>
        <p:txBody>
          <a:bodyPr/>
          <a:lstStyle/>
          <a:p>
            <a:r>
              <a:rPr lang="en-US" b="1" dirty="0"/>
              <a:t>COUNTER DESIGN:</a:t>
            </a:r>
            <a:endParaRPr lang="en-IN" dirty="0"/>
          </a:p>
          <a:p>
            <a:endParaRPr lang="en-IN" dirty="0"/>
          </a:p>
        </p:txBody>
      </p:sp>
      <p:sp>
        <p:nvSpPr>
          <p:cNvPr id="4" name="Date Placeholder 3"/>
          <p:cNvSpPr>
            <a:spLocks noGrp="1"/>
          </p:cNvSpPr>
          <p:nvPr>
            <p:ph type="dt" sz="half" idx="10"/>
          </p:nvPr>
        </p:nvSpPr>
        <p:spPr/>
        <p:txBody>
          <a:bodyPr/>
          <a:lstStyle/>
          <a:p>
            <a:fld id="{6F137512-E311-4D76-BC5C-3FCFD0BD9961}" type="datetime1">
              <a:rPr lang="en-US" smtClean="0"/>
              <a:pPr/>
              <a:t>6/1/2024</a:t>
            </a:fld>
            <a:endParaRPr lang="en-US"/>
          </a:p>
        </p:txBody>
      </p:sp>
      <p:sp>
        <p:nvSpPr>
          <p:cNvPr id="5" name="Footer Placeholder 4"/>
          <p:cNvSpPr>
            <a:spLocks noGrp="1"/>
          </p:cNvSpPr>
          <p:nvPr>
            <p:ph type="ftr" sz="quarter" idx="11"/>
          </p:nvPr>
        </p:nvSpPr>
        <p:spPr/>
        <p:txBody>
          <a:bodyPr/>
          <a:lstStyle/>
          <a:p>
            <a:r>
              <a:rPr lang="en-US"/>
              <a:t>College Name</a:t>
            </a:r>
          </a:p>
        </p:txBody>
      </p:sp>
      <p:sp>
        <p:nvSpPr>
          <p:cNvPr id="6" name="Slide Number Placeholder 5"/>
          <p:cNvSpPr>
            <a:spLocks noGrp="1"/>
          </p:cNvSpPr>
          <p:nvPr>
            <p:ph type="sldNum" sz="quarter" idx="12"/>
          </p:nvPr>
        </p:nvSpPr>
        <p:spPr/>
        <p:txBody>
          <a:bodyPr/>
          <a:lstStyle/>
          <a:p>
            <a:fld id="{FFB524CE-D036-4554-8E9A-612A2D4EDF2A}" type="slidenum">
              <a:rPr lang="en-US" smtClean="0"/>
              <a:pPr/>
              <a:t>27</a:t>
            </a:fld>
            <a:endParaRPr lang="en-US"/>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600200" y="1981200"/>
            <a:ext cx="5943600" cy="2524125"/>
          </a:xfrm>
          <a:prstGeom prst="rect">
            <a:avLst/>
          </a:prstGeom>
        </p:spPr>
      </p:pic>
    </p:spTree>
    <p:extLst>
      <p:ext uri="{BB962C8B-B14F-4D97-AF65-F5344CB8AC3E}">
        <p14:creationId xmlns:p14="http://schemas.microsoft.com/office/powerpoint/2010/main" val="30437358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4785" y="609600"/>
            <a:ext cx="8229600" cy="4525963"/>
          </a:xfrm>
        </p:spPr>
        <p:txBody>
          <a:bodyPr/>
          <a:lstStyle/>
          <a:p>
            <a:r>
              <a:rPr lang="en-US" b="1" dirty="0"/>
              <a:t>PROPOSED DESIGN</a:t>
            </a:r>
            <a:endParaRPr lang="en-IN" dirty="0"/>
          </a:p>
        </p:txBody>
      </p:sp>
      <p:sp>
        <p:nvSpPr>
          <p:cNvPr id="4" name="Date Placeholder 3"/>
          <p:cNvSpPr>
            <a:spLocks noGrp="1"/>
          </p:cNvSpPr>
          <p:nvPr>
            <p:ph type="dt" sz="half" idx="10"/>
          </p:nvPr>
        </p:nvSpPr>
        <p:spPr/>
        <p:txBody>
          <a:bodyPr/>
          <a:lstStyle/>
          <a:p>
            <a:fld id="{6F137512-E311-4D76-BC5C-3FCFD0BD9961}" type="datetime1">
              <a:rPr lang="en-US" smtClean="0"/>
              <a:pPr/>
              <a:t>6/1/2024</a:t>
            </a:fld>
            <a:endParaRPr lang="en-US"/>
          </a:p>
        </p:txBody>
      </p:sp>
      <p:sp>
        <p:nvSpPr>
          <p:cNvPr id="5" name="Footer Placeholder 4"/>
          <p:cNvSpPr>
            <a:spLocks noGrp="1"/>
          </p:cNvSpPr>
          <p:nvPr>
            <p:ph type="ftr" sz="quarter" idx="11"/>
          </p:nvPr>
        </p:nvSpPr>
        <p:spPr/>
        <p:txBody>
          <a:bodyPr/>
          <a:lstStyle/>
          <a:p>
            <a:r>
              <a:rPr lang="en-US"/>
              <a:t>College Name</a:t>
            </a:r>
          </a:p>
        </p:txBody>
      </p:sp>
      <p:sp>
        <p:nvSpPr>
          <p:cNvPr id="6" name="Slide Number Placeholder 5"/>
          <p:cNvSpPr>
            <a:spLocks noGrp="1"/>
          </p:cNvSpPr>
          <p:nvPr>
            <p:ph type="sldNum" sz="quarter" idx="12"/>
          </p:nvPr>
        </p:nvSpPr>
        <p:spPr/>
        <p:txBody>
          <a:bodyPr/>
          <a:lstStyle/>
          <a:p>
            <a:fld id="{FFB524CE-D036-4554-8E9A-612A2D4EDF2A}" type="slidenum">
              <a:rPr lang="en-US" smtClean="0"/>
              <a:pPr/>
              <a:t>28</a:t>
            </a:fld>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752600" y="1905000"/>
            <a:ext cx="5943600" cy="2524125"/>
          </a:xfrm>
          <a:prstGeom prst="rect">
            <a:avLst/>
          </a:prstGeom>
        </p:spPr>
      </p:pic>
    </p:spTree>
    <p:extLst>
      <p:ext uri="{BB962C8B-B14F-4D97-AF65-F5344CB8AC3E}">
        <p14:creationId xmlns:p14="http://schemas.microsoft.com/office/powerpoint/2010/main" val="10636200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09600"/>
            <a:ext cx="8229600" cy="4525963"/>
          </a:xfrm>
        </p:spPr>
        <p:txBody>
          <a:bodyPr/>
          <a:lstStyle/>
          <a:p>
            <a:r>
              <a:rPr lang="en-US" b="1" dirty="0"/>
              <a:t>MODIFIED HYBRID DESIGN:</a:t>
            </a:r>
            <a:endParaRPr lang="en-IN" dirty="0"/>
          </a:p>
          <a:p>
            <a:pPr marL="0" indent="0">
              <a:buNone/>
            </a:pPr>
            <a:endParaRPr lang="en-IN" dirty="0"/>
          </a:p>
        </p:txBody>
      </p:sp>
      <p:sp>
        <p:nvSpPr>
          <p:cNvPr id="4" name="Date Placeholder 3"/>
          <p:cNvSpPr>
            <a:spLocks noGrp="1"/>
          </p:cNvSpPr>
          <p:nvPr>
            <p:ph type="dt" sz="half" idx="10"/>
          </p:nvPr>
        </p:nvSpPr>
        <p:spPr/>
        <p:txBody>
          <a:bodyPr/>
          <a:lstStyle/>
          <a:p>
            <a:fld id="{6F137512-E311-4D76-BC5C-3FCFD0BD9961}" type="datetime1">
              <a:rPr lang="en-US" smtClean="0"/>
              <a:pPr/>
              <a:t>6/1/2024</a:t>
            </a:fld>
            <a:endParaRPr lang="en-US"/>
          </a:p>
        </p:txBody>
      </p:sp>
      <p:sp>
        <p:nvSpPr>
          <p:cNvPr id="5" name="Footer Placeholder 4"/>
          <p:cNvSpPr>
            <a:spLocks noGrp="1"/>
          </p:cNvSpPr>
          <p:nvPr>
            <p:ph type="ftr" sz="quarter" idx="11"/>
          </p:nvPr>
        </p:nvSpPr>
        <p:spPr/>
        <p:txBody>
          <a:bodyPr/>
          <a:lstStyle/>
          <a:p>
            <a:r>
              <a:rPr lang="en-US"/>
              <a:t>College Name</a:t>
            </a:r>
          </a:p>
        </p:txBody>
      </p:sp>
      <p:sp>
        <p:nvSpPr>
          <p:cNvPr id="6" name="Slide Number Placeholder 5"/>
          <p:cNvSpPr>
            <a:spLocks noGrp="1"/>
          </p:cNvSpPr>
          <p:nvPr>
            <p:ph type="sldNum" sz="quarter" idx="12"/>
          </p:nvPr>
        </p:nvSpPr>
        <p:spPr/>
        <p:txBody>
          <a:bodyPr/>
          <a:lstStyle/>
          <a:p>
            <a:fld id="{FFB524CE-D036-4554-8E9A-612A2D4EDF2A}" type="slidenum">
              <a:rPr lang="en-US" smtClean="0"/>
              <a:pPr/>
              <a:t>29</a:t>
            </a:fld>
            <a:endParaRPr lang="en-US"/>
          </a:p>
        </p:txBody>
      </p:sp>
      <p:pic>
        <p:nvPicPr>
          <p:cNvPr id="7" name="Picture 6"/>
          <p:cNvPicPr/>
          <p:nvPr/>
        </p:nvPicPr>
        <p:blipFill>
          <a:blip r:embed="rId2"/>
          <a:stretch>
            <a:fillRect/>
          </a:stretch>
        </p:blipFill>
        <p:spPr>
          <a:xfrm>
            <a:off x="2057400" y="1641231"/>
            <a:ext cx="5943600" cy="3341370"/>
          </a:xfrm>
          <a:prstGeom prst="rect">
            <a:avLst/>
          </a:prstGeom>
        </p:spPr>
      </p:pic>
    </p:spTree>
    <p:extLst>
      <p:ext uri="{BB962C8B-B14F-4D97-AF65-F5344CB8AC3E}">
        <p14:creationId xmlns:p14="http://schemas.microsoft.com/office/powerpoint/2010/main" val="776189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OBJECTIVE</a:t>
            </a:r>
          </a:p>
        </p:txBody>
      </p:sp>
      <p:sp>
        <p:nvSpPr>
          <p:cNvPr id="3" name="Content Placeholder 2"/>
          <p:cNvSpPr>
            <a:spLocks noGrp="1"/>
          </p:cNvSpPr>
          <p:nvPr>
            <p:ph idx="1"/>
          </p:nvPr>
        </p:nvSpPr>
        <p:spPr>
          <a:xfrm>
            <a:off x="457200" y="1371600"/>
            <a:ext cx="8229600" cy="4525963"/>
          </a:xfrm>
        </p:spPr>
        <p:txBody>
          <a:bodyPr>
            <a:noAutofit/>
          </a:bodyPr>
          <a:lstStyle/>
          <a:p>
            <a:pPr algn="just">
              <a:lnSpc>
                <a:spcPct val="200000"/>
              </a:lnSpc>
            </a:pPr>
            <a:r>
              <a:rPr lang="en-US" sz="1400" dirty="0"/>
              <a:t>Develop a high-speed counter architecture capable of efficiently handling large counting ranges.</a:t>
            </a:r>
          </a:p>
          <a:p>
            <a:pPr algn="just">
              <a:lnSpc>
                <a:spcPct val="200000"/>
              </a:lnSpc>
            </a:pPr>
            <a:r>
              <a:rPr lang="en-US" sz="1400" dirty="0"/>
              <a:t>Utilize a Linear Feedback Shift Register (LFSR) as the core component for fast and scalable counting operations.</a:t>
            </a:r>
          </a:p>
          <a:p>
            <a:pPr algn="just">
              <a:lnSpc>
                <a:spcPct val="200000"/>
              </a:lnSpc>
            </a:pPr>
            <a:r>
              <a:rPr lang="en-US" sz="1400" dirty="0"/>
              <a:t>Integrate a novel state extension mechanism within the LFSR to extend the counter's capacity without sacrificing speed.</a:t>
            </a:r>
          </a:p>
          <a:p>
            <a:pPr algn="just">
              <a:lnSpc>
                <a:spcPct val="200000"/>
              </a:lnSpc>
            </a:pPr>
            <a:r>
              <a:rPr lang="en-US" sz="1400" dirty="0"/>
              <a:t>Optimize resource utilization to achieve a balance between performance and hardware complexity.</a:t>
            </a:r>
          </a:p>
          <a:p>
            <a:pPr algn="just">
              <a:lnSpc>
                <a:spcPct val="200000"/>
              </a:lnSpc>
            </a:pPr>
            <a:r>
              <a:rPr lang="en-US" sz="1400" dirty="0"/>
              <a:t>Implement the counter design using Verilog HDL for hardware description and synthesis compatibility.</a:t>
            </a:r>
          </a:p>
          <a:p>
            <a:pPr algn="just">
              <a:lnSpc>
                <a:spcPct val="200000"/>
              </a:lnSpc>
            </a:pPr>
            <a:r>
              <a:rPr lang="en-US" sz="1400" dirty="0"/>
              <a:t>Verify the functionality and performance of the counter through simulation using </a:t>
            </a:r>
            <a:r>
              <a:rPr lang="en-US" sz="1400" dirty="0" err="1"/>
              <a:t>ModelSim</a:t>
            </a:r>
            <a:r>
              <a:rPr lang="en-US" sz="1400" dirty="0"/>
              <a:t>.</a:t>
            </a:r>
          </a:p>
          <a:p>
            <a:pPr algn="just">
              <a:lnSpc>
                <a:spcPct val="200000"/>
              </a:lnSpc>
            </a:pPr>
            <a:r>
              <a:rPr lang="en-US" sz="1400" dirty="0"/>
              <a:t>Perform synthesis using Xilinx tools to generate the hardware configuration for FPGA implementation.</a:t>
            </a:r>
          </a:p>
          <a:p>
            <a:pPr algn="just">
              <a:lnSpc>
                <a:spcPct val="200000"/>
              </a:lnSpc>
            </a:pPr>
            <a:r>
              <a:rPr lang="en-US" sz="1400" dirty="0"/>
              <a:t>Evaluate the effectiveness of the proposed counter architecture in meeting high-speed counting requirements with extended range capabilities.</a:t>
            </a:r>
          </a:p>
        </p:txBody>
      </p:sp>
      <p:sp>
        <p:nvSpPr>
          <p:cNvPr id="4" name="Date Placeholder 3"/>
          <p:cNvSpPr>
            <a:spLocks noGrp="1"/>
          </p:cNvSpPr>
          <p:nvPr>
            <p:ph type="dt" sz="half" idx="10"/>
          </p:nvPr>
        </p:nvSpPr>
        <p:spPr/>
        <p:txBody>
          <a:bodyPr/>
          <a:lstStyle/>
          <a:p>
            <a:fld id="{3B693D97-AC34-4BA1-91F7-4D3979DC641E}" type="datetime1">
              <a:rPr lang="en-US" smtClean="0"/>
              <a:pPr/>
              <a:t>6/1/2024</a:t>
            </a:fld>
            <a:endParaRPr lang="en-US"/>
          </a:p>
        </p:txBody>
      </p:sp>
      <p:sp>
        <p:nvSpPr>
          <p:cNvPr id="6" name="Slide Number Placeholder 5"/>
          <p:cNvSpPr>
            <a:spLocks noGrp="1"/>
          </p:cNvSpPr>
          <p:nvPr>
            <p:ph type="sldNum" sz="quarter" idx="12"/>
          </p:nvPr>
        </p:nvSpPr>
        <p:spPr/>
        <p:txBody>
          <a:bodyPr/>
          <a:lstStyle/>
          <a:p>
            <a:fld id="{FFB524CE-D036-4554-8E9A-612A2D4EDF2A}" type="slidenum">
              <a:rPr lang="en-US" smtClean="0"/>
              <a:pPr/>
              <a:t>3</a:t>
            </a:fld>
            <a:endParaRPr lang="en-US"/>
          </a:p>
        </p:txBody>
      </p:sp>
      <p:sp>
        <p:nvSpPr>
          <p:cNvPr id="7" name="Footer Placeholder 6"/>
          <p:cNvSpPr>
            <a:spLocks noGrp="1"/>
          </p:cNvSpPr>
          <p:nvPr>
            <p:ph type="ftr" sz="quarter" idx="11"/>
          </p:nvPr>
        </p:nvSpPr>
        <p:spPr/>
        <p:txBody>
          <a:bodyPr/>
          <a:lstStyle/>
          <a:p>
            <a:r>
              <a:rPr lang="en-US"/>
              <a:t>College Name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F137512-E311-4D76-BC5C-3FCFD0BD9961}" type="datetime1">
              <a:rPr lang="en-US" smtClean="0"/>
              <a:pPr/>
              <a:t>6/1/2024</a:t>
            </a:fld>
            <a:endParaRPr lang="en-US"/>
          </a:p>
        </p:txBody>
      </p:sp>
      <p:sp>
        <p:nvSpPr>
          <p:cNvPr id="5" name="Footer Placeholder 4"/>
          <p:cNvSpPr>
            <a:spLocks noGrp="1"/>
          </p:cNvSpPr>
          <p:nvPr>
            <p:ph type="ftr" sz="quarter" idx="11"/>
          </p:nvPr>
        </p:nvSpPr>
        <p:spPr/>
        <p:txBody>
          <a:bodyPr/>
          <a:lstStyle/>
          <a:p>
            <a:r>
              <a:rPr lang="en-US"/>
              <a:t>College Name</a:t>
            </a:r>
          </a:p>
        </p:txBody>
      </p:sp>
      <p:sp>
        <p:nvSpPr>
          <p:cNvPr id="6" name="Slide Number Placeholder 5"/>
          <p:cNvSpPr>
            <a:spLocks noGrp="1"/>
          </p:cNvSpPr>
          <p:nvPr>
            <p:ph type="sldNum" sz="quarter" idx="12"/>
          </p:nvPr>
        </p:nvSpPr>
        <p:spPr/>
        <p:txBody>
          <a:bodyPr/>
          <a:lstStyle/>
          <a:p>
            <a:fld id="{FFB524CE-D036-4554-8E9A-612A2D4EDF2A}" type="slidenum">
              <a:rPr lang="en-US" smtClean="0"/>
              <a:pPr/>
              <a:t>30</a:t>
            </a:fld>
            <a:endParaRPr lang="en-US"/>
          </a:p>
        </p:txBody>
      </p:sp>
      <p:pic>
        <p:nvPicPr>
          <p:cNvPr id="7" name="Content Placeholder 6"/>
          <p:cNvPicPr>
            <a:picLocks noGrp="1"/>
          </p:cNvPicPr>
          <p:nvPr>
            <p:ph idx="1"/>
          </p:nvPr>
        </p:nvPicPr>
        <p:blipFill>
          <a:blip r:embed="rId2"/>
          <a:stretch>
            <a:fillRect/>
          </a:stretch>
        </p:blipFill>
        <p:spPr>
          <a:xfrm>
            <a:off x="381000" y="838200"/>
            <a:ext cx="8050085" cy="4525963"/>
          </a:xfrm>
          <a:prstGeom prst="rect">
            <a:avLst/>
          </a:prstGeom>
        </p:spPr>
      </p:pic>
    </p:spTree>
    <p:extLst>
      <p:ext uri="{BB962C8B-B14F-4D97-AF65-F5344CB8AC3E}">
        <p14:creationId xmlns:p14="http://schemas.microsoft.com/office/powerpoint/2010/main" val="4138613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SYNTHESIS RESULTS</a:t>
            </a:r>
            <a:endParaRPr lang="en-IN" dirty="0"/>
          </a:p>
        </p:txBody>
      </p:sp>
      <p:sp>
        <p:nvSpPr>
          <p:cNvPr id="3" name="Content Placeholder 2"/>
          <p:cNvSpPr>
            <a:spLocks noGrp="1"/>
          </p:cNvSpPr>
          <p:nvPr>
            <p:ph idx="1"/>
          </p:nvPr>
        </p:nvSpPr>
        <p:spPr/>
        <p:txBody>
          <a:bodyPr/>
          <a:lstStyle/>
          <a:p>
            <a:r>
              <a:rPr lang="en-US" b="1" dirty="0"/>
              <a:t>MODIFIED HYBRID DESIGN</a:t>
            </a:r>
            <a:endParaRPr lang="en-IN" dirty="0"/>
          </a:p>
          <a:p>
            <a:endParaRPr lang="en-IN" dirty="0"/>
          </a:p>
        </p:txBody>
      </p:sp>
      <p:sp>
        <p:nvSpPr>
          <p:cNvPr id="4" name="Date Placeholder 3"/>
          <p:cNvSpPr>
            <a:spLocks noGrp="1"/>
          </p:cNvSpPr>
          <p:nvPr>
            <p:ph type="dt" sz="half" idx="10"/>
          </p:nvPr>
        </p:nvSpPr>
        <p:spPr/>
        <p:txBody>
          <a:bodyPr/>
          <a:lstStyle/>
          <a:p>
            <a:fld id="{6F137512-E311-4D76-BC5C-3FCFD0BD9961}" type="datetime1">
              <a:rPr lang="en-US" smtClean="0"/>
              <a:pPr/>
              <a:t>6/1/2024</a:t>
            </a:fld>
            <a:endParaRPr lang="en-US"/>
          </a:p>
        </p:txBody>
      </p:sp>
      <p:sp>
        <p:nvSpPr>
          <p:cNvPr id="5" name="Footer Placeholder 4"/>
          <p:cNvSpPr>
            <a:spLocks noGrp="1"/>
          </p:cNvSpPr>
          <p:nvPr>
            <p:ph type="ftr" sz="quarter" idx="11"/>
          </p:nvPr>
        </p:nvSpPr>
        <p:spPr/>
        <p:txBody>
          <a:bodyPr/>
          <a:lstStyle/>
          <a:p>
            <a:r>
              <a:rPr lang="en-US"/>
              <a:t>College Name</a:t>
            </a:r>
          </a:p>
        </p:txBody>
      </p:sp>
      <p:sp>
        <p:nvSpPr>
          <p:cNvPr id="6" name="Slide Number Placeholder 5"/>
          <p:cNvSpPr>
            <a:spLocks noGrp="1"/>
          </p:cNvSpPr>
          <p:nvPr>
            <p:ph type="sldNum" sz="quarter" idx="12"/>
          </p:nvPr>
        </p:nvSpPr>
        <p:spPr/>
        <p:txBody>
          <a:bodyPr/>
          <a:lstStyle/>
          <a:p>
            <a:fld id="{FFB524CE-D036-4554-8E9A-612A2D4EDF2A}" type="slidenum">
              <a:rPr lang="en-US" smtClean="0"/>
              <a:pPr/>
              <a:t>31</a:t>
            </a:fld>
            <a:endParaRPr lang="en-US"/>
          </a:p>
        </p:txBody>
      </p:sp>
      <p:pic>
        <p:nvPicPr>
          <p:cNvPr id="7" name="Picture 6"/>
          <p:cNvPicPr/>
          <p:nvPr/>
        </p:nvPicPr>
        <p:blipFill>
          <a:blip r:embed="rId2"/>
          <a:stretch>
            <a:fillRect/>
          </a:stretch>
        </p:blipFill>
        <p:spPr>
          <a:xfrm>
            <a:off x="1828800" y="2514600"/>
            <a:ext cx="5724525" cy="3028950"/>
          </a:xfrm>
          <a:prstGeom prst="rect">
            <a:avLst/>
          </a:prstGeom>
        </p:spPr>
      </p:pic>
    </p:spTree>
    <p:extLst>
      <p:ext uri="{BB962C8B-B14F-4D97-AF65-F5344CB8AC3E}">
        <p14:creationId xmlns:p14="http://schemas.microsoft.com/office/powerpoint/2010/main" val="12141218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F137512-E311-4D76-BC5C-3FCFD0BD9961}" type="datetime1">
              <a:rPr lang="en-US" smtClean="0"/>
              <a:pPr/>
              <a:t>6/1/2024</a:t>
            </a:fld>
            <a:endParaRPr lang="en-US"/>
          </a:p>
        </p:txBody>
      </p:sp>
      <p:sp>
        <p:nvSpPr>
          <p:cNvPr id="5" name="Footer Placeholder 4"/>
          <p:cNvSpPr>
            <a:spLocks noGrp="1"/>
          </p:cNvSpPr>
          <p:nvPr>
            <p:ph type="ftr" sz="quarter" idx="11"/>
          </p:nvPr>
        </p:nvSpPr>
        <p:spPr/>
        <p:txBody>
          <a:bodyPr/>
          <a:lstStyle/>
          <a:p>
            <a:r>
              <a:rPr lang="en-US"/>
              <a:t>College Name</a:t>
            </a:r>
          </a:p>
        </p:txBody>
      </p:sp>
      <p:sp>
        <p:nvSpPr>
          <p:cNvPr id="6" name="Slide Number Placeholder 5"/>
          <p:cNvSpPr>
            <a:spLocks noGrp="1"/>
          </p:cNvSpPr>
          <p:nvPr>
            <p:ph type="sldNum" sz="quarter" idx="12"/>
          </p:nvPr>
        </p:nvSpPr>
        <p:spPr/>
        <p:txBody>
          <a:bodyPr/>
          <a:lstStyle/>
          <a:p>
            <a:fld id="{FFB524CE-D036-4554-8E9A-612A2D4EDF2A}" type="slidenum">
              <a:rPr lang="en-US" smtClean="0"/>
              <a:pPr/>
              <a:t>32</a:t>
            </a:fld>
            <a:endParaRPr lang="en-US"/>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905000" y="1219200"/>
            <a:ext cx="5763429" cy="2886478"/>
          </a:xfrm>
          <a:prstGeom prst="rect">
            <a:avLst/>
          </a:prstGeom>
        </p:spPr>
      </p:pic>
      <p:sp>
        <p:nvSpPr>
          <p:cNvPr id="8" name="Rectangle 7"/>
          <p:cNvSpPr/>
          <p:nvPr/>
        </p:nvSpPr>
        <p:spPr>
          <a:xfrm>
            <a:off x="838200" y="609600"/>
            <a:ext cx="1518364" cy="369332"/>
          </a:xfrm>
          <a:prstGeom prst="rect">
            <a:avLst/>
          </a:prstGeom>
        </p:spPr>
        <p:txBody>
          <a:bodyPr wrap="none">
            <a:spAutoFit/>
          </a:bodyPr>
          <a:lstStyle/>
          <a:p>
            <a:r>
              <a:rPr lang="en-US" b="1" dirty="0"/>
              <a:t>PROPOSED:</a:t>
            </a:r>
            <a:endParaRPr lang="en-IN" dirty="0"/>
          </a:p>
        </p:txBody>
      </p:sp>
    </p:spTree>
    <p:extLst>
      <p:ext uri="{BB962C8B-B14F-4D97-AF65-F5344CB8AC3E}">
        <p14:creationId xmlns:p14="http://schemas.microsoft.com/office/powerpoint/2010/main" val="5087337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7818"/>
            <a:ext cx="8229600" cy="4525963"/>
          </a:xfrm>
        </p:spPr>
        <p:txBody>
          <a:bodyPr/>
          <a:lstStyle/>
          <a:p>
            <a:r>
              <a:rPr lang="en-US" b="1" dirty="0"/>
              <a:t>RTL SCHEMATIC</a:t>
            </a:r>
            <a:endParaRPr lang="en-IN" dirty="0"/>
          </a:p>
        </p:txBody>
      </p:sp>
      <p:sp>
        <p:nvSpPr>
          <p:cNvPr id="4" name="Date Placeholder 3"/>
          <p:cNvSpPr>
            <a:spLocks noGrp="1"/>
          </p:cNvSpPr>
          <p:nvPr>
            <p:ph type="dt" sz="half" idx="10"/>
          </p:nvPr>
        </p:nvSpPr>
        <p:spPr/>
        <p:txBody>
          <a:bodyPr/>
          <a:lstStyle/>
          <a:p>
            <a:fld id="{6F137512-E311-4D76-BC5C-3FCFD0BD9961}" type="datetime1">
              <a:rPr lang="en-US" smtClean="0"/>
              <a:pPr/>
              <a:t>6/1/2024</a:t>
            </a:fld>
            <a:endParaRPr lang="en-US"/>
          </a:p>
        </p:txBody>
      </p:sp>
      <p:sp>
        <p:nvSpPr>
          <p:cNvPr id="5" name="Footer Placeholder 4"/>
          <p:cNvSpPr>
            <a:spLocks noGrp="1"/>
          </p:cNvSpPr>
          <p:nvPr>
            <p:ph type="ftr" sz="quarter" idx="11"/>
          </p:nvPr>
        </p:nvSpPr>
        <p:spPr/>
        <p:txBody>
          <a:bodyPr/>
          <a:lstStyle/>
          <a:p>
            <a:r>
              <a:rPr lang="en-US"/>
              <a:t>College Name</a:t>
            </a:r>
          </a:p>
        </p:txBody>
      </p:sp>
      <p:sp>
        <p:nvSpPr>
          <p:cNvPr id="6" name="Slide Number Placeholder 5"/>
          <p:cNvSpPr>
            <a:spLocks noGrp="1"/>
          </p:cNvSpPr>
          <p:nvPr>
            <p:ph type="sldNum" sz="quarter" idx="12"/>
          </p:nvPr>
        </p:nvSpPr>
        <p:spPr/>
        <p:txBody>
          <a:bodyPr/>
          <a:lstStyle/>
          <a:p>
            <a:fld id="{FFB524CE-D036-4554-8E9A-612A2D4EDF2A}" type="slidenum">
              <a:rPr lang="en-US" smtClean="0"/>
              <a:pPr/>
              <a:t>33</a:t>
            </a:fld>
            <a:endParaRPr lang="en-US"/>
          </a:p>
        </p:txBody>
      </p:sp>
      <p:pic>
        <p:nvPicPr>
          <p:cNvPr id="7" name="Picture 6"/>
          <p:cNvPicPr/>
          <p:nvPr/>
        </p:nvPicPr>
        <p:blipFill>
          <a:blip r:embed="rId2"/>
          <a:stretch>
            <a:fillRect/>
          </a:stretch>
        </p:blipFill>
        <p:spPr>
          <a:xfrm>
            <a:off x="1600200" y="1447800"/>
            <a:ext cx="5943600" cy="3140710"/>
          </a:xfrm>
          <a:prstGeom prst="rect">
            <a:avLst/>
          </a:prstGeom>
        </p:spPr>
      </p:pic>
    </p:spTree>
    <p:extLst>
      <p:ext uri="{BB962C8B-B14F-4D97-AF65-F5344CB8AC3E}">
        <p14:creationId xmlns:p14="http://schemas.microsoft.com/office/powerpoint/2010/main" val="10345124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F137512-E311-4D76-BC5C-3FCFD0BD9961}" type="datetime1">
              <a:rPr lang="en-US" smtClean="0"/>
              <a:pPr/>
              <a:t>6/1/2024</a:t>
            </a:fld>
            <a:endParaRPr lang="en-US"/>
          </a:p>
        </p:txBody>
      </p:sp>
      <p:sp>
        <p:nvSpPr>
          <p:cNvPr id="5" name="Footer Placeholder 4"/>
          <p:cNvSpPr>
            <a:spLocks noGrp="1"/>
          </p:cNvSpPr>
          <p:nvPr>
            <p:ph type="ftr" sz="quarter" idx="11"/>
          </p:nvPr>
        </p:nvSpPr>
        <p:spPr/>
        <p:txBody>
          <a:bodyPr/>
          <a:lstStyle/>
          <a:p>
            <a:r>
              <a:rPr lang="en-US"/>
              <a:t>College Name</a:t>
            </a:r>
          </a:p>
        </p:txBody>
      </p:sp>
      <p:sp>
        <p:nvSpPr>
          <p:cNvPr id="6" name="Slide Number Placeholder 5"/>
          <p:cNvSpPr>
            <a:spLocks noGrp="1"/>
          </p:cNvSpPr>
          <p:nvPr>
            <p:ph type="sldNum" sz="quarter" idx="12"/>
          </p:nvPr>
        </p:nvSpPr>
        <p:spPr/>
        <p:txBody>
          <a:bodyPr/>
          <a:lstStyle/>
          <a:p>
            <a:fld id="{FFB524CE-D036-4554-8E9A-612A2D4EDF2A}" type="slidenum">
              <a:rPr lang="en-US" smtClean="0"/>
              <a:pPr/>
              <a:t>34</a:t>
            </a:fld>
            <a:endParaRPr lang="en-US"/>
          </a:p>
        </p:txBody>
      </p:sp>
      <p:pic>
        <p:nvPicPr>
          <p:cNvPr id="7" name="Picture 6"/>
          <p:cNvPicPr/>
          <p:nvPr/>
        </p:nvPicPr>
        <p:blipFill>
          <a:blip r:embed="rId2"/>
          <a:stretch>
            <a:fillRect/>
          </a:stretch>
        </p:blipFill>
        <p:spPr>
          <a:xfrm>
            <a:off x="2362200" y="1143000"/>
            <a:ext cx="4743450" cy="4438650"/>
          </a:xfrm>
          <a:prstGeom prst="rect">
            <a:avLst/>
          </a:prstGeom>
        </p:spPr>
      </p:pic>
    </p:spTree>
    <p:extLst>
      <p:ext uri="{BB962C8B-B14F-4D97-AF65-F5344CB8AC3E}">
        <p14:creationId xmlns:p14="http://schemas.microsoft.com/office/powerpoint/2010/main" val="26007162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3062" y="327818"/>
            <a:ext cx="8229600" cy="4525963"/>
          </a:xfrm>
        </p:spPr>
        <p:txBody>
          <a:bodyPr/>
          <a:lstStyle/>
          <a:p>
            <a:r>
              <a:rPr lang="en-US" b="1" dirty="0"/>
              <a:t>TECHNOLGY SCHEMATIC: </a:t>
            </a:r>
          </a:p>
          <a:p>
            <a:endParaRPr lang="en-IN" dirty="0"/>
          </a:p>
        </p:txBody>
      </p:sp>
      <p:sp>
        <p:nvSpPr>
          <p:cNvPr id="4" name="Date Placeholder 3"/>
          <p:cNvSpPr>
            <a:spLocks noGrp="1"/>
          </p:cNvSpPr>
          <p:nvPr>
            <p:ph type="dt" sz="half" idx="10"/>
          </p:nvPr>
        </p:nvSpPr>
        <p:spPr/>
        <p:txBody>
          <a:bodyPr/>
          <a:lstStyle/>
          <a:p>
            <a:fld id="{6F137512-E311-4D76-BC5C-3FCFD0BD9961}" type="datetime1">
              <a:rPr lang="en-US" smtClean="0"/>
              <a:pPr/>
              <a:t>6/1/2024</a:t>
            </a:fld>
            <a:endParaRPr lang="en-US"/>
          </a:p>
        </p:txBody>
      </p:sp>
      <p:sp>
        <p:nvSpPr>
          <p:cNvPr id="5" name="Footer Placeholder 4"/>
          <p:cNvSpPr>
            <a:spLocks noGrp="1"/>
          </p:cNvSpPr>
          <p:nvPr>
            <p:ph type="ftr" sz="quarter" idx="11"/>
          </p:nvPr>
        </p:nvSpPr>
        <p:spPr/>
        <p:txBody>
          <a:bodyPr/>
          <a:lstStyle/>
          <a:p>
            <a:r>
              <a:rPr lang="en-US"/>
              <a:t>College Name</a:t>
            </a:r>
          </a:p>
        </p:txBody>
      </p:sp>
      <p:sp>
        <p:nvSpPr>
          <p:cNvPr id="6" name="Slide Number Placeholder 5"/>
          <p:cNvSpPr>
            <a:spLocks noGrp="1"/>
          </p:cNvSpPr>
          <p:nvPr>
            <p:ph type="sldNum" sz="quarter" idx="12"/>
          </p:nvPr>
        </p:nvSpPr>
        <p:spPr/>
        <p:txBody>
          <a:bodyPr/>
          <a:lstStyle/>
          <a:p>
            <a:fld id="{FFB524CE-D036-4554-8E9A-612A2D4EDF2A}" type="slidenum">
              <a:rPr lang="en-US" smtClean="0"/>
              <a:pPr/>
              <a:t>35</a:t>
            </a:fld>
            <a:endParaRPr lang="en-US"/>
          </a:p>
        </p:txBody>
      </p:sp>
      <p:pic>
        <p:nvPicPr>
          <p:cNvPr id="7" name="Picture 6"/>
          <p:cNvPicPr/>
          <p:nvPr/>
        </p:nvPicPr>
        <p:blipFill>
          <a:blip r:embed="rId2"/>
          <a:stretch>
            <a:fillRect/>
          </a:stretch>
        </p:blipFill>
        <p:spPr>
          <a:xfrm>
            <a:off x="1641231" y="1600200"/>
            <a:ext cx="5943600" cy="3143250"/>
          </a:xfrm>
          <a:prstGeom prst="rect">
            <a:avLst/>
          </a:prstGeom>
        </p:spPr>
      </p:pic>
    </p:spTree>
    <p:extLst>
      <p:ext uri="{BB962C8B-B14F-4D97-AF65-F5344CB8AC3E}">
        <p14:creationId xmlns:p14="http://schemas.microsoft.com/office/powerpoint/2010/main" val="4444178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POWER</a:t>
            </a:r>
            <a:endParaRPr lang="en-IN" dirty="0"/>
          </a:p>
        </p:txBody>
      </p:sp>
      <p:sp>
        <p:nvSpPr>
          <p:cNvPr id="3" name="Content Placeholder 2"/>
          <p:cNvSpPr>
            <a:spLocks noGrp="1"/>
          </p:cNvSpPr>
          <p:nvPr>
            <p:ph idx="1"/>
          </p:nvPr>
        </p:nvSpPr>
        <p:spPr>
          <a:xfrm>
            <a:off x="381000" y="1376899"/>
            <a:ext cx="8229600" cy="4525963"/>
          </a:xfrm>
        </p:spPr>
        <p:txBody>
          <a:bodyPr/>
          <a:lstStyle/>
          <a:p>
            <a:pPr marL="0" indent="0">
              <a:buNone/>
            </a:pPr>
            <a:r>
              <a:rPr lang="en-US" b="1" dirty="0"/>
              <a:t>Modified:</a:t>
            </a:r>
          </a:p>
          <a:p>
            <a:pPr marL="0" indent="0">
              <a:buNone/>
            </a:pPr>
            <a:endParaRPr lang="en-IN" dirty="0"/>
          </a:p>
          <a:p>
            <a:endParaRPr lang="en-IN" dirty="0"/>
          </a:p>
        </p:txBody>
      </p:sp>
      <p:sp>
        <p:nvSpPr>
          <p:cNvPr id="4" name="Date Placeholder 3"/>
          <p:cNvSpPr>
            <a:spLocks noGrp="1"/>
          </p:cNvSpPr>
          <p:nvPr>
            <p:ph type="dt" sz="half" idx="10"/>
          </p:nvPr>
        </p:nvSpPr>
        <p:spPr/>
        <p:txBody>
          <a:bodyPr/>
          <a:lstStyle/>
          <a:p>
            <a:fld id="{6F137512-E311-4D76-BC5C-3FCFD0BD9961}" type="datetime1">
              <a:rPr lang="en-US" smtClean="0"/>
              <a:pPr/>
              <a:t>6/1/2024</a:t>
            </a:fld>
            <a:endParaRPr lang="en-US"/>
          </a:p>
        </p:txBody>
      </p:sp>
      <p:sp>
        <p:nvSpPr>
          <p:cNvPr id="5" name="Footer Placeholder 4"/>
          <p:cNvSpPr>
            <a:spLocks noGrp="1"/>
          </p:cNvSpPr>
          <p:nvPr>
            <p:ph type="ftr" sz="quarter" idx="11"/>
          </p:nvPr>
        </p:nvSpPr>
        <p:spPr/>
        <p:txBody>
          <a:bodyPr/>
          <a:lstStyle/>
          <a:p>
            <a:r>
              <a:rPr lang="en-US"/>
              <a:t>College Name</a:t>
            </a:r>
          </a:p>
        </p:txBody>
      </p:sp>
      <p:sp>
        <p:nvSpPr>
          <p:cNvPr id="6" name="Slide Number Placeholder 5"/>
          <p:cNvSpPr>
            <a:spLocks noGrp="1"/>
          </p:cNvSpPr>
          <p:nvPr>
            <p:ph type="sldNum" sz="quarter" idx="12"/>
          </p:nvPr>
        </p:nvSpPr>
        <p:spPr/>
        <p:txBody>
          <a:bodyPr/>
          <a:lstStyle/>
          <a:p>
            <a:fld id="{FFB524CE-D036-4554-8E9A-612A2D4EDF2A}" type="slidenum">
              <a:rPr lang="en-US" smtClean="0"/>
              <a:pPr/>
              <a:t>36</a:t>
            </a:fld>
            <a:endParaRPr lang="en-US"/>
          </a:p>
        </p:txBody>
      </p:sp>
      <p:pic>
        <p:nvPicPr>
          <p:cNvPr id="7" name="Picture 6"/>
          <p:cNvPicPr/>
          <p:nvPr/>
        </p:nvPicPr>
        <p:blipFill>
          <a:blip r:embed="rId2"/>
          <a:stretch>
            <a:fillRect/>
          </a:stretch>
        </p:blipFill>
        <p:spPr>
          <a:xfrm>
            <a:off x="1981200" y="2133600"/>
            <a:ext cx="5943600" cy="3341370"/>
          </a:xfrm>
          <a:prstGeom prst="rect">
            <a:avLst/>
          </a:prstGeom>
        </p:spPr>
      </p:pic>
    </p:spTree>
    <p:extLst>
      <p:ext uri="{BB962C8B-B14F-4D97-AF65-F5344CB8AC3E}">
        <p14:creationId xmlns:p14="http://schemas.microsoft.com/office/powerpoint/2010/main" val="2125819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229600" cy="4525963"/>
          </a:xfrm>
        </p:spPr>
        <p:txBody>
          <a:bodyPr/>
          <a:lstStyle/>
          <a:p>
            <a:pPr marL="0" indent="0">
              <a:buNone/>
            </a:pPr>
            <a:r>
              <a:rPr lang="en-US" b="1" dirty="0"/>
              <a:t>Proposed</a:t>
            </a:r>
            <a:endParaRPr lang="en-IN" dirty="0"/>
          </a:p>
          <a:p>
            <a:endParaRPr lang="en-IN" dirty="0"/>
          </a:p>
        </p:txBody>
      </p:sp>
      <p:sp>
        <p:nvSpPr>
          <p:cNvPr id="4" name="Date Placeholder 3"/>
          <p:cNvSpPr>
            <a:spLocks noGrp="1"/>
          </p:cNvSpPr>
          <p:nvPr>
            <p:ph type="dt" sz="half" idx="10"/>
          </p:nvPr>
        </p:nvSpPr>
        <p:spPr/>
        <p:txBody>
          <a:bodyPr/>
          <a:lstStyle/>
          <a:p>
            <a:fld id="{6F137512-E311-4D76-BC5C-3FCFD0BD9961}" type="datetime1">
              <a:rPr lang="en-US" smtClean="0"/>
              <a:pPr/>
              <a:t>6/1/2024</a:t>
            </a:fld>
            <a:endParaRPr lang="en-US"/>
          </a:p>
        </p:txBody>
      </p:sp>
      <p:sp>
        <p:nvSpPr>
          <p:cNvPr id="5" name="Footer Placeholder 4"/>
          <p:cNvSpPr>
            <a:spLocks noGrp="1"/>
          </p:cNvSpPr>
          <p:nvPr>
            <p:ph type="ftr" sz="quarter" idx="11"/>
          </p:nvPr>
        </p:nvSpPr>
        <p:spPr/>
        <p:txBody>
          <a:bodyPr/>
          <a:lstStyle/>
          <a:p>
            <a:r>
              <a:rPr lang="en-US"/>
              <a:t>College Name</a:t>
            </a:r>
          </a:p>
        </p:txBody>
      </p:sp>
      <p:sp>
        <p:nvSpPr>
          <p:cNvPr id="6" name="Slide Number Placeholder 5"/>
          <p:cNvSpPr>
            <a:spLocks noGrp="1"/>
          </p:cNvSpPr>
          <p:nvPr>
            <p:ph type="sldNum" sz="quarter" idx="12"/>
          </p:nvPr>
        </p:nvSpPr>
        <p:spPr/>
        <p:txBody>
          <a:bodyPr/>
          <a:lstStyle/>
          <a:p>
            <a:fld id="{FFB524CE-D036-4554-8E9A-612A2D4EDF2A}" type="slidenum">
              <a:rPr lang="en-US" smtClean="0"/>
              <a:pPr/>
              <a:t>37</a:t>
            </a:fld>
            <a:endParaRPr lang="en-US"/>
          </a:p>
        </p:txBody>
      </p:sp>
      <p:pic>
        <p:nvPicPr>
          <p:cNvPr id="7" name="Picture 6"/>
          <p:cNvPicPr/>
          <p:nvPr/>
        </p:nvPicPr>
        <p:blipFill>
          <a:blip r:embed="rId2"/>
          <a:stretch>
            <a:fillRect/>
          </a:stretch>
        </p:blipFill>
        <p:spPr>
          <a:xfrm>
            <a:off x="1447800" y="1371600"/>
            <a:ext cx="5943600" cy="3341370"/>
          </a:xfrm>
          <a:prstGeom prst="rect">
            <a:avLst/>
          </a:prstGeom>
        </p:spPr>
      </p:pic>
    </p:spTree>
    <p:extLst>
      <p:ext uri="{BB962C8B-B14F-4D97-AF65-F5344CB8AC3E}">
        <p14:creationId xmlns:p14="http://schemas.microsoft.com/office/powerpoint/2010/main" val="40608974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525963"/>
          </a:xfrm>
        </p:spPr>
        <p:txBody>
          <a:bodyPr/>
          <a:lstStyle/>
          <a:p>
            <a:r>
              <a:rPr lang="en-US" b="1" dirty="0"/>
              <a:t>AREA POWER COMPARISON: </a:t>
            </a:r>
          </a:p>
          <a:p>
            <a:endParaRPr lang="en-IN" dirty="0"/>
          </a:p>
        </p:txBody>
      </p:sp>
      <p:sp>
        <p:nvSpPr>
          <p:cNvPr id="4" name="Date Placeholder 3"/>
          <p:cNvSpPr>
            <a:spLocks noGrp="1"/>
          </p:cNvSpPr>
          <p:nvPr>
            <p:ph type="dt" sz="half" idx="10"/>
          </p:nvPr>
        </p:nvSpPr>
        <p:spPr/>
        <p:txBody>
          <a:bodyPr/>
          <a:lstStyle/>
          <a:p>
            <a:fld id="{6F137512-E311-4D76-BC5C-3FCFD0BD9961}" type="datetime1">
              <a:rPr lang="en-US" smtClean="0"/>
              <a:pPr/>
              <a:t>6/1/2024</a:t>
            </a:fld>
            <a:endParaRPr lang="en-US"/>
          </a:p>
        </p:txBody>
      </p:sp>
      <p:sp>
        <p:nvSpPr>
          <p:cNvPr id="5" name="Footer Placeholder 4"/>
          <p:cNvSpPr>
            <a:spLocks noGrp="1"/>
          </p:cNvSpPr>
          <p:nvPr>
            <p:ph type="ftr" sz="quarter" idx="11"/>
          </p:nvPr>
        </p:nvSpPr>
        <p:spPr/>
        <p:txBody>
          <a:bodyPr/>
          <a:lstStyle/>
          <a:p>
            <a:r>
              <a:rPr lang="en-US"/>
              <a:t>College Name</a:t>
            </a:r>
          </a:p>
        </p:txBody>
      </p:sp>
      <p:sp>
        <p:nvSpPr>
          <p:cNvPr id="6" name="Slide Number Placeholder 5"/>
          <p:cNvSpPr>
            <a:spLocks noGrp="1"/>
          </p:cNvSpPr>
          <p:nvPr>
            <p:ph type="sldNum" sz="quarter" idx="12"/>
          </p:nvPr>
        </p:nvSpPr>
        <p:spPr/>
        <p:txBody>
          <a:bodyPr/>
          <a:lstStyle/>
          <a:p>
            <a:fld id="{FFB524CE-D036-4554-8E9A-612A2D4EDF2A}" type="slidenum">
              <a:rPr lang="en-US" smtClean="0"/>
              <a:pPr/>
              <a:t>38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286596373"/>
              </p:ext>
            </p:extLst>
          </p:nvPr>
        </p:nvGraphicFramePr>
        <p:xfrm>
          <a:off x="762000" y="1600200"/>
          <a:ext cx="7543801" cy="2381696"/>
        </p:xfrm>
        <a:graphic>
          <a:graphicData uri="http://schemas.openxmlformats.org/drawingml/2006/table">
            <a:tbl>
              <a:tblPr firstRow="1" firstCol="1" bandRow="1">
                <a:tableStyleId>{5C22544A-7EE6-4342-B048-85BDC9FD1C3A}</a:tableStyleId>
              </a:tblPr>
              <a:tblGrid>
                <a:gridCol w="1137094">
                  <a:extLst>
                    <a:ext uri="{9D8B030D-6E8A-4147-A177-3AD203B41FA5}">
                      <a16:colId xmlns:a16="http://schemas.microsoft.com/office/drawing/2014/main" val="20000"/>
                    </a:ext>
                  </a:extLst>
                </a:gridCol>
                <a:gridCol w="926309">
                  <a:extLst>
                    <a:ext uri="{9D8B030D-6E8A-4147-A177-3AD203B41FA5}">
                      <a16:colId xmlns:a16="http://schemas.microsoft.com/office/drawing/2014/main" val="20001"/>
                    </a:ext>
                  </a:extLst>
                </a:gridCol>
                <a:gridCol w="758062">
                  <a:extLst>
                    <a:ext uri="{9D8B030D-6E8A-4147-A177-3AD203B41FA5}">
                      <a16:colId xmlns:a16="http://schemas.microsoft.com/office/drawing/2014/main" val="20002"/>
                    </a:ext>
                  </a:extLst>
                </a:gridCol>
                <a:gridCol w="590451">
                  <a:extLst>
                    <a:ext uri="{9D8B030D-6E8A-4147-A177-3AD203B41FA5}">
                      <a16:colId xmlns:a16="http://schemas.microsoft.com/office/drawing/2014/main" val="20003"/>
                    </a:ext>
                  </a:extLst>
                </a:gridCol>
                <a:gridCol w="634893">
                  <a:extLst>
                    <a:ext uri="{9D8B030D-6E8A-4147-A177-3AD203B41FA5}">
                      <a16:colId xmlns:a16="http://schemas.microsoft.com/office/drawing/2014/main" val="20004"/>
                    </a:ext>
                  </a:extLst>
                </a:gridCol>
                <a:gridCol w="900278">
                  <a:extLst>
                    <a:ext uri="{9D8B030D-6E8A-4147-A177-3AD203B41FA5}">
                      <a16:colId xmlns:a16="http://schemas.microsoft.com/office/drawing/2014/main" val="20005"/>
                    </a:ext>
                  </a:extLst>
                </a:gridCol>
                <a:gridCol w="723778">
                  <a:extLst>
                    <a:ext uri="{9D8B030D-6E8A-4147-A177-3AD203B41FA5}">
                      <a16:colId xmlns:a16="http://schemas.microsoft.com/office/drawing/2014/main" val="20006"/>
                    </a:ext>
                  </a:extLst>
                </a:gridCol>
                <a:gridCol w="810124">
                  <a:extLst>
                    <a:ext uri="{9D8B030D-6E8A-4147-A177-3AD203B41FA5}">
                      <a16:colId xmlns:a16="http://schemas.microsoft.com/office/drawing/2014/main" val="20007"/>
                    </a:ext>
                  </a:extLst>
                </a:gridCol>
                <a:gridCol w="602514">
                  <a:extLst>
                    <a:ext uri="{9D8B030D-6E8A-4147-A177-3AD203B41FA5}">
                      <a16:colId xmlns:a16="http://schemas.microsoft.com/office/drawing/2014/main" val="20008"/>
                    </a:ext>
                  </a:extLst>
                </a:gridCol>
                <a:gridCol w="460298">
                  <a:extLst>
                    <a:ext uri="{9D8B030D-6E8A-4147-A177-3AD203B41FA5}">
                      <a16:colId xmlns:a16="http://schemas.microsoft.com/office/drawing/2014/main" val="20009"/>
                    </a:ext>
                  </a:extLst>
                </a:gridCol>
              </a:tblGrid>
              <a:tr h="274955">
                <a:tc>
                  <a:txBody>
                    <a:bodyPr/>
                    <a:lstStyle/>
                    <a:p>
                      <a:pPr algn="just">
                        <a:lnSpc>
                          <a:spcPct val="150000"/>
                        </a:lnSpc>
                        <a:spcAft>
                          <a:spcPts val="0"/>
                        </a:spcAft>
                      </a:pPr>
                      <a:r>
                        <a:rPr lang="en-US" sz="1200" dirty="0">
                          <a:effectLst/>
                        </a:rPr>
                        <a:t>Method Name</a:t>
                      </a:r>
                      <a:endParaRPr lang="en-IN" sz="1100" dirty="0">
                        <a:effectLst/>
                        <a:latin typeface="Calibri"/>
                        <a:ea typeface="Times New Roman"/>
                        <a:cs typeface="Times New Roman"/>
                      </a:endParaRPr>
                    </a:p>
                  </a:txBody>
                  <a:tcPr marL="68580" marR="68580" marT="0" marB="0"/>
                </a:tc>
                <a:tc gridSpan="3">
                  <a:txBody>
                    <a:bodyPr/>
                    <a:lstStyle/>
                    <a:p>
                      <a:pPr algn="ctr">
                        <a:lnSpc>
                          <a:spcPct val="150000"/>
                        </a:lnSpc>
                        <a:spcAft>
                          <a:spcPts val="0"/>
                        </a:spcAft>
                      </a:pPr>
                      <a:r>
                        <a:rPr lang="en-US" sz="1200">
                          <a:effectLst/>
                        </a:rPr>
                        <a:t>Area in Number of LUT</a:t>
                      </a:r>
                      <a:endParaRPr lang="en-IN" sz="1100">
                        <a:effectLst/>
                        <a:latin typeface="Calibri"/>
                        <a:ea typeface="Times New Roman"/>
                        <a:cs typeface="Times New Roman"/>
                      </a:endParaRPr>
                    </a:p>
                  </a:txBody>
                  <a:tcPr marL="68580" marR="68580" marT="0" marB="0"/>
                </a:tc>
                <a:tc hMerge="1">
                  <a:txBody>
                    <a:bodyPr/>
                    <a:lstStyle/>
                    <a:p>
                      <a:endParaRPr lang="en-IN"/>
                    </a:p>
                  </a:txBody>
                  <a:tcPr/>
                </a:tc>
                <a:tc hMerge="1">
                  <a:txBody>
                    <a:bodyPr/>
                    <a:lstStyle/>
                    <a:p>
                      <a:endParaRPr lang="en-IN"/>
                    </a:p>
                  </a:txBody>
                  <a:tcPr/>
                </a:tc>
                <a:tc gridSpan="3">
                  <a:txBody>
                    <a:bodyPr/>
                    <a:lstStyle/>
                    <a:p>
                      <a:pPr algn="ctr">
                        <a:lnSpc>
                          <a:spcPct val="150000"/>
                        </a:lnSpc>
                        <a:spcAft>
                          <a:spcPts val="0"/>
                        </a:spcAft>
                      </a:pPr>
                      <a:r>
                        <a:rPr lang="en-US" sz="1200" dirty="0">
                          <a:effectLst/>
                        </a:rPr>
                        <a:t>Delay</a:t>
                      </a:r>
                      <a:endParaRPr lang="en-IN" sz="1100" dirty="0">
                        <a:effectLst/>
                        <a:latin typeface="Calibri"/>
                        <a:ea typeface="Times New Roman"/>
                        <a:cs typeface="Times New Roman"/>
                      </a:endParaRPr>
                    </a:p>
                  </a:txBody>
                  <a:tcPr marL="68580" marR="68580" marT="0" marB="0"/>
                </a:tc>
                <a:tc hMerge="1">
                  <a:txBody>
                    <a:bodyPr/>
                    <a:lstStyle/>
                    <a:p>
                      <a:endParaRPr lang="en-IN"/>
                    </a:p>
                  </a:txBody>
                  <a:tcPr/>
                </a:tc>
                <a:tc hMerge="1">
                  <a:txBody>
                    <a:bodyPr/>
                    <a:lstStyle/>
                    <a:p>
                      <a:endParaRPr lang="en-IN"/>
                    </a:p>
                  </a:txBody>
                  <a:tcPr/>
                </a:tc>
                <a:tc gridSpan="3">
                  <a:txBody>
                    <a:bodyPr/>
                    <a:lstStyle/>
                    <a:p>
                      <a:pPr algn="ctr">
                        <a:lnSpc>
                          <a:spcPct val="150000"/>
                        </a:lnSpc>
                        <a:spcAft>
                          <a:spcPts val="0"/>
                        </a:spcAft>
                      </a:pPr>
                      <a:r>
                        <a:rPr lang="en-US" sz="1200">
                          <a:effectLst/>
                        </a:rPr>
                        <a:t>Power</a:t>
                      </a:r>
                      <a:endParaRPr lang="en-IN" sz="1100">
                        <a:effectLst/>
                        <a:latin typeface="Calibri"/>
                        <a:ea typeface="Times New Roman"/>
                        <a:cs typeface="Times New Roman"/>
                      </a:endParaRPr>
                    </a:p>
                  </a:txBody>
                  <a:tcPr marL="68580" marR="6858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281305">
                <a:tc rowSpan="2">
                  <a:txBody>
                    <a:bodyPr/>
                    <a:lstStyle/>
                    <a:p>
                      <a:pPr algn="just">
                        <a:lnSpc>
                          <a:spcPct val="150000"/>
                        </a:lnSpc>
                        <a:spcAft>
                          <a:spcPts val="0"/>
                        </a:spcAft>
                      </a:pPr>
                      <a:r>
                        <a:rPr lang="en-US" sz="1200">
                          <a:effectLst/>
                        </a:rPr>
                        <a:t>Spartan 3 XC 3S 5000-4FG1156</a:t>
                      </a:r>
                      <a:endParaRPr lang="en-IN" sz="1100">
                        <a:effectLst/>
                        <a:latin typeface="Calibri"/>
                        <a:ea typeface="Times New Roman"/>
                        <a:cs typeface="Times New Roman"/>
                      </a:endParaRPr>
                    </a:p>
                  </a:txBody>
                  <a:tcPr marL="68580" marR="68580" marT="0" marB="0"/>
                </a:tc>
                <a:tc rowSpan="2">
                  <a:txBody>
                    <a:bodyPr/>
                    <a:lstStyle/>
                    <a:p>
                      <a:pPr algn="ctr">
                        <a:lnSpc>
                          <a:spcPct val="150000"/>
                        </a:lnSpc>
                        <a:spcAft>
                          <a:spcPts val="0"/>
                        </a:spcAft>
                      </a:pPr>
                      <a:r>
                        <a:rPr lang="en-US" sz="1200">
                          <a:effectLst/>
                        </a:rPr>
                        <a:t>LUT</a:t>
                      </a:r>
                      <a:endParaRPr lang="en-IN" sz="1100">
                        <a:effectLst/>
                        <a:latin typeface="Calibri"/>
                        <a:ea typeface="Times New Roman"/>
                        <a:cs typeface="Times New Roman"/>
                      </a:endParaRPr>
                    </a:p>
                  </a:txBody>
                  <a:tcPr marL="68580" marR="68580" marT="0" marB="0"/>
                </a:tc>
                <a:tc rowSpan="2">
                  <a:txBody>
                    <a:bodyPr/>
                    <a:lstStyle/>
                    <a:p>
                      <a:pPr algn="ctr">
                        <a:lnSpc>
                          <a:spcPct val="150000"/>
                        </a:lnSpc>
                        <a:spcAft>
                          <a:spcPts val="0"/>
                        </a:spcAft>
                      </a:pPr>
                      <a:r>
                        <a:rPr lang="en-US" sz="1200">
                          <a:effectLst/>
                        </a:rPr>
                        <a:t>Slices</a:t>
                      </a:r>
                      <a:endParaRPr lang="en-IN" sz="1100">
                        <a:effectLst/>
                        <a:latin typeface="Calibri"/>
                        <a:ea typeface="Times New Roman"/>
                        <a:cs typeface="Times New Roman"/>
                      </a:endParaRPr>
                    </a:p>
                  </a:txBody>
                  <a:tcPr marL="68580" marR="68580" marT="0" marB="0"/>
                </a:tc>
                <a:tc rowSpan="2">
                  <a:txBody>
                    <a:bodyPr/>
                    <a:lstStyle/>
                    <a:p>
                      <a:pPr algn="ctr">
                        <a:lnSpc>
                          <a:spcPct val="150000"/>
                        </a:lnSpc>
                        <a:spcAft>
                          <a:spcPts val="0"/>
                        </a:spcAft>
                      </a:pPr>
                      <a:r>
                        <a:rPr lang="en-US" sz="1200">
                          <a:effectLst/>
                        </a:rPr>
                        <a:t>Flip Flop</a:t>
                      </a:r>
                      <a:endParaRPr lang="en-IN" sz="1100">
                        <a:effectLst/>
                        <a:latin typeface="Calibri"/>
                        <a:ea typeface="Times New Roman"/>
                        <a:cs typeface="Times New Roman"/>
                      </a:endParaRPr>
                    </a:p>
                  </a:txBody>
                  <a:tcPr marL="68580" marR="68580" marT="0" marB="0"/>
                </a:tc>
                <a:tc rowSpan="2">
                  <a:txBody>
                    <a:bodyPr/>
                    <a:lstStyle/>
                    <a:p>
                      <a:pPr algn="ctr">
                        <a:lnSpc>
                          <a:spcPct val="150000"/>
                        </a:lnSpc>
                        <a:spcAft>
                          <a:spcPts val="0"/>
                        </a:spcAft>
                      </a:pPr>
                      <a:r>
                        <a:rPr lang="en-US" sz="1200">
                          <a:effectLst/>
                        </a:rPr>
                        <a:t>Delay</a:t>
                      </a:r>
                      <a:endParaRPr lang="en-IN" sz="1100">
                        <a:effectLst/>
                        <a:latin typeface="Calibri"/>
                        <a:ea typeface="Times New Roman"/>
                        <a:cs typeface="Times New Roman"/>
                      </a:endParaRPr>
                    </a:p>
                  </a:txBody>
                  <a:tcPr marL="68580" marR="68580" marT="0" marB="0"/>
                </a:tc>
                <a:tc rowSpan="2">
                  <a:txBody>
                    <a:bodyPr/>
                    <a:lstStyle/>
                    <a:p>
                      <a:pPr algn="ctr">
                        <a:lnSpc>
                          <a:spcPct val="150000"/>
                        </a:lnSpc>
                        <a:spcAft>
                          <a:spcPts val="0"/>
                        </a:spcAft>
                      </a:pPr>
                      <a:r>
                        <a:rPr lang="en-US" sz="1200">
                          <a:effectLst/>
                        </a:rPr>
                        <a:t>Gate or Logic Delay</a:t>
                      </a:r>
                      <a:endParaRPr lang="en-IN" sz="1100">
                        <a:effectLst/>
                        <a:latin typeface="Calibri"/>
                        <a:ea typeface="Times New Roman"/>
                        <a:cs typeface="Times New Roman"/>
                      </a:endParaRPr>
                    </a:p>
                  </a:txBody>
                  <a:tcPr marL="68580" marR="68580" marT="0" marB="0"/>
                </a:tc>
                <a:tc rowSpan="2">
                  <a:txBody>
                    <a:bodyPr/>
                    <a:lstStyle/>
                    <a:p>
                      <a:pPr algn="ctr">
                        <a:lnSpc>
                          <a:spcPct val="150000"/>
                        </a:lnSpc>
                        <a:spcAft>
                          <a:spcPts val="0"/>
                        </a:spcAft>
                      </a:pPr>
                      <a:r>
                        <a:rPr lang="en-US" sz="1200">
                          <a:effectLst/>
                        </a:rPr>
                        <a:t>Path or Route Delay</a:t>
                      </a:r>
                      <a:endParaRPr lang="en-IN" sz="1100">
                        <a:effectLst/>
                        <a:latin typeface="Calibri"/>
                        <a:ea typeface="Times New Roman"/>
                        <a:cs typeface="Times New Roman"/>
                      </a:endParaRPr>
                    </a:p>
                  </a:txBody>
                  <a:tcPr marL="68580" marR="68580" marT="0" marB="0"/>
                </a:tc>
                <a:tc gridSpan="3">
                  <a:txBody>
                    <a:bodyPr/>
                    <a:lstStyle/>
                    <a:p>
                      <a:pPr algn="ctr">
                        <a:lnSpc>
                          <a:spcPct val="150000"/>
                        </a:lnSpc>
                        <a:spcAft>
                          <a:spcPts val="0"/>
                        </a:spcAft>
                      </a:pPr>
                      <a:r>
                        <a:rPr lang="en-US" sz="1200">
                          <a:effectLst/>
                        </a:rPr>
                        <a:t>mW</a:t>
                      </a:r>
                      <a:endParaRPr lang="en-IN" sz="1100">
                        <a:effectLst/>
                        <a:latin typeface="Calibri"/>
                        <a:ea typeface="Times New Roman"/>
                        <a:cs typeface="Times New Roman"/>
                      </a:endParaRPr>
                    </a:p>
                  </a:txBody>
                  <a:tcPr marL="68580" marR="6858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1"/>
                  </a:ext>
                </a:extLst>
              </a:tr>
              <a:tr h="306070">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a:lnSpc>
                          <a:spcPct val="150000"/>
                        </a:lnSpc>
                        <a:spcAft>
                          <a:spcPts val="0"/>
                        </a:spcAft>
                      </a:pPr>
                      <a:r>
                        <a:rPr lang="en-US" sz="800">
                          <a:effectLst/>
                        </a:rPr>
                        <a:t>Total Power</a:t>
                      </a:r>
                      <a:endParaRPr lang="en-IN" sz="1100">
                        <a:effectLst/>
                        <a:latin typeface="Calibri"/>
                        <a:ea typeface="Times New Roman"/>
                        <a:cs typeface="Times New Roman"/>
                      </a:endParaRPr>
                    </a:p>
                  </a:txBody>
                  <a:tcPr marL="68580" marR="68580" marT="0" marB="0"/>
                </a:tc>
                <a:tc>
                  <a:txBody>
                    <a:bodyPr/>
                    <a:lstStyle/>
                    <a:p>
                      <a:pPr algn="ctr">
                        <a:lnSpc>
                          <a:spcPct val="150000"/>
                        </a:lnSpc>
                        <a:spcAft>
                          <a:spcPts val="0"/>
                        </a:spcAft>
                      </a:pPr>
                      <a:r>
                        <a:rPr lang="en-US" sz="800">
                          <a:effectLst/>
                        </a:rPr>
                        <a:t>Dynamic Power</a:t>
                      </a:r>
                      <a:endParaRPr lang="en-IN" sz="1100">
                        <a:effectLst/>
                        <a:latin typeface="Calibri"/>
                        <a:ea typeface="Times New Roman"/>
                        <a:cs typeface="Times New Roman"/>
                      </a:endParaRPr>
                    </a:p>
                  </a:txBody>
                  <a:tcPr marL="68580" marR="68580" marT="0" marB="0"/>
                </a:tc>
                <a:tc>
                  <a:txBody>
                    <a:bodyPr/>
                    <a:lstStyle/>
                    <a:p>
                      <a:pPr algn="ctr">
                        <a:lnSpc>
                          <a:spcPct val="150000"/>
                        </a:lnSpc>
                        <a:spcAft>
                          <a:spcPts val="0"/>
                        </a:spcAft>
                      </a:pPr>
                      <a:r>
                        <a:rPr lang="en-US" sz="800">
                          <a:effectLst/>
                        </a:rPr>
                        <a:t>Static Power</a:t>
                      </a:r>
                      <a:endParaRPr lang="en-IN" sz="1100">
                        <a:effectLst/>
                        <a:latin typeface="Calibri"/>
                        <a:ea typeface="Times New Roman"/>
                        <a:cs typeface="Times New Roman"/>
                      </a:endParaRPr>
                    </a:p>
                  </a:txBody>
                  <a:tcPr marL="68580" marR="68580" marT="0" marB="0"/>
                </a:tc>
                <a:extLst>
                  <a:ext uri="{0D108BD9-81ED-4DB2-BD59-A6C34878D82A}">
                    <a16:rowId xmlns:a16="http://schemas.microsoft.com/office/drawing/2014/main" val="10002"/>
                  </a:ext>
                </a:extLst>
              </a:tr>
              <a:tr h="295275">
                <a:tc>
                  <a:txBody>
                    <a:bodyPr/>
                    <a:lstStyle/>
                    <a:p>
                      <a:pPr algn="just">
                        <a:lnSpc>
                          <a:spcPct val="150000"/>
                        </a:lnSpc>
                        <a:spcAft>
                          <a:spcPts val="0"/>
                        </a:spcAft>
                      </a:pPr>
                      <a:r>
                        <a:rPr lang="en-US" sz="1200">
                          <a:effectLst/>
                        </a:rPr>
                        <a:t>Base Paper Decompressor </a:t>
                      </a:r>
                      <a:endParaRPr lang="en-IN" sz="1100">
                        <a:effectLst/>
                        <a:latin typeface="Calibri"/>
                        <a:ea typeface="Times New Roman"/>
                        <a:cs typeface="Times New Roman"/>
                      </a:endParaRPr>
                    </a:p>
                  </a:txBody>
                  <a:tcPr marL="68580" marR="68580" marT="0" marB="0"/>
                </a:tc>
                <a:tc>
                  <a:txBody>
                    <a:bodyPr/>
                    <a:lstStyle/>
                    <a:p>
                      <a:pPr algn="ctr">
                        <a:lnSpc>
                          <a:spcPct val="150000"/>
                        </a:lnSpc>
                        <a:spcAft>
                          <a:spcPts val="0"/>
                        </a:spcAft>
                      </a:pPr>
                      <a:r>
                        <a:rPr lang="en-US" sz="1200">
                          <a:effectLst/>
                        </a:rPr>
                        <a:t>67</a:t>
                      </a:r>
                      <a:endParaRPr lang="en-IN" sz="1100">
                        <a:effectLst/>
                        <a:latin typeface="Calibri"/>
                        <a:ea typeface="Times New Roman"/>
                        <a:cs typeface="Times New Roman"/>
                      </a:endParaRPr>
                    </a:p>
                  </a:txBody>
                  <a:tcPr marL="68580" marR="68580" marT="0" marB="0"/>
                </a:tc>
                <a:tc>
                  <a:txBody>
                    <a:bodyPr/>
                    <a:lstStyle/>
                    <a:p>
                      <a:pPr algn="ctr">
                        <a:lnSpc>
                          <a:spcPct val="150000"/>
                        </a:lnSpc>
                        <a:spcAft>
                          <a:spcPts val="0"/>
                        </a:spcAft>
                      </a:pPr>
                      <a:r>
                        <a:rPr lang="en-US" sz="1200">
                          <a:effectLst/>
                        </a:rPr>
                        <a:t>42</a:t>
                      </a:r>
                      <a:endParaRPr lang="en-IN" sz="1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200">
                          <a:effectLst/>
                        </a:rPr>
                        <a:t>70</a:t>
                      </a:r>
                      <a:endParaRPr lang="en-IN" sz="1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200">
                          <a:effectLst/>
                        </a:rPr>
                        <a:t>7.281ns </a:t>
                      </a:r>
                      <a:endParaRPr lang="en-IN" sz="1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200">
                          <a:effectLst/>
                        </a:rPr>
                        <a:t>6.364ns </a:t>
                      </a:r>
                      <a:endParaRPr lang="en-IN" sz="1100">
                        <a:effectLst/>
                        <a:latin typeface="Calibri"/>
                        <a:ea typeface="Times New Roman"/>
                        <a:cs typeface="Times New Roman"/>
                      </a:endParaRPr>
                    </a:p>
                  </a:txBody>
                  <a:tcPr marL="68580" marR="68580" marT="0" marB="0"/>
                </a:tc>
                <a:tc>
                  <a:txBody>
                    <a:bodyPr/>
                    <a:lstStyle/>
                    <a:p>
                      <a:pPr algn="ctr">
                        <a:lnSpc>
                          <a:spcPct val="150000"/>
                        </a:lnSpc>
                        <a:spcAft>
                          <a:spcPts val="0"/>
                        </a:spcAft>
                      </a:pPr>
                      <a:r>
                        <a:rPr lang="en-US" sz="1200">
                          <a:effectLst/>
                        </a:rPr>
                        <a:t>0.917ns</a:t>
                      </a:r>
                      <a:endParaRPr lang="en-IN" sz="1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000">
                          <a:effectLst/>
                        </a:rPr>
                        <a:t>3.397</a:t>
                      </a:r>
                      <a:endParaRPr lang="en-IN" sz="1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000">
                          <a:effectLst/>
                        </a:rPr>
                        <a:t>2.908</a:t>
                      </a:r>
                      <a:endParaRPr lang="en-IN" sz="1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000">
                          <a:effectLst/>
                        </a:rPr>
                        <a:t>0.489</a:t>
                      </a:r>
                      <a:endParaRPr lang="en-IN" sz="1100">
                        <a:effectLst/>
                        <a:latin typeface="Calibri"/>
                        <a:ea typeface="Times New Roman"/>
                        <a:cs typeface="Times New Roman"/>
                      </a:endParaRPr>
                    </a:p>
                  </a:txBody>
                  <a:tcPr marL="68580" marR="68580" marT="0" marB="0"/>
                </a:tc>
                <a:extLst>
                  <a:ext uri="{0D108BD9-81ED-4DB2-BD59-A6C34878D82A}">
                    <a16:rowId xmlns:a16="http://schemas.microsoft.com/office/drawing/2014/main" val="10003"/>
                  </a:ext>
                </a:extLst>
              </a:tr>
              <a:tr h="295275">
                <a:tc>
                  <a:txBody>
                    <a:bodyPr/>
                    <a:lstStyle/>
                    <a:p>
                      <a:pPr algn="just">
                        <a:lnSpc>
                          <a:spcPct val="150000"/>
                        </a:lnSpc>
                        <a:spcAft>
                          <a:spcPts val="0"/>
                        </a:spcAft>
                      </a:pPr>
                      <a:r>
                        <a:rPr lang="en-US" sz="1200">
                          <a:effectLst/>
                        </a:rPr>
                        <a:t>Modified Compressive Sensing</a:t>
                      </a:r>
                      <a:endParaRPr lang="en-IN" sz="1100">
                        <a:effectLst/>
                        <a:latin typeface="Calibri"/>
                        <a:ea typeface="Times New Roman"/>
                        <a:cs typeface="Times New Roman"/>
                      </a:endParaRPr>
                    </a:p>
                  </a:txBody>
                  <a:tcPr marL="68580" marR="68580" marT="0" marB="0"/>
                </a:tc>
                <a:tc>
                  <a:txBody>
                    <a:bodyPr/>
                    <a:lstStyle/>
                    <a:p>
                      <a:pPr algn="ctr">
                        <a:lnSpc>
                          <a:spcPct val="150000"/>
                        </a:lnSpc>
                        <a:spcAft>
                          <a:spcPts val="0"/>
                        </a:spcAft>
                      </a:pPr>
                      <a:r>
                        <a:rPr lang="en-US" sz="1200">
                          <a:effectLst/>
                        </a:rPr>
                        <a:t>60</a:t>
                      </a:r>
                      <a:endParaRPr lang="en-IN" sz="1100">
                        <a:effectLst/>
                        <a:latin typeface="Calibri"/>
                        <a:ea typeface="Times New Roman"/>
                        <a:cs typeface="Times New Roman"/>
                      </a:endParaRPr>
                    </a:p>
                  </a:txBody>
                  <a:tcPr marL="68580" marR="68580" marT="0" marB="0"/>
                </a:tc>
                <a:tc>
                  <a:txBody>
                    <a:bodyPr/>
                    <a:lstStyle/>
                    <a:p>
                      <a:pPr algn="ctr">
                        <a:lnSpc>
                          <a:spcPct val="150000"/>
                        </a:lnSpc>
                        <a:spcAft>
                          <a:spcPts val="0"/>
                        </a:spcAft>
                      </a:pPr>
                      <a:r>
                        <a:rPr lang="en-US" sz="1200">
                          <a:effectLst/>
                        </a:rPr>
                        <a:t>32</a:t>
                      </a:r>
                      <a:endParaRPr lang="en-IN" sz="1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200">
                          <a:effectLst/>
                        </a:rPr>
                        <a:t>63</a:t>
                      </a:r>
                      <a:endParaRPr lang="en-IN" sz="1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200">
                          <a:effectLst/>
                        </a:rPr>
                        <a:t>  7.281ns</a:t>
                      </a:r>
                      <a:endParaRPr lang="en-IN" sz="1100">
                        <a:effectLst/>
                      </a:endParaRPr>
                    </a:p>
                    <a:p>
                      <a:pPr algn="ctr">
                        <a:lnSpc>
                          <a:spcPct val="115000"/>
                        </a:lnSpc>
                        <a:spcAft>
                          <a:spcPts val="0"/>
                        </a:spcAft>
                      </a:pPr>
                      <a:r>
                        <a:rPr lang="en-US" sz="1200">
                          <a:effectLst/>
                        </a:rPr>
                        <a:t> </a:t>
                      </a:r>
                      <a:endParaRPr lang="en-IN" sz="1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200">
                          <a:effectLst/>
                        </a:rPr>
                        <a:t>6.364ns </a:t>
                      </a:r>
                      <a:endParaRPr lang="en-IN" sz="1100">
                        <a:effectLst/>
                        <a:latin typeface="Calibri"/>
                        <a:ea typeface="Times New Roman"/>
                        <a:cs typeface="Times New Roman"/>
                      </a:endParaRPr>
                    </a:p>
                  </a:txBody>
                  <a:tcPr marL="68580" marR="68580" marT="0" marB="0"/>
                </a:tc>
                <a:tc>
                  <a:txBody>
                    <a:bodyPr/>
                    <a:lstStyle/>
                    <a:p>
                      <a:pPr algn="ctr">
                        <a:lnSpc>
                          <a:spcPct val="150000"/>
                        </a:lnSpc>
                        <a:spcAft>
                          <a:spcPts val="0"/>
                        </a:spcAft>
                      </a:pPr>
                      <a:r>
                        <a:rPr lang="en-US" sz="1200">
                          <a:effectLst/>
                        </a:rPr>
                        <a:t>0.917ns</a:t>
                      </a:r>
                      <a:endParaRPr lang="en-IN" sz="1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000">
                          <a:effectLst/>
                        </a:rPr>
                        <a:t>3.032</a:t>
                      </a:r>
                      <a:endParaRPr lang="en-IN" sz="1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000">
                          <a:effectLst/>
                        </a:rPr>
                        <a:t>2.566</a:t>
                      </a:r>
                      <a:endParaRPr lang="en-IN" sz="1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US" sz="1000" dirty="0">
                          <a:effectLst/>
                        </a:rPr>
                        <a:t>0.466</a:t>
                      </a:r>
                      <a:endParaRPr lang="en-IN" sz="11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8539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4525963"/>
          </a:xfrm>
        </p:spPr>
        <p:txBody>
          <a:bodyPr/>
          <a:lstStyle/>
          <a:p>
            <a:r>
              <a:rPr lang="en-US" b="1" dirty="0"/>
              <a:t>AREA COMPARISON</a:t>
            </a:r>
          </a:p>
          <a:p>
            <a:endParaRPr lang="en-IN" dirty="0"/>
          </a:p>
        </p:txBody>
      </p:sp>
      <p:sp>
        <p:nvSpPr>
          <p:cNvPr id="4" name="Date Placeholder 3"/>
          <p:cNvSpPr>
            <a:spLocks noGrp="1"/>
          </p:cNvSpPr>
          <p:nvPr>
            <p:ph type="dt" sz="half" idx="10"/>
          </p:nvPr>
        </p:nvSpPr>
        <p:spPr/>
        <p:txBody>
          <a:bodyPr/>
          <a:lstStyle/>
          <a:p>
            <a:fld id="{6F137512-E311-4D76-BC5C-3FCFD0BD9961}" type="datetime1">
              <a:rPr lang="en-US" smtClean="0"/>
              <a:pPr/>
              <a:t>6/1/2024</a:t>
            </a:fld>
            <a:endParaRPr lang="en-US"/>
          </a:p>
        </p:txBody>
      </p:sp>
      <p:sp>
        <p:nvSpPr>
          <p:cNvPr id="5" name="Footer Placeholder 4"/>
          <p:cNvSpPr>
            <a:spLocks noGrp="1"/>
          </p:cNvSpPr>
          <p:nvPr>
            <p:ph type="ftr" sz="quarter" idx="11"/>
          </p:nvPr>
        </p:nvSpPr>
        <p:spPr/>
        <p:txBody>
          <a:bodyPr/>
          <a:lstStyle/>
          <a:p>
            <a:r>
              <a:rPr lang="en-US"/>
              <a:t>College Name</a:t>
            </a:r>
          </a:p>
        </p:txBody>
      </p:sp>
      <p:sp>
        <p:nvSpPr>
          <p:cNvPr id="6" name="Slide Number Placeholder 5"/>
          <p:cNvSpPr>
            <a:spLocks noGrp="1"/>
          </p:cNvSpPr>
          <p:nvPr>
            <p:ph type="sldNum" sz="quarter" idx="12"/>
          </p:nvPr>
        </p:nvSpPr>
        <p:spPr/>
        <p:txBody>
          <a:bodyPr/>
          <a:lstStyle/>
          <a:p>
            <a:fld id="{FFB524CE-D036-4554-8E9A-612A2D4EDF2A}" type="slidenum">
              <a:rPr lang="en-US" smtClean="0"/>
              <a:pPr/>
              <a:t>39</a:t>
            </a:fld>
            <a:endParaRPr lang="en-US"/>
          </a:p>
        </p:txBody>
      </p:sp>
      <p:graphicFrame>
        <p:nvGraphicFramePr>
          <p:cNvPr id="7" name="Chart 6"/>
          <p:cNvGraphicFramePr/>
          <p:nvPr>
            <p:extLst>
              <p:ext uri="{D42A27DB-BD31-4B8C-83A1-F6EECF244321}">
                <p14:modId xmlns:p14="http://schemas.microsoft.com/office/powerpoint/2010/main" val="828915592"/>
              </p:ext>
            </p:extLst>
          </p:nvPr>
        </p:nvGraphicFramePr>
        <p:xfrm>
          <a:off x="1752600" y="1219200"/>
          <a:ext cx="5486400" cy="3200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85927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b="1" dirty="0"/>
              <a:t>INTRODUCTION</a:t>
            </a:r>
          </a:p>
        </p:txBody>
      </p:sp>
      <p:sp>
        <p:nvSpPr>
          <p:cNvPr id="3" name="Content Placeholder 2"/>
          <p:cNvSpPr>
            <a:spLocks noGrp="1"/>
          </p:cNvSpPr>
          <p:nvPr>
            <p:ph idx="1"/>
          </p:nvPr>
        </p:nvSpPr>
        <p:spPr>
          <a:xfrm>
            <a:off x="457200" y="1143000"/>
            <a:ext cx="8229600" cy="5029200"/>
          </a:xfrm>
        </p:spPr>
        <p:txBody>
          <a:bodyPr>
            <a:noAutofit/>
          </a:bodyPr>
          <a:lstStyle/>
          <a:p>
            <a:pPr>
              <a:lnSpc>
                <a:spcPct val="200000"/>
              </a:lnSpc>
            </a:pPr>
            <a:r>
              <a:rPr lang="en-US" sz="1100" dirty="0"/>
              <a:t>Counters are fundamental components in digital systems, serving a myriad of purposes ranging from basic timekeeping to complex data processing. </a:t>
            </a:r>
          </a:p>
          <a:p>
            <a:pPr>
              <a:lnSpc>
                <a:spcPct val="200000"/>
              </a:lnSpc>
            </a:pPr>
            <a:r>
              <a:rPr lang="en-US" sz="1100" dirty="0"/>
              <a:t>Their functionality extends across various domains, including telecommunications, computing, and instrumentation. </a:t>
            </a:r>
          </a:p>
          <a:p>
            <a:pPr>
              <a:lnSpc>
                <a:spcPct val="200000"/>
              </a:lnSpc>
            </a:pPr>
            <a:r>
              <a:rPr lang="en-US" sz="1100" dirty="0"/>
              <a:t>Traditional counter designs often face inherent limitations, particularly in balancing speed and counting range. Linear Feedback Shift Registers (LFSRs) have emerged as a compelling solution due to their simplicity, speed, and versatility. </a:t>
            </a:r>
          </a:p>
          <a:p>
            <a:pPr>
              <a:lnSpc>
                <a:spcPct val="200000"/>
              </a:lnSpc>
            </a:pPr>
            <a:r>
              <a:rPr lang="en-US" sz="1100" dirty="0"/>
              <a:t>LFSRs, initially devised for generating pseudo-random sequences, offer inherent parallelism and high clock frequencies, making them well-suited for high-speed counting applications.</a:t>
            </a:r>
          </a:p>
          <a:p>
            <a:pPr>
              <a:lnSpc>
                <a:spcPct val="200000"/>
              </a:lnSpc>
            </a:pPr>
            <a:r>
              <a:rPr lang="en-US" sz="1100" dirty="0"/>
              <a:t>By introducing this novel high-speed counter with a novel LFSR state extension mechanism, we endeavor to push the boundaries of digital counter design, offering a solution that excels in both speed and counting range, thereby catering to the evolving needs of modern digital systems.</a:t>
            </a:r>
          </a:p>
          <a:p>
            <a:pPr>
              <a:lnSpc>
                <a:spcPct val="200000"/>
              </a:lnSpc>
            </a:pPr>
            <a:r>
              <a:rPr lang="en-US" sz="1100" dirty="0"/>
              <a:t>Our aim is to develop a high-speed counter with extended counting range capabilities through the integration of a novel LFSR state extension mechanism.</a:t>
            </a:r>
          </a:p>
          <a:p>
            <a:pPr>
              <a:lnSpc>
                <a:spcPct val="200000"/>
              </a:lnSpc>
            </a:pPr>
            <a:r>
              <a:rPr lang="en-US" sz="1100" dirty="0"/>
              <a:t>This project explores the synergy between advanced digital design techniques and the inherent properties of LFSRs to address the challenges associated with traditional counter architectures.</a:t>
            </a:r>
          </a:p>
          <a:p>
            <a:pPr>
              <a:lnSpc>
                <a:spcPct val="200000"/>
              </a:lnSpc>
            </a:pPr>
            <a:endParaRPr lang="en-US" sz="1100" dirty="0"/>
          </a:p>
        </p:txBody>
      </p:sp>
      <p:sp>
        <p:nvSpPr>
          <p:cNvPr id="4" name="Date Placeholder 3"/>
          <p:cNvSpPr>
            <a:spLocks noGrp="1"/>
          </p:cNvSpPr>
          <p:nvPr>
            <p:ph type="dt" sz="half" idx="10"/>
          </p:nvPr>
        </p:nvSpPr>
        <p:spPr/>
        <p:txBody>
          <a:bodyPr/>
          <a:lstStyle/>
          <a:p>
            <a:fld id="{01B3744B-CE1A-4468-AB00-4B4D76C3632D}" type="datetime1">
              <a:rPr lang="en-US" smtClean="0"/>
              <a:pPr/>
              <a:t>6/1/2024</a:t>
            </a:fld>
            <a:endParaRPr lang="en-US" dirty="0"/>
          </a:p>
        </p:txBody>
      </p:sp>
      <p:sp>
        <p:nvSpPr>
          <p:cNvPr id="6" name="Slide Number Placeholder 5"/>
          <p:cNvSpPr>
            <a:spLocks noGrp="1"/>
          </p:cNvSpPr>
          <p:nvPr>
            <p:ph type="sldNum" sz="quarter" idx="12"/>
          </p:nvPr>
        </p:nvSpPr>
        <p:spPr/>
        <p:txBody>
          <a:bodyPr/>
          <a:lstStyle/>
          <a:p>
            <a:fld id="{FFB524CE-D036-4554-8E9A-612A2D4EDF2A}" type="slidenum">
              <a:rPr lang="en-US" smtClean="0"/>
              <a:pPr/>
              <a:t>4</a:t>
            </a:fld>
            <a:endParaRPr lang="en-US" dirty="0"/>
          </a:p>
        </p:txBody>
      </p:sp>
      <p:sp>
        <p:nvSpPr>
          <p:cNvPr id="7" name="Footer Placeholder 6"/>
          <p:cNvSpPr>
            <a:spLocks noGrp="1"/>
          </p:cNvSpPr>
          <p:nvPr>
            <p:ph type="ftr" sz="quarter" idx="11"/>
          </p:nvPr>
        </p:nvSpPr>
        <p:spPr/>
        <p:txBody>
          <a:bodyPr/>
          <a:lstStyle/>
          <a:p>
            <a:r>
              <a:rPr lang="en-US"/>
              <a:t>College Name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229600" cy="4525963"/>
          </a:xfrm>
        </p:spPr>
        <p:txBody>
          <a:bodyPr/>
          <a:lstStyle/>
          <a:p>
            <a:r>
              <a:rPr lang="en-US" b="1" dirty="0"/>
              <a:t>DELAY COMPARISON:</a:t>
            </a:r>
            <a:endParaRPr lang="en-IN" dirty="0"/>
          </a:p>
          <a:p>
            <a:endParaRPr lang="en-IN" dirty="0"/>
          </a:p>
        </p:txBody>
      </p:sp>
      <p:sp>
        <p:nvSpPr>
          <p:cNvPr id="4" name="Date Placeholder 3"/>
          <p:cNvSpPr>
            <a:spLocks noGrp="1"/>
          </p:cNvSpPr>
          <p:nvPr>
            <p:ph type="dt" sz="half" idx="10"/>
          </p:nvPr>
        </p:nvSpPr>
        <p:spPr/>
        <p:txBody>
          <a:bodyPr/>
          <a:lstStyle/>
          <a:p>
            <a:fld id="{6F137512-E311-4D76-BC5C-3FCFD0BD9961}" type="datetime1">
              <a:rPr lang="en-US" smtClean="0"/>
              <a:pPr/>
              <a:t>6/1/2024</a:t>
            </a:fld>
            <a:endParaRPr lang="en-US"/>
          </a:p>
        </p:txBody>
      </p:sp>
      <p:sp>
        <p:nvSpPr>
          <p:cNvPr id="5" name="Footer Placeholder 4"/>
          <p:cNvSpPr>
            <a:spLocks noGrp="1"/>
          </p:cNvSpPr>
          <p:nvPr>
            <p:ph type="ftr" sz="quarter" idx="11"/>
          </p:nvPr>
        </p:nvSpPr>
        <p:spPr/>
        <p:txBody>
          <a:bodyPr/>
          <a:lstStyle/>
          <a:p>
            <a:r>
              <a:rPr lang="en-US"/>
              <a:t>College Name</a:t>
            </a:r>
          </a:p>
        </p:txBody>
      </p:sp>
      <p:sp>
        <p:nvSpPr>
          <p:cNvPr id="6" name="Slide Number Placeholder 5"/>
          <p:cNvSpPr>
            <a:spLocks noGrp="1"/>
          </p:cNvSpPr>
          <p:nvPr>
            <p:ph type="sldNum" sz="quarter" idx="12"/>
          </p:nvPr>
        </p:nvSpPr>
        <p:spPr/>
        <p:txBody>
          <a:bodyPr/>
          <a:lstStyle/>
          <a:p>
            <a:fld id="{FFB524CE-D036-4554-8E9A-612A2D4EDF2A}" type="slidenum">
              <a:rPr lang="en-US" smtClean="0"/>
              <a:pPr/>
              <a:t>40</a:t>
            </a:fld>
            <a:endParaRPr lang="en-US"/>
          </a:p>
        </p:txBody>
      </p:sp>
      <p:graphicFrame>
        <p:nvGraphicFramePr>
          <p:cNvPr id="7" name="Chart 6"/>
          <p:cNvGraphicFramePr/>
          <p:nvPr>
            <p:extLst>
              <p:ext uri="{D42A27DB-BD31-4B8C-83A1-F6EECF244321}">
                <p14:modId xmlns:p14="http://schemas.microsoft.com/office/powerpoint/2010/main" val="2838094538"/>
              </p:ext>
            </p:extLst>
          </p:nvPr>
        </p:nvGraphicFramePr>
        <p:xfrm>
          <a:off x="1905000" y="1676400"/>
          <a:ext cx="5486400" cy="3200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594881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525963"/>
          </a:xfrm>
        </p:spPr>
        <p:txBody>
          <a:bodyPr/>
          <a:lstStyle/>
          <a:p>
            <a:r>
              <a:rPr lang="en-US" b="1" dirty="0"/>
              <a:t>POWER COMPARISON</a:t>
            </a:r>
          </a:p>
          <a:p>
            <a:endParaRPr lang="en-IN" dirty="0"/>
          </a:p>
        </p:txBody>
      </p:sp>
      <p:sp>
        <p:nvSpPr>
          <p:cNvPr id="4" name="Date Placeholder 3"/>
          <p:cNvSpPr>
            <a:spLocks noGrp="1"/>
          </p:cNvSpPr>
          <p:nvPr>
            <p:ph type="dt" sz="half" idx="10"/>
          </p:nvPr>
        </p:nvSpPr>
        <p:spPr/>
        <p:txBody>
          <a:bodyPr/>
          <a:lstStyle/>
          <a:p>
            <a:fld id="{6F137512-E311-4D76-BC5C-3FCFD0BD9961}" type="datetime1">
              <a:rPr lang="en-US" smtClean="0"/>
              <a:pPr/>
              <a:t>6/1/2024</a:t>
            </a:fld>
            <a:endParaRPr lang="en-US"/>
          </a:p>
        </p:txBody>
      </p:sp>
      <p:sp>
        <p:nvSpPr>
          <p:cNvPr id="5" name="Footer Placeholder 4"/>
          <p:cNvSpPr>
            <a:spLocks noGrp="1"/>
          </p:cNvSpPr>
          <p:nvPr>
            <p:ph type="ftr" sz="quarter" idx="11"/>
          </p:nvPr>
        </p:nvSpPr>
        <p:spPr/>
        <p:txBody>
          <a:bodyPr/>
          <a:lstStyle/>
          <a:p>
            <a:r>
              <a:rPr lang="en-US"/>
              <a:t>College Name</a:t>
            </a:r>
          </a:p>
        </p:txBody>
      </p:sp>
      <p:sp>
        <p:nvSpPr>
          <p:cNvPr id="6" name="Slide Number Placeholder 5"/>
          <p:cNvSpPr>
            <a:spLocks noGrp="1"/>
          </p:cNvSpPr>
          <p:nvPr>
            <p:ph type="sldNum" sz="quarter" idx="12"/>
          </p:nvPr>
        </p:nvSpPr>
        <p:spPr/>
        <p:txBody>
          <a:bodyPr/>
          <a:lstStyle/>
          <a:p>
            <a:fld id="{FFB524CE-D036-4554-8E9A-612A2D4EDF2A}" type="slidenum">
              <a:rPr lang="en-US" smtClean="0"/>
              <a:pPr/>
              <a:t>41</a:t>
            </a:fld>
            <a:endParaRPr lang="en-US"/>
          </a:p>
        </p:txBody>
      </p:sp>
      <p:graphicFrame>
        <p:nvGraphicFramePr>
          <p:cNvPr id="8" name="Chart 7"/>
          <p:cNvGraphicFramePr/>
          <p:nvPr>
            <p:extLst>
              <p:ext uri="{D42A27DB-BD31-4B8C-83A1-F6EECF244321}">
                <p14:modId xmlns:p14="http://schemas.microsoft.com/office/powerpoint/2010/main" val="3926280452"/>
              </p:ext>
            </p:extLst>
          </p:nvPr>
        </p:nvGraphicFramePr>
        <p:xfrm>
          <a:off x="1752600" y="1600200"/>
          <a:ext cx="5486400" cy="3200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793528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86A3C-1E84-4E8B-6FC7-621A62866274}"/>
              </a:ext>
            </a:extLst>
          </p:cNvPr>
          <p:cNvSpPr>
            <a:spLocks noGrp="1"/>
          </p:cNvSpPr>
          <p:nvPr>
            <p:ph type="title"/>
          </p:nvPr>
        </p:nvSpPr>
        <p:spPr/>
        <p:txBody>
          <a:bodyPr>
            <a:normAutofit/>
          </a:bodyPr>
          <a:lstStyle/>
          <a:p>
            <a:r>
              <a:rPr lang="en-US" sz="4400" dirty="0">
                <a:effectLst/>
                <a:latin typeface="Times New Roman" panose="02020603050405020304" pitchFamily="18" charset="0"/>
                <a:ea typeface="Times New Roman" panose="02020603050405020304" pitchFamily="18" charset="0"/>
                <a:cs typeface="Times New Roman" panose="02020603050405020304" pitchFamily="18" charset="0"/>
              </a:rPr>
              <a:t>FUTURE ENHANCEMENT</a:t>
            </a:r>
            <a:endParaRPr lang="en-IN" dirty="0"/>
          </a:p>
        </p:txBody>
      </p:sp>
      <p:sp>
        <p:nvSpPr>
          <p:cNvPr id="3" name="Content Placeholder 2">
            <a:extLst>
              <a:ext uri="{FF2B5EF4-FFF2-40B4-BE49-F238E27FC236}">
                <a16:creationId xmlns:a16="http://schemas.microsoft.com/office/drawing/2014/main" id="{DCADD192-13EE-8FD4-5F16-2EDED80AF321}"/>
              </a:ext>
            </a:extLst>
          </p:cNvPr>
          <p:cNvSpPr>
            <a:spLocks noGrp="1"/>
          </p:cNvSpPr>
          <p:nvPr>
            <p:ph idx="1"/>
          </p:nvPr>
        </p:nvSpPr>
        <p:spPr/>
        <p:txBody>
          <a:bodyPr/>
          <a:lstStyle/>
          <a:p>
            <a:pPr algn="just">
              <a:lnSpc>
                <a:spcPct val="150000"/>
              </a:lnSpc>
              <a:spcAft>
                <a:spcPts val="1000"/>
              </a:spcAft>
              <a:tabLst>
                <a:tab pos="171196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Future will Design  a image Processing Application Like Edge detection  based on Proposed Approximate Parallel Prefix Adders. And Compare the Area, Delay,</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 Power analysis.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pPr>
            <a:endParaRPr lang="en-IN" dirty="0"/>
          </a:p>
        </p:txBody>
      </p:sp>
      <p:sp>
        <p:nvSpPr>
          <p:cNvPr id="4" name="Date Placeholder 3">
            <a:extLst>
              <a:ext uri="{FF2B5EF4-FFF2-40B4-BE49-F238E27FC236}">
                <a16:creationId xmlns:a16="http://schemas.microsoft.com/office/drawing/2014/main" id="{A3F6F330-5ED3-7785-D906-22815615CDB0}"/>
              </a:ext>
            </a:extLst>
          </p:cNvPr>
          <p:cNvSpPr>
            <a:spLocks noGrp="1"/>
          </p:cNvSpPr>
          <p:nvPr>
            <p:ph type="dt" sz="half" idx="10"/>
          </p:nvPr>
        </p:nvSpPr>
        <p:spPr/>
        <p:txBody>
          <a:bodyPr/>
          <a:lstStyle/>
          <a:p>
            <a:fld id="{6F137512-E311-4D76-BC5C-3FCFD0BD9961}" type="datetime1">
              <a:rPr lang="en-US" smtClean="0"/>
              <a:pPr/>
              <a:t>6/1/2024</a:t>
            </a:fld>
            <a:endParaRPr lang="en-US"/>
          </a:p>
        </p:txBody>
      </p:sp>
      <p:sp>
        <p:nvSpPr>
          <p:cNvPr id="5" name="Footer Placeholder 4">
            <a:extLst>
              <a:ext uri="{FF2B5EF4-FFF2-40B4-BE49-F238E27FC236}">
                <a16:creationId xmlns:a16="http://schemas.microsoft.com/office/drawing/2014/main" id="{6DC16410-FD8D-E1BE-6DB7-CDC24D4C1FCB}"/>
              </a:ext>
            </a:extLst>
          </p:cNvPr>
          <p:cNvSpPr>
            <a:spLocks noGrp="1"/>
          </p:cNvSpPr>
          <p:nvPr>
            <p:ph type="ftr" sz="quarter" idx="11"/>
          </p:nvPr>
        </p:nvSpPr>
        <p:spPr/>
        <p:txBody>
          <a:bodyPr/>
          <a:lstStyle/>
          <a:p>
            <a:r>
              <a:rPr lang="en-US"/>
              <a:t>College Name</a:t>
            </a:r>
          </a:p>
        </p:txBody>
      </p:sp>
      <p:sp>
        <p:nvSpPr>
          <p:cNvPr id="6" name="Slide Number Placeholder 5">
            <a:extLst>
              <a:ext uri="{FF2B5EF4-FFF2-40B4-BE49-F238E27FC236}">
                <a16:creationId xmlns:a16="http://schemas.microsoft.com/office/drawing/2014/main" id="{11FB47E4-9496-0682-F2C0-2BD6CDDF58E3}"/>
              </a:ext>
            </a:extLst>
          </p:cNvPr>
          <p:cNvSpPr>
            <a:spLocks noGrp="1"/>
          </p:cNvSpPr>
          <p:nvPr>
            <p:ph type="sldNum" sz="quarter" idx="12"/>
          </p:nvPr>
        </p:nvSpPr>
        <p:spPr/>
        <p:txBody>
          <a:bodyPr/>
          <a:lstStyle/>
          <a:p>
            <a:fld id="{FFB524CE-D036-4554-8E9A-612A2D4EDF2A}" type="slidenum">
              <a:rPr lang="en-US" smtClean="0"/>
              <a:pPr/>
              <a:t>42</a:t>
            </a:fld>
            <a:endParaRPr lang="en-US"/>
          </a:p>
        </p:txBody>
      </p:sp>
    </p:spTree>
    <p:extLst>
      <p:ext uri="{BB962C8B-B14F-4D97-AF65-F5344CB8AC3E}">
        <p14:creationId xmlns:p14="http://schemas.microsoft.com/office/powerpoint/2010/main" val="14119405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3CB20-687F-06B0-23F3-ED8432309B6D}"/>
              </a:ext>
            </a:extLst>
          </p:cNvPr>
          <p:cNvSpPr>
            <a:spLocks noGrp="1"/>
          </p:cNvSpPr>
          <p:nvPr>
            <p:ph type="title"/>
          </p:nvPr>
        </p:nvSpPr>
        <p:spPr/>
        <p:txBody>
          <a:bodyPr>
            <a:normAutofit/>
          </a:bodyPr>
          <a:lstStyle/>
          <a:p>
            <a:r>
              <a:rPr lang="en-US" sz="4000" dirty="0"/>
              <a:t>CONCLUSION</a:t>
            </a:r>
            <a:endParaRPr lang="en-IN" sz="3200" dirty="0"/>
          </a:p>
        </p:txBody>
      </p:sp>
      <p:sp>
        <p:nvSpPr>
          <p:cNvPr id="3" name="Content Placeholder 2">
            <a:extLst>
              <a:ext uri="{FF2B5EF4-FFF2-40B4-BE49-F238E27FC236}">
                <a16:creationId xmlns:a16="http://schemas.microsoft.com/office/drawing/2014/main" id="{9BFC84B1-7FC0-A681-8115-B8F4F0E36BDD}"/>
              </a:ext>
            </a:extLst>
          </p:cNvPr>
          <p:cNvSpPr>
            <a:spLocks noGrp="1"/>
          </p:cNvSpPr>
          <p:nvPr>
            <p:ph idx="1"/>
          </p:nvPr>
        </p:nvSpPr>
        <p:spPr/>
        <p:txBody>
          <a:bodyPr>
            <a:normAutofit fontScale="55000" lnSpcReduction="20000"/>
          </a:bodyPr>
          <a:lstStyle/>
          <a:p>
            <a:pPr algn="just"/>
            <a:r>
              <a:rPr lang="en-US" dirty="0"/>
              <a:t>This paper has proposed a high-speed counter architecture with a novel LFSR state extension method. To reduce the delay caused by detecting an LFSR state in a cycle, such a state is detected by considering only one bit in a cycle, which leads to a diagonal m-bit pattern that can be detected for m cycles. </a:t>
            </a:r>
          </a:p>
          <a:p>
            <a:pPr algn="just"/>
            <a:r>
              <a:rPr lang="en-US" dirty="0"/>
              <a:t>This unique diagonal pattern is detected with m F/</a:t>
            </a:r>
            <a:r>
              <a:rPr lang="en-US" dirty="0" err="1"/>
              <a:t>Fs</a:t>
            </a:r>
            <a:r>
              <a:rPr lang="en-US" dirty="0"/>
              <a:t> and </a:t>
            </a:r>
            <a:r>
              <a:rPr lang="en-US" dirty="0" err="1"/>
              <a:t>ðm</a:t>
            </a:r>
            <a:r>
              <a:rPr lang="en-US" dirty="0"/>
              <a:t> (m-1) gates. Based on a small-sized LFSR counter, the proposed counter is realized by taking a rescaled binary counter at the upper bit positions. </a:t>
            </a:r>
          </a:p>
          <a:p>
            <a:pPr algn="just"/>
            <a:r>
              <a:rPr lang="en-US" dirty="0"/>
              <a:t>In other words, the proposed 64-bit counter consists of two sub-counters: a 6-bit LFSR counter at the lower bit positions and a conventional 58-bit binary counter at the upper bit positions. </a:t>
            </a:r>
          </a:p>
          <a:p>
            <a:pPr algn="just"/>
            <a:r>
              <a:rPr lang="en-US" dirty="0"/>
              <a:t>The conventional </a:t>
            </a:r>
            <a:r>
              <a:rPr lang="en-US" dirty="0" err="1"/>
              <a:t>prescaled</a:t>
            </a:r>
            <a:r>
              <a:rPr lang="en-US" dirty="0"/>
              <a:t> counter requires a straight ring counter to ensure that both sub-counters count correctly, while the proposed LFSR counter enables the counting of the high-order sub-counter by detecting a specific state. </a:t>
            </a:r>
          </a:p>
          <a:p>
            <a:pPr algn="just"/>
            <a:r>
              <a:rPr lang="en-US" dirty="0"/>
              <a:t>The novel state extension method makes the proposed m-bit LFSR counter traverse 2m states as fast as the conventional LFSR, and thus the counting rate of the proposed counter is almost independent of the counter size. </a:t>
            </a:r>
            <a:endParaRPr lang="en-IN" dirty="0"/>
          </a:p>
        </p:txBody>
      </p:sp>
      <p:sp>
        <p:nvSpPr>
          <p:cNvPr id="4" name="Date Placeholder 3">
            <a:extLst>
              <a:ext uri="{FF2B5EF4-FFF2-40B4-BE49-F238E27FC236}">
                <a16:creationId xmlns:a16="http://schemas.microsoft.com/office/drawing/2014/main" id="{FA3C2C47-3DAD-9DB1-3DD2-9D9933FF6BB1}"/>
              </a:ext>
            </a:extLst>
          </p:cNvPr>
          <p:cNvSpPr>
            <a:spLocks noGrp="1"/>
          </p:cNvSpPr>
          <p:nvPr>
            <p:ph type="dt" sz="half" idx="10"/>
          </p:nvPr>
        </p:nvSpPr>
        <p:spPr/>
        <p:txBody>
          <a:bodyPr/>
          <a:lstStyle/>
          <a:p>
            <a:fld id="{6F137512-E311-4D76-BC5C-3FCFD0BD9961}" type="datetime1">
              <a:rPr lang="en-US" smtClean="0"/>
              <a:pPr/>
              <a:t>6/1/2024</a:t>
            </a:fld>
            <a:endParaRPr lang="en-US"/>
          </a:p>
        </p:txBody>
      </p:sp>
      <p:sp>
        <p:nvSpPr>
          <p:cNvPr id="5" name="Footer Placeholder 4">
            <a:extLst>
              <a:ext uri="{FF2B5EF4-FFF2-40B4-BE49-F238E27FC236}">
                <a16:creationId xmlns:a16="http://schemas.microsoft.com/office/drawing/2014/main" id="{62506ED9-B8D0-50BB-E722-7A126ECA05A5}"/>
              </a:ext>
            </a:extLst>
          </p:cNvPr>
          <p:cNvSpPr>
            <a:spLocks noGrp="1"/>
          </p:cNvSpPr>
          <p:nvPr>
            <p:ph type="ftr" sz="quarter" idx="11"/>
          </p:nvPr>
        </p:nvSpPr>
        <p:spPr/>
        <p:txBody>
          <a:bodyPr/>
          <a:lstStyle/>
          <a:p>
            <a:r>
              <a:rPr lang="en-US"/>
              <a:t>College Name</a:t>
            </a:r>
          </a:p>
        </p:txBody>
      </p:sp>
      <p:sp>
        <p:nvSpPr>
          <p:cNvPr id="6" name="Slide Number Placeholder 5">
            <a:extLst>
              <a:ext uri="{FF2B5EF4-FFF2-40B4-BE49-F238E27FC236}">
                <a16:creationId xmlns:a16="http://schemas.microsoft.com/office/drawing/2014/main" id="{2EFA097C-9652-B0BF-CE5C-4E27C9300406}"/>
              </a:ext>
            </a:extLst>
          </p:cNvPr>
          <p:cNvSpPr>
            <a:spLocks noGrp="1"/>
          </p:cNvSpPr>
          <p:nvPr>
            <p:ph type="sldNum" sz="quarter" idx="12"/>
          </p:nvPr>
        </p:nvSpPr>
        <p:spPr/>
        <p:txBody>
          <a:bodyPr/>
          <a:lstStyle/>
          <a:p>
            <a:fld id="{FFB524CE-D036-4554-8E9A-612A2D4EDF2A}" type="slidenum">
              <a:rPr lang="en-US" smtClean="0"/>
              <a:pPr/>
              <a:t>43</a:t>
            </a:fld>
            <a:endParaRPr lang="en-US"/>
          </a:p>
        </p:txBody>
      </p:sp>
    </p:spTree>
    <p:extLst>
      <p:ext uri="{BB962C8B-B14F-4D97-AF65-F5344CB8AC3E}">
        <p14:creationId xmlns:p14="http://schemas.microsoft.com/office/powerpoint/2010/main" val="7784081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REFERENCE</a:t>
            </a:r>
          </a:p>
        </p:txBody>
      </p:sp>
      <p:sp>
        <p:nvSpPr>
          <p:cNvPr id="3" name="Content Placeholder 2"/>
          <p:cNvSpPr>
            <a:spLocks noGrp="1"/>
          </p:cNvSpPr>
          <p:nvPr>
            <p:ph idx="1"/>
          </p:nvPr>
        </p:nvSpPr>
        <p:spPr/>
        <p:txBody>
          <a:bodyPr>
            <a:noAutofit/>
          </a:bodyPr>
          <a:lstStyle/>
          <a:p>
            <a:pPr algn="just">
              <a:buFont typeface="+mj-lt"/>
              <a:buAutoNum type="arabicPeriod"/>
            </a:pPr>
            <a:r>
              <a:rPr lang="en-US" sz="1600" b="0" i="0" u="none" strike="noStrike" baseline="0" dirty="0"/>
              <a:t>M. </a:t>
            </a:r>
            <a:r>
              <a:rPr lang="en-US" sz="1600" b="0" i="0" u="none" strike="noStrike" baseline="0" dirty="0" err="1"/>
              <a:t>Pashaeifar</a:t>
            </a:r>
            <a:r>
              <a:rPr lang="en-US" sz="1600" b="0" i="0" u="none" strike="noStrike" baseline="0" dirty="0"/>
              <a:t>, M. Kamal, A. </a:t>
            </a:r>
            <a:r>
              <a:rPr lang="en-US" sz="1600" b="0" i="0" u="none" strike="noStrike" baseline="0" dirty="0" err="1"/>
              <a:t>Kusha</a:t>
            </a:r>
            <a:r>
              <a:rPr lang="en-US" sz="1600" b="0" i="0" u="none" strike="noStrike" baseline="0" dirty="0"/>
              <a:t>, and M. </a:t>
            </a:r>
            <a:r>
              <a:rPr lang="en-US" sz="1600" b="0" i="0" u="none" strike="noStrike" baseline="0" dirty="0" err="1"/>
              <a:t>Pedram</a:t>
            </a:r>
            <a:r>
              <a:rPr lang="en-US" sz="1600" b="0" i="0" u="none" strike="noStrike" baseline="0" dirty="0"/>
              <a:t>, “A theoretical framework for quality estimation and optimization of DSP applications using low-power approximate adders,” </a:t>
            </a:r>
            <a:r>
              <a:rPr lang="en-US" sz="1600" b="0" i="1" u="none" strike="noStrike" baseline="0" dirty="0"/>
              <a:t>IEEE Trans. Circuits Syst. I, Reg. </a:t>
            </a:r>
            <a:r>
              <a:rPr lang="nl-NL" sz="1600" b="0" i="1" u="none" strike="noStrike" baseline="0" dirty="0"/>
              <a:t>Papers</a:t>
            </a:r>
            <a:r>
              <a:rPr lang="nl-NL" sz="1600" b="0" i="0" u="none" strike="noStrike" baseline="0" dirty="0"/>
              <a:t>, vol. 66, no. 1, pp. 327–340, Jan. 2019.</a:t>
            </a:r>
          </a:p>
          <a:p>
            <a:pPr algn="just">
              <a:buFont typeface="+mj-lt"/>
              <a:buAutoNum type="arabicPeriod"/>
            </a:pPr>
            <a:r>
              <a:rPr lang="en-US" sz="1600" b="0" i="0" u="none" strike="noStrike" baseline="0" dirty="0"/>
              <a:t>P. Stanley-</a:t>
            </a:r>
            <a:r>
              <a:rPr lang="en-US" sz="1600" b="0" i="0" u="none" strike="noStrike" baseline="0" dirty="0" err="1"/>
              <a:t>Marbell</a:t>
            </a:r>
            <a:r>
              <a:rPr lang="en-US" sz="1600" b="0" i="0" u="none" strike="noStrike" baseline="0" dirty="0"/>
              <a:t> et al., “Exploiting errors for efficiency: A survey from circuits to applications,” </a:t>
            </a:r>
            <a:r>
              <a:rPr lang="en-US" sz="1600" b="0" i="1" u="none" strike="noStrike" baseline="0" dirty="0"/>
              <a:t>ACM </a:t>
            </a:r>
            <a:r>
              <a:rPr lang="en-US" sz="1600" b="0" i="1" u="none" strike="noStrike" baseline="0" dirty="0" err="1"/>
              <a:t>Comput</a:t>
            </a:r>
            <a:r>
              <a:rPr lang="en-US" sz="1600" b="0" i="1" u="none" strike="noStrike" baseline="0" dirty="0"/>
              <a:t>. </a:t>
            </a:r>
            <a:r>
              <a:rPr lang="en-US" sz="1600" b="0" i="1" u="none" strike="noStrike" baseline="0" dirty="0" err="1"/>
              <a:t>Surv</a:t>
            </a:r>
            <a:r>
              <a:rPr lang="en-US" sz="1600" b="0" i="1" u="none" strike="noStrike" baseline="0" dirty="0"/>
              <a:t>.</a:t>
            </a:r>
            <a:r>
              <a:rPr lang="en-US" sz="1600" b="0" i="0" u="none" strike="noStrike" baseline="0" dirty="0"/>
              <a:t>, vol. 53, no. 3, pp. 1–39, </a:t>
            </a:r>
            <a:r>
              <a:rPr lang="en-IN" sz="1600" b="0" i="0" u="none" strike="noStrike" baseline="0" dirty="0"/>
              <a:t>Jun. 2020.</a:t>
            </a:r>
          </a:p>
          <a:p>
            <a:pPr algn="just">
              <a:buFont typeface="+mj-lt"/>
              <a:buAutoNum type="arabicPeriod"/>
            </a:pPr>
            <a:r>
              <a:rPr lang="pt-BR" sz="1600" b="0" i="0" u="none" strike="noStrike" baseline="0" dirty="0"/>
              <a:t>H. B. Seidel, M. M. A. da Rosa, G. Paim, E. A. C. da Costa, </a:t>
            </a:r>
            <a:r>
              <a:rPr lang="en-US" sz="1600" b="0" i="0" u="none" strike="noStrike" baseline="0" dirty="0"/>
              <a:t>S. J. M. Almeida, and S. </a:t>
            </a:r>
            <a:r>
              <a:rPr lang="en-US" sz="1600" b="0" i="0" u="none" strike="noStrike" baseline="0" dirty="0" err="1"/>
              <a:t>Bampi</a:t>
            </a:r>
            <a:r>
              <a:rPr lang="en-US" sz="1600" b="0" i="0" u="none" strike="noStrike" baseline="0" dirty="0"/>
              <a:t>, “Approximate pruned and truncated </a:t>
            </a:r>
            <a:r>
              <a:rPr lang="en-IN" sz="1600" b="0" i="0" u="none" strike="noStrike" baseline="0" dirty="0" err="1"/>
              <a:t>Haar</a:t>
            </a:r>
            <a:r>
              <a:rPr lang="en-IN" sz="1600" b="0" i="0" u="none" strike="noStrike" baseline="0" dirty="0"/>
              <a:t> discrete wavelet transform VLSI hardware for energy-efficient ECG signal processing,” </a:t>
            </a:r>
            <a:r>
              <a:rPr lang="en-IN" sz="1600" b="0" i="1" u="none" strike="noStrike" baseline="0" dirty="0"/>
              <a:t>IEEE Trans. Circuits Syst. I, Reg. Papers</a:t>
            </a:r>
            <a:r>
              <a:rPr lang="en-IN" sz="1600" b="0" i="0" u="none" strike="noStrike" baseline="0" dirty="0"/>
              <a:t>, </a:t>
            </a:r>
            <a:r>
              <a:rPr lang="en-US" sz="1600" b="0" i="0" u="none" strike="noStrike" baseline="0" dirty="0"/>
              <a:t>vol. 68, no. 5, pp. 1814–1826, May 2021. </a:t>
            </a:r>
          </a:p>
          <a:p>
            <a:pPr algn="just">
              <a:buFont typeface="+mj-lt"/>
              <a:buAutoNum type="arabicPeriod"/>
            </a:pPr>
            <a:r>
              <a:rPr lang="en-IN" sz="1600" b="0" i="0" u="none" strike="noStrike" baseline="0" dirty="0"/>
              <a:t>P. Pereira et al., “Energy-quality scalable design space exploration of approximate FFT hardware architectures,” </a:t>
            </a:r>
            <a:r>
              <a:rPr lang="en-IN" sz="1600" b="0" i="1" u="none" strike="noStrike" baseline="0" dirty="0"/>
              <a:t>IEEE Trans. Circuits Syst. I, </a:t>
            </a:r>
            <a:r>
              <a:rPr lang="nn-NO" sz="1600" b="0" i="1" u="none" strike="noStrike" baseline="0" dirty="0"/>
              <a:t>Reg. Papers</a:t>
            </a:r>
            <a:r>
              <a:rPr lang="nn-NO" sz="1600" b="0" i="0" u="none" strike="noStrike" baseline="0" dirty="0"/>
              <a:t>, vol. 69, no. 11, pp. 4524–4534, Nov. 2022. </a:t>
            </a:r>
          </a:p>
          <a:p>
            <a:pPr algn="just">
              <a:buFont typeface="+mj-lt"/>
              <a:buAutoNum type="arabicPeriod"/>
            </a:pPr>
            <a:r>
              <a:rPr lang="pt-BR" sz="1600" b="0" i="0" u="none" strike="noStrike" baseline="0" dirty="0"/>
              <a:t>G. Paim, L. M. G. Rocha, G. M. Santana, L. B. Soares, </a:t>
            </a:r>
            <a:r>
              <a:rPr lang="en-US" sz="1600" b="0" i="0" u="none" strike="noStrike" baseline="0" dirty="0"/>
              <a:t>E. A. C. da Costa, and S. </a:t>
            </a:r>
            <a:r>
              <a:rPr lang="en-US" sz="1600" b="0" i="0" u="none" strike="noStrike" baseline="0" dirty="0" err="1"/>
              <a:t>Bampi</a:t>
            </a:r>
            <a:r>
              <a:rPr lang="en-US" sz="1600" b="0" i="0" u="none" strike="noStrike" baseline="0" dirty="0"/>
              <a:t>, “Power-, area-, and </a:t>
            </a:r>
            <a:r>
              <a:rPr lang="en-US" sz="1600" b="0" i="0" u="none" strike="noStrike" baseline="0" dirty="0" err="1"/>
              <a:t>compressionefficient</a:t>
            </a:r>
            <a:r>
              <a:rPr lang="en-US" sz="1600" b="0" i="0" u="none" strike="noStrike" baseline="0" dirty="0"/>
              <a:t> eight-point approximate 2-D discrete </a:t>
            </a:r>
            <a:r>
              <a:rPr lang="en-US" sz="1600" b="0" i="0" u="none" strike="noStrike" baseline="0" dirty="0" err="1"/>
              <a:t>tchebichef</a:t>
            </a:r>
            <a:r>
              <a:rPr lang="en-US" sz="1600" b="0" i="0" u="none" strike="noStrike" baseline="0" dirty="0"/>
              <a:t> transform hardware design combining truncation pruning and efficient transposition buffers,” </a:t>
            </a:r>
            <a:r>
              <a:rPr lang="en-US" sz="1600" b="0" i="1" u="none" strike="noStrike" baseline="0" dirty="0"/>
              <a:t>IEEE Trans. Circuits Syst. I, Reg. Papers</a:t>
            </a:r>
            <a:r>
              <a:rPr lang="en-US" sz="1600" b="0" i="0" u="none" strike="noStrike" baseline="0" dirty="0"/>
              <a:t>, vol. 66, no. 2, </a:t>
            </a:r>
            <a:r>
              <a:rPr lang="en-IN" sz="1600" b="0" i="0" u="none" strike="noStrike" baseline="0" dirty="0"/>
              <a:t>pp. 680–693, Feb. 2019.</a:t>
            </a:r>
            <a:endParaRPr lang="en-IN" sz="1600" dirty="0"/>
          </a:p>
          <a:p>
            <a:pPr algn="just">
              <a:lnSpc>
                <a:spcPct val="150000"/>
              </a:lnSpc>
              <a:buFont typeface="+mj-lt"/>
              <a:buAutoNum type="arabicPeriod"/>
            </a:pPr>
            <a:endParaRPr lang="en-US" sz="1600" dirty="0">
              <a:cs typeface="Times New Roman" pitchFamily="18" charset="0"/>
            </a:endParaRPr>
          </a:p>
        </p:txBody>
      </p:sp>
    </p:spTree>
    <p:extLst>
      <p:ext uri="{BB962C8B-B14F-4D97-AF65-F5344CB8AC3E}">
        <p14:creationId xmlns:p14="http://schemas.microsoft.com/office/powerpoint/2010/main" val="2535172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09600" y="1633728"/>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Domain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VLSI Design </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Part used our Project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Higher </a:t>
            </a:r>
            <a:r>
              <a:rPr lang="en-IN" sz="2000" dirty="0">
                <a:latin typeface="Times New Roman" pitchFamily="18" charset="0"/>
                <a:cs typeface="Times New Roman" pitchFamily="18" charset="0"/>
              </a:rPr>
              <a:t>Accuracy in arithmetic Operations </a:t>
            </a:r>
            <a:endPar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lang="en-US" sz="2000" dirty="0">
                <a:latin typeface="Times New Roman" pitchFamily="18" charset="0"/>
                <a:cs typeface="Times New Roman" pitchFamily="18" charset="0"/>
              </a:rPr>
              <a:t>Area, Delay optimization </a:t>
            </a:r>
            <a:endPar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Char char="Ø"/>
              <a:tabLst/>
              <a:defRPr/>
            </a:pPr>
            <a:endPar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Purpose of this Project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Improve the Area, Delay Efficiency of Linear Feedback Shift Registers</a:t>
            </a:r>
            <a:endParaRPr kumimoji="0" lang="en-IN"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5"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a:ln>
                  <a:noFill/>
                </a:ln>
                <a:solidFill>
                  <a:schemeClr val="tx1"/>
                </a:solidFill>
                <a:effectLst/>
                <a:uLnTx/>
                <a:uFillTx/>
                <a:latin typeface="Times New Roman" pitchFamily="18" charset="0"/>
                <a:ea typeface="+mj-ea"/>
                <a:cs typeface="Times New Roman" pitchFamily="18" charset="0"/>
              </a:rPr>
              <a:t>DOMAIN DESCRIPTION</a:t>
            </a:r>
            <a:endParaRPr kumimoji="0" lang="en-IN" sz="36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074102093"/>
              </p:ext>
            </p:extLst>
          </p:nvPr>
        </p:nvGraphicFramePr>
        <p:xfrm>
          <a:off x="457200" y="1600200"/>
          <a:ext cx="8229600" cy="4455160"/>
        </p:xfrm>
        <a:graphic>
          <a:graphicData uri="http://schemas.openxmlformats.org/drawingml/2006/table">
            <a:tbl>
              <a:tblPr firstRow="1" bandRow="1">
                <a:tableStyleId>{5C22544A-7EE6-4342-B048-85BDC9FD1C3A}</a:tableStyleId>
              </a:tblPr>
              <a:tblGrid>
                <a:gridCol w="72263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3392170">
                  <a:extLst>
                    <a:ext uri="{9D8B030D-6E8A-4147-A177-3AD203B41FA5}">
                      <a16:colId xmlns:a16="http://schemas.microsoft.com/office/drawing/2014/main" val="20003"/>
                    </a:ext>
                  </a:extLst>
                </a:gridCol>
              </a:tblGrid>
              <a:tr h="370840">
                <a:tc>
                  <a:txBody>
                    <a:bodyPr/>
                    <a:lstStyle/>
                    <a:p>
                      <a:pPr algn="just"/>
                      <a:r>
                        <a:rPr lang="en-US" sz="1600" u="none" dirty="0">
                          <a:latin typeface="+mn-lt"/>
                        </a:rPr>
                        <a:t>S no </a:t>
                      </a:r>
                      <a:endParaRPr lang="en-IN" sz="1600" u="none" dirty="0">
                        <a:latin typeface="+mn-lt"/>
                      </a:endParaRPr>
                    </a:p>
                  </a:txBody>
                  <a:tcPr/>
                </a:tc>
                <a:tc>
                  <a:txBody>
                    <a:bodyPr/>
                    <a:lstStyle/>
                    <a:p>
                      <a:pPr algn="just"/>
                      <a:r>
                        <a:rPr lang="en-US" sz="1600" u="none" dirty="0">
                          <a:latin typeface="+mn-lt"/>
                        </a:rPr>
                        <a:t>Title</a:t>
                      </a:r>
                      <a:r>
                        <a:rPr lang="en-US" sz="1600" u="none" baseline="0" dirty="0">
                          <a:latin typeface="+mn-lt"/>
                        </a:rPr>
                        <a:t> </a:t>
                      </a:r>
                      <a:endParaRPr lang="en-IN" sz="1600" u="none" dirty="0">
                        <a:latin typeface="+mn-lt"/>
                      </a:endParaRPr>
                    </a:p>
                  </a:txBody>
                  <a:tcPr/>
                </a:tc>
                <a:tc>
                  <a:txBody>
                    <a:bodyPr/>
                    <a:lstStyle/>
                    <a:p>
                      <a:pPr algn="just"/>
                      <a:r>
                        <a:rPr lang="en-US" sz="1600" u="none" dirty="0">
                          <a:latin typeface="+mn-lt"/>
                        </a:rPr>
                        <a:t>Author / year  </a:t>
                      </a:r>
                      <a:endParaRPr lang="en-IN" sz="1600" u="none" dirty="0">
                        <a:latin typeface="+mn-lt"/>
                      </a:endParaRPr>
                    </a:p>
                  </a:txBody>
                  <a:tcPr/>
                </a:tc>
                <a:tc>
                  <a:txBody>
                    <a:bodyPr/>
                    <a:lstStyle/>
                    <a:p>
                      <a:pPr algn="just"/>
                      <a:r>
                        <a:rPr lang="en-US" sz="1600" u="none" dirty="0">
                          <a:latin typeface="+mn-lt"/>
                        </a:rPr>
                        <a:t>Description </a:t>
                      </a:r>
                      <a:endParaRPr lang="en-IN" sz="1600" u="none" dirty="0">
                        <a:latin typeface="+mn-lt"/>
                      </a:endParaRPr>
                    </a:p>
                  </a:txBody>
                  <a:tcPr/>
                </a:tc>
                <a:extLst>
                  <a:ext uri="{0D108BD9-81ED-4DB2-BD59-A6C34878D82A}">
                    <a16:rowId xmlns:a16="http://schemas.microsoft.com/office/drawing/2014/main" val="10000"/>
                  </a:ext>
                </a:extLst>
              </a:tr>
              <a:tr h="370840">
                <a:tc>
                  <a:txBody>
                    <a:bodyPr/>
                    <a:lstStyle/>
                    <a:p>
                      <a:pPr algn="just"/>
                      <a:r>
                        <a:rPr lang="en-US" sz="1600" u="none" dirty="0">
                          <a:latin typeface="+mn-lt"/>
                        </a:rPr>
                        <a:t>1.</a:t>
                      </a:r>
                      <a:endParaRPr lang="en-IN" sz="1600" u="none" dirty="0">
                        <a:latin typeface="+mn-lt"/>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b="0" u="none" kern="1200" dirty="0">
                          <a:solidFill>
                            <a:schemeClr val="dk1"/>
                          </a:solidFill>
                          <a:effectLst/>
                          <a:latin typeface="+mn-lt"/>
                          <a:ea typeface="+mn-ea"/>
                          <a:cs typeface="+mn-cs"/>
                        </a:rPr>
                        <a:t>New Programmable LFSR Counters with Automatic Encoding and State Extension</a:t>
                      </a:r>
                      <a:endParaRPr lang="en-IN" sz="1600" b="1" u="none" kern="1200" dirty="0">
                        <a:solidFill>
                          <a:schemeClr val="dk1"/>
                        </a:solidFill>
                        <a:effectLst/>
                        <a:latin typeface="+mn-lt"/>
                        <a:ea typeface="+mn-ea"/>
                        <a:cs typeface="+mn-cs"/>
                      </a:endParaRPr>
                    </a:p>
                    <a:p>
                      <a:pPr algn="just"/>
                      <a:endParaRPr lang="en-IN" sz="1600" u="none" dirty="0">
                        <a:latin typeface="+mn-lt"/>
                      </a:endParaRPr>
                    </a:p>
                  </a:txBody>
                  <a:tcPr/>
                </a:tc>
                <a:tc>
                  <a:txBody>
                    <a:bodyPr/>
                    <a:lstStyle/>
                    <a:p>
                      <a:pPr algn="just"/>
                      <a:r>
                        <a:rPr lang="en-US" sz="1600" u="none" kern="1200" dirty="0">
                          <a:solidFill>
                            <a:schemeClr val="dk1"/>
                          </a:solidFill>
                          <a:effectLst/>
                          <a:latin typeface="+mn-lt"/>
                          <a:ea typeface="+mn-ea"/>
                          <a:cs typeface="+mn-cs"/>
                        </a:rPr>
                        <a:t>Martin </a:t>
                      </a:r>
                      <a:r>
                        <a:rPr lang="en-US" sz="1600" u="none" kern="1200" dirty="0" err="1">
                          <a:solidFill>
                            <a:schemeClr val="dk1"/>
                          </a:solidFill>
                          <a:effectLst/>
                          <a:latin typeface="+mn-lt"/>
                          <a:ea typeface="+mn-ea"/>
                          <a:cs typeface="+mn-cs"/>
                        </a:rPr>
                        <a:t>Grymel</a:t>
                      </a:r>
                      <a:endParaRPr lang="en-US" sz="1600" u="none" kern="1200" dirty="0">
                        <a:solidFill>
                          <a:schemeClr val="dk1"/>
                        </a:solidFill>
                        <a:effectLst/>
                        <a:latin typeface="+mn-lt"/>
                        <a:ea typeface="+mn-ea"/>
                        <a:cs typeface="+mn-cs"/>
                      </a:endParaRPr>
                    </a:p>
                    <a:p>
                      <a:pPr algn="just"/>
                      <a:endParaRPr lang="en-US" sz="1600" u="none" kern="1200" dirty="0">
                        <a:solidFill>
                          <a:schemeClr val="dk1"/>
                        </a:solidFill>
                        <a:effectLst/>
                        <a:latin typeface="+mn-lt"/>
                        <a:ea typeface="+mn-ea"/>
                        <a:cs typeface="+mn-cs"/>
                      </a:endParaRPr>
                    </a:p>
                    <a:p>
                      <a:pPr algn="just"/>
                      <a:r>
                        <a:rPr lang="en-US" sz="1600" u="none" kern="1200" dirty="0">
                          <a:solidFill>
                            <a:schemeClr val="dk1"/>
                          </a:solidFill>
                          <a:effectLst/>
                          <a:latin typeface="+mn-lt"/>
                          <a:ea typeface="+mn-ea"/>
                          <a:cs typeface="+mn-cs"/>
                        </a:rPr>
                        <a:t>2024</a:t>
                      </a:r>
                      <a:endParaRPr lang="en-IN" sz="1600" u="none" dirty="0">
                        <a:latin typeface="+mn-lt"/>
                      </a:endParaRPr>
                    </a:p>
                  </a:txBody>
                  <a:tcPr/>
                </a:tc>
                <a:tc>
                  <a:txBody>
                    <a:bodyPr/>
                    <a:lstStyle/>
                    <a:p>
                      <a:pPr algn="just"/>
                      <a:r>
                        <a:rPr lang="en-US" sz="1600" u="none" kern="1200" dirty="0">
                          <a:solidFill>
                            <a:schemeClr val="dk1"/>
                          </a:solidFill>
                          <a:effectLst/>
                          <a:latin typeface="+mn-lt"/>
                          <a:ea typeface="+mn-ea"/>
                          <a:cs typeface="+mn-cs"/>
                        </a:rPr>
                        <a:t>The picture upgrade techniques are talked about in detail. The strategies proposed in the literary works were arranged into four unique gatherings in light of the procedures. The disadvantages and focal points of the techniques are likewise clarified in detail</a:t>
                      </a:r>
                      <a:endParaRPr lang="en-IN" sz="1600" u="none" dirty="0">
                        <a:latin typeface="+mn-lt"/>
                      </a:endParaRPr>
                    </a:p>
                  </a:txBody>
                  <a:tcPr/>
                </a:tc>
                <a:extLst>
                  <a:ext uri="{0D108BD9-81ED-4DB2-BD59-A6C34878D82A}">
                    <a16:rowId xmlns:a16="http://schemas.microsoft.com/office/drawing/2014/main" val="10001"/>
                  </a:ext>
                </a:extLst>
              </a:tr>
              <a:tr h="370840">
                <a:tc>
                  <a:txBody>
                    <a:bodyPr/>
                    <a:lstStyle/>
                    <a:p>
                      <a:pPr algn="just"/>
                      <a:r>
                        <a:rPr lang="en-US" sz="1600" u="none" dirty="0">
                          <a:latin typeface="+mn-lt"/>
                        </a:rPr>
                        <a:t>2.</a:t>
                      </a:r>
                      <a:endParaRPr lang="en-IN" sz="1600" u="none" dirty="0">
                        <a:latin typeface="+mn-lt"/>
                      </a:endParaRPr>
                    </a:p>
                  </a:txBody>
                  <a:tcPr/>
                </a:tc>
                <a:tc>
                  <a:txBody>
                    <a:bodyPr/>
                    <a:lstStyle/>
                    <a:p>
                      <a:pPr algn="just"/>
                      <a:r>
                        <a:rPr lang="en-US" sz="1600" u="none" kern="1200" dirty="0">
                          <a:solidFill>
                            <a:schemeClr val="dk1"/>
                          </a:solidFill>
                          <a:effectLst/>
                          <a:latin typeface="+mn-lt"/>
                          <a:ea typeface="+mn-ea"/>
                          <a:cs typeface="+mn-cs"/>
                        </a:rPr>
                        <a:t>High-Speed Counter With Novel LFSR State Extension</a:t>
                      </a:r>
                      <a:endParaRPr lang="en-IN" sz="1600" u="none" dirty="0">
                        <a:latin typeface="+mn-lt"/>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u="none" kern="1200" dirty="0" err="1">
                          <a:solidFill>
                            <a:schemeClr val="dk1"/>
                          </a:solidFill>
                          <a:effectLst/>
                          <a:latin typeface="+mn-lt"/>
                          <a:ea typeface="+mn-ea"/>
                          <a:cs typeface="+mn-cs"/>
                        </a:rPr>
                        <a:t>Hyungjoon</a:t>
                      </a:r>
                      <a:r>
                        <a:rPr lang="en-US" sz="1600" u="none" kern="1200" dirty="0">
                          <a:solidFill>
                            <a:schemeClr val="dk1"/>
                          </a:solidFill>
                          <a:effectLst/>
                          <a:latin typeface="+mn-lt"/>
                          <a:ea typeface="+mn-ea"/>
                          <a:cs typeface="+mn-cs"/>
                        </a:rPr>
                        <a:t> </a:t>
                      </a:r>
                      <a:r>
                        <a:rPr lang="en-US" sz="1600" u="none" kern="1200" dirty="0" err="1">
                          <a:solidFill>
                            <a:schemeClr val="dk1"/>
                          </a:solidFill>
                          <a:effectLst/>
                          <a:latin typeface="+mn-lt"/>
                          <a:ea typeface="+mn-ea"/>
                          <a:cs typeface="+mn-cs"/>
                        </a:rPr>
                        <a:t>Bae</a:t>
                      </a:r>
                      <a:r>
                        <a:rPr lang="en-US" sz="1600" u="none" kern="1200" dirty="0">
                          <a:solidFill>
                            <a:schemeClr val="dk1"/>
                          </a:solidFill>
                          <a:effectLst/>
                          <a:latin typeface="+mn-lt"/>
                          <a:ea typeface="+mn-ea"/>
                          <a:cs typeface="+mn-cs"/>
                        </a:rPr>
                        <a:t>; </a:t>
                      </a:r>
                      <a:r>
                        <a:rPr lang="en-US" sz="1600" u="none" kern="1200" dirty="0" err="1">
                          <a:solidFill>
                            <a:schemeClr val="dk1"/>
                          </a:solidFill>
                          <a:effectLst/>
                          <a:latin typeface="+mn-lt"/>
                          <a:ea typeface="+mn-ea"/>
                          <a:cs typeface="+mn-cs"/>
                        </a:rPr>
                        <a:t>Yujin</a:t>
                      </a:r>
                      <a:r>
                        <a:rPr lang="en-US" sz="1600" u="none" kern="1200" dirty="0">
                          <a:solidFill>
                            <a:schemeClr val="dk1"/>
                          </a:solidFill>
                          <a:effectLst/>
                          <a:latin typeface="+mn-lt"/>
                          <a:ea typeface="+mn-ea"/>
                          <a:cs typeface="+mn-cs"/>
                        </a:rPr>
                        <a:t> Hyun; </a:t>
                      </a:r>
                      <a:r>
                        <a:rPr lang="en-US" sz="1600" u="none" kern="1200" dirty="0" err="1">
                          <a:solidFill>
                            <a:schemeClr val="dk1"/>
                          </a:solidFill>
                          <a:effectLst/>
                          <a:latin typeface="+mn-lt"/>
                          <a:ea typeface="+mn-ea"/>
                          <a:cs typeface="+mn-cs"/>
                        </a:rPr>
                        <a:t>Suchang</a:t>
                      </a:r>
                      <a:r>
                        <a:rPr lang="en-US" sz="1600" u="none" kern="1200" dirty="0">
                          <a:solidFill>
                            <a:schemeClr val="dk1"/>
                          </a:solidFill>
                          <a:effectLst/>
                          <a:latin typeface="+mn-lt"/>
                          <a:ea typeface="+mn-ea"/>
                          <a:cs typeface="+mn-cs"/>
                        </a:rPr>
                        <a:t> Kim</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600" u="none" kern="1200" dirty="0">
                        <a:solidFill>
                          <a:schemeClr val="dk1"/>
                        </a:solidFill>
                        <a:effectLst/>
                        <a:latin typeface="+mn-lt"/>
                        <a:ea typeface="+mn-ea"/>
                        <a:cs typeface="+mn-cs"/>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600" u="none" kern="1200" dirty="0">
                          <a:solidFill>
                            <a:schemeClr val="dk1"/>
                          </a:solidFill>
                          <a:effectLst/>
                          <a:latin typeface="+mn-lt"/>
                          <a:ea typeface="+mn-ea"/>
                          <a:cs typeface="+mn-cs"/>
                        </a:rPr>
                        <a:t>2022</a:t>
                      </a:r>
                      <a:endParaRPr lang="en-IN" sz="1600" u="none" kern="1200" dirty="0">
                        <a:solidFill>
                          <a:schemeClr val="dk1"/>
                        </a:solidFill>
                        <a:effectLst/>
                        <a:latin typeface="+mn-lt"/>
                        <a:ea typeface="+mn-ea"/>
                        <a:cs typeface="+mn-cs"/>
                      </a:endParaRPr>
                    </a:p>
                  </a:txBody>
                  <a:tcPr/>
                </a:tc>
                <a:tc>
                  <a:txBody>
                    <a:bodyPr/>
                    <a:lstStyle/>
                    <a:p>
                      <a:pPr algn="just"/>
                      <a:r>
                        <a:rPr lang="en-US" sz="1600" u="none" kern="1200" dirty="0">
                          <a:solidFill>
                            <a:schemeClr val="dk1"/>
                          </a:solidFill>
                          <a:effectLst/>
                          <a:latin typeface="+mn-lt"/>
                          <a:ea typeface="+mn-ea"/>
                          <a:cs typeface="+mn-cs"/>
                        </a:rPr>
                        <a:t>This paper presents a high-speed counter architecture associated with novel LFSR state extension. By employing the proposed state extension, an m -bit LFSR counter with (2m−1) states is modified to cover 2m states without degrading the counting rate. </a:t>
                      </a:r>
                      <a:endParaRPr lang="en-IN" sz="1600" u="none" dirty="0">
                        <a:latin typeface="+mn-lt"/>
                      </a:endParaRPr>
                    </a:p>
                  </a:txBody>
                  <a:tcPr/>
                </a:tc>
                <a:extLst>
                  <a:ext uri="{0D108BD9-81ED-4DB2-BD59-A6C34878D82A}">
                    <a16:rowId xmlns:a16="http://schemas.microsoft.com/office/drawing/2014/main" val="10002"/>
                  </a:ext>
                </a:extLst>
              </a:tr>
            </a:tbl>
          </a:graphicData>
        </a:graphic>
      </p:graphicFrame>
      <p:sp>
        <p:nvSpPr>
          <p:cNvPr id="4" name="Date Placeholder 3"/>
          <p:cNvSpPr>
            <a:spLocks noGrp="1"/>
          </p:cNvSpPr>
          <p:nvPr>
            <p:ph type="dt" sz="half" idx="10"/>
          </p:nvPr>
        </p:nvSpPr>
        <p:spPr/>
        <p:txBody>
          <a:bodyPr/>
          <a:lstStyle/>
          <a:p>
            <a:fld id="{6F137512-E311-4D76-BC5C-3FCFD0BD9961}" type="datetime1">
              <a:rPr lang="en-US" smtClean="0"/>
              <a:pPr/>
              <a:t>6/1/2024</a:t>
            </a:fld>
            <a:endParaRPr lang="en-US"/>
          </a:p>
        </p:txBody>
      </p:sp>
      <p:sp>
        <p:nvSpPr>
          <p:cNvPr id="5" name="Footer Placeholder 4"/>
          <p:cNvSpPr>
            <a:spLocks noGrp="1"/>
          </p:cNvSpPr>
          <p:nvPr>
            <p:ph type="ftr" sz="quarter" idx="11"/>
          </p:nvPr>
        </p:nvSpPr>
        <p:spPr/>
        <p:txBody>
          <a:bodyPr/>
          <a:lstStyle/>
          <a:p>
            <a:r>
              <a:rPr lang="en-US"/>
              <a:t>College Name</a:t>
            </a:r>
          </a:p>
        </p:txBody>
      </p:sp>
      <p:sp>
        <p:nvSpPr>
          <p:cNvPr id="6" name="Slide Number Placeholder 5"/>
          <p:cNvSpPr>
            <a:spLocks noGrp="1"/>
          </p:cNvSpPr>
          <p:nvPr>
            <p:ph type="sldNum" sz="quarter" idx="12"/>
          </p:nvPr>
        </p:nvSpPr>
        <p:spPr/>
        <p:txBody>
          <a:bodyPr/>
          <a:lstStyle/>
          <a:p>
            <a:fld id="{FFB524CE-D036-4554-8E9A-612A2D4EDF2A}" type="slidenum">
              <a:rPr lang="en-US" smtClean="0"/>
              <a:pPr/>
              <a:t>6</a:t>
            </a:fld>
            <a:endParaRPr lang="en-US"/>
          </a:p>
        </p:txBody>
      </p:sp>
    </p:spTree>
    <p:extLst>
      <p:ext uri="{BB962C8B-B14F-4D97-AF65-F5344CB8AC3E}">
        <p14:creationId xmlns:p14="http://schemas.microsoft.com/office/powerpoint/2010/main" val="378277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496568680"/>
              </p:ext>
            </p:extLst>
          </p:nvPr>
        </p:nvGraphicFramePr>
        <p:xfrm>
          <a:off x="457200" y="1600200"/>
          <a:ext cx="8229600" cy="4699000"/>
        </p:xfrm>
        <a:graphic>
          <a:graphicData uri="http://schemas.openxmlformats.org/drawingml/2006/table">
            <a:tbl>
              <a:tblPr firstRow="1" bandRow="1">
                <a:tableStyleId>{5C22544A-7EE6-4342-B048-85BDC9FD1C3A}</a:tableStyleId>
              </a:tblPr>
              <a:tblGrid>
                <a:gridCol w="72263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3392170">
                  <a:extLst>
                    <a:ext uri="{9D8B030D-6E8A-4147-A177-3AD203B41FA5}">
                      <a16:colId xmlns:a16="http://schemas.microsoft.com/office/drawing/2014/main" val="20003"/>
                    </a:ext>
                  </a:extLst>
                </a:gridCol>
              </a:tblGrid>
              <a:tr h="370840">
                <a:tc>
                  <a:txBody>
                    <a:bodyPr/>
                    <a:lstStyle/>
                    <a:p>
                      <a:pPr algn="just"/>
                      <a:r>
                        <a:rPr lang="en-US" sz="1600" u="none" dirty="0">
                          <a:solidFill>
                            <a:schemeClr val="tx1"/>
                          </a:solidFill>
                          <a:latin typeface="+mn-lt"/>
                        </a:rPr>
                        <a:t>S no </a:t>
                      </a:r>
                      <a:endParaRPr lang="en-IN" sz="1600" u="none" dirty="0">
                        <a:solidFill>
                          <a:schemeClr val="tx1"/>
                        </a:solidFill>
                        <a:latin typeface="+mn-lt"/>
                      </a:endParaRPr>
                    </a:p>
                  </a:txBody>
                  <a:tcPr/>
                </a:tc>
                <a:tc>
                  <a:txBody>
                    <a:bodyPr/>
                    <a:lstStyle/>
                    <a:p>
                      <a:pPr algn="just"/>
                      <a:r>
                        <a:rPr lang="en-US" sz="1600" u="none" dirty="0">
                          <a:solidFill>
                            <a:schemeClr val="tx1"/>
                          </a:solidFill>
                          <a:latin typeface="+mn-lt"/>
                        </a:rPr>
                        <a:t>Title</a:t>
                      </a:r>
                      <a:r>
                        <a:rPr lang="en-US" sz="1600" u="none" baseline="0" dirty="0">
                          <a:solidFill>
                            <a:schemeClr val="tx1"/>
                          </a:solidFill>
                          <a:latin typeface="+mn-lt"/>
                        </a:rPr>
                        <a:t> </a:t>
                      </a:r>
                      <a:endParaRPr lang="en-IN" sz="1600" u="none" dirty="0">
                        <a:solidFill>
                          <a:schemeClr val="tx1"/>
                        </a:solidFill>
                        <a:latin typeface="+mn-lt"/>
                      </a:endParaRPr>
                    </a:p>
                  </a:txBody>
                  <a:tcPr/>
                </a:tc>
                <a:tc>
                  <a:txBody>
                    <a:bodyPr/>
                    <a:lstStyle/>
                    <a:p>
                      <a:pPr algn="just"/>
                      <a:r>
                        <a:rPr lang="en-US" sz="1600" u="none" dirty="0">
                          <a:solidFill>
                            <a:schemeClr val="tx1"/>
                          </a:solidFill>
                          <a:latin typeface="+mn-lt"/>
                        </a:rPr>
                        <a:t>Author / year  </a:t>
                      </a:r>
                      <a:endParaRPr lang="en-IN" sz="1600" u="none" dirty="0">
                        <a:solidFill>
                          <a:schemeClr val="tx1"/>
                        </a:solidFill>
                        <a:latin typeface="+mn-lt"/>
                      </a:endParaRPr>
                    </a:p>
                  </a:txBody>
                  <a:tcPr/>
                </a:tc>
                <a:tc>
                  <a:txBody>
                    <a:bodyPr/>
                    <a:lstStyle/>
                    <a:p>
                      <a:pPr algn="just"/>
                      <a:r>
                        <a:rPr lang="en-US" sz="1600" u="none" dirty="0">
                          <a:solidFill>
                            <a:schemeClr val="tx1"/>
                          </a:solidFill>
                          <a:latin typeface="+mn-lt"/>
                        </a:rPr>
                        <a:t>Description </a:t>
                      </a:r>
                      <a:endParaRPr lang="en-IN" sz="1600" u="none" dirty="0">
                        <a:solidFill>
                          <a:schemeClr val="tx1"/>
                        </a:solidFill>
                        <a:latin typeface="+mn-lt"/>
                      </a:endParaRPr>
                    </a:p>
                  </a:txBody>
                  <a:tcPr/>
                </a:tc>
                <a:extLst>
                  <a:ext uri="{0D108BD9-81ED-4DB2-BD59-A6C34878D82A}">
                    <a16:rowId xmlns:a16="http://schemas.microsoft.com/office/drawing/2014/main" val="10000"/>
                  </a:ext>
                </a:extLst>
              </a:tr>
              <a:tr h="370840">
                <a:tc>
                  <a:txBody>
                    <a:bodyPr/>
                    <a:lstStyle/>
                    <a:p>
                      <a:pPr algn="just"/>
                      <a:r>
                        <a:rPr lang="en-US" sz="1600" u="none" dirty="0">
                          <a:solidFill>
                            <a:schemeClr val="tx1"/>
                          </a:solidFill>
                          <a:latin typeface="+mn-lt"/>
                        </a:rPr>
                        <a:t>3.</a:t>
                      </a:r>
                      <a:endParaRPr lang="en-IN" sz="1600" u="none" dirty="0">
                        <a:solidFill>
                          <a:schemeClr val="tx1"/>
                        </a:solidFill>
                        <a:latin typeface="+mn-lt"/>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u="none" kern="1200" dirty="0">
                          <a:solidFill>
                            <a:schemeClr val="tx1"/>
                          </a:solidFill>
                          <a:effectLst/>
                          <a:latin typeface="+mn-lt"/>
                          <a:ea typeface="+mn-ea"/>
                          <a:cs typeface="+mn-cs"/>
                        </a:rPr>
                        <a:t>Low Power Implementation of Linear Feedback Shift Registers</a:t>
                      </a:r>
                      <a:endParaRPr lang="en-IN" sz="1600" u="none" dirty="0">
                        <a:solidFill>
                          <a:schemeClr val="tx1"/>
                        </a:solidFill>
                        <a:latin typeface="+mn-lt"/>
                      </a:endParaRPr>
                    </a:p>
                  </a:txBody>
                  <a:tcPr/>
                </a:tc>
                <a:tc>
                  <a:txBody>
                    <a:bodyPr/>
                    <a:lstStyle/>
                    <a:p>
                      <a:r>
                        <a:rPr lang="en-US" sz="1600" u="none" kern="1200" dirty="0" err="1">
                          <a:solidFill>
                            <a:schemeClr val="tx1"/>
                          </a:solidFill>
                          <a:effectLst/>
                          <a:latin typeface="+mn-lt"/>
                          <a:ea typeface="+mn-ea"/>
                          <a:cs typeface="+mn-cs"/>
                        </a:rPr>
                        <a:t>Jayasanthi</a:t>
                      </a:r>
                      <a:r>
                        <a:rPr lang="en-US" sz="1600" u="none" kern="1200" dirty="0">
                          <a:solidFill>
                            <a:schemeClr val="tx1"/>
                          </a:solidFill>
                          <a:effectLst/>
                          <a:latin typeface="+mn-lt"/>
                          <a:ea typeface="+mn-ea"/>
                          <a:cs typeface="+mn-cs"/>
                        </a:rPr>
                        <a:t> M, </a:t>
                      </a:r>
                      <a:r>
                        <a:rPr lang="en-US" sz="1600" u="none" kern="1200" dirty="0" err="1">
                          <a:solidFill>
                            <a:schemeClr val="tx1"/>
                          </a:solidFill>
                          <a:effectLst/>
                          <a:latin typeface="+mn-lt"/>
                          <a:ea typeface="+mn-ea"/>
                          <a:cs typeface="+mn-cs"/>
                        </a:rPr>
                        <a:t>Kowsalyadevi</a:t>
                      </a:r>
                      <a:r>
                        <a:rPr lang="en-US" sz="1600" u="none" kern="1200" dirty="0">
                          <a:solidFill>
                            <a:schemeClr val="tx1"/>
                          </a:solidFill>
                          <a:effectLst/>
                          <a:latin typeface="+mn-lt"/>
                          <a:ea typeface="+mn-ea"/>
                          <a:cs typeface="+mn-cs"/>
                        </a:rPr>
                        <a:t> AK</a:t>
                      </a:r>
                      <a:endParaRPr lang="en-IN" sz="1600" u="none" kern="1200" dirty="0">
                        <a:solidFill>
                          <a:schemeClr val="tx1"/>
                        </a:solidFill>
                        <a:effectLst/>
                        <a:latin typeface="+mn-lt"/>
                        <a:ea typeface="+mn-ea"/>
                        <a:cs typeface="+mn-cs"/>
                      </a:endParaRPr>
                    </a:p>
                    <a:p>
                      <a:pPr algn="just"/>
                      <a:endParaRPr lang="en-US" sz="1600" u="none" kern="1200" dirty="0">
                        <a:solidFill>
                          <a:schemeClr val="tx1"/>
                        </a:solidFill>
                        <a:effectLst/>
                        <a:latin typeface="+mn-lt"/>
                        <a:ea typeface="+mn-ea"/>
                        <a:cs typeface="+mn-cs"/>
                      </a:endParaRPr>
                    </a:p>
                    <a:p>
                      <a:pPr algn="just"/>
                      <a:r>
                        <a:rPr lang="en-US" sz="1600" u="none" kern="1200" dirty="0">
                          <a:solidFill>
                            <a:schemeClr val="tx1"/>
                          </a:solidFill>
                          <a:effectLst/>
                          <a:latin typeface="+mn-lt"/>
                          <a:ea typeface="+mn-ea"/>
                          <a:cs typeface="+mn-cs"/>
                        </a:rPr>
                        <a:t>2019</a:t>
                      </a:r>
                      <a:endParaRPr lang="en-IN" sz="1600" u="none" dirty="0">
                        <a:solidFill>
                          <a:schemeClr val="tx1"/>
                        </a:solidFill>
                        <a:latin typeface="+mn-lt"/>
                      </a:endParaRPr>
                    </a:p>
                  </a:txBody>
                  <a:tcPr/>
                </a:tc>
                <a:tc>
                  <a:txBody>
                    <a:bodyPr/>
                    <a:lstStyle/>
                    <a:p>
                      <a:pPr algn="just"/>
                      <a:r>
                        <a:rPr lang="en-US" sz="1600" u="none" kern="1200" dirty="0">
                          <a:solidFill>
                            <a:schemeClr val="tx1"/>
                          </a:solidFill>
                          <a:effectLst/>
                          <a:latin typeface="+mn-lt"/>
                          <a:ea typeface="+mn-ea"/>
                          <a:cs typeface="+mn-cs"/>
                        </a:rPr>
                        <a:t>This paper describes low power design and implementation of Linear Feedback Shift Register (LFSR). The easiness in implementation and simple operation of Linear Feedback Shift Register have made it fit into a wide range of digital systems design</a:t>
                      </a:r>
                      <a:endParaRPr lang="en-IN" sz="1600" u="none" dirty="0">
                        <a:solidFill>
                          <a:schemeClr val="tx1"/>
                        </a:solidFill>
                        <a:latin typeface="+mn-lt"/>
                      </a:endParaRPr>
                    </a:p>
                  </a:txBody>
                  <a:tcPr/>
                </a:tc>
                <a:extLst>
                  <a:ext uri="{0D108BD9-81ED-4DB2-BD59-A6C34878D82A}">
                    <a16:rowId xmlns:a16="http://schemas.microsoft.com/office/drawing/2014/main" val="10001"/>
                  </a:ext>
                </a:extLst>
              </a:tr>
              <a:tr h="370840">
                <a:tc>
                  <a:txBody>
                    <a:bodyPr/>
                    <a:lstStyle/>
                    <a:p>
                      <a:pPr algn="just"/>
                      <a:r>
                        <a:rPr lang="en-US" sz="1600" u="none" dirty="0">
                          <a:solidFill>
                            <a:schemeClr val="tx1"/>
                          </a:solidFill>
                          <a:latin typeface="+mn-lt"/>
                        </a:rPr>
                        <a:t>4.</a:t>
                      </a:r>
                      <a:endParaRPr lang="en-IN" sz="1600" u="none" dirty="0">
                        <a:solidFill>
                          <a:schemeClr val="tx1"/>
                        </a:solidFill>
                        <a:latin typeface="+mn-lt"/>
                      </a:endParaRPr>
                    </a:p>
                  </a:txBody>
                  <a:tcPr/>
                </a:tc>
                <a:tc>
                  <a:txBody>
                    <a:bodyPr/>
                    <a:lstStyle/>
                    <a:p>
                      <a:r>
                        <a:rPr lang="en-US" sz="1600" b="0" u="none" kern="1200" dirty="0">
                          <a:solidFill>
                            <a:schemeClr val="tx1"/>
                          </a:solidFill>
                          <a:effectLst/>
                          <a:latin typeface="+mn-lt"/>
                          <a:ea typeface="+mn-ea"/>
                          <a:cs typeface="+mn-cs"/>
                        </a:rPr>
                        <a:t>Multistage Linear Feedback Shift Register Counters With Reduced Decoding Logic in 130-nm CMOS for Large-Scale Array Applications</a:t>
                      </a:r>
                      <a:endParaRPr lang="en-IN" sz="1600" b="1" u="none" kern="1200" dirty="0">
                        <a:solidFill>
                          <a:schemeClr val="tx1"/>
                        </a:solidFill>
                        <a:effectLst/>
                        <a:latin typeface="+mn-lt"/>
                        <a:ea typeface="+mn-ea"/>
                        <a:cs typeface="+mn-cs"/>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u="none" kern="1200" dirty="0">
                          <a:solidFill>
                            <a:schemeClr val="tx1"/>
                          </a:solidFill>
                          <a:effectLst/>
                          <a:latin typeface="+mn-lt"/>
                          <a:ea typeface="+mn-ea"/>
                          <a:cs typeface="+mn-cs"/>
                        </a:rPr>
                        <a:t>Daniel Morrison; Dennis </a:t>
                      </a:r>
                      <a:r>
                        <a:rPr lang="en-US" sz="1600" u="none" kern="1200" dirty="0" err="1">
                          <a:solidFill>
                            <a:schemeClr val="tx1"/>
                          </a:solidFill>
                          <a:effectLst/>
                          <a:latin typeface="+mn-lt"/>
                          <a:ea typeface="+mn-ea"/>
                          <a:cs typeface="+mn-cs"/>
                        </a:rPr>
                        <a:t>Delic</a:t>
                      </a:r>
                      <a:r>
                        <a:rPr lang="en-US" sz="1600" u="none" kern="1200" dirty="0">
                          <a:solidFill>
                            <a:schemeClr val="tx1"/>
                          </a:solidFill>
                          <a:effectLst/>
                          <a:latin typeface="+mn-lt"/>
                          <a:ea typeface="+mn-ea"/>
                          <a:cs typeface="+mn-cs"/>
                        </a:rPr>
                        <a:t>; Mehmet </a:t>
                      </a:r>
                      <a:r>
                        <a:rPr lang="en-US" sz="1600" u="none" kern="1200" dirty="0" err="1">
                          <a:solidFill>
                            <a:schemeClr val="tx1"/>
                          </a:solidFill>
                          <a:effectLst/>
                          <a:latin typeface="+mn-lt"/>
                          <a:ea typeface="+mn-ea"/>
                          <a:cs typeface="+mn-cs"/>
                        </a:rPr>
                        <a:t>Rasit</a:t>
                      </a:r>
                      <a:r>
                        <a:rPr lang="en-US" sz="1600" u="none" kern="1200" dirty="0">
                          <a:solidFill>
                            <a:schemeClr val="tx1"/>
                          </a:solidFill>
                          <a:effectLst/>
                          <a:latin typeface="+mn-lt"/>
                          <a:ea typeface="+mn-ea"/>
                          <a:cs typeface="+mn-cs"/>
                        </a:rPr>
                        <a:t> </a:t>
                      </a:r>
                      <a:r>
                        <a:rPr lang="en-US" sz="1600" u="none" kern="1200" dirty="0" err="1">
                          <a:solidFill>
                            <a:schemeClr val="tx1"/>
                          </a:solidFill>
                          <a:effectLst/>
                          <a:latin typeface="+mn-lt"/>
                          <a:ea typeface="+mn-ea"/>
                          <a:cs typeface="+mn-cs"/>
                        </a:rPr>
                        <a:t>Yuce</a:t>
                      </a:r>
                      <a:r>
                        <a:rPr lang="en-US" sz="1600" u="none" kern="1200" dirty="0">
                          <a:solidFill>
                            <a:schemeClr val="tx1"/>
                          </a:solidFill>
                          <a:effectLst/>
                          <a:latin typeface="+mn-lt"/>
                          <a:ea typeface="+mn-ea"/>
                          <a:cs typeface="+mn-cs"/>
                        </a:rPr>
                        <a:t>; Jean-Michel </a:t>
                      </a:r>
                      <a:r>
                        <a:rPr lang="en-US" sz="1600" u="none" kern="1200" dirty="0" err="1">
                          <a:solidFill>
                            <a:schemeClr val="tx1"/>
                          </a:solidFill>
                          <a:effectLst/>
                          <a:latin typeface="+mn-lt"/>
                          <a:ea typeface="+mn-ea"/>
                          <a:cs typeface="+mn-cs"/>
                        </a:rPr>
                        <a:t>Redouté</a:t>
                      </a:r>
                      <a:endParaRPr lang="en-US" sz="1600" u="none" kern="1200" dirty="0">
                        <a:solidFill>
                          <a:schemeClr val="tx1"/>
                        </a:solidFill>
                        <a:effectLst/>
                        <a:latin typeface="+mn-lt"/>
                        <a:ea typeface="+mn-ea"/>
                        <a:cs typeface="+mn-cs"/>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600" u="none" kern="1200" dirty="0">
                        <a:solidFill>
                          <a:schemeClr val="tx1"/>
                        </a:solidFill>
                        <a:effectLst/>
                        <a:latin typeface="+mn-lt"/>
                        <a:ea typeface="+mn-ea"/>
                        <a:cs typeface="+mn-cs"/>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600" u="none" kern="1200" dirty="0">
                          <a:solidFill>
                            <a:schemeClr val="tx1"/>
                          </a:solidFill>
                          <a:effectLst/>
                          <a:latin typeface="+mn-lt"/>
                          <a:ea typeface="+mn-ea"/>
                          <a:cs typeface="+mn-cs"/>
                        </a:rPr>
                        <a:t>2018</a:t>
                      </a:r>
                      <a:endParaRPr lang="en-IN" sz="1600" u="none" kern="1200" dirty="0">
                        <a:solidFill>
                          <a:schemeClr val="tx1"/>
                        </a:solidFill>
                        <a:effectLst/>
                        <a:latin typeface="+mn-lt"/>
                        <a:ea typeface="+mn-ea"/>
                        <a:cs typeface="+mn-cs"/>
                      </a:endParaRPr>
                    </a:p>
                  </a:txBody>
                  <a:tcPr/>
                </a:tc>
                <a:tc>
                  <a:txBody>
                    <a:bodyPr/>
                    <a:lstStyle/>
                    <a:p>
                      <a:pPr algn="just"/>
                      <a:r>
                        <a:rPr lang="en-US" sz="1600" u="none" kern="1200" dirty="0">
                          <a:solidFill>
                            <a:schemeClr val="dk1"/>
                          </a:solidFill>
                          <a:effectLst/>
                          <a:latin typeface="+mn-lt"/>
                          <a:ea typeface="+mn-ea"/>
                          <a:cs typeface="+mn-cs"/>
                        </a:rPr>
                        <a:t>Linear-feedback shift register (LFSR) counters have been shown to be well suited to applications requiring large arrays of counters and can improve the area and performance compared with conventional binary counters. However, significant logic is required to decode the count order into binary, causing system-on-chip designs to be unfeasible</a:t>
                      </a:r>
                      <a:endParaRPr lang="en-IN" sz="1600" u="none" dirty="0">
                        <a:solidFill>
                          <a:schemeClr val="tx1"/>
                        </a:solidFill>
                        <a:latin typeface="+mn-lt"/>
                      </a:endParaRPr>
                    </a:p>
                  </a:txBody>
                  <a:tcPr/>
                </a:tc>
                <a:extLst>
                  <a:ext uri="{0D108BD9-81ED-4DB2-BD59-A6C34878D82A}">
                    <a16:rowId xmlns:a16="http://schemas.microsoft.com/office/drawing/2014/main" val="10002"/>
                  </a:ext>
                </a:extLst>
              </a:tr>
            </a:tbl>
          </a:graphicData>
        </a:graphic>
      </p:graphicFrame>
      <p:sp>
        <p:nvSpPr>
          <p:cNvPr id="4" name="Date Placeholder 3"/>
          <p:cNvSpPr>
            <a:spLocks noGrp="1"/>
          </p:cNvSpPr>
          <p:nvPr>
            <p:ph type="dt" sz="half" idx="10"/>
          </p:nvPr>
        </p:nvSpPr>
        <p:spPr/>
        <p:txBody>
          <a:bodyPr/>
          <a:lstStyle/>
          <a:p>
            <a:fld id="{6F137512-E311-4D76-BC5C-3FCFD0BD9961}" type="datetime1">
              <a:rPr lang="en-US" smtClean="0"/>
              <a:pPr/>
              <a:t>6/1/2024</a:t>
            </a:fld>
            <a:endParaRPr lang="en-US"/>
          </a:p>
        </p:txBody>
      </p:sp>
      <p:sp>
        <p:nvSpPr>
          <p:cNvPr id="5" name="Footer Placeholder 4"/>
          <p:cNvSpPr>
            <a:spLocks noGrp="1"/>
          </p:cNvSpPr>
          <p:nvPr>
            <p:ph type="ftr" sz="quarter" idx="11"/>
          </p:nvPr>
        </p:nvSpPr>
        <p:spPr/>
        <p:txBody>
          <a:bodyPr/>
          <a:lstStyle/>
          <a:p>
            <a:r>
              <a:rPr lang="en-US"/>
              <a:t>College Name</a:t>
            </a:r>
          </a:p>
        </p:txBody>
      </p:sp>
      <p:sp>
        <p:nvSpPr>
          <p:cNvPr id="6" name="Slide Number Placeholder 5"/>
          <p:cNvSpPr>
            <a:spLocks noGrp="1"/>
          </p:cNvSpPr>
          <p:nvPr>
            <p:ph type="sldNum" sz="quarter" idx="12"/>
          </p:nvPr>
        </p:nvSpPr>
        <p:spPr/>
        <p:txBody>
          <a:bodyPr/>
          <a:lstStyle/>
          <a:p>
            <a:fld id="{FFB524CE-D036-4554-8E9A-612A2D4EDF2A}" type="slidenum">
              <a:rPr lang="en-US" smtClean="0"/>
              <a:pPr/>
              <a:t>7</a:t>
            </a:fld>
            <a:endParaRPr lang="en-US"/>
          </a:p>
        </p:txBody>
      </p:sp>
    </p:spTree>
    <p:extLst>
      <p:ext uri="{BB962C8B-B14F-4D97-AF65-F5344CB8AC3E}">
        <p14:creationId xmlns:p14="http://schemas.microsoft.com/office/powerpoint/2010/main" val="124270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872415819"/>
              </p:ext>
            </p:extLst>
          </p:nvPr>
        </p:nvGraphicFramePr>
        <p:xfrm>
          <a:off x="457200" y="1600200"/>
          <a:ext cx="8229600" cy="2900680"/>
        </p:xfrm>
        <a:graphic>
          <a:graphicData uri="http://schemas.openxmlformats.org/drawingml/2006/table">
            <a:tbl>
              <a:tblPr firstRow="1" bandRow="1">
                <a:tableStyleId>{5C22544A-7EE6-4342-B048-85BDC9FD1C3A}</a:tableStyleId>
              </a:tblPr>
              <a:tblGrid>
                <a:gridCol w="72263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3392170">
                  <a:extLst>
                    <a:ext uri="{9D8B030D-6E8A-4147-A177-3AD203B41FA5}">
                      <a16:colId xmlns:a16="http://schemas.microsoft.com/office/drawing/2014/main" val="20003"/>
                    </a:ext>
                  </a:extLst>
                </a:gridCol>
              </a:tblGrid>
              <a:tr h="370840">
                <a:tc>
                  <a:txBody>
                    <a:bodyPr/>
                    <a:lstStyle/>
                    <a:p>
                      <a:pPr algn="just"/>
                      <a:r>
                        <a:rPr lang="en-US" sz="1600" u="none" dirty="0">
                          <a:solidFill>
                            <a:schemeClr val="tx1"/>
                          </a:solidFill>
                          <a:latin typeface="+mn-lt"/>
                        </a:rPr>
                        <a:t>S no </a:t>
                      </a:r>
                      <a:endParaRPr lang="en-IN" sz="1600" u="none" dirty="0">
                        <a:solidFill>
                          <a:schemeClr val="tx1"/>
                        </a:solidFill>
                        <a:latin typeface="+mn-lt"/>
                      </a:endParaRPr>
                    </a:p>
                  </a:txBody>
                  <a:tcPr/>
                </a:tc>
                <a:tc>
                  <a:txBody>
                    <a:bodyPr/>
                    <a:lstStyle/>
                    <a:p>
                      <a:pPr algn="just"/>
                      <a:r>
                        <a:rPr lang="en-US" sz="1600" u="none" dirty="0">
                          <a:solidFill>
                            <a:schemeClr val="tx1"/>
                          </a:solidFill>
                          <a:latin typeface="+mn-lt"/>
                        </a:rPr>
                        <a:t>Title</a:t>
                      </a:r>
                      <a:r>
                        <a:rPr lang="en-US" sz="1600" u="none" baseline="0" dirty="0">
                          <a:solidFill>
                            <a:schemeClr val="tx1"/>
                          </a:solidFill>
                          <a:latin typeface="+mn-lt"/>
                        </a:rPr>
                        <a:t> </a:t>
                      </a:r>
                      <a:endParaRPr lang="en-IN" sz="1600" u="none" dirty="0">
                        <a:solidFill>
                          <a:schemeClr val="tx1"/>
                        </a:solidFill>
                        <a:latin typeface="+mn-lt"/>
                      </a:endParaRPr>
                    </a:p>
                  </a:txBody>
                  <a:tcPr/>
                </a:tc>
                <a:tc>
                  <a:txBody>
                    <a:bodyPr/>
                    <a:lstStyle/>
                    <a:p>
                      <a:pPr algn="just"/>
                      <a:r>
                        <a:rPr lang="en-US" sz="1600" u="none" dirty="0">
                          <a:solidFill>
                            <a:schemeClr val="tx1"/>
                          </a:solidFill>
                          <a:latin typeface="+mn-lt"/>
                        </a:rPr>
                        <a:t>Author / year  </a:t>
                      </a:r>
                      <a:endParaRPr lang="en-IN" sz="1600" u="none" dirty="0">
                        <a:solidFill>
                          <a:schemeClr val="tx1"/>
                        </a:solidFill>
                        <a:latin typeface="+mn-lt"/>
                      </a:endParaRPr>
                    </a:p>
                  </a:txBody>
                  <a:tcPr/>
                </a:tc>
                <a:tc>
                  <a:txBody>
                    <a:bodyPr/>
                    <a:lstStyle/>
                    <a:p>
                      <a:pPr algn="just"/>
                      <a:r>
                        <a:rPr lang="en-US" sz="1600" u="none" dirty="0">
                          <a:solidFill>
                            <a:schemeClr val="tx1"/>
                          </a:solidFill>
                          <a:latin typeface="+mn-lt"/>
                        </a:rPr>
                        <a:t>Description </a:t>
                      </a:r>
                      <a:endParaRPr lang="en-IN" sz="1600" u="none" dirty="0">
                        <a:solidFill>
                          <a:schemeClr val="tx1"/>
                        </a:solidFill>
                        <a:latin typeface="+mn-lt"/>
                      </a:endParaRPr>
                    </a:p>
                  </a:txBody>
                  <a:tcPr/>
                </a:tc>
                <a:extLst>
                  <a:ext uri="{0D108BD9-81ED-4DB2-BD59-A6C34878D82A}">
                    <a16:rowId xmlns:a16="http://schemas.microsoft.com/office/drawing/2014/main" val="10000"/>
                  </a:ext>
                </a:extLst>
              </a:tr>
              <a:tr h="370840">
                <a:tc>
                  <a:txBody>
                    <a:bodyPr/>
                    <a:lstStyle/>
                    <a:p>
                      <a:pPr algn="just"/>
                      <a:r>
                        <a:rPr lang="en-US" sz="1600" u="none" dirty="0">
                          <a:solidFill>
                            <a:schemeClr val="tx1"/>
                          </a:solidFill>
                          <a:latin typeface="+mn-lt"/>
                        </a:rPr>
                        <a:t>5.</a:t>
                      </a:r>
                      <a:endParaRPr lang="en-IN" sz="1600" u="none" dirty="0">
                        <a:solidFill>
                          <a:schemeClr val="tx1"/>
                        </a:solidFill>
                        <a:latin typeface="+mn-lt"/>
                      </a:endParaRPr>
                    </a:p>
                  </a:txBody>
                  <a:tcPr/>
                </a:tc>
                <a:tc>
                  <a:txBody>
                    <a:bodyPr/>
                    <a:lstStyle/>
                    <a:p>
                      <a:pPr algn="just"/>
                      <a:r>
                        <a:rPr lang="en-US" sz="1600" b="0" u="none" kern="1200" dirty="0">
                          <a:solidFill>
                            <a:schemeClr val="dk1"/>
                          </a:solidFill>
                          <a:effectLst/>
                          <a:latin typeface="+mn-lt"/>
                          <a:ea typeface="+mn-ea"/>
                          <a:cs typeface="+mn-cs"/>
                        </a:rPr>
                        <a:t>A Hardware-Friendly Approach Towards Sparse Neural Networks Based on LFSR-Generated Pseudo-Random Sequences</a:t>
                      </a:r>
                      <a:endParaRPr lang="en-IN" sz="1600" b="1" u="none" kern="1200" dirty="0">
                        <a:solidFill>
                          <a:schemeClr val="dk1"/>
                        </a:solidFill>
                        <a:effectLst/>
                        <a:latin typeface="+mn-lt"/>
                        <a:ea typeface="+mn-ea"/>
                        <a:cs typeface="+mn-cs"/>
                      </a:endParaRPr>
                    </a:p>
                  </a:txBody>
                  <a:tcPr/>
                </a:tc>
                <a:tc>
                  <a:txBody>
                    <a:bodyPr/>
                    <a:lstStyle/>
                    <a:p>
                      <a:pPr algn="just"/>
                      <a:r>
                        <a:rPr lang="en-US" sz="1600" u="none" kern="1200" dirty="0" err="1">
                          <a:solidFill>
                            <a:schemeClr val="dk1"/>
                          </a:solidFill>
                          <a:effectLst/>
                          <a:latin typeface="+mn-lt"/>
                          <a:ea typeface="+mn-ea"/>
                          <a:cs typeface="+mn-cs"/>
                        </a:rPr>
                        <a:t>Foroozan</a:t>
                      </a:r>
                      <a:r>
                        <a:rPr lang="en-US" sz="1600" u="none" kern="1200" dirty="0">
                          <a:solidFill>
                            <a:schemeClr val="dk1"/>
                          </a:solidFill>
                          <a:effectLst/>
                          <a:latin typeface="+mn-lt"/>
                          <a:ea typeface="+mn-ea"/>
                          <a:cs typeface="+mn-cs"/>
                        </a:rPr>
                        <a:t> </a:t>
                      </a:r>
                      <a:r>
                        <a:rPr lang="en-US" sz="1600" u="none" kern="1200" dirty="0" err="1">
                          <a:solidFill>
                            <a:schemeClr val="dk1"/>
                          </a:solidFill>
                          <a:effectLst/>
                          <a:latin typeface="+mn-lt"/>
                          <a:ea typeface="+mn-ea"/>
                          <a:cs typeface="+mn-cs"/>
                        </a:rPr>
                        <a:t>Karimzadeh</a:t>
                      </a:r>
                      <a:r>
                        <a:rPr lang="en-US" sz="1600" u="none" kern="1200" dirty="0">
                          <a:solidFill>
                            <a:schemeClr val="dk1"/>
                          </a:solidFill>
                          <a:effectLst/>
                          <a:latin typeface="+mn-lt"/>
                          <a:ea typeface="+mn-ea"/>
                          <a:cs typeface="+mn-cs"/>
                        </a:rPr>
                        <a:t>; </a:t>
                      </a:r>
                    </a:p>
                    <a:p>
                      <a:pPr algn="just"/>
                      <a:r>
                        <a:rPr lang="en-US" sz="1600" u="none" kern="1200" dirty="0" err="1">
                          <a:solidFill>
                            <a:schemeClr val="dk1"/>
                          </a:solidFill>
                          <a:effectLst/>
                          <a:latin typeface="+mn-lt"/>
                          <a:ea typeface="+mn-ea"/>
                          <a:cs typeface="+mn-cs"/>
                        </a:rPr>
                        <a:t>Ningyuan</a:t>
                      </a:r>
                      <a:r>
                        <a:rPr lang="en-US" sz="1600" u="none" kern="1200" dirty="0">
                          <a:solidFill>
                            <a:schemeClr val="dk1"/>
                          </a:solidFill>
                          <a:effectLst/>
                          <a:latin typeface="+mn-lt"/>
                          <a:ea typeface="+mn-ea"/>
                          <a:cs typeface="+mn-cs"/>
                        </a:rPr>
                        <a:t> Cao; </a:t>
                      </a:r>
                    </a:p>
                    <a:p>
                      <a:pPr algn="just"/>
                      <a:r>
                        <a:rPr lang="en-US" sz="1600" u="none" kern="1200" dirty="0">
                          <a:solidFill>
                            <a:schemeClr val="dk1"/>
                          </a:solidFill>
                          <a:effectLst/>
                          <a:latin typeface="+mn-lt"/>
                          <a:ea typeface="+mn-ea"/>
                          <a:cs typeface="+mn-cs"/>
                        </a:rPr>
                        <a:t>Brian Crafton; </a:t>
                      </a:r>
                    </a:p>
                    <a:p>
                      <a:pPr algn="just"/>
                      <a:r>
                        <a:rPr lang="en-US" sz="1600" u="none" kern="1200" dirty="0">
                          <a:solidFill>
                            <a:schemeClr val="dk1"/>
                          </a:solidFill>
                          <a:effectLst/>
                          <a:latin typeface="+mn-lt"/>
                          <a:ea typeface="+mn-ea"/>
                          <a:cs typeface="+mn-cs"/>
                        </a:rPr>
                        <a:t>Justin Romberg</a:t>
                      </a:r>
                    </a:p>
                    <a:p>
                      <a:pPr algn="just"/>
                      <a:endParaRPr lang="en-US" sz="1600" u="none" kern="1200" dirty="0">
                        <a:solidFill>
                          <a:schemeClr val="dk1"/>
                        </a:solidFill>
                        <a:effectLst/>
                        <a:latin typeface="+mn-lt"/>
                        <a:ea typeface="+mn-ea"/>
                        <a:cs typeface="+mn-cs"/>
                      </a:endParaRPr>
                    </a:p>
                    <a:p>
                      <a:pPr algn="just"/>
                      <a:r>
                        <a:rPr lang="en-US" sz="1600" u="none" kern="1200" dirty="0">
                          <a:solidFill>
                            <a:schemeClr val="dk1"/>
                          </a:solidFill>
                          <a:effectLst/>
                          <a:latin typeface="+mn-lt"/>
                          <a:ea typeface="+mn-ea"/>
                          <a:cs typeface="+mn-cs"/>
                        </a:rPr>
                        <a:t>2020</a:t>
                      </a:r>
                      <a:endParaRPr lang="en-IN" sz="1600" u="none" dirty="0">
                        <a:solidFill>
                          <a:schemeClr val="tx1"/>
                        </a:solidFill>
                        <a:latin typeface="+mn-lt"/>
                      </a:endParaRPr>
                    </a:p>
                  </a:txBody>
                  <a:tcPr/>
                </a:tc>
                <a:tc>
                  <a:txBody>
                    <a:bodyPr/>
                    <a:lstStyle/>
                    <a:p>
                      <a:pPr algn="just"/>
                      <a:r>
                        <a:rPr lang="en-US" sz="1600" u="none" kern="1200" dirty="0">
                          <a:solidFill>
                            <a:schemeClr val="dk1"/>
                          </a:solidFill>
                          <a:effectLst/>
                          <a:latin typeface="+mn-lt"/>
                          <a:ea typeface="+mn-ea"/>
                          <a:cs typeface="+mn-cs"/>
                        </a:rPr>
                        <a:t>The increase in the number of edge devices has led to the emergence of edge computing where the computations are performed on the device. In recent years, deep neural networks (DNNs) have become the state-of-the-art method in a broad range of applications, from image recognition, to cognitive tasks to control.</a:t>
                      </a:r>
                      <a:endParaRPr lang="en-IN" sz="1600" u="none" dirty="0">
                        <a:solidFill>
                          <a:schemeClr val="tx1"/>
                        </a:solidFill>
                        <a:latin typeface="+mn-lt"/>
                      </a:endParaRPr>
                    </a:p>
                  </a:txBody>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fld id="{6F137512-E311-4D76-BC5C-3FCFD0BD9961}" type="datetime1">
              <a:rPr lang="en-US" smtClean="0"/>
              <a:pPr/>
              <a:t>6/1/2024</a:t>
            </a:fld>
            <a:endParaRPr lang="en-US"/>
          </a:p>
        </p:txBody>
      </p:sp>
      <p:sp>
        <p:nvSpPr>
          <p:cNvPr id="5" name="Footer Placeholder 4"/>
          <p:cNvSpPr>
            <a:spLocks noGrp="1"/>
          </p:cNvSpPr>
          <p:nvPr>
            <p:ph type="ftr" sz="quarter" idx="11"/>
          </p:nvPr>
        </p:nvSpPr>
        <p:spPr/>
        <p:txBody>
          <a:bodyPr/>
          <a:lstStyle/>
          <a:p>
            <a:r>
              <a:rPr lang="en-US"/>
              <a:t>College Name</a:t>
            </a:r>
          </a:p>
        </p:txBody>
      </p:sp>
      <p:sp>
        <p:nvSpPr>
          <p:cNvPr id="6" name="Slide Number Placeholder 5"/>
          <p:cNvSpPr>
            <a:spLocks noGrp="1"/>
          </p:cNvSpPr>
          <p:nvPr>
            <p:ph type="sldNum" sz="quarter" idx="12"/>
          </p:nvPr>
        </p:nvSpPr>
        <p:spPr/>
        <p:txBody>
          <a:bodyPr/>
          <a:lstStyle/>
          <a:p>
            <a:fld id="{FFB524CE-D036-4554-8E9A-612A2D4EDF2A}" type="slidenum">
              <a:rPr lang="en-US" smtClean="0"/>
              <a:pPr/>
              <a:t>8</a:t>
            </a:fld>
            <a:endParaRPr lang="en-US"/>
          </a:p>
        </p:txBody>
      </p:sp>
    </p:spTree>
    <p:extLst>
      <p:ext uri="{BB962C8B-B14F-4D97-AF65-F5344CB8AC3E}">
        <p14:creationId xmlns:p14="http://schemas.microsoft.com/office/powerpoint/2010/main" val="617596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itchFamily="18" charset="0"/>
                <a:cs typeface="Times New Roman" pitchFamily="18" charset="0"/>
              </a:rPr>
              <a:t>PROBLEM STATEMENT</a:t>
            </a:r>
          </a:p>
        </p:txBody>
      </p:sp>
      <p:sp>
        <p:nvSpPr>
          <p:cNvPr id="3" name="Content Placeholder 2"/>
          <p:cNvSpPr>
            <a:spLocks noGrp="1"/>
          </p:cNvSpPr>
          <p:nvPr>
            <p:ph idx="1"/>
          </p:nvPr>
        </p:nvSpPr>
        <p:spPr/>
        <p:txBody>
          <a:bodyPr>
            <a:normAutofit/>
          </a:bodyPr>
          <a:lstStyle/>
          <a:p>
            <a:pPr algn="just">
              <a:lnSpc>
                <a:spcPct val="150000"/>
              </a:lnSpc>
            </a:pPr>
            <a:r>
              <a:rPr lang="en-US" sz="1600" dirty="0"/>
              <a:t>The problem at hand involves the inherent limitations of traditional counter designs in achieving a balance between high-speed operation and extended counting ranges. </a:t>
            </a:r>
          </a:p>
          <a:p>
            <a:pPr algn="just">
              <a:lnSpc>
                <a:spcPct val="150000"/>
              </a:lnSpc>
            </a:pPr>
            <a:r>
              <a:rPr lang="en-US" sz="1600" dirty="0"/>
              <a:t>While counters are crucial components in digital systems, existing architectures often struggle to meet the demands of contemporary applications requiring both rapid counting rates and the ability to handle large counting ranges. </a:t>
            </a:r>
          </a:p>
          <a:p>
            <a:pPr algn="just">
              <a:lnSpc>
                <a:spcPct val="150000"/>
              </a:lnSpc>
            </a:pPr>
            <a:r>
              <a:rPr lang="en-US" sz="1600" dirty="0"/>
              <a:t>Linear Feedback Shift Registers (LFSRs) offer a potential solution due to their simplicity and speed, yet their finite state sizes restrict their counting capacity. </a:t>
            </a:r>
          </a:p>
          <a:p>
            <a:pPr algn="just">
              <a:lnSpc>
                <a:spcPct val="150000"/>
              </a:lnSpc>
            </a:pPr>
            <a:r>
              <a:rPr lang="en-US" sz="1600" dirty="0"/>
              <a:t>Therefore, there is a critical need to develop a novel counter architecture that leverages LFSRs while extending their counting capability, addressing the challenges of traditional designs and meeting the evolving requirements of modern digital systems.</a:t>
            </a:r>
            <a:endParaRPr lang="en-US" sz="2800" dirty="0">
              <a:latin typeface="+mj-lt"/>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imes New Roma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1834</TotalTime>
  <Words>2896</Words>
  <Application>Microsoft Office PowerPoint</Application>
  <PresentationFormat>On-screen Show (4:3)</PresentationFormat>
  <Paragraphs>368</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Times New Roman</vt:lpstr>
      <vt:lpstr>Wingdings</vt:lpstr>
      <vt:lpstr>Office Theme</vt:lpstr>
      <vt:lpstr>PowerPoint Presentation</vt:lpstr>
      <vt:lpstr>ABSTRACT</vt:lpstr>
      <vt:lpstr>OBJECTIVE</vt:lpstr>
      <vt:lpstr>INTRODUCTION</vt:lpstr>
      <vt:lpstr>PowerPoint Presentation</vt:lpstr>
      <vt:lpstr>LITERATURE SURVEY</vt:lpstr>
      <vt:lpstr>LITERATURE SURVEY</vt:lpstr>
      <vt:lpstr>LITERATURE SURVEY</vt:lpstr>
      <vt:lpstr>PROBLEM STATEMENT</vt:lpstr>
      <vt:lpstr>EXISTING SYSTEM</vt:lpstr>
      <vt:lpstr>DRAWBACKS</vt:lpstr>
      <vt:lpstr>EXISTING SYSTEM TECHNIQUE</vt:lpstr>
      <vt:lpstr>PROPOSED METHOD </vt:lpstr>
      <vt:lpstr>BLOCK DIAGRAM</vt:lpstr>
      <vt:lpstr>PROPOSED ALGORITHM</vt:lpstr>
      <vt:lpstr>MODIFIED DIAGRAM </vt:lpstr>
      <vt:lpstr>PROPOSED SYSTEM ADVANTAGES: </vt:lpstr>
      <vt:lpstr>SOFTWARE REQUIREMENT</vt:lpstr>
      <vt:lpstr>REAL TIME APLLICATIONS</vt:lpstr>
      <vt:lpstr>PROPOSED SYSTEM ADVANTAGES</vt:lpstr>
      <vt:lpstr>SOFTWARE &amp; HARDWARE REQUIREMENT</vt:lpstr>
      <vt:lpstr>MODULES DESCRIPTION</vt:lpstr>
      <vt:lpstr>PowerPoint Presentation</vt:lpstr>
      <vt:lpstr>REAL TIME APLLICATIONS</vt:lpstr>
      <vt:lpstr>PowerPoint Presentation</vt:lpstr>
      <vt:lpstr>RESULT </vt:lpstr>
      <vt:lpstr>PowerPoint Presentation</vt:lpstr>
      <vt:lpstr>PowerPoint Presentation</vt:lpstr>
      <vt:lpstr>PowerPoint Presentation</vt:lpstr>
      <vt:lpstr>PowerPoint Presentation</vt:lpstr>
      <vt:lpstr>SYNTHESIS RESULTS</vt:lpstr>
      <vt:lpstr>PowerPoint Presentation</vt:lpstr>
      <vt:lpstr>PowerPoint Presentation</vt:lpstr>
      <vt:lpstr>PowerPoint Presentation</vt:lpstr>
      <vt:lpstr>PowerPoint Presentation</vt:lpstr>
      <vt:lpstr>POWER</vt:lpstr>
      <vt:lpstr>PowerPoint Presentation</vt:lpstr>
      <vt:lpstr>PowerPoint Presentation</vt:lpstr>
      <vt:lpstr>PowerPoint Presentation</vt:lpstr>
      <vt:lpstr>PowerPoint Presentation</vt:lpstr>
      <vt:lpstr>PowerPoint Presentation</vt:lpstr>
      <vt:lpstr>FUTURE ENHANCEMENT</vt:lpstr>
      <vt:lpstr>CONCLUSION</vt:lpstr>
      <vt:lpstr>REFERENCE</vt:lpstr>
    </vt:vector>
  </TitlesOfParts>
  <Company>nsn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student</dc:creator>
  <cp:lastModifiedBy>Admin</cp:lastModifiedBy>
  <cp:revision>393</cp:revision>
  <dcterms:created xsi:type="dcterms:W3CDTF">2017-11-20T05:24:26Z</dcterms:created>
  <dcterms:modified xsi:type="dcterms:W3CDTF">2024-06-01T08:09:41Z</dcterms:modified>
</cp:coreProperties>
</file>