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6" r:id="rId3"/>
    <p:sldId id="367" r:id="rId4"/>
    <p:sldId id="368"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F84F-DDFD-4577-BE03-E38558FDE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F2B6E6-C511-444A-BEF4-F8D6297F1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29BABD-3214-4834-8196-57BAF1CD7028}"/>
              </a:ext>
            </a:extLst>
          </p:cNvPr>
          <p:cNvSpPr>
            <a:spLocks noGrp="1"/>
          </p:cNvSpPr>
          <p:nvPr>
            <p:ph type="dt" sz="half" idx="10"/>
          </p:nvPr>
        </p:nvSpPr>
        <p:spPr/>
        <p:txBody>
          <a:bodyPr/>
          <a:lstStyle/>
          <a:p>
            <a:fld id="{13B846DA-1892-4859-BBF1-1599223F4790}" type="datetimeFigureOut">
              <a:rPr lang="en-IN" smtClean="0"/>
              <a:t>08-10-2021</a:t>
            </a:fld>
            <a:endParaRPr lang="en-IN"/>
          </a:p>
        </p:txBody>
      </p:sp>
      <p:sp>
        <p:nvSpPr>
          <p:cNvPr id="5" name="Footer Placeholder 4">
            <a:extLst>
              <a:ext uri="{FF2B5EF4-FFF2-40B4-BE49-F238E27FC236}">
                <a16:creationId xmlns:a16="http://schemas.microsoft.com/office/drawing/2014/main" id="{95EE9367-2F2F-4849-B31B-BFE7A6E1C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A0E110-BC2F-4B1E-B647-0EE4E455D70D}"/>
              </a:ext>
            </a:extLst>
          </p:cNvPr>
          <p:cNvSpPr>
            <a:spLocks noGrp="1"/>
          </p:cNvSpPr>
          <p:nvPr>
            <p:ph type="sldNum" sz="quarter" idx="12"/>
          </p:nvPr>
        </p:nvSpPr>
        <p:spPr/>
        <p:txBody>
          <a:bodyPr/>
          <a:lstStyle/>
          <a:p>
            <a:fld id="{6B64983D-2F2A-4441-A9C8-F0CCDB56682D}" type="slidenum">
              <a:rPr lang="en-IN" smtClean="0"/>
              <a:t>‹#›</a:t>
            </a:fld>
            <a:endParaRPr lang="en-IN"/>
          </a:p>
        </p:txBody>
      </p:sp>
    </p:spTree>
    <p:extLst>
      <p:ext uri="{BB962C8B-B14F-4D97-AF65-F5344CB8AC3E}">
        <p14:creationId xmlns:p14="http://schemas.microsoft.com/office/powerpoint/2010/main" val="258407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4ED3-C8EA-4004-B433-DD857933AF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3D39EA-CF4A-4AD8-83EB-B6790E4625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4ACEA1-E373-444B-8EE8-2A88B48F3BF5}"/>
              </a:ext>
            </a:extLst>
          </p:cNvPr>
          <p:cNvSpPr>
            <a:spLocks noGrp="1"/>
          </p:cNvSpPr>
          <p:nvPr>
            <p:ph type="dt" sz="half" idx="10"/>
          </p:nvPr>
        </p:nvSpPr>
        <p:spPr/>
        <p:txBody>
          <a:bodyPr/>
          <a:lstStyle/>
          <a:p>
            <a:fld id="{13B846DA-1892-4859-BBF1-1599223F4790}" type="datetimeFigureOut">
              <a:rPr lang="en-IN" smtClean="0"/>
              <a:t>08-10-2021</a:t>
            </a:fld>
            <a:endParaRPr lang="en-IN"/>
          </a:p>
        </p:txBody>
      </p:sp>
      <p:sp>
        <p:nvSpPr>
          <p:cNvPr id="5" name="Footer Placeholder 4">
            <a:extLst>
              <a:ext uri="{FF2B5EF4-FFF2-40B4-BE49-F238E27FC236}">
                <a16:creationId xmlns:a16="http://schemas.microsoft.com/office/drawing/2014/main" id="{4D37F7BE-4BE8-4AF0-B4C2-280F5B7EFF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19F75E-7D31-4D3C-98C2-977C2C6B8C6E}"/>
              </a:ext>
            </a:extLst>
          </p:cNvPr>
          <p:cNvSpPr>
            <a:spLocks noGrp="1"/>
          </p:cNvSpPr>
          <p:nvPr>
            <p:ph type="sldNum" sz="quarter" idx="12"/>
          </p:nvPr>
        </p:nvSpPr>
        <p:spPr/>
        <p:txBody>
          <a:bodyPr/>
          <a:lstStyle/>
          <a:p>
            <a:fld id="{6B64983D-2F2A-4441-A9C8-F0CCDB56682D}" type="slidenum">
              <a:rPr lang="en-IN" smtClean="0"/>
              <a:t>‹#›</a:t>
            </a:fld>
            <a:endParaRPr lang="en-IN"/>
          </a:p>
        </p:txBody>
      </p:sp>
    </p:spTree>
    <p:extLst>
      <p:ext uri="{BB962C8B-B14F-4D97-AF65-F5344CB8AC3E}">
        <p14:creationId xmlns:p14="http://schemas.microsoft.com/office/powerpoint/2010/main" val="290286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AD2FC4-7BAE-46C6-A0E6-D0D3FAE549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1CB5D0-4E08-440B-9C65-D516C7A298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193D7-4916-4B2C-9319-0AD61E8AC1FC}"/>
              </a:ext>
            </a:extLst>
          </p:cNvPr>
          <p:cNvSpPr>
            <a:spLocks noGrp="1"/>
          </p:cNvSpPr>
          <p:nvPr>
            <p:ph type="dt" sz="half" idx="10"/>
          </p:nvPr>
        </p:nvSpPr>
        <p:spPr/>
        <p:txBody>
          <a:bodyPr/>
          <a:lstStyle/>
          <a:p>
            <a:fld id="{13B846DA-1892-4859-BBF1-1599223F4790}" type="datetimeFigureOut">
              <a:rPr lang="en-IN" smtClean="0"/>
              <a:t>08-10-2021</a:t>
            </a:fld>
            <a:endParaRPr lang="en-IN"/>
          </a:p>
        </p:txBody>
      </p:sp>
      <p:sp>
        <p:nvSpPr>
          <p:cNvPr id="5" name="Footer Placeholder 4">
            <a:extLst>
              <a:ext uri="{FF2B5EF4-FFF2-40B4-BE49-F238E27FC236}">
                <a16:creationId xmlns:a16="http://schemas.microsoft.com/office/drawing/2014/main" id="{DC8A6963-4F53-4876-96DF-130157AAF9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93F13-F7AC-4D2F-829B-609A6D8C870D}"/>
              </a:ext>
            </a:extLst>
          </p:cNvPr>
          <p:cNvSpPr>
            <a:spLocks noGrp="1"/>
          </p:cNvSpPr>
          <p:nvPr>
            <p:ph type="sldNum" sz="quarter" idx="12"/>
          </p:nvPr>
        </p:nvSpPr>
        <p:spPr/>
        <p:txBody>
          <a:bodyPr/>
          <a:lstStyle/>
          <a:p>
            <a:fld id="{6B64983D-2F2A-4441-A9C8-F0CCDB56682D}" type="slidenum">
              <a:rPr lang="en-IN" smtClean="0"/>
              <a:t>‹#›</a:t>
            </a:fld>
            <a:endParaRPr lang="en-IN"/>
          </a:p>
        </p:txBody>
      </p:sp>
    </p:spTree>
    <p:extLst>
      <p:ext uri="{BB962C8B-B14F-4D97-AF65-F5344CB8AC3E}">
        <p14:creationId xmlns:p14="http://schemas.microsoft.com/office/powerpoint/2010/main" val="203671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0477-732C-4C95-AAC8-B812F34D72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6C74A5-13ED-458D-BEC0-2F69DBFFE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92FC5A-283B-4175-86DB-29F24C54B3AC}"/>
              </a:ext>
            </a:extLst>
          </p:cNvPr>
          <p:cNvSpPr>
            <a:spLocks noGrp="1"/>
          </p:cNvSpPr>
          <p:nvPr>
            <p:ph type="dt" sz="half" idx="10"/>
          </p:nvPr>
        </p:nvSpPr>
        <p:spPr/>
        <p:txBody>
          <a:bodyPr/>
          <a:lstStyle/>
          <a:p>
            <a:fld id="{13B846DA-1892-4859-BBF1-1599223F4790}" type="datetimeFigureOut">
              <a:rPr lang="en-IN" smtClean="0"/>
              <a:t>08-10-2021</a:t>
            </a:fld>
            <a:endParaRPr lang="en-IN"/>
          </a:p>
        </p:txBody>
      </p:sp>
      <p:sp>
        <p:nvSpPr>
          <p:cNvPr id="5" name="Footer Placeholder 4">
            <a:extLst>
              <a:ext uri="{FF2B5EF4-FFF2-40B4-BE49-F238E27FC236}">
                <a16:creationId xmlns:a16="http://schemas.microsoft.com/office/drawing/2014/main" id="{C526B0CB-55A5-4908-98A0-A027804F8A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E5D54-51E1-4A38-9CC6-C436F8A20F9D}"/>
              </a:ext>
            </a:extLst>
          </p:cNvPr>
          <p:cNvSpPr>
            <a:spLocks noGrp="1"/>
          </p:cNvSpPr>
          <p:nvPr>
            <p:ph type="sldNum" sz="quarter" idx="12"/>
          </p:nvPr>
        </p:nvSpPr>
        <p:spPr/>
        <p:txBody>
          <a:bodyPr/>
          <a:lstStyle/>
          <a:p>
            <a:fld id="{6B64983D-2F2A-4441-A9C8-F0CCDB56682D}" type="slidenum">
              <a:rPr lang="en-IN" smtClean="0"/>
              <a:t>‹#›</a:t>
            </a:fld>
            <a:endParaRPr lang="en-IN"/>
          </a:p>
        </p:txBody>
      </p:sp>
    </p:spTree>
    <p:extLst>
      <p:ext uri="{BB962C8B-B14F-4D97-AF65-F5344CB8AC3E}">
        <p14:creationId xmlns:p14="http://schemas.microsoft.com/office/powerpoint/2010/main" val="75662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3EE3-912B-45DB-A0DA-870380686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885F37-2B68-4020-B5BD-55694C5EF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8899E4-DDE5-4070-B4A4-84D80A653767}"/>
              </a:ext>
            </a:extLst>
          </p:cNvPr>
          <p:cNvSpPr>
            <a:spLocks noGrp="1"/>
          </p:cNvSpPr>
          <p:nvPr>
            <p:ph type="dt" sz="half" idx="10"/>
          </p:nvPr>
        </p:nvSpPr>
        <p:spPr/>
        <p:txBody>
          <a:bodyPr/>
          <a:lstStyle/>
          <a:p>
            <a:fld id="{13B846DA-1892-4859-BBF1-1599223F4790}" type="datetimeFigureOut">
              <a:rPr lang="en-IN" smtClean="0"/>
              <a:t>08-10-2021</a:t>
            </a:fld>
            <a:endParaRPr lang="en-IN"/>
          </a:p>
        </p:txBody>
      </p:sp>
      <p:sp>
        <p:nvSpPr>
          <p:cNvPr id="5" name="Footer Placeholder 4">
            <a:extLst>
              <a:ext uri="{FF2B5EF4-FFF2-40B4-BE49-F238E27FC236}">
                <a16:creationId xmlns:a16="http://schemas.microsoft.com/office/drawing/2014/main" id="{AF563AD5-8372-4F32-974D-22179B3E3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845492-1541-475D-850F-4E51720B8BF5}"/>
              </a:ext>
            </a:extLst>
          </p:cNvPr>
          <p:cNvSpPr>
            <a:spLocks noGrp="1"/>
          </p:cNvSpPr>
          <p:nvPr>
            <p:ph type="sldNum" sz="quarter" idx="12"/>
          </p:nvPr>
        </p:nvSpPr>
        <p:spPr/>
        <p:txBody>
          <a:bodyPr/>
          <a:lstStyle/>
          <a:p>
            <a:fld id="{6B64983D-2F2A-4441-A9C8-F0CCDB56682D}" type="slidenum">
              <a:rPr lang="en-IN" smtClean="0"/>
              <a:t>‹#›</a:t>
            </a:fld>
            <a:endParaRPr lang="en-IN"/>
          </a:p>
        </p:txBody>
      </p:sp>
    </p:spTree>
    <p:extLst>
      <p:ext uri="{BB962C8B-B14F-4D97-AF65-F5344CB8AC3E}">
        <p14:creationId xmlns:p14="http://schemas.microsoft.com/office/powerpoint/2010/main" val="179681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EF92-AA25-405F-9226-CE7AD18E17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5E49B2-C131-445E-84D9-8CAF98E5B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9772CA-E9CA-4C0C-A7DA-BEA5087ABC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69AEB5-A627-4DB6-8528-B9A8C84584BE}"/>
              </a:ext>
            </a:extLst>
          </p:cNvPr>
          <p:cNvSpPr>
            <a:spLocks noGrp="1"/>
          </p:cNvSpPr>
          <p:nvPr>
            <p:ph type="dt" sz="half" idx="10"/>
          </p:nvPr>
        </p:nvSpPr>
        <p:spPr/>
        <p:txBody>
          <a:bodyPr/>
          <a:lstStyle/>
          <a:p>
            <a:fld id="{13B846DA-1892-4859-BBF1-1599223F4790}" type="datetimeFigureOut">
              <a:rPr lang="en-IN" smtClean="0"/>
              <a:t>08-10-2021</a:t>
            </a:fld>
            <a:endParaRPr lang="en-IN"/>
          </a:p>
        </p:txBody>
      </p:sp>
      <p:sp>
        <p:nvSpPr>
          <p:cNvPr id="6" name="Footer Placeholder 5">
            <a:extLst>
              <a:ext uri="{FF2B5EF4-FFF2-40B4-BE49-F238E27FC236}">
                <a16:creationId xmlns:a16="http://schemas.microsoft.com/office/drawing/2014/main" id="{CEB837F9-0520-48FC-A688-1222414D5C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3996FC-C87E-4D38-9F48-041DAB797492}"/>
              </a:ext>
            </a:extLst>
          </p:cNvPr>
          <p:cNvSpPr>
            <a:spLocks noGrp="1"/>
          </p:cNvSpPr>
          <p:nvPr>
            <p:ph type="sldNum" sz="quarter" idx="12"/>
          </p:nvPr>
        </p:nvSpPr>
        <p:spPr/>
        <p:txBody>
          <a:bodyPr/>
          <a:lstStyle/>
          <a:p>
            <a:fld id="{6B64983D-2F2A-4441-A9C8-F0CCDB56682D}" type="slidenum">
              <a:rPr lang="en-IN" smtClean="0"/>
              <a:t>‹#›</a:t>
            </a:fld>
            <a:endParaRPr lang="en-IN"/>
          </a:p>
        </p:txBody>
      </p:sp>
    </p:spTree>
    <p:extLst>
      <p:ext uri="{BB962C8B-B14F-4D97-AF65-F5344CB8AC3E}">
        <p14:creationId xmlns:p14="http://schemas.microsoft.com/office/powerpoint/2010/main" val="369344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EBFB-9AAD-4215-9CBC-949D5580D1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03DD74-F2ED-46F9-A9AF-FDB0FF3790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9FC68-E277-4433-98E8-4761EDD8F4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40DB01-468E-404D-9199-53A523851A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60B778-7384-40D3-AB1A-21D0A94EAC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BD177B-27C6-422E-9A7B-0D1D767B442B}"/>
              </a:ext>
            </a:extLst>
          </p:cNvPr>
          <p:cNvSpPr>
            <a:spLocks noGrp="1"/>
          </p:cNvSpPr>
          <p:nvPr>
            <p:ph type="dt" sz="half" idx="10"/>
          </p:nvPr>
        </p:nvSpPr>
        <p:spPr/>
        <p:txBody>
          <a:bodyPr/>
          <a:lstStyle/>
          <a:p>
            <a:fld id="{13B846DA-1892-4859-BBF1-1599223F4790}" type="datetimeFigureOut">
              <a:rPr lang="en-IN" smtClean="0"/>
              <a:t>08-10-2021</a:t>
            </a:fld>
            <a:endParaRPr lang="en-IN"/>
          </a:p>
        </p:txBody>
      </p:sp>
      <p:sp>
        <p:nvSpPr>
          <p:cNvPr id="8" name="Footer Placeholder 7">
            <a:extLst>
              <a:ext uri="{FF2B5EF4-FFF2-40B4-BE49-F238E27FC236}">
                <a16:creationId xmlns:a16="http://schemas.microsoft.com/office/drawing/2014/main" id="{4F27133E-694E-475C-AAD5-EB83FA6046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AF7EE7-BAD5-4646-8DC7-4AC1F3634A2C}"/>
              </a:ext>
            </a:extLst>
          </p:cNvPr>
          <p:cNvSpPr>
            <a:spLocks noGrp="1"/>
          </p:cNvSpPr>
          <p:nvPr>
            <p:ph type="sldNum" sz="quarter" idx="12"/>
          </p:nvPr>
        </p:nvSpPr>
        <p:spPr/>
        <p:txBody>
          <a:bodyPr/>
          <a:lstStyle/>
          <a:p>
            <a:fld id="{6B64983D-2F2A-4441-A9C8-F0CCDB56682D}" type="slidenum">
              <a:rPr lang="en-IN" smtClean="0"/>
              <a:t>‹#›</a:t>
            </a:fld>
            <a:endParaRPr lang="en-IN"/>
          </a:p>
        </p:txBody>
      </p:sp>
    </p:spTree>
    <p:extLst>
      <p:ext uri="{BB962C8B-B14F-4D97-AF65-F5344CB8AC3E}">
        <p14:creationId xmlns:p14="http://schemas.microsoft.com/office/powerpoint/2010/main" val="14632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C893-C9E3-4B96-876D-DCD14543DB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F3FE17-3C73-4B41-A29D-98116EA3CE06}"/>
              </a:ext>
            </a:extLst>
          </p:cNvPr>
          <p:cNvSpPr>
            <a:spLocks noGrp="1"/>
          </p:cNvSpPr>
          <p:nvPr>
            <p:ph type="dt" sz="half" idx="10"/>
          </p:nvPr>
        </p:nvSpPr>
        <p:spPr/>
        <p:txBody>
          <a:bodyPr/>
          <a:lstStyle/>
          <a:p>
            <a:fld id="{13B846DA-1892-4859-BBF1-1599223F4790}" type="datetimeFigureOut">
              <a:rPr lang="en-IN" smtClean="0"/>
              <a:t>08-10-2021</a:t>
            </a:fld>
            <a:endParaRPr lang="en-IN"/>
          </a:p>
        </p:txBody>
      </p:sp>
      <p:sp>
        <p:nvSpPr>
          <p:cNvPr id="4" name="Footer Placeholder 3">
            <a:extLst>
              <a:ext uri="{FF2B5EF4-FFF2-40B4-BE49-F238E27FC236}">
                <a16:creationId xmlns:a16="http://schemas.microsoft.com/office/drawing/2014/main" id="{E1FA2A05-12B4-4F32-8864-A1A48B7976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7FB08F-6F6E-4D76-B637-737BE0EE47BE}"/>
              </a:ext>
            </a:extLst>
          </p:cNvPr>
          <p:cNvSpPr>
            <a:spLocks noGrp="1"/>
          </p:cNvSpPr>
          <p:nvPr>
            <p:ph type="sldNum" sz="quarter" idx="12"/>
          </p:nvPr>
        </p:nvSpPr>
        <p:spPr/>
        <p:txBody>
          <a:bodyPr/>
          <a:lstStyle/>
          <a:p>
            <a:fld id="{6B64983D-2F2A-4441-A9C8-F0CCDB56682D}" type="slidenum">
              <a:rPr lang="en-IN" smtClean="0"/>
              <a:t>‹#›</a:t>
            </a:fld>
            <a:endParaRPr lang="en-IN"/>
          </a:p>
        </p:txBody>
      </p:sp>
    </p:spTree>
    <p:extLst>
      <p:ext uri="{BB962C8B-B14F-4D97-AF65-F5344CB8AC3E}">
        <p14:creationId xmlns:p14="http://schemas.microsoft.com/office/powerpoint/2010/main" val="150010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275A9-6BFC-414B-B3AE-31AC42E39F4F}"/>
              </a:ext>
            </a:extLst>
          </p:cNvPr>
          <p:cNvSpPr>
            <a:spLocks noGrp="1"/>
          </p:cNvSpPr>
          <p:nvPr>
            <p:ph type="dt" sz="half" idx="10"/>
          </p:nvPr>
        </p:nvSpPr>
        <p:spPr/>
        <p:txBody>
          <a:bodyPr/>
          <a:lstStyle/>
          <a:p>
            <a:fld id="{13B846DA-1892-4859-BBF1-1599223F4790}" type="datetimeFigureOut">
              <a:rPr lang="en-IN" smtClean="0"/>
              <a:t>08-10-2021</a:t>
            </a:fld>
            <a:endParaRPr lang="en-IN"/>
          </a:p>
        </p:txBody>
      </p:sp>
      <p:sp>
        <p:nvSpPr>
          <p:cNvPr id="3" name="Footer Placeholder 2">
            <a:extLst>
              <a:ext uri="{FF2B5EF4-FFF2-40B4-BE49-F238E27FC236}">
                <a16:creationId xmlns:a16="http://schemas.microsoft.com/office/drawing/2014/main" id="{5DF7C90F-914F-4406-B343-7D5FE7808C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69683C-CD4B-4CE6-A667-003D883342D9}"/>
              </a:ext>
            </a:extLst>
          </p:cNvPr>
          <p:cNvSpPr>
            <a:spLocks noGrp="1"/>
          </p:cNvSpPr>
          <p:nvPr>
            <p:ph type="sldNum" sz="quarter" idx="12"/>
          </p:nvPr>
        </p:nvSpPr>
        <p:spPr/>
        <p:txBody>
          <a:bodyPr/>
          <a:lstStyle/>
          <a:p>
            <a:fld id="{6B64983D-2F2A-4441-A9C8-F0CCDB56682D}" type="slidenum">
              <a:rPr lang="en-IN" smtClean="0"/>
              <a:t>‹#›</a:t>
            </a:fld>
            <a:endParaRPr lang="en-IN"/>
          </a:p>
        </p:txBody>
      </p:sp>
    </p:spTree>
    <p:extLst>
      <p:ext uri="{BB962C8B-B14F-4D97-AF65-F5344CB8AC3E}">
        <p14:creationId xmlns:p14="http://schemas.microsoft.com/office/powerpoint/2010/main" val="389396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501C-5ACC-4E02-8138-FDD080588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CF9BDB-1179-4148-8F88-23A61305A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97DEC5-CA78-4ECF-B10C-20CAE380D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F06D7-E2FA-4482-983C-33D47244E518}"/>
              </a:ext>
            </a:extLst>
          </p:cNvPr>
          <p:cNvSpPr>
            <a:spLocks noGrp="1"/>
          </p:cNvSpPr>
          <p:nvPr>
            <p:ph type="dt" sz="half" idx="10"/>
          </p:nvPr>
        </p:nvSpPr>
        <p:spPr/>
        <p:txBody>
          <a:bodyPr/>
          <a:lstStyle/>
          <a:p>
            <a:fld id="{13B846DA-1892-4859-BBF1-1599223F4790}" type="datetimeFigureOut">
              <a:rPr lang="en-IN" smtClean="0"/>
              <a:t>08-10-2021</a:t>
            </a:fld>
            <a:endParaRPr lang="en-IN"/>
          </a:p>
        </p:txBody>
      </p:sp>
      <p:sp>
        <p:nvSpPr>
          <p:cNvPr id="6" name="Footer Placeholder 5">
            <a:extLst>
              <a:ext uri="{FF2B5EF4-FFF2-40B4-BE49-F238E27FC236}">
                <a16:creationId xmlns:a16="http://schemas.microsoft.com/office/drawing/2014/main" id="{D30FD386-CC31-40EA-9BF8-9AA798FBF8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B82812-A8BB-405E-B390-BEB6CFE73C50}"/>
              </a:ext>
            </a:extLst>
          </p:cNvPr>
          <p:cNvSpPr>
            <a:spLocks noGrp="1"/>
          </p:cNvSpPr>
          <p:nvPr>
            <p:ph type="sldNum" sz="quarter" idx="12"/>
          </p:nvPr>
        </p:nvSpPr>
        <p:spPr/>
        <p:txBody>
          <a:bodyPr/>
          <a:lstStyle/>
          <a:p>
            <a:fld id="{6B64983D-2F2A-4441-A9C8-F0CCDB56682D}" type="slidenum">
              <a:rPr lang="en-IN" smtClean="0"/>
              <a:t>‹#›</a:t>
            </a:fld>
            <a:endParaRPr lang="en-IN"/>
          </a:p>
        </p:txBody>
      </p:sp>
    </p:spTree>
    <p:extLst>
      <p:ext uri="{BB962C8B-B14F-4D97-AF65-F5344CB8AC3E}">
        <p14:creationId xmlns:p14="http://schemas.microsoft.com/office/powerpoint/2010/main" val="206844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6BA5-4AC7-4F39-8505-A4A186BF8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E7A449-C2AD-4D79-B8C0-06162A9978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8BF0A8-A893-40A4-B2F7-B34F98617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CEC8AD-E635-4A87-9FD9-BE4BBDC466CE}"/>
              </a:ext>
            </a:extLst>
          </p:cNvPr>
          <p:cNvSpPr>
            <a:spLocks noGrp="1"/>
          </p:cNvSpPr>
          <p:nvPr>
            <p:ph type="dt" sz="half" idx="10"/>
          </p:nvPr>
        </p:nvSpPr>
        <p:spPr/>
        <p:txBody>
          <a:bodyPr/>
          <a:lstStyle/>
          <a:p>
            <a:fld id="{13B846DA-1892-4859-BBF1-1599223F4790}" type="datetimeFigureOut">
              <a:rPr lang="en-IN" smtClean="0"/>
              <a:t>08-10-2021</a:t>
            </a:fld>
            <a:endParaRPr lang="en-IN"/>
          </a:p>
        </p:txBody>
      </p:sp>
      <p:sp>
        <p:nvSpPr>
          <p:cNvPr id="6" name="Footer Placeholder 5">
            <a:extLst>
              <a:ext uri="{FF2B5EF4-FFF2-40B4-BE49-F238E27FC236}">
                <a16:creationId xmlns:a16="http://schemas.microsoft.com/office/drawing/2014/main" id="{5B2527BB-34D0-4DD2-901E-AAC924EDBF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174D47-EF27-4DC0-A573-1A0480A12FDA}"/>
              </a:ext>
            </a:extLst>
          </p:cNvPr>
          <p:cNvSpPr>
            <a:spLocks noGrp="1"/>
          </p:cNvSpPr>
          <p:nvPr>
            <p:ph type="sldNum" sz="quarter" idx="12"/>
          </p:nvPr>
        </p:nvSpPr>
        <p:spPr/>
        <p:txBody>
          <a:bodyPr/>
          <a:lstStyle/>
          <a:p>
            <a:fld id="{6B64983D-2F2A-4441-A9C8-F0CCDB56682D}" type="slidenum">
              <a:rPr lang="en-IN" smtClean="0"/>
              <a:t>‹#›</a:t>
            </a:fld>
            <a:endParaRPr lang="en-IN"/>
          </a:p>
        </p:txBody>
      </p:sp>
    </p:spTree>
    <p:extLst>
      <p:ext uri="{BB962C8B-B14F-4D97-AF65-F5344CB8AC3E}">
        <p14:creationId xmlns:p14="http://schemas.microsoft.com/office/powerpoint/2010/main" val="259134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B6AD46-AF58-420E-B5A4-BA9E4642CC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D4878C-2973-433F-BC41-641E5E566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7A3309-5C8E-4115-A75A-0E764B40E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846DA-1892-4859-BBF1-1599223F4790}" type="datetimeFigureOut">
              <a:rPr lang="en-IN" smtClean="0"/>
              <a:t>08-10-2021</a:t>
            </a:fld>
            <a:endParaRPr lang="en-IN"/>
          </a:p>
        </p:txBody>
      </p:sp>
      <p:sp>
        <p:nvSpPr>
          <p:cNvPr id="5" name="Footer Placeholder 4">
            <a:extLst>
              <a:ext uri="{FF2B5EF4-FFF2-40B4-BE49-F238E27FC236}">
                <a16:creationId xmlns:a16="http://schemas.microsoft.com/office/drawing/2014/main" id="{90093783-FC32-49DC-9EBC-B8E216A0D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644E5E-E688-418D-A119-F3AD0EB3A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4983D-2F2A-4441-A9C8-F0CCDB56682D}" type="slidenum">
              <a:rPr lang="en-IN" smtClean="0"/>
              <a:t>‹#›</a:t>
            </a:fld>
            <a:endParaRPr lang="en-IN"/>
          </a:p>
        </p:txBody>
      </p:sp>
    </p:spTree>
    <p:extLst>
      <p:ext uri="{BB962C8B-B14F-4D97-AF65-F5344CB8AC3E}">
        <p14:creationId xmlns:p14="http://schemas.microsoft.com/office/powerpoint/2010/main" val="1559855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2300-E1CA-4574-A87E-5B55F8AC953C}"/>
              </a:ext>
            </a:extLst>
          </p:cNvPr>
          <p:cNvSpPr>
            <a:spLocks noGrp="1"/>
          </p:cNvSpPr>
          <p:nvPr>
            <p:ph type="ctrTitle"/>
          </p:nvPr>
        </p:nvSpPr>
        <p:spPr/>
        <p:txBody>
          <a:bodyPr/>
          <a:lstStyle/>
          <a:p>
            <a:r>
              <a:rPr lang="en-US" dirty="0"/>
              <a:t>BA </a:t>
            </a:r>
            <a:r>
              <a:rPr lang="en-US" dirty="0">
                <a:solidFill>
                  <a:srgbClr val="00B0F0"/>
                </a:solidFill>
              </a:rPr>
              <a:t>HELPL!NE</a:t>
            </a:r>
            <a:endParaRPr lang="en-IN" dirty="0">
              <a:solidFill>
                <a:srgbClr val="00B0F0"/>
              </a:solidFill>
            </a:endParaRPr>
          </a:p>
        </p:txBody>
      </p:sp>
      <p:sp>
        <p:nvSpPr>
          <p:cNvPr id="3" name="Subtitle 2">
            <a:extLst>
              <a:ext uri="{FF2B5EF4-FFF2-40B4-BE49-F238E27FC236}">
                <a16:creationId xmlns:a16="http://schemas.microsoft.com/office/drawing/2014/main" id="{07342073-ADE1-4143-B87F-B252C2516F49}"/>
              </a:ext>
            </a:extLst>
          </p:cNvPr>
          <p:cNvSpPr>
            <a:spLocks noGrp="1"/>
          </p:cNvSpPr>
          <p:nvPr>
            <p:ph type="subTitle" idx="1"/>
          </p:nvPr>
        </p:nvSpPr>
        <p:spPr>
          <a:xfrm>
            <a:off x="1524000" y="4065972"/>
            <a:ext cx="9144000" cy="1191827"/>
          </a:xfrm>
        </p:spPr>
        <p:txBody>
          <a:bodyPr/>
          <a:lstStyle/>
          <a:p>
            <a:r>
              <a:rPr lang="en-IN" dirty="0">
                <a:solidFill>
                  <a:schemeClr val="accent1">
                    <a:lumMod val="50000"/>
                  </a:schemeClr>
                </a:solidFill>
              </a:rPr>
              <a:t>Practice Questions</a:t>
            </a:r>
          </a:p>
        </p:txBody>
      </p:sp>
      <p:sp>
        <p:nvSpPr>
          <p:cNvPr id="4" name="TextBox 3">
            <a:extLst>
              <a:ext uri="{FF2B5EF4-FFF2-40B4-BE49-F238E27FC236}">
                <a16:creationId xmlns:a16="http://schemas.microsoft.com/office/drawing/2014/main" id="{AAC249BF-F45A-4141-AE0B-C63E8B4DB694}"/>
              </a:ext>
            </a:extLst>
          </p:cNvPr>
          <p:cNvSpPr txBox="1"/>
          <p:nvPr/>
        </p:nvSpPr>
        <p:spPr>
          <a:xfrm>
            <a:off x="8726750" y="5734975"/>
            <a:ext cx="2965141" cy="369332"/>
          </a:xfrm>
          <a:prstGeom prst="rect">
            <a:avLst/>
          </a:prstGeom>
          <a:noFill/>
        </p:spPr>
        <p:txBody>
          <a:bodyPr wrap="square" rtlCol="0">
            <a:spAutoFit/>
          </a:bodyPr>
          <a:lstStyle/>
          <a:p>
            <a:r>
              <a:rPr lang="en-IN" dirty="0"/>
              <a:t> </a:t>
            </a:r>
          </a:p>
        </p:txBody>
      </p:sp>
    </p:spTree>
    <p:extLst>
      <p:ext uri="{BB962C8B-B14F-4D97-AF65-F5344CB8AC3E}">
        <p14:creationId xmlns:p14="http://schemas.microsoft.com/office/powerpoint/2010/main" val="4153239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93E945-2F16-4FC1-A0B1-58699F2D017F}"/>
              </a:ext>
            </a:extLst>
          </p:cNvPr>
          <p:cNvSpPr txBox="1"/>
          <p:nvPr/>
        </p:nvSpPr>
        <p:spPr>
          <a:xfrm>
            <a:off x="142043" y="381740"/>
            <a:ext cx="11656380" cy="1015663"/>
          </a:xfrm>
          <a:prstGeom prst="rect">
            <a:avLst/>
          </a:prstGeom>
          <a:noFill/>
        </p:spPr>
        <p:txBody>
          <a:bodyPr wrap="square" rtlCol="0">
            <a:spAutoFit/>
          </a:bodyPr>
          <a:lstStyle/>
          <a:p>
            <a:r>
              <a:rPr lang="en-IN" sz="6000" dirty="0"/>
              <a:t>BPMN2.0 – Practice Question 9</a:t>
            </a:r>
          </a:p>
        </p:txBody>
      </p:sp>
      <p:sp>
        <p:nvSpPr>
          <p:cNvPr id="3" name="TextBox 2">
            <a:extLst>
              <a:ext uri="{FF2B5EF4-FFF2-40B4-BE49-F238E27FC236}">
                <a16:creationId xmlns:a16="http://schemas.microsoft.com/office/drawing/2014/main" id="{900039F9-C292-45DE-9BD0-203404B5372B}"/>
              </a:ext>
            </a:extLst>
          </p:cNvPr>
          <p:cNvSpPr txBox="1"/>
          <p:nvPr/>
        </p:nvSpPr>
        <p:spPr>
          <a:xfrm flipH="1">
            <a:off x="338682" y="1562470"/>
            <a:ext cx="11237800" cy="5047536"/>
          </a:xfrm>
          <a:prstGeom prst="rect">
            <a:avLst/>
          </a:prstGeom>
          <a:noFill/>
        </p:spPr>
        <p:txBody>
          <a:bodyPr wrap="square" rtlCol="0">
            <a:spAutoFit/>
          </a:bodyPr>
          <a:lstStyle/>
          <a:p>
            <a:pPr algn="l"/>
            <a:r>
              <a:rPr lang="en-US" sz="1600" b="0" i="0" dirty="0">
                <a:solidFill>
                  <a:schemeClr val="accent1">
                    <a:lumMod val="75000"/>
                  </a:schemeClr>
                </a:solidFill>
                <a:effectLst/>
                <a:latin typeface="sf pro text"/>
              </a:rPr>
              <a:t>You have been tasked with preparing the following Business Process Diagram ( BPD) using BPMN 2.0</a:t>
            </a:r>
          </a:p>
          <a:p>
            <a:pPr algn="l"/>
            <a:endParaRPr lang="en-US" sz="1600" b="0" i="0" dirty="0">
              <a:solidFill>
                <a:schemeClr val="accent1">
                  <a:lumMod val="75000"/>
                </a:schemeClr>
              </a:solidFill>
              <a:effectLst/>
              <a:latin typeface="sf pro text"/>
            </a:endParaRPr>
          </a:p>
          <a:p>
            <a:pPr algn="l"/>
            <a:r>
              <a:rPr lang="en-US" sz="1600" b="0" i="0" dirty="0">
                <a:solidFill>
                  <a:schemeClr val="accent1">
                    <a:lumMod val="75000"/>
                  </a:schemeClr>
                </a:solidFill>
                <a:effectLst/>
                <a:latin typeface="sf pro text"/>
              </a:rPr>
              <a:t>Process Name : Administer Insurance Application</a:t>
            </a:r>
          </a:p>
          <a:p>
            <a:pPr algn="l"/>
            <a:r>
              <a:rPr lang="en-US" sz="1600" b="0" i="0" dirty="0">
                <a:solidFill>
                  <a:schemeClr val="accent1">
                    <a:lumMod val="75000"/>
                  </a:schemeClr>
                </a:solidFill>
                <a:effectLst/>
                <a:latin typeface="sf pro text"/>
              </a:rPr>
              <a:t>Company Name : Yellow Trees Limited</a:t>
            </a:r>
          </a:p>
          <a:p>
            <a:pPr algn="l"/>
            <a:r>
              <a:rPr lang="en-US" sz="1600" b="0" i="0" dirty="0">
                <a:solidFill>
                  <a:schemeClr val="accent1">
                    <a:lumMod val="75000"/>
                  </a:schemeClr>
                </a:solidFill>
                <a:effectLst/>
                <a:latin typeface="sf pro text"/>
              </a:rPr>
              <a:t>Process Participants : Policy Administration Department , Underwriting Department</a:t>
            </a:r>
          </a:p>
          <a:p>
            <a:pPr algn="l"/>
            <a:endParaRPr lang="en-US" sz="1600" b="0" i="0" dirty="0">
              <a:solidFill>
                <a:schemeClr val="accent1">
                  <a:lumMod val="75000"/>
                </a:schemeClr>
              </a:solidFill>
              <a:effectLst/>
              <a:latin typeface="sf pro text"/>
            </a:endParaRPr>
          </a:p>
          <a:p>
            <a:pPr algn="l"/>
            <a:r>
              <a:rPr lang="en-US" sz="1600" b="0" i="0" dirty="0">
                <a:solidFill>
                  <a:schemeClr val="accent1">
                    <a:lumMod val="75000"/>
                  </a:schemeClr>
                </a:solidFill>
                <a:effectLst/>
                <a:latin typeface="sf pro text"/>
              </a:rPr>
              <a:t>The process starts when an insurance application form is received from the customer by the Policy Administration Department.</a:t>
            </a:r>
          </a:p>
          <a:p>
            <a:pPr algn="l"/>
            <a:r>
              <a:rPr lang="en-US" sz="1600" b="0" i="0" dirty="0">
                <a:solidFill>
                  <a:schemeClr val="accent1">
                    <a:lumMod val="75000"/>
                  </a:schemeClr>
                </a:solidFill>
                <a:effectLst/>
                <a:latin typeface="sf pro text"/>
              </a:rPr>
              <a:t>The first tasks are for the Admin Department to review the application for completeness" and  to "Validate the customers proof of identity (POI) details. Both of these tasks are performed by a human and can be completed in parallel.</a:t>
            </a:r>
          </a:p>
          <a:p>
            <a:pPr algn="l"/>
            <a:r>
              <a:rPr lang="en-US" sz="1600" b="0" i="0" dirty="0">
                <a:solidFill>
                  <a:schemeClr val="accent1">
                    <a:lumMod val="75000"/>
                  </a:schemeClr>
                </a:solidFill>
                <a:effectLst/>
                <a:latin typeface="sf pro text"/>
              </a:rPr>
              <a:t>If the application is completed correctly and if the POI details are validated the application moves to underwriting where a human checks the applicants credit history</a:t>
            </a:r>
          </a:p>
          <a:p>
            <a:pPr algn="l"/>
            <a:r>
              <a:rPr lang="en-US" sz="1600" b="0" i="0" dirty="0">
                <a:solidFill>
                  <a:schemeClr val="accent1">
                    <a:lumMod val="75000"/>
                  </a:schemeClr>
                </a:solidFill>
                <a:effectLst/>
                <a:latin typeface="sf pro text"/>
              </a:rPr>
              <a:t>If the applicants credit history is okay then the Underwriting team create a policy. Once the policy is created the applicant gets an automated notification informing them of their policy details and the process ends.</a:t>
            </a:r>
          </a:p>
          <a:p>
            <a:pPr algn="l"/>
            <a:r>
              <a:rPr lang="en-US" sz="1600" b="0" i="0" dirty="0">
                <a:solidFill>
                  <a:schemeClr val="accent1">
                    <a:lumMod val="75000"/>
                  </a:schemeClr>
                </a:solidFill>
                <a:effectLst/>
                <a:latin typeface="sf pro text"/>
              </a:rPr>
              <a:t>However, if the applicants credit history is not okay then a human sends them a rejection notification and the process ends.</a:t>
            </a:r>
          </a:p>
          <a:p>
            <a:pPr algn="l"/>
            <a:r>
              <a:rPr lang="en-US" sz="1600" b="0" i="0" dirty="0">
                <a:solidFill>
                  <a:schemeClr val="accent1">
                    <a:lumMod val="75000"/>
                  </a:schemeClr>
                </a:solidFill>
                <a:effectLst/>
                <a:latin typeface="sf pro text"/>
              </a:rPr>
              <a:t>Also, if the application that the customer submitted is deemed to be incomplete by the Policy Admin Team, then a signal is sent to the other parallel path so that the task of validating the customers POI,  if still being undertaken, can be interrupted  and that path brought to an end. </a:t>
            </a:r>
          </a:p>
          <a:p>
            <a:pPr algn="l"/>
            <a:r>
              <a:rPr lang="en-US" sz="1600" b="0" i="0" dirty="0">
                <a:solidFill>
                  <a:schemeClr val="accent1">
                    <a:lumMod val="75000"/>
                  </a:schemeClr>
                </a:solidFill>
                <a:effectLst/>
                <a:latin typeface="sf pro text"/>
              </a:rPr>
              <a:t>The application is returned to the customer and that path is brought to an end also.</a:t>
            </a:r>
          </a:p>
          <a:p>
            <a:pPr algn="l"/>
            <a:r>
              <a:rPr lang="en-US" sz="1600" b="0" i="0" dirty="0">
                <a:solidFill>
                  <a:schemeClr val="accent1">
                    <a:lumMod val="75000"/>
                  </a:schemeClr>
                </a:solidFill>
                <a:effectLst/>
                <a:latin typeface="sf pro text"/>
              </a:rPr>
              <a:t>If, while validating the customers POI details, an exception is found then the process level terminates immediately.</a:t>
            </a:r>
          </a:p>
          <a:p>
            <a:endParaRPr lang="en-IN" dirty="0"/>
          </a:p>
        </p:txBody>
      </p:sp>
    </p:spTree>
    <p:extLst>
      <p:ext uri="{BB962C8B-B14F-4D97-AF65-F5344CB8AC3E}">
        <p14:creationId xmlns:p14="http://schemas.microsoft.com/office/powerpoint/2010/main" val="218997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2CCA04-78AB-4133-8D15-9D78D24E6C95}"/>
              </a:ext>
            </a:extLst>
          </p:cNvPr>
          <p:cNvSpPr txBox="1"/>
          <p:nvPr/>
        </p:nvSpPr>
        <p:spPr>
          <a:xfrm>
            <a:off x="204186" y="346229"/>
            <a:ext cx="11523216" cy="1015663"/>
          </a:xfrm>
          <a:prstGeom prst="rect">
            <a:avLst/>
          </a:prstGeom>
          <a:noFill/>
        </p:spPr>
        <p:txBody>
          <a:bodyPr wrap="square" rtlCol="0">
            <a:spAutoFit/>
          </a:bodyPr>
          <a:lstStyle/>
          <a:p>
            <a:r>
              <a:rPr lang="en-IN" sz="6000" dirty="0"/>
              <a:t>BPMN2.0 – Practice Question 10</a:t>
            </a:r>
          </a:p>
        </p:txBody>
      </p:sp>
      <p:sp>
        <p:nvSpPr>
          <p:cNvPr id="3" name="TextBox 2">
            <a:extLst>
              <a:ext uri="{FF2B5EF4-FFF2-40B4-BE49-F238E27FC236}">
                <a16:creationId xmlns:a16="http://schemas.microsoft.com/office/drawing/2014/main" id="{FD9FC15F-D956-45CA-9C7D-FB63E8C494AD}"/>
              </a:ext>
            </a:extLst>
          </p:cNvPr>
          <p:cNvSpPr txBox="1"/>
          <p:nvPr/>
        </p:nvSpPr>
        <p:spPr>
          <a:xfrm>
            <a:off x="346228" y="1597981"/>
            <a:ext cx="1176291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1">
                    <a:lumMod val="75000"/>
                  </a:schemeClr>
                </a:solidFill>
              </a:rPr>
              <a:t>A loan application is approved if it passes two checks: </a:t>
            </a:r>
            <a:r>
              <a:rPr lang="en-US" sz="2400" dirty="0" err="1">
                <a:solidFill>
                  <a:schemeClr val="accent1">
                    <a:lumMod val="75000"/>
                  </a:schemeClr>
                </a:solidFill>
              </a:rPr>
              <a:t>i</a:t>
            </a:r>
            <a:r>
              <a:rPr lang="en-US" sz="2400" dirty="0">
                <a:solidFill>
                  <a:schemeClr val="accent1">
                    <a:lumMod val="75000"/>
                  </a:schemeClr>
                </a:solidFill>
              </a:rPr>
              <a:t>) the Applicant’s credit history check, done by a Financial Officer, and ii) the Applicant’s loan risk assessment, done by a Risk Assessor. Once both checks have been performed, a Loan Officer can assess the Applicant’s eligibility. If the Applicant is not eligible, the application is rejected, otherwise it is approved. </a:t>
            </a:r>
          </a:p>
          <a:p>
            <a:endParaRPr lang="en-US" sz="2400" dirty="0">
              <a:solidFill>
                <a:schemeClr val="accent1">
                  <a:lumMod val="75000"/>
                </a:schemeClr>
              </a:solidFill>
            </a:endParaRPr>
          </a:p>
          <a:p>
            <a:endParaRPr lang="en-US" sz="2400" dirty="0">
              <a:solidFill>
                <a:schemeClr val="accent1">
                  <a:lumMod val="75000"/>
                </a:schemeClr>
              </a:solidFill>
            </a:endParaRPr>
          </a:p>
          <a:p>
            <a:pPr marL="285750" indent="-285750">
              <a:buFont typeface="Arial" panose="020B0604020202020204" pitchFamily="34" charset="0"/>
              <a:buChar char="•"/>
            </a:pPr>
            <a:r>
              <a:rPr lang="en-US" sz="2400" dirty="0">
                <a:solidFill>
                  <a:schemeClr val="accent1">
                    <a:lumMod val="75000"/>
                  </a:schemeClr>
                </a:solidFill>
              </a:rPr>
              <a:t>A loan application may be coupled with a home insurance which is offered at discounted prices. The Applicant may express their interest in a home insurance plan at the time of submitting their loan application to the Loan Provider. Based on this information, if the loan application is approved, the Loan Provider may either only send an acceptance pack to the Applicant, or also send a home insurance quote. </a:t>
            </a:r>
            <a:endParaRPr lang="en-IN" sz="2400" dirty="0">
              <a:solidFill>
                <a:schemeClr val="accent1">
                  <a:lumMod val="75000"/>
                </a:schemeClr>
              </a:solidFill>
            </a:endParaRPr>
          </a:p>
        </p:txBody>
      </p:sp>
    </p:spTree>
    <p:extLst>
      <p:ext uri="{BB962C8B-B14F-4D97-AF65-F5344CB8AC3E}">
        <p14:creationId xmlns:p14="http://schemas.microsoft.com/office/powerpoint/2010/main" val="58179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9E1DFD-0556-4C1F-BDE3-B305A0BBFED4}"/>
              </a:ext>
            </a:extLst>
          </p:cNvPr>
          <p:cNvSpPr txBox="1"/>
          <p:nvPr/>
        </p:nvSpPr>
        <p:spPr>
          <a:xfrm>
            <a:off x="159798" y="310718"/>
            <a:ext cx="11736280" cy="1015663"/>
          </a:xfrm>
          <a:prstGeom prst="rect">
            <a:avLst/>
          </a:prstGeom>
          <a:noFill/>
        </p:spPr>
        <p:txBody>
          <a:bodyPr wrap="square" rtlCol="0">
            <a:spAutoFit/>
          </a:bodyPr>
          <a:lstStyle/>
          <a:p>
            <a:r>
              <a:rPr lang="en-IN" sz="6000" dirty="0"/>
              <a:t>BPMN2.0 – Practice Question 11</a:t>
            </a:r>
          </a:p>
        </p:txBody>
      </p:sp>
      <p:sp>
        <p:nvSpPr>
          <p:cNvPr id="3" name="TextBox 2">
            <a:extLst>
              <a:ext uri="{FF2B5EF4-FFF2-40B4-BE49-F238E27FC236}">
                <a16:creationId xmlns:a16="http://schemas.microsoft.com/office/drawing/2014/main" id="{68696FF5-924D-4F71-9C40-90BB2272569E}"/>
              </a:ext>
            </a:extLst>
          </p:cNvPr>
          <p:cNvSpPr txBox="1"/>
          <p:nvPr/>
        </p:nvSpPr>
        <p:spPr>
          <a:xfrm flipH="1">
            <a:off x="365314" y="1526959"/>
            <a:ext cx="11530763" cy="3970318"/>
          </a:xfrm>
          <a:prstGeom prst="rect">
            <a:avLst/>
          </a:prstGeom>
          <a:noFill/>
        </p:spPr>
        <p:txBody>
          <a:bodyPr wrap="square" rtlCol="0">
            <a:spAutoFit/>
          </a:bodyPr>
          <a:lstStyle/>
          <a:p>
            <a:r>
              <a:rPr lang="en-US" sz="2800" dirty="0">
                <a:solidFill>
                  <a:schemeClr val="accent1">
                    <a:lumMod val="75000"/>
                  </a:schemeClr>
                </a:solidFill>
              </a:rPr>
              <a:t>The motor claim handling process starts when a customer submits a claim with the relevant documentation. The notification department at the car insurer checks the documents upon completeness and registers the claim. Next, the handling department picks up the claim and checks the insurance. Then, an assessment is performed. If the assessment is positive, a garage is phoned to authorize the repairs and the payment is scheduled (in this order). Otherwise, the claim is rejected. In any case (whether the outcome is positive or negative), a letter is sent to the customer and the process is considered to be complete.</a:t>
            </a:r>
            <a:endParaRPr lang="en-IN" sz="2800" dirty="0">
              <a:solidFill>
                <a:schemeClr val="accent1">
                  <a:lumMod val="75000"/>
                </a:schemeClr>
              </a:solidFill>
            </a:endParaRPr>
          </a:p>
        </p:txBody>
      </p:sp>
    </p:spTree>
    <p:extLst>
      <p:ext uri="{BB962C8B-B14F-4D97-AF65-F5344CB8AC3E}">
        <p14:creationId xmlns:p14="http://schemas.microsoft.com/office/powerpoint/2010/main" val="264843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CC257-D391-4CE9-AE1C-3128E4A89D15}"/>
              </a:ext>
            </a:extLst>
          </p:cNvPr>
          <p:cNvSpPr txBox="1"/>
          <p:nvPr/>
        </p:nvSpPr>
        <p:spPr>
          <a:xfrm>
            <a:off x="213064" y="390617"/>
            <a:ext cx="11620870" cy="1015663"/>
          </a:xfrm>
          <a:prstGeom prst="rect">
            <a:avLst/>
          </a:prstGeom>
          <a:noFill/>
        </p:spPr>
        <p:txBody>
          <a:bodyPr wrap="square" rtlCol="0">
            <a:spAutoFit/>
          </a:bodyPr>
          <a:lstStyle/>
          <a:p>
            <a:r>
              <a:rPr lang="en-IN" sz="6000" dirty="0"/>
              <a:t>BPMN2.0 – Practice Question 12</a:t>
            </a:r>
          </a:p>
        </p:txBody>
      </p:sp>
      <p:sp>
        <p:nvSpPr>
          <p:cNvPr id="3" name="TextBox 2">
            <a:extLst>
              <a:ext uri="{FF2B5EF4-FFF2-40B4-BE49-F238E27FC236}">
                <a16:creationId xmlns:a16="http://schemas.microsoft.com/office/drawing/2014/main" id="{3868D3DE-5B99-401F-85F8-4FCF3EF2C242}"/>
              </a:ext>
            </a:extLst>
          </p:cNvPr>
          <p:cNvSpPr txBox="1"/>
          <p:nvPr/>
        </p:nvSpPr>
        <p:spPr>
          <a:xfrm>
            <a:off x="363984" y="1589103"/>
            <a:ext cx="11464032" cy="4832092"/>
          </a:xfrm>
          <a:prstGeom prst="rect">
            <a:avLst/>
          </a:prstGeom>
          <a:noFill/>
        </p:spPr>
        <p:txBody>
          <a:bodyPr wrap="square" rtlCol="0">
            <a:spAutoFit/>
          </a:bodyPr>
          <a:lstStyle/>
          <a:p>
            <a:r>
              <a:rPr lang="en-US" sz="2800" dirty="0">
                <a:solidFill>
                  <a:schemeClr val="accent1">
                    <a:lumMod val="75000"/>
                  </a:schemeClr>
                </a:solidFill>
              </a:rPr>
              <a:t>After a supplier notifies a retailer of the approval of a purchase order, the supplier can either receive an order confirmation, an order change or an order cancelation from the retailer. It may happen that no response is received at all. If no response is received after 48 hours, or if an order cancelation is received, the supplier will cancel the order. If an order confirmation is received within 48 hours, the supplier will process the order normally. If an order change is received within 48 hours, the supplier will update the order and ask again the retailer for confirmation. The retailer is allowed to change an order at most three times. Afterwards, the supplier will automatically cancel the order. If the order is canceled the supplier send a customer feedback questionnaire request to retailer.</a:t>
            </a:r>
            <a:endParaRPr lang="en-IN" sz="2800" dirty="0">
              <a:solidFill>
                <a:schemeClr val="accent1">
                  <a:lumMod val="75000"/>
                </a:schemeClr>
              </a:solidFill>
            </a:endParaRPr>
          </a:p>
        </p:txBody>
      </p:sp>
    </p:spTree>
    <p:extLst>
      <p:ext uri="{BB962C8B-B14F-4D97-AF65-F5344CB8AC3E}">
        <p14:creationId xmlns:p14="http://schemas.microsoft.com/office/powerpoint/2010/main" val="1044900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50113-A59B-439F-B70D-1575A55690A9}"/>
              </a:ext>
            </a:extLst>
          </p:cNvPr>
          <p:cNvSpPr txBox="1"/>
          <p:nvPr/>
        </p:nvSpPr>
        <p:spPr>
          <a:xfrm>
            <a:off x="381740" y="514905"/>
            <a:ext cx="11407806" cy="1015663"/>
          </a:xfrm>
          <a:prstGeom prst="rect">
            <a:avLst/>
          </a:prstGeom>
          <a:noFill/>
        </p:spPr>
        <p:txBody>
          <a:bodyPr wrap="square" rtlCol="0">
            <a:spAutoFit/>
          </a:bodyPr>
          <a:lstStyle/>
          <a:p>
            <a:r>
              <a:rPr lang="en-IN" sz="6000" dirty="0"/>
              <a:t>BPMN2.0 – Practice Question 13</a:t>
            </a:r>
          </a:p>
        </p:txBody>
      </p:sp>
      <p:sp>
        <p:nvSpPr>
          <p:cNvPr id="3" name="TextBox 2">
            <a:extLst>
              <a:ext uri="{FF2B5EF4-FFF2-40B4-BE49-F238E27FC236}">
                <a16:creationId xmlns:a16="http://schemas.microsoft.com/office/drawing/2014/main" id="{14DFED25-CF32-4841-B608-3BEC64B22779}"/>
              </a:ext>
            </a:extLst>
          </p:cNvPr>
          <p:cNvSpPr txBox="1"/>
          <p:nvPr/>
        </p:nvSpPr>
        <p:spPr>
          <a:xfrm>
            <a:off x="541538" y="1775534"/>
            <a:ext cx="11327907" cy="3970318"/>
          </a:xfrm>
          <a:prstGeom prst="rect">
            <a:avLst/>
          </a:prstGeom>
          <a:noFill/>
        </p:spPr>
        <p:txBody>
          <a:bodyPr wrap="square" rtlCol="0">
            <a:spAutoFit/>
          </a:bodyPr>
          <a:lstStyle/>
          <a:p>
            <a:r>
              <a:rPr lang="en-US" sz="2800" dirty="0">
                <a:solidFill>
                  <a:schemeClr val="accent1">
                    <a:lumMod val="75000"/>
                  </a:schemeClr>
                </a:solidFill>
              </a:rPr>
              <a:t>Max is facing a new challenge. He receives a shipment from the wholesaler and doesn’t know what to do next. His boss tells him: No worries Max. First you check whether the order and the invoice are correct. If not, you give the package back to the shipping clerk. If it’s correct you check if it’s a standard order or if it’s an ordered by a customer. If it’s a standard order you simply put the shoes into the warehouse. If it’s an order for a customer, put the shoes behind the cash deck and that’s it! Your job now is to help Max by creating a simple process. Ignore the tasks of the shipping clerk for now. Just model what Max needs to do. </a:t>
            </a:r>
            <a:endParaRPr lang="en-IN" sz="2800" dirty="0">
              <a:solidFill>
                <a:schemeClr val="accent1">
                  <a:lumMod val="75000"/>
                </a:schemeClr>
              </a:solidFill>
            </a:endParaRPr>
          </a:p>
        </p:txBody>
      </p:sp>
    </p:spTree>
    <p:extLst>
      <p:ext uri="{BB962C8B-B14F-4D97-AF65-F5344CB8AC3E}">
        <p14:creationId xmlns:p14="http://schemas.microsoft.com/office/powerpoint/2010/main" val="114344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0DAEA4-31E5-4BC0-963F-0F38E025D78C}"/>
              </a:ext>
            </a:extLst>
          </p:cNvPr>
          <p:cNvSpPr txBox="1"/>
          <p:nvPr/>
        </p:nvSpPr>
        <p:spPr>
          <a:xfrm flipH="1">
            <a:off x="338682" y="479394"/>
            <a:ext cx="11424231" cy="1015663"/>
          </a:xfrm>
          <a:prstGeom prst="rect">
            <a:avLst/>
          </a:prstGeom>
          <a:noFill/>
        </p:spPr>
        <p:txBody>
          <a:bodyPr wrap="square" rtlCol="0">
            <a:spAutoFit/>
          </a:bodyPr>
          <a:lstStyle/>
          <a:p>
            <a:r>
              <a:rPr lang="en-IN" sz="6000" dirty="0"/>
              <a:t>BPMN2.0 – Practice Question 14</a:t>
            </a:r>
          </a:p>
        </p:txBody>
      </p:sp>
      <p:sp>
        <p:nvSpPr>
          <p:cNvPr id="3" name="TextBox 2">
            <a:extLst>
              <a:ext uri="{FF2B5EF4-FFF2-40B4-BE49-F238E27FC236}">
                <a16:creationId xmlns:a16="http://schemas.microsoft.com/office/drawing/2014/main" id="{1AF10329-CED6-4E7D-A8E8-5E13278E7598}"/>
              </a:ext>
            </a:extLst>
          </p:cNvPr>
          <p:cNvSpPr txBox="1"/>
          <p:nvPr/>
        </p:nvSpPr>
        <p:spPr>
          <a:xfrm>
            <a:off x="514905" y="1731146"/>
            <a:ext cx="11248008" cy="3970318"/>
          </a:xfrm>
          <a:prstGeom prst="rect">
            <a:avLst/>
          </a:prstGeom>
          <a:noFill/>
        </p:spPr>
        <p:txBody>
          <a:bodyPr wrap="square" rtlCol="0">
            <a:spAutoFit/>
          </a:bodyPr>
          <a:lstStyle/>
          <a:p>
            <a:r>
              <a:rPr lang="en-US" sz="2800" dirty="0">
                <a:solidFill>
                  <a:schemeClr val="accent1">
                    <a:lumMod val="75000"/>
                  </a:schemeClr>
                </a:solidFill>
              </a:rPr>
              <a:t>Gonzales has an idea. As his fuel team acted a bit slow the last time, he talks to his manager and tells him: When I arrive at the box, both teams start to work in parallel as usual. The wheel team simply changes the wheels. The fuel team however, first checks how many rounds are left. If 5 or less rounds are left, the fuel team will fill only half of the gas tank. If more than 5 round are left, the entire gas tank needs to be filled. So the fuel refill is faster when 5 or less rounds are left. Your job now is to help the head of mechanics to map the process so he can effectively communicate the procedure with his team.</a:t>
            </a:r>
            <a:endParaRPr lang="en-IN" sz="2800" dirty="0">
              <a:solidFill>
                <a:schemeClr val="accent1">
                  <a:lumMod val="75000"/>
                </a:schemeClr>
              </a:solidFill>
            </a:endParaRPr>
          </a:p>
        </p:txBody>
      </p:sp>
    </p:spTree>
    <p:extLst>
      <p:ext uri="{BB962C8B-B14F-4D97-AF65-F5344CB8AC3E}">
        <p14:creationId xmlns:p14="http://schemas.microsoft.com/office/powerpoint/2010/main" val="3283831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D4AD3-EA2B-4024-8DEE-116026BDD8EA}"/>
              </a:ext>
            </a:extLst>
          </p:cNvPr>
          <p:cNvSpPr txBox="1"/>
          <p:nvPr/>
        </p:nvSpPr>
        <p:spPr>
          <a:xfrm>
            <a:off x="221942" y="390617"/>
            <a:ext cx="11478827" cy="1015663"/>
          </a:xfrm>
          <a:prstGeom prst="rect">
            <a:avLst/>
          </a:prstGeom>
          <a:noFill/>
        </p:spPr>
        <p:txBody>
          <a:bodyPr wrap="square" rtlCol="0">
            <a:spAutoFit/>
          </a:bodyPr>
          <a:lstStyle/>
          <a:p>
            <a:r>
              <a:rPr lang="en-IN" sz="6000" dirty="0"/>
              <a:t>BPMN2.0 – Practice Questions 15</a:t>
            </a:r>
          </a:p>
        </p:txBody>
      </p:sp>
      <p:sp>
        <p:nvSpPr>
          <p:cNvPr id="3" name="TextBox 2">
            <a:extLst>
              <a:ext uri="{FF2B5EF4-FFF2-40B4-BE49-F238E27FC236}">
                <a16:creationId xmlns:a16="http://schemas.microsoft.com/office/drawing/2014/main" id="{01B21119-2EDE-4702-8D22-1C1067D887AE}"/>
              </a:ext>
            </a:extLst>
          </p:cNvPr>
          <p:cNvSpPr txBox="1"/>
          <p:nvPr/>
        </p:nvSpPr>
        <p:spPr>
          <a:xfrm>
            <a:off x="363984" y="1571348"/>
            <a:ext cx="11478827" cy="4401205"/>
          </a:xfrm>
          <a:prstGeom prst="rect">
            <a:avLst/>
          </a:prstGeom>
          <a:noFill/>
        </p:spPr>
        <p:txBody>
          <a:bodyPr wrap="square" rtlCol="0">
            <a:spAutoFit/>
          </a:bodyPr>
          <a:lstStyle/>
          <a:p>
            <a:r>
              <a:rPr lang="en-US" sz="2800" dirty="0">
                <a:solidFill>
                  <a:schemeClr val="accent1">
                    <a:lumMod val="75000"/>
                  </a:schemeClr>
                </a:solidFill>
              </a:rPr>
              <a:t>Susan is still keen on further optimizing the customer experience! Therefore, she chats with her boss and tells him that she wants to develop a new process that works like this: After the sample has been sent, I will dispatch a product catalogue to the customer. We have only 2 product catalogues. I will check which samples I've sent to the customer. If he or she got a cosmetic product, I'll send our cosmetic catalogue. If he or she got a voucher, I'll send our standard catalogue. If he or she received both, I'll send both catalogues. After that, I'll document the catalogue shipment in our CRM system. Your job now is to map this new process so Susan can effectively communicate the procedure with her team.</a:t>
            </a:r>
            <a:endParaRPr lang="en-IN" sz="2800" dirty="0">
              <a:solidFill>
                <a:schemeClr val="accent1">
                  <a:lumMod val="75000"/>
                </a:schemeClr>
              </a:solidFill>
            </a:endParaRPr>
          </a:p>
        </p:txBody>
      </p:sp>
    </p:spTree>
    <p:extLst>
      <p:ext uri="{BB962C8B-B14F-4D97-AF65-F5344CB8AC3E}">
        <p14:creationId xmlns:p14="http://schemas.microsoft.com/office/powerpoint/2010/main" val="5790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46B8EA-F3E7-44D9-8CE5-05A0A97B6292}"/>
              </a:ext>
            </a:extLst>
          </p:cNvPr>
          <p:cNvSpPr txBox="1"/>
          <p:nvPr/>
        </p:nvSpPr>
        <p:spPr>
          <a:xfrm>
            <a:off x="221942" y="443883"/>
            <a:ext cx="11283518" cy="1015663"/>
          </a:xfrm>
          <a:prstGeom prst="rect">
            <a:avLst/>
          </a:prstGeom>
          <a:noFill/>
        </p:spPr>
        <p:txBody>
          <a:bodyPr wrap="square" rtlCol="0">
            <a:spAutoFit/>
          </a:bodyPr>
          <a:lstStyle/>
          <a:p>
            <a:r>
              <a:rPr lang="en-IN" sz="6000" dirty="0"/>
              <a:t>BPMN2.0 – Practice Question 16</a:t>
            </a:r>
          </a:p>
        </p:txBody>
      </p:sp>
      <p:sp>
        <p:nvSpPr>
          <p:cNvPr id="3" name="TextBox 2">
            <a:extLst>
              <a:ext uri="{FF2B5EF4-FFF2-40B4-BE49-F238E27FC236}">
                <a16:creationId xmlns:a16="http://schemas.microsoft.com/office/drawing/2014/main" id="{627B788B-2497-4618-83A0-5347EAE21977}"/>
              </a:ext>
            </a:extLst>
          </p:cNvPr>
          <p:cNvSpPr txBox="1"/>
          <p:nvPr/>
        </p:nvSpPr>
        <p:spPr>
          <a:xfrm>
            <a:off x="93215" y="1899822"/>
            <a:ext cx="11540971" cy="3693319"/>
          </a:xfrm>
          <a:prstGeom prst="rect">
            <a:avLst/>
          </a:prstGeom>
          <a:noFill/>
        </p:spPr>
        <p:txBody>
          <a:bodyPr wrap="square" rtlCol="0">
            <a:spAutoFit/>
          </a:bodyPr>
          <a:lstStyle/>
          <a:p>
            <a:r>
              <a:rPr lang="en-US" dirty="0">
                <a:solidFill>
                  <a:schemeClr val="accent1">
                    <a:lumMod val="75000"/>
                  </a:schemeClr>
                </a:solidFill>
              </a:rPr>
              <a:t>The Wholesaler ‘</a:t>
            </a:r>
            <a:r>
              <a:rPr lang="en-US" dirty="0" err="1">
                <a:solidFill>
                  <a:schemeClr val="accent1">
                    <a:lumMod val="75000"/>
                  </a:schemeClr>
                </a:solidFill>
              </a:rPr>
              <a:t>Luxxis</a:t>
            </a:r>
            <a:r>
              <a:rPr lang="en-US" dirty="0">
                <a:solidFill>
                  <a:schemeClr val="accent1">
                    <a:lumMod val="75000"/>
                  </a:schemeClr>
                </a:solidFill>
              </a:rPr>
              <a:t>’ is a small company that sells Hi-Fi Equipment. In the early days the company developed and produced its own Hi-Fi Equipment. However, cheap products from China turned the production into a loss-making business. Therefore, Robert Smith, the son of the founder, turned the business into a profitable wholesaler by focusing on their strong brand and establishing and excellent customer service. </a:t>
            </a:r>
          </a:p>
          <a:p>
            <a:endParaRPr lang="en-US" dirty="0">
              <a:solidFill>
                <a:schemeClr val="accent1">
                  <a:lumMod val="75000"/>
                </a:schemeClr>
              </a:solidFill>
            </a:endParaRPr>
          </a:p>
          <a:p>
            <a:r>
              <a:rPr lang="en-US" dirty="0">
                <a:solidFill>
                  <a:schemeClr val="accent1">
                    <a:lumMod val="75000"/>
                  </a:schemeClr>
                </a:solidFill>
              </a:rPr>
              <a:t>The ‘Order Received to Order Fulfilled’ process is the heart of the operative side of the business. When a customer orders a good, it is absolutely critical that she receives the ordered Hi-Fi equipment in time and is always informed about the state of the order. </a:t>
            </a:r>
          </a:p>
          <a:p>
            <a:endParaRPr lang="en-US" dirty="0">
              <a:solidFill>
                <a:schemeClr val="accent1">
                  <a:lumMod val="75000"/>
                </a:schemeClr>
              </a:solidFill>
            </a:endParaRPr>
          </a:p>
          <a:p>
            <a:r>
              <a:rPr lang="en-US" dirty="0">
                <a:solidFill>
                  <a:schemeClr val="accent1">
                    <a:lumMod val="75000"/>
                  </a:schemeClr>
                </a:solidFill>
              </a:rPr>
              <a:t>Robert Smith, the CEO of ‘</a:t>
            </a:r>
            <a:r>
              <a:rPr lang="en-US" dirty="0" err="1">
                <a:solidFill>
                  <a:schemeClr val="accent1">
                    <a:lumMod val="75000"/>
                  </a:schemeClr>
                </a:solidFill>
              </a:rPr>
              <a:t>Luxxis</a:t>
            </a:r>
            <a:r>
              <a:rPr lang="en-US" dirty="0">
                <a:solidFill>
                  <a:schemeClr val="accent1">
                    <a:lumMod val="75000"/>
                  </a:schemeClr>
                </a:solidFill>
              </a:rPr>
              <a:t>’, has just discovered how powerful BPMN is for the optimization and automation of his business. The process documentation is always the first step for a process optimization or automation. He therefore hired you as a consultant to map the ‘Order Received to Order Fulfilled’ process in BPMN. That’s why, you talk John Hank, the Head of Operations in order to better understand the process. </a:t>
            </a:r>
            <a:endParaRPr lang="en-IN" dirty="0">
              <a:solidFill>
                <a:schemeClr val="accent1">
                  <a:lumMod val="75000"/>
                </a:schemeClr>
              </a:solidFill>
            </a:endParaRPr>
          </a:p>
        </p:txBody>
      </p:sp>
    </p:spTree>
    <p:extLst>
      <p:ext uri="{BB962C8B-B14F-4D97-AF65-F5344CB8AC3E}">
        <p14:creationId xmlns:p14="http://schemas.microsoft.com/office/powerpoint/2010/main" val="4168549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703DC-BFFC-4C38-B091-07CE9ED1106F}"/>
              </a:ext>
            </a:extLst>
          </p:cNvPr>
          <p:cNvSpPr txBox="1"/>
          <p:nvPr/>
        </p:nvSpPr>
        <p:spPr>
          <a:xfrm>
            <a:off x="248575" y="435006"/>
            <a:ext cx="10724225" cy="1015663"/>
          </a:xfrm>
          <a:prstGeom prst="rect">
            <a:avLst/>
          </a:prstGeom>
          <a:noFill/>
        </p:spPr>
        <p:txBody>
          <a:bodyPr wrap="square" rtlCol="0">
            <a:spAutoFit/>
          </a:bodyPr>
          <a:lstStyle/>
          <a:p>
            <a:r>
              <a:rPr lang="en-IN" sz="6000" dirty="0"/>
              <a:t>Question 16 - Continued</a:t>
            </a:r>
          </a:p>
        </p:txBody>
      </p:sp>
      <p:sp>
        <p:nvSpPr>
          <p:cNvPr id="3" name="TextBox 2">
            <a:extLst>
              <a:ext uri="{FF2B5EF4-FFF2-40B4-BE49-F238E27FC236}">
                <a16:creationId xmlns:a16="http://schemas.microsoft.com/office/drawing/2014/main" id="{3E4770B7-3AAF-45E6-A9ED-A7D700BAFF59}"/>
              </a:ext>
            </a:extLst>
          </p:cNvPr>
          <p:cNvSpPr txBox="1"/>
          <p:nvPr/>
        </p:nvSpPr>
        <p:spPr>
          <a:xfrm>
            <a:off x="470517" y="1633491"/>
            <a:ext cx="11168108" cy="4247317"/>
          </a:xfrm>
          <a:prstGeom prst="rect">
            <a:avLst/>
          </a:prstGeom>
          <a:noFill/>
        </p:spPr>
        <p:txBody>
          <a:bodyPr wrap="square" rtlCol="0">
            <a:spAutoFit/>
          </a:bodyPr>
          <a:lstStyle/>
          <a:p>
            <a:r>
              <a:rPr lang="en-US" dirty="0">
                <a:solidFill>
                  <a:schemeClr val="accent1">
                    <a:lumMod val="75000"/>
                  </a:schemeClr>
                </a:solidFill>
              </a:rPr>
              <a:t>The process starts when we receive an order from a customer. The accounting will  then check if the order is valid. If the order is not valid, for example if the customer  forgot to state the amount of desired goods, the responsible sales manager will  contact the customer and correct the order. </a:t>
            </a:r>
          </a:p>
          <a:p>
            <a:endParaRPr lang="en-US" dirty="0">
              <a:solidFill>
                <a:schemeClr val="accent1">
                  <a:lumMod val="75000"/>
                </a:schemeClr>
              </a:solidFill>
            </a:endParaRPr>
          </a:p>
          <a:p>
            <a:r>
              <a:rPr lang="en-US" dirty="0">
                <a:solidFill>
                  <a:schemeClr val="accent1">
                    <a:lumMod val="75000"/>
                  </a:schemeClr>
                </a:solidFill>
              </a:rPr>
              <a:t>After this, the warehouse team start their work. They will check if the ordered items  are available. If so, all items will be packed and shipped. Then, a shipping  confirmation will be sent to the customer. If some Items are not in stock, however,  the warehouse team orders the missing items from the supplier. Then, they will  inform the customer about the delayed delivery. As soon as the items have arrived,  they will pack and ship the items, and inform the customer, as before.   </a:t>
            </a:r>
          </a:p>
          <a:p>
            <a:endParaRPr lang="en-US" dirty="0">
              <a:solidFill>
                <a:schemeClr val="accent1">
                  <a:lumMod val="75000"/>
                </a:schemeClr>
              </a:solidFill>
            </a:endParaRPr>
          </a:p>
          <a:p>
            <a:r>
              <a:rPr lang="en-US" dirty="0">
                <a:solidFill>
                  <a:schemeClr val="accent1">
                    <a:lumMod val="75000"/>
                  </a:schemeClr>
                </a:solidFill>
              </a:rPr>
              <a:t>Now, during the warehouse is executing these tasks, the accounting generates the  invoice. They will send this invoice to the customer, after the warehouse team has  sent the shipping confirmation. Now, as soon as the accounting team has received  the money from the customer, they will close the case. With this, the process ends.</a:t>
            </a:r>
          </a:p>
          <a:p>
            <a:endParaRPr lang="en-US" dirty="0">
              <a:solidFill>
                <a:schemeClr val="accent1">
                  <a:lumMod val="75000"/>
                </a:schemeClr>
              </a:solidFill>
            </a:endParaRPr>
          </a:p>
          <a:p>
            <a:r>
              <a:rPr lang="en-US" dirty="0">
                <a:solidFill>
                  <a:schemeClr val="accent1">
                    <a:lumMod val="75000"/>
                  </a:schemeClr>
                </a:solidFill>
              </a:rPr>
              <a:t>It’s now your task to translate the spoken words into a BPMN 2.0 process. </a:t>
            </a:r>
            <a:endParaRPr lang="en-IN" dirty="0">
              <a:solidFill>
                <a:schemeClr val="accent1">
                  <a:lumMod val="75000"/>
                </a:schemeClr>
              </a:solidFill>
            </a:endParaRPr>
          </a:p>
        </p:txBody>
      </p:sp>
    </p:spTree>
    <p:extLst>
      <p:ext uri="{BB962C8B-B14F-4D97-AF65-F5344CB8AC3E}">
        <p14:creationId xmlns:p14="http://schemas.microsoft.com/office/powerpoint/2010/main" val="1425441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CE9574-604C-4BC7-B7FD-FDD4FFA0D00C}"/>
              </a:ext>
            </a:extLst>
          </p:cNvPr>
          <p:cNvSpPr txBox="1"/>
          <p:nvPr/>
        </p:nvSpPr>
        <p:spPr>
          <a:xfrm>
            <a:off x="168676" y="426128"/>
            <a:ext cx="11611992" cy="1015663"/>
          </a:xfrm>
          <a:prstGeom prst="rect">
            <a:avLst/>
          </a:prstGeom>
          <a:noFill/>
        </p:spPr>
        <p:txBody>
          <a:bodyPr wrap="square" rtlCol="0">
            <a:spAutoFit/>
          </a:bodyPr>
          <a:lstStyle/>
          <a:p>
            <a:r>
              <a:rPr lang="en-IN" sz="6000" dirty="0"/>
              <a:t>BPMN2.0 – Practice Question 17</a:t>
            </a:r>
          </a:p>
        </p:txBody>
      </p:sp>
      <p:sp>
        <p:nvSpPr>
          <p:cNvPr id="3" name="TextBox 2">
            <a:extLst>
              <a:ext uri="{FF2B5EF4-FFF2-40B4-BE49-F238E27FC236}">
                <a16:creationId xmlns:a16="http://schemas.microsoft.com/office/drawing/2014/main" id="{05EB39C2-AD6B-48E2-9967-EF0DE41E8DA8}"/>
              </a:ext>
            </a:extLst>
          </p:cNvPr>
          <p:cNvSpPr txBox="1"/>
          <p:nvPr/>
        </p:nvSpPr>
        <p:spPr>
          <a:xfrm>
            <a:off x="328474" y="1686757"/>
            <a:ext cx="11611992" cy="4093428"/>
          </a:xfrm>
          <a:prstGeom prst="rect">
            <a:avLst/>
          </a:prstGeom>
          <a:noFill/>
        </p:spPr>
        <p:txBody>
          <a:bodyPr wrap="square" rtlCol="0">
            <a:spAutoFit/>
          </a:bodyPr>
          <a:lstStyle/>
          <a:p>
            <a:r>
              <a:rPr lang="en-US" sz="2000" dirty="0">
                <a:solidFill>
                  <a:schemeClr val="accent1">
                    <a:lumMod val="75000"/>
                  </a:schemeClr>
                </a:solidFill>
              </a:rPr>
              <a:t>Space tourist are extremely demanding customers. You are hired as a consultant to design the boarding process. The CEO of “Space Z” tells you: “When the passenger arrives at the space station, the boarding team will perform the check-in. After that they will bring him or her to the waiting lounge. And - as we have very demanding passengers - the boarding team will offer him or her cold drinks and snacks. </a:t>
            </a:r>
          </a:p>
          <a:p>
            <a:endParaRPr lang="en-US" sz="2000" dirty="0">
              <a:solidFill>
                <a:schemeClr val="accent1">
                  <a:lumMod val="75000"/>
                </a:schemeClr>
              </a:solidFill>
            </a:endParaRPr>
          </a:p>
          <a:p>
            <a:r>
              <a:rPr lang="en-US" sz="2000" dirty="0">
                <a:solidFill>
                  <a:schemeClr val="accent1">
                    <a:lumMod val="75000"/>
                  </a:schemeClr>
                </a:solidFill>
              </a:rPr>
              <a:t>Thirty minutes before take off, the passenger will then be guarded safely on the space ship to his seat. In the meantime, after the check-in, the cargo team will load the luggage of the passenger onto the cargo container. Now one of two events can occur. First, the cargo container may be fully loaded. If this is the case, the cargo team will load the container onto the space ship. </a:t>
            </a:r>
          </a:p>
          <a:p>
            <a:endParaRPr lang="en-US" sz="2000" dirty="0">
              <a:solidFill>
                <a:schemeClr val="accent1">
                  <a:lumMod val="75000"/>
                </a:schemeClr>
              </a:solidFill>
            </a:endParaRPr>
          </a:p>
          <a:p>
            <a:r>
              <a:rPr lang="en-US" sz="2000" dirty="0">
                <a:solidFill>
                  <a:schemeClr val="accent1">
                    <a:lumMod val="75000"/>
                  </a:schemeClr>
                </a:solidFill>
              </a:rPr>
              <a:t>The second option is that only 30 minutes before take off are left. In this case, all containers – no matter if they are full or not - will be collected and then loaded onto the space ship. After both teams have completed their tasks, the space ship is ready for take off.” </a:t>
            </a:r>
            <a:endParaRPr lang="en-IN" sz="2000" dirty="0">
              <a:solidFill>
                <a:schemeClr val="accent1">
                  <a:lumMod val="75000"/>
                </a:schemeClr>
              </a:solidFill>
            </a:endParaRPr>
          </a:p>
        </p:txBody>
      </p:sp>
    </p:spTree>
    <p:extLst>
      <p:ext uri="{BB962C8B-B14F-4D97-AF65-F5344CB8AC3E}">
        <p14:creationId xmlns:p14="http://schemas.microsoft.com/office/powerpoint/2010/main" val="331881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FD0BA7-FF40-47C1-8F96-AA81B8FDE89C}"/>
              </a:ext>
            </a:extLst>
          </p:cNvPr>
          <p:cNvSpPr txBox="1"/>
          <p:nvPr/>
        </p:nvSpPr>
        <p:spPr>
          <a:xfrm>
            <a:off x="248575" y="417250"/>
            <a:ext cx="10795246" cy="1015663"/>
          </a:xfrm>
          <a:prstGeom prst="rect">
            <a:avLst/>
          </a:prstGeom>
          <a:noFill/>
        </p:spPr>
        <p:txBody>
          <a:bodyPr wrap="square" rtlCol="0">
            <a:spAutoFit/>
          </a:bodyPr>
          <a:lstStyle/>
          <a:p>
            <a:r>
              <a:rPr lang="en-IN" sz="6000" dirty="0"/>
              <a:t>BPMN2.0 Practice Question1</a:t>
            </a:r>
          </a:p>
        </p:txBody>
      </p:sp>
      <p:sp>
        <p:nvSpPr>
          <p:cNvPr id="3" name="TextBox 2">
            <a:extLst>
              <a:ext uri="{FF2B5EF4-FFF2-40B4-BE49-F238E27FC236}">
                <a16:creationId xmlns:a16="http://schemas.microsoft.com/office/drawing/2014/main" id="{60413380-E00D-42DE-8FF2-ACF027D618E3}"/>
              </a:ext>
            </a:extLst>
          </p:cNvPr>
          <p:cNvSpPr txBox="1"/>
          <p:nvPr/>
        </p:nvSpPr>
        <p:spPr>
          <a:xfrm>
            <a:off x="355107" y="1535837"/>
            <a:ext cx="11461072" cy="4893647"/>
          </a:xfrm>
          <a:prstGeom prst="rect">
            <a:avLst/>
          </a:prstGeom>
          <a:noFill/>
        </p:spPr>
        <p:txBody>
          <a:bodyPr wrap="square" rtlCol="0">
            <a:spAutoFit/>
          </a:bodyPr>
          <a:lstStyle/>
          <a:p>
            <a:r>
              <a:rPr lang="en-US" sz="2400" dirty="0">
                <a:solidFill>
                  <a:schemeClr val="accent1">
                    <a:lumMod val="75000"/>
                  </a:schemeClr>
                </a:solidFill>
              </a:rPr>
              <a:t>As soon as an invoice is received from a customer, it needs to be checked for mismatches. </a:t>
            </a:r>
          </a:p>
          <a:p>
            <a:endParaRPr lang="en-US" sz="2400" dirty="0">
              <a:solidFill>
                <a:schemeClr val="accent1">
                  <a:lumMod val="75000"/>
                </a:schemeClr>
              </a:solidFill>
            </a:endParaRPr>
          </a:p>
          <a:p>
            <a:r>
              <a:rPr lang="en-US" sz="2400" dirty="0">
                <a:solidFill>
                  <a:schemeClr val="accent1">
                    <a:lumMod val="75000"/>
                  </a:schemeClr>
                </a:solidFill>
              </a:rPr>
              <a:t>• The check may result in either of these three options: – </a:t>
            </a:r>
          </a:p>
          <a:p>
            <a:endParaRPr lang="en-US" sz="2400" dirty="0">
              <a:solidFill>
                <a:schemeClr val="accent1">
                  <a:lumMod val="75000"/>
                </a:schemeClr>
              </a:solidFill>
            </a:endParaRPr>
          </a:p>
          <a:p>
            <a:pPr marL="400050" indent="-400050">
              <a:buAutoNum type="romanLcParenR"/>
            </a:pPr>
            <a:r>
              <a:rPr lang="en-US" sz="2400" dirty="0">
                <a:solidFill>
                  <a:schemeClr val="accent1">
                    <a:lumMod val="75000"/>
                  </a:schemeClr>
                </a:solidFill>
              </a:rPr>
              <a:t>there are no mismatches, in which case the invoice is posted; </a:t>
            </a:r>
          </a:p>
          <a:p>
            <a:pPr marL="400050" indent="-400050">
              <a:buAutoNum type="romanLcParenR"/>
            </a:pPr>
            <a:r>
              <a:rPr lang="en-US" sz="2400" dirty="0">
                <a:solidFill>
                  <a:schemeClr val="accent1">
                    <a:lumMod val="75000"/>
                  </a:schemeClr>
                </a:solidFill>
              </a:rPr>
              <a:t>there are mismatches but these can be corrected, in which case the invoice is re-sent to the customer; and</a:t>
            </a:r>
          </a:p>
          <a:p>
            <a:pPr marL="400050" indent="-400050">
              <a:buAutoNum type="romanLcParenR"/>
            </a:pPr>
            <a:r>
              <a:rPr lang="en-US" sz="2400" dirty="0">
                <a:solidFill>
                  <a:schemeClr val="accent1">
                    <a:lumMod val="75000"/>
                  </a:schemeClr>
                </a:solidFill>
              </a:rPr>
              <a:t>there are mismatches but these cannot be corrected, in which case the invoice is blocked.</a:t>
            </a:r>
          </a:p>
          <a:p>
            <a:pPr marL="400050" indent="-400050">
              <a:buAutoNum type="romanLcParenR"/>
            </a:pPr>
            <a:endParaRPr lang="en-US" sz="2400" dirty="0">
              <a:solidFill>
                <a:schemeClr val="accent1">
                  <a:lumMod val="75000"/>
                </a:schemeClr>
              </a:solidFill>
            </a:endParaRPr>
          </a:p>
          <a:p>
            <a:pPr marL="400050" indent="-400050">
              <a:buAutoNum type="romanLcParenR"/>
            </a:pPr>
            <a:endParaRPr lang="en-US" sz="2400" dirty="0">
              <a:solidFill>
                <a:schemeClr val="accent1">
                  <a:lumMod val="75000"/>
                </a:schemeClr>
              </a:solidFill>
            </a:endParaRPr>
          </a:p>
          <a:p>
            <a:r>
              <a:rPr lang="en-US" sz="2400" dirty="0">
                <a:solidFill>
                  <a:schemeClr val="accent1">
                    <a:lumMod val="75000"/>
                  </a:schemeClr>
                </a:solidFill>
              </a:rPr>
              <a:t>• Once one of these three activities is performed the invoice is parked and the process completes.</a:t>
            </a:r>
            <a:endParaRPr lang="en-IN" sz="2400" dirty="0">
              <a:solidFill>
                <a:schemeClr val="accent1">
                  <a:lumMod val="75000"/>
                </a:schemeClr>
              </a:solidFill>
            </a:endParaRPr>
          </a:p>
        </p:txBody>
      </p:sp>
    </p:spTree>
    <p:extLst>
      <p:ext uri="{BB962C8B-B14F-4D97-AF65-F5344CB8AC3E}">
        <p14:creationId xmlns:p14="http://schemas.microsoft.com/office/powerpoint/2010/main" val="291151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87BEE0-AE59-4248-A685-C5A65C333E4A}"/>
              </a:ext>
            </a:extLst>
          </p:cNvPr>
          <p:cNvSpPr txBox="1"/>
          <p:nvPr/>
        </p:nvSpPr>
        <p:spPr>
          <a:xfrm>
            <a:off x="204186" y="390617"/>
            <a:ext cx="11718525" cy="923330"/>
          </a:xfrm>
          <a:prstGeom prst="rect">
            <a:avLst/>
          </a:prstGeom>
          <a:noFill/>
        </p:spPr>
        <p:txBody>
          <a:bodyPr wrap="square" rtlCol="0">
            <a:spAutoFit/>
          </a:bodyPr>
          <a:lstStyle/>
          <a:p>
            <a:r>
              <a:rPr lang="en-IN" sz="5400" dirty="0"/>
              <a:t>Use Case Diagram – Practice Question 1</a:t>
            </a:r>
          </a:p>
        </p:txBody>
      </p:sp>
      <p:sp>
        <p:nvSpPr>
          <p:cNvPr id="3" name="TextBox 2">
            <a:extLst>
              <a:ext uri="{FF2B5EF4-FFF2-40B4-BE49-F238E27FC236}">
                <a16:creationId xmlns:a16="http://schemas.microsoft.com/office/drawing/2014/main" id="{918F9AAC-8463-43BF-92F9-6B9166F2DFA5}"/>
              </a:ext>
            </a:extLst>
          </p:cNvPr>
          <p:cNvSpPr txBox="1"/>
          <p:nvPr/>
        </p:nvSpPr>
        <p:spPr>
          <a:xfrm>
            <a:off x="363984" y="1606858"/>
            <a:ext cx="11558727" cy="5578450"/>
          </a:xfrm>
          <a:prstGeom prst="rect">
            <a:avLst/>
          </a:prstGeom>
          <a:noFill/>
        </p:spPr>
        <p:txBody>
          <a:bodyPr wrap="square" rtlCol="0">
            <a:spAutoFit/>
          </a:bodyPr>
          <a:lstStyle/>
          <a:p>
            <a:pPr marL="139700" marR="238125"/>
            <a:r>
              <a:rPr lang="en-US" sz="2400" dirty="0">
                <a:solidFill>
                  <a:schemeClr val="accent1">
                    <a:lumMod val="75000"/>
                  </a:schemeClr>
                </a:solidFill>
                <a:effectLst/>
                <a:latin typeface="Carlito"/>
                <a:ea typeface="Carlito"/>
                <a:cs typeface="Carlito"/>
              </a:rPr>
              <a:t>Railway Reservation System is a system used for booking tickets over internet. Any Customer Can book tickets for different trains. Customer can book a ticket only if the tickets are available. Customer searches for the availability of tickets then if the tickets are available, he books the tickets by initially filling details in a form. Tickets can be booked in two ways by </a:t>
            </a:r>
            <a:r>
              <a:rPr lang="en-US" sz="2400" dirty="0" err="1">
                <a:solidFill>
                  <a:schemeClr val="accent1">
                    <a:lumMod val="75000"/>
                  </a:schemeClr>
                </a:solidFill>
                <a:effectLst/>
                <a:latin typeface="Carlito"/>
                <a:ea typeface="Carlito"/>
                <a:cs typeface="Carlito"/>
              </a:rPr>
              <a:t>i</a:t>
            </a:r>
            <a:r>
              <a:rPr lang="en-US" sz="2400" dirty="0">
                <a:solidFill>
                  <a:schemeClr val="accent1">
                    <a:lumMod val="75000"/>
                  </a:schemeClr>
                </a:solidFill>
                <a:effectLst/>
                <a:latin typeface="Carlito"/>
                <a:ea typeface="Carlito"/>
                <a:cs typeface="Carlito"/>
              </a:rPr>
              <a:t>-ticket or by e-ticket booking.</a:t>
            </a:r>
            <a:endParaRPr lang="en-IN" sz="2400" dirty="0">
              <a:solidFill>
                <a:schemeClr val="accent1">
                  <a:lumMod val="75000"/>
                </a:schemeClr>
              </a:solidFill>
              <a:effectLst/>
              <a:latin typeface="Carlito"/>
              <a:ea typeface="Carlito"/>
              <a:cs typeface="Carlito"/>
            </a:endParaRPr>
          </a:p>
          <a:p>
            <a:pPr marL="139700">
              <a:spcBef>
                <a:spcPts val="10"/>
              </a:spcBef>
              <a:spcAft>
                <a:spcPts val="0"/>
              </a:spcAft>
            </a:pPr>
            <a:r>
              <a:rPr lang="en-US" sz="2400" dirty="0">
                <a:solidFill>
                  <a:schemeClr val="accent1">
                    <a:lumMod val="75000"/>
                  </a:schemeClr>
                </a:solidFill>
                <a:effectLst/>
                <a:latin typeface="Carlito"/>
                <a:ea typeface="Carlito"/>
                <a:cs typeface="Carlito"/>
              </a:rPr>
              <a:t> </a:t>
            </a:r>
            <a:endParaRPr lang="en-IN" sz="2400" dirty="0">
              <a:solidFill>
                <a:schemeClr val="accent1">
                  <a:lumMod val="75000"/>
                </a:schemeClr>
              </a:solidFill>
              <a:effectLst/>
              <a:latin typeface="Carlito"/>
              <a:ea typeface="Carlito"/>
              <a:cs typeface="Carlito"/>
            </a:endParaRPr>
          </a:p>
          <a:p>
            <a:pPr marL="139700" marR="205740">
              <a:spcBef>
                <a:spcPts val="280"/>
              </a:spcBef>
              <a:spcAft>
                <a:spcPts val="0"/>
              </a:spcAft>
            </a:pPr>
            <a:r>
              <a:rPr lang="en-US" sz="2400" dirty="0">
                <a:solidFill>
                  <a:schemeClr val="accent1">
                    <a:lumMod val="75000"/>
                  </a:schemeClr>
                </a:solidFill>
                <a:effectLst/>
                <a:latin typeface="Carlito"/>
                <a:ea typeface="Carlito"/>
                <a:cs typeface="Carlito"/>
              </a:rPr>
              <a:t>In case of </a:t>
            </a:r>
            <a:r>
              <a:rPr lang="en-US" sz="2400" dirty="0" err="1">
                <a:solidFill>
                  <a:schemeClr val="accent1">
                    <a:lumMod val="75000"/>
                  </a:schemeClr>
                </a:solidFill>
                <a:effectLst/>
                <a:latin typeface="Carlito"/>
                <a:ea typeface="Carlito"/>
                <a:cs typeface="Carlito"/>
              </a:rPr>
              <a:t>i</a:t>
            </a:r>
            <a:r>
              <a:rPr lang="en-US" sz="2400" dirty="0">
                <a:solidFill>
                  <a:schemeClr val="accent1">
                    <a:lumMod val="75000"/>
                  </a:schemeClr>
                </a:solidFill>
                <a:effectLst/>
                <a:latin typeface="Carlito"/>
                <a:ea typeface="Carlito"/>
                <a:cs typeface="Carlito"/>
              </a:rPr>
              <a:t>-ticket booking customer can book the tickets online and the tickets are couriered to Particular customer at their address. But in case of e-ticket booking and cancelling tickets are booked and cancelled online sitting at the home and customer himself has to take print of the ticket but in both the cases amount for tickets are deducted from customer’s account. For cancellation of ticket the customer has to go at reservation office than fill cancellation form and ask the clerk to cancel the ticket than the refund is transferred to customer account. After booking ticket the customer has to checkout by paying fare amount to clerk.</a:t>
            </a:r>
            <a:endParaRPr lang="en-IN" sz="2400" dirty="0">
              <a:solidFill>
                <a:schemeClr val="accent1">
                  <a:lumMod val="75000"/>
                </a:schemeClr>
              </a:solidFill>
              <a:effectLst/>
              <a:latin typeface="Carlito"/>
              <a:ea typeface="Carlito"/>
              <a:cs typeface="Carlito"/>
            </a:endParaRPr>
          </a:p>
          <a:p>
            <a:endParaRPr lang="en-IN" dirty="0"/>
          </a:p>
        </p:txBody>
      </p:sp>
    </p:spTree>
    <p:extLst>
      <p:ext uri="{BB962C8B-B14F-4D97-AF65-F5344CB8AC3E}">
        <p14:creationId xmlns:p14="http://schemas.microsoft.com/office/powerpoint/2010/main" val="2004463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7B4F44-6E6F-40F8-B334-88BFFD06ABFB}"/>
              </a:ext>
            </a:extLst>
          </p:cNvPr>
          <p:cNvSpPr txBox="1"/>
          <p:nvPr/>
        </p:nvSpPr>
        <p:spPr>
          <a:xfrm flipH="1">
            <a:off x="241028" y="363984"/>
            <a:ext cx="11768096" cy="923330"/>
          </a:xfrm>
          <a:prstGeom prst="rect">
            <a:avLst/>
          </a:prstGeom>
          <a:noFill/>
        </p:spPr>
        <p:txBody>
          <a:bodyPr wrap="square" rtlCol="0">
            <a:spAutoFit/>
          </a:bodyPr>
          <a:lstStyle/>
          <a:p>
            <a:r>
              <a:rPr lang="en-IN" sz="5400" dirty="0"/>
              <a:t>Use Case Diagram – Practice Question 2</a:t>
            </a:r>
          </a:p>
        </p:txBody>
      </p:sp>
      <p:sp>
        <p:nvSpPr>
          <p:cNvPr id="3" name="TextBox 2">
            <a:extLst>
              <a:ext uri="{FF2B5EF4-FFF2-40B4-BE49-F238E27FC236}">
                <a16:creationId xmlns:a16="http://schemas.microsoft.com/office/drawing/2014/main" id="{2C037979-5B92-440F-AF68-D507C8493585}"/>
              </a:ext>
            </a:extLst>
          </p:cNvPr>
          <p:cNvSpPr txBox="1"/>
          <p:nvPr/>
        </p:nvSpPr>
        <p:spPr>
          <a:xfrm>
            <a:off x="408373" y="1464816"/>
            <a:ext cx="11487705" cy="5355312"/>
          </a:xfrm>
          <a:prstGeom prst="rect">
            <a:avLst/>
          </a:prstGeom>
          <a:noFill/>
        </p:spPr>
        <p:txBody>
          <a:bodyPr wrap="square" rtlCol="0">
            <a:spAutoFit/>
          </a:bodyPr>
          <a:lstStyle/>
          <a:p>
            <a:pPr algn="l" fontAlgn="base">
              <a:buFont typeface="+mj-lt"/>
              <a:buAutoNum type="arabicPeriod"/>
            </a:pPr>
            <a:r>
              <a:rPr lang="en-US" b="0" i="0" dirty="0">
                <a:solidFill>
                  <a:schemeClr val="accent1">
                    <a:lumMod val="75000"/>
                  </a:schemeClr>
                </a:solidFill>
                <a:effectLst/>
                <a:latin typeface="urw-din"/>
              </a:rPr>
              <a:t>User who registers himself as a new user initially is regarded as staff or student for the library system.</a:t>
            </a:r>
          </a:p>
          <a:p>
            <a:pPr marL="742950" lvl="1" indent="-285750" algn="l" fontAlgn="base">
              <a:buFont typeface="+mj-lt"/>
              <a:buAutoNum type="arabicPeriod"/>
            </a:pPr>
            <a:r>
              <a:rPr lang="en-US" b="0" i="0" dirty="0">
                <a:solidFill>
                  <a:schemeClr val="accent1">
                    <a:lumMod val="75000"/>
                  </a:schemeClr>
                </a:solidFill>
                <a:effectLst/>
                <a:latin typeface="urw-din"/>
              </a:rPr>
              <a:t>For the user to get registered as a new user, registration forms are available that is needed to be fulfilled by the user.</a:t>
            </a:r>
          </a:p>
          <a:p>
            <a:pPr marL="742950" lvl="1" indent="-285750" algn="l" fontAlgn="base">
              <a:buFont typeface="+mj-lt"/>
              <a:buAutoNum type="arabicPeriod"/>
            </a:pPr>
            <a:r>
              <a:rPr lang="en-US" b="0" i="0" dirty="0">
                <a:solidFill>
                  <a:schemeClr val="accent1">
                    <a:lumMod val="75000"/>
                  </a:schemeClr>
                </a:solidFill>
                <a:effectLst/>
                <a:latin typeface="urw-din"/>
              </a:rPr>
              <a:t>After registration, a library card is issued to the user by the librarian. On the library card, an ID is assigned to cardholder or user.</a:t>
            </a:r>
          </a:p>
          <a:p>
            <a:pPr algn="l" fontAlgn="base">
              <a:buFont typeface="+mj-lt"/>
              <a:buAutoNum type="arabicPeriod"/>
            </a:pPr>
            <a:r>
              <a:rPr lang="en-US" b="0" i="0" dirty="0">
                <a:solidFill>
                  <a:schemeClr val="accent1">
                    <a:lumMod val="75000"/>
                  </a:schemeClr>
                </a:solidFill>
                <a:effectLst/>
                <a:latin typeface="urw-din"/>
              </a:rPr>
              <a:t>After getting the library card, a new book is requested by the user as per there requirement.</a:t>
            </a:r>
          </a:p>
          <a:p>
            <a:pPr algn="l" fontAlgn="base">
              <a:buFont typeface="+mj-lt"/>
              <a:buAutoNum type="arabicPeriod"/>
            </a:pPr>
            <a:r>
              <a:rPr lang="en-US" b="0" i="0" dirty="0">
                <a:solidFill>
                  <a:schemeClr val="accent1">
                    <a:lumMod val="75000"/>
                  </a:schemeClr>
                </a:solidFill>
                <a:effectLst/>
                <a:latin typeface="urw-din"/>
              </a:rPr>
              <a:t>After, requesting, the desired book or the requested book is reserved by the user that means no other user can request for that book.</a:t>
            </a:r>
          </a:p>
          <a:p>
            <a:pPr algn="l" fontAlgn="base">
              <a:buFont typeface="+mj-lt"/>
              <a:buAutoNum type="arabicPeriod"/>
            </a:pPr>
            <a:r>
              <a:rPr lang="en-US" b="0" i="0" dirty="0">
                <a:solidFill>
                  <a:schemeClr val="accent1">
                    <a:lumMod val="75000"/>
                  </a:schemeClr>
                </a:solidFill>
                <a:effectLst/>
                <a:latin typeface="urw-din"/>
              </a:rPr>
              <a:t>Now, the user can renew a book that means the user can get a new due date for the desired book if the user has renewed them.</a:t>
            </a:r>
          </a:p>
          <a:p>
            <a:pPr algn="l" fontAlgn="base">
              <a:buFont typeface="+mj-lt"/>
              <a:buAutoNum type="arabicPeriod"/>
            </a:pPr>
            <a:r>
              <a:rPr lang="en-US" b="0" i="0" dirty="0">
                <a:solidFill>
                  <a:schemeClr val="accent1">
                    <a:lumMod val="75000"/>
                  </a:schemeClr>
                </a:solidFill>
                <a:effectLst/>
                <a:latin typeface="urw-din"/>
              </a:rPr>
              <a:t>If the user somehow forgets to return the book before the due date, then the user pays fine. Or if the user forgets to renew the book till the due date, then the book will be overdue and the user pays fine.</a:t>
            </a:r>
          </a:p>
          <a:p>
            <a:pPr algn="l" fontAlgn="base">
              <a:buFont typeface="+mj-lt"/>
              <a:buAutoNum type="arabicPeriod"/>
            </a:pPr>
            <a:r>
              <a:rPr lang="en-US" b="0" i="0" dirty="0">
                <a:solidFill>
                  <a:schemeClr val="accent1">
                    <a:lumMod val="75000"/>
                  </a:schemeClr>
                </a:solidFill>
                <a:effectLst/>
                <a:latin typeface="urw-din"/>
              </a:rPr>
              <a:t>User can fill the feedback form available if they want to.</a:t>
            </a:r>
          </a:p>
          <a:p>
            <a:pPr algn="l" fontAlgn="base">
              <a:buFont typeface="+mj-lt"/>
              <a:buAutoNum type="arabicPeriod"/>
            </a:pPr>
            <a:r>
              <a:rPr lang="en-US" b="0" i="0" dirty="0">
                <a:solidFill>
                  <a:schemeClr val="accent1">
                    <a:lumMod val="75000"/>
                  </a:schemeClr>
                </a:solidFill>
                <a:effectLst/>
                <a:latin typeface="urw-din"/>
              </a:rPr>
              <a:t>Librarian has a key role in this system. Librarian adds the records in the library database about each student or user every time issuing the book or returning the book, or paying fine.</a:t>
            </a:r>
          </a:p>
          <a:p>
            <a:pPr algn="l" fontAlgn="base">
              <a:buFont typeface="+mj-lt"/>
              <a:buAutoNum type="arabicPeriod"/>
            </a:pPr>
            <a:r>
              <a:rPr lang="en-US" b="0" i="0" dirty="0">
                <a:solidFill>
                  <a:schemeClr val="accent1">
                    <a:lumMod val="75000"/>
                  </a:schemeClr>
                </a:solidFill>
                <a:effectLst/>
                <a:latin typeface="urw-din"/>
              </a:rPr>
              <a:t>Librarian also deletes the record of a particular student if the student leaves the college or passed out from the college. If the book no longer exists in the library, then the record of the particular book is also deleted.</a:t>
            </a:r>
          </a:p>
          <a:p>
            <a:pPr algn="l" fontAlgn="base">
              <a:buFont typeface="+mj-lt"/>
              <a:buAutoNum type="arabicPeriod"/>
            </a:pPr>
            <a:r>
              <a:rPr lang="en-US" b="0" i="0" dirty="0">
                <a:solidFill>
                  <a:schemeClr val="accent1">
                    <a:lumMod val="75000"/>
                  </a:schemeClr>
                </a:solidFill>
                <a:effectLst/>
                <a:latin typeface="urw-din"/>
              </a:rPr>
              <a:t>Updating database is the important role of Librarian.</a:t>
            </a:r>
          </a:p>
          <a:p>
            <a:endParaRPr lang="en-IN" dirty="0"/>
          </a:p>
        </p:txBody>
      </p:sp>
    </p:spTree>
    <p:extLst>
      <p:ext uri="{BB962C8B-B14F-4D97-AF65-F5344CB8AC3E}">
        <p14:creationId xmlns:p14="http://schemas.microsoft.com/office/powerpoint/2010/main" val="3521014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7B3CDF-46C8-4133-9C61-E09DF3853FD6}"/>
              </a:ext>
            </a:extLst>
          </p:cNvPr>
          <p:cNvSpPr txBox="1"/>
          <p:nvPr/>
        </p:nvSpPr>
        <p:spPr>
          <a:xfrm flipH="1">
            <a:off x="161129" y="417250"/>
            <a:ext cx="11847995" cy="923330"/>
          </a:xfrm>
          <a:prstGeom prst="rect">
            <a:avLst/>
          </a:prstGeom>
          <a:noFill/>
        </p:spPr>
        <p:txBody>
          <a:bodyPr wrap="square" rtlCol="0">
            <a:spAutoFit/>
          </a:bodyPr>
          <a:lstStyle/>
          <a:p>
            <a:r>
              <a:rPr lang="en-IN" sz="5400" dirty="0"/>
              <a:t>Data Flow Diagram – Practice Question 1</a:t>
            </a:r>
          </a:p>
        </p:txBody>
      </p:sp>
      <p:sp>
        <p:nvSpPr>
          <p:cNvPr id="3" name="TextBox 2">
            <a:extLst>
              <a:ext uri="{FF2B5EF4-FFF2-40B4-BE49-F238E27FC236}">
                <a16:creationId xmlns:a16="http://schemas.microsoft.com/office/drawing/2014/main" id="{1A7D11C3-CD41-449F-9BC3-4EF43121E683}"/>
              </a:ext>
            </a:extLst>
          </p:cNvPr>
          <p:cNvSpPr txBox="1"/>
          <p:nvPr/>
        </p:nvSpPr>
        <p:spPr>
          <a:xfrm flipH="1">
            <a:off x="365315" y="1553592"/>
            <a:ext cx="11507089" cy="4524315"/>
          </a:xfrm>
          <a:prstGeom prst="rect">
            <a:avLst/>
          </a:prstGeom>
          <a:noFill/>
        </p:spPr>
        <p:txBody>
          <a:bodyPr wrap="square" rtlCol="0">
            <a:spAutoFit/>
          </a:bodyPr>
          <a:lstStyle/>
          <a:p>
            <a:r>
              <a:rPr lang="en-US" dirty="0">
                <a:solidFill>
                  <a:schemeClr val="accent1">
                    <a:lumMod val="75000"/>
                  </a:schemeClr>
                </a:solidFill>
              </a:rPr>
              <a:t>Draw a data flow diagram for a railway company’s customer service system. The two external entities that will interact with the system are : Customer Service executive and Passenger.</a:t>
            </a:r>
          </a:p>
          <a:p>
            <a:endParaRPr lang="en-US" dirty="0">
              <a:solidFill>
                <a:schemeClr val="accent1">
                  <a:lumMod val="75000"/>
                </a:schemeClr>
              </a:solidFill>
            </a:endParaRPr>
          </a:p>
          <a:p>
            <a:r>
              <a:rPr lang="en-US" dirty="0">
                <a:solidFill>
                  <a:schemeClr val="accent1">
                    <a:lumMod val="75000"/>
                  </a:schemeClr>
                </a:solidFill>
              </a:rPr>
              <a:t>The processes involved are: Inquire transport details, Buy Souvenir, Buy ticket, and Report Lost.</a:t>
            </a:r>
          </a:p>
          <a:p>
            <a:endParaRPr lang="en-US" dirty="0">
              <a:solidFill>
                <a:schemeClr val="accent1">
                  <a:lumMod val="75000"/>
                </a:schemeClr>
              </a:solidFill>
            </a:endParaRPr>
          </a:p>
          <a:p>
            <a:r>
              <a:rPr lang="en-US" dirty="0">
                <a:solidFill>
                  <a:schemeClr val="accent1">
                    <a:lumMod val="75000"/>
                  </a:schemeClr>
                </a:solidFill>
              </a:rPr>
              <a:t>A Passenger can receive Transport details from the Inquiry Transport Details process, and the details are provided by the data stores Transport Details and Railway Live Statistic. CS Assistant can initiate the Buy Souvenir process, which will result in having the Order details stored in the Order data store. Although customer is the real person who buy souvenir, it is the CS Assistant who accesses the system for storing the order details. </a:t>
            </a:r>
          </a:p>
          <a:p>
            <a:endParaRPr lang="en-US" dirty="0">
              <a:solidFill>
                <a:schemeClr val="accent1">
                  <a:lumMod val="75000"/>
                </a:schemeClr>
              </a:solidFill>
            </a:endParaRPr>
          </a:p>
          <a:p>
            <a:r>
              <a:rPr lang="en-US" dirty="0">
                <a:solidFill>
                  <a:schemeClr val="accent1">
                    <a:lumMod val="75000"/>
                  </a:schemeClr>
                </a:solidFill>
              </a:rPr>
              <a:t>CS Assistant can also initiate the Buy Ticket process by providing Order details and the details will be stored again in the Order data store.</a:t>
            </a:r>
          </a:p>
          <a:p>
            <a:endParaRPr lang="en-US" dirty="0">
              <a:solidFill>
                <a:schemeClr val="accent1">
                  <a:lumMod val="75000"/>
                </a:schemeClr>
              </a:solidFill>
            </a:endParaRPr>
          </a:p>
          <a:p>
            <a:r>
              <a:rPr lang="en-US" dirty="0">
                <a:solidFill>
                  <a:schemeClr val="accent1">
                    <a:lumMod val="75000"/>
                  </a:schemeClr>
                </a:solidFill>
              </a:rPr>
              <a:t>Finally, CS Assistant can initiate the Report Lost process by providing the Incident and item details and the information will be stored in the Lost Item database. </a:t>
            </a:r>
            <a:endParaRPr lang="en-IN" dirty="0">
              <a:solidFill>
                <a:schemeClr val="accent1">
                  <a:lumMod val="75000"/>
                </a:schemeClr>
              </a:solidFill>
            </a:endParaRPr>
          </a:p>
          <a:p>
            <a:endParaRPr lang="en-IN" dirty="0"/>
          </a:p>
        </p:txBody>
      </p:sp>
    </p:spTree>
    <p:extLst>
      <p:ext uri="{BB962C8B-B14F-4D97-AF65-F5344CB8AC3E}">
        <p14:creationId xmlns:p14="http://schemas.microsoft.com/office/powerpoint/2010/main" val="3913342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7B3CDF-46C8-4133-9C61-E09DF3853FD6}"/>
              </a:ext>
            </a:extLst>
          </p:cNvPr>
          <p:cNvSpPr txBox="1"/>
          <p:nvPr/>
        </p:nvSpPr>
        <p:spPr>
          <a:xfrm flipH="1">
            <a:off x="161129" y="417250"/>
            <a:ext cx="11847995" cy="923330"/>
          </a:xfrm>
          <a:prstGeom prst="rect">
            <a:avLst/>
          </a:prstGeom>
          <a:noFill/>
        </p:spPr>
        <p:txBody>
          <a:bodyPr wrap="square" rtlCol="0">
            <a:spAutoFit/>
          </a:bodyPr>
          <a:lstStyle/>
          <a:p>
            <a:r>
              <a:rPr lang="en-IN" sz="5400" dirty="0"/>
              <a:t>Data Flow Diagram – Practice Question 2</a:t>
            </a:r>
          </a:p>
        </p:txBody>
      </p:sp>
      <p:sp>
        <p:nvSpPr>
          <p:cNvPr id="3" name="TextBox 2">
            <a:extLst>
              <a:ext uri="{FF2B5EF4-FFF2-40B4-BE49-F238E27FC236}">
                <a16:creationId xmlns:a16="http://schemas.microsoft.com/office/drawing/2014/main" id="{1A7D11C3-CD41-449F-9BC3-4EF43121E683}"/>
              </a:ext>
            </a:extLst>
          </p:cNvPr>
          <p:cNvSpPr txBox="1"/>
          <p:nvPr/>
        </p:nvSpPr>
        <p:spPr>
          <a:xfrm flipH="1">
            <a:off x="342455" y="1580225"/>
            <a:ext cx="11507089" cy="5539978"/>
          </a:xfrm>
          <a:prstGeom prst="rect">
            <a:avLst/>
          </a:prstGeom>
          <a:noFill/>
        </p:spPr>
        <p:txBody>
          <a:bodyPr wrap="square" rtlCol="0">
            <a:spAutoFit/>
          </a:bodyPr>
          <a:lstStyle/>
          <a:p>
            <a:r>
              <a:rPr lang="en-US" sz="2400" dirty="0">
                <a:solidFill>
                  <a:schemeClr val="accent1">
                    <a:lumMod val="75000"/>
                  </a:schemeClr>
                </a:solidFill>
              </a:rPr>
              <a:t>Draw a data flow diagram for Food Ordering System. The external entities are: Supplier, Kitchen, Manager, and Customer.</a:t>
            </a:r>
          </a:p>
          <a:p>
            <a:endParaRPr lang="en-US" sz="2400" dirty="0">
              <a:solidFill>
                <a:schemeClr val="accent1">
                  <a:lumMod val="75000"/>
                </a:schemeClr>
              </a:solidFill>
            </a:endParaRPr>
          </a:p>
          <a:p>
            <a:r>
              <a:rPr lang="en-US" sz="2400" dirty="0">
                <a:solidFill>
                  <a:schemeClr val="accent1">
                    <a:lumMod val="75000"/>
                  </a:schemeClr>
                </a:solidFill>
              </a:rPr>
              <a:t>The Food Order System contains three processes, four external entities, and two data stores. Customer can place an Order. The Order Food process receives the Order, forwards it to the Kitchen, store it in the Order data store, and store the updated Inventory details in the Inventory data store. The process also delivers a Bill to the Customer.</a:t>
            </a:r>
          </a:p>
          <a:p>
            <a:endParaRPr lang="en-US" sz="2400" dirty="0">
              <a:solidFill>
                <a:schemeClr val="accent1">
                  <a:lumMod val="75000"/>
                </a:schemeClr>
              </a:solidFill>
            </a:endParaRPr>
          </a:p>
          <a:p>
            <a:pPr algn="l"/>
            <a:r>
              <a:rPr lang="en-US" sz="2400" dirty="0">
                <a:solidFill>
                  <a:schemeClr val="accent1">
                    <a:lumMod val="75000"/>
                  </a:schemeClr>
                </a:solidFill>
              </a:rPr>
              <a:t>The Manager can receive Reports through the Generate Reports process, which takes Inventory details and Orders as input from the Inventory and Order data store respectively.</a:t>
            </a:r>
          </a:p>
          <a:p>
            <a:pPr algn="l"/>
            <a:r>
              <a:rPr lang="en-US" sz="2400" dirty="0">
                <a:solidFill>
                  <a:schemeClr val="accent1">
                    <a:lumMod val="75000"/>
                  </a:schemeClr>
                </a:solidFill>
              </a:rPr>
              <a:t>The Manager can also initiate the Order Inventory process by providing Inventory order. The process forwards the Inventory order to the Supplier and stores the updated Inventory details in the Inventory data store.</a:t>
            </a:r>
          </a:p>
          <a:p>
            <a:endParaRPr lang="en-IN" dirty="0"/>
          </a:p>
        </p:txBody>
      </p:sp>
    </p:spTree>
    <p:extLst>
      <p:ext uri="{BB962C8B-B14F-4D97-AF65-F5344CB8AC3E}">
        <p14:creationId xmlns:p14="http://schemas.microsoft.com/office/powerpoint/2010/main" val="1724615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E9C42-3D11-4AE3-A09A-999433DDD19D}"/>
              </a:ext>
            </a:extLst>
          </p:cNvPr>
          <p:cNvSpPr txBox="1"/>
          <p:nvPr/>
        </p:nvSpPr>
        <p:spPr>
          <a:xfrm flipH="1">
            <a:off x="187762" y="390617"/>
            <a:ext cx="11756259" cy="923330"/>
          </a:xfrm>
          <a:prstGeom prst="rect">
            <a:avLst/>
          </a:prstGeom>
          <a:noFill/>
        </p:spPr>
        <p:txBody>
          <a:bodyPr wrap="square" rtlCol="0">
            <a:spAutoFit/>
          </a:bodyPr>
          <a:lstStyle/>
          <a:p>
            <a:r>
              <a:rPr lang="en-IN" sz="5400" dirty="0"/>
              <a:t>Activity Diagram – Practice Question 1</a:t>
            </a:r>
          </a:p>
        </p:txBody>
      </p:sp>
      <p:sp>
        <p:nvSpPr>
          <p:cNvPr id="3" name="TextBox 2">
            <a:extLst>
              <a:ext uri="{FF2B5EF4-FFF2-40B4-BE49-F238E27FC236}">
                <a16:creationId xmlns:a16="http://schemas.microsoft.com/office/drawing/2014/main" id="{36D24651-9B2D-4E8C-A40F-DE79A1B2C8C5}"/>
              </a:ext>
            </a:extLst>
          </p:cNvPr>
          <p:cNvSpPr txBox="1"/>
          <p:nvPr/>
        </p:nvSpPr>
        <p:spPr>
          <a:xfrm>
            <a:off x="319596" y="1500326"/>
            <a:ext cx="11624425" cy="2862322"/>
          </a:xfrm>
          <a:prstGeom prst="rect">
            <a:avLst/>
          </a:prstGeom>
          <a:noFill/>
        </p:spPr>
        <p:txBody>
          <a:bodyPr wrap="square" rtlCol="0">
            <a:spAutoFit/>
          </a:bodyPr>
          <a:lstStyle/>
          <a:p>
            <a:pPr algn="l"/>
            <a:r>
              <a:rPr lang="en-US" b="1" i="0" dirty="0">
                <a:solidFill>
                  <a:schemeClr val="accent1">
                    <a:lumMod val="75000"/>
                  </a:schemeClr>
                </a:solidFill>
                <a:effectLst/>
              </a:rPr>
              <a:t>Process Order - Problem Description:</a:t>
            </a:r>
          </a:p>
          <a:p>
            <a:pPr algn="l"/>
            <a:endParaRPr lang="en-US" b="0" i="0" dirty="0">
              <a:solidFill>
                <a:schemeClr val="accent1">
                  <a:lumMod val="75000"/>
                </a:schemeClr>
              </a:solidFill>
              <a:effectLst/>
            </a:endParaRPr>
          </a:p>
          <a:p>
            <a:pPr algn="l"/>
            <a:r>
              <a:rPr lang="en-US" b="0" i="0" dirty="0">
                <a:solidFill>
                  <a:schemeClr val="accent1">
                    <a:lumMod val="75000"/>
                  </a:schemeClr>
                </a:solidFill>
                <a:effectLst/>
              </a:rPr>
              <a:t>Once the order is received, the activities split into two parallel sets of activities. One side fills and sends the order while the other handles the billing.</a:t>
            </a:r>
          </a:p>
          <a:p>
            <a:pPr algn="l"/>
            <a:endParaRPr lang="en-US" b="0" i="0" dirty="0">
              <a:solidFill>
                <a:schemeClr val="accent1">
                  <a:lumMod val="75000"/>
                </a:schemeClr>
              </a:solidFill>
              <a:effectLst/>
            </a:endParaRPr>
          </a:p>
          <a:p>
            <a:pPr algn="l"/>
            <a:r>
              <a:rPr lang="en-US" b="0" i="0" dirty="0">
                <a:solidFill>
                  <a:schemeClr val="accent1">
                    <a:lumMod val="75000"/>
                  </a:schemeClr>
                </a:solidFill>
                <a:effectLst/>
              </a:rPr>
              <a:t>On the Fill Order side, the method of delivery is decided conditionally. Depending on the condition either the Overnight Delivery activity or the Regular Delivery activity is performed.</a:t>
            </a:r>
          </a:p>
          <a:p>
            <a:pPr algn="l"/>
            <a:endParaRPr lang="en-US" b="0" i="0" dirty="0">
              <a:solidFill>
                <a:schemeClr val="accent1">
                  <a:lumMod val="75000"/>
                </a:schemeClr>
              </a:solidFill>
              <a:effectLst/>
            </a:endParaRPr>
          </a:p>
          <a:p>
            <a:pPr algn="l"/>
            <a:r>
              <a:rPr lang="en-US" b="0" i="0" dirty="0">
                <a:solidFill>
                  <a:schemeClr val="accent1">
                    <a:lumMod val="75000"/>
                  </a:schemeClr>
                </a:solidFill>
                <a:effectLst/>
              </a:rPr>
              <a:t>Finally the parallel activities combine to close the order.</a:t>
            </a:r>
          </a:p>
          <a:p>
            <a:endParaRPr lang="en-IN" dirty="0"/>
          </a:p>
        </p:txBody>
      </p:sp>
    </p:spTree>
    <p:extLst>
      <p:ext uri="{BB962C8B-B14F-4D97-AF65-F5344CB8AC3E}">
        <p14:creationId xmlns:p14="http://schemas.microsoft.com/office/powerpoint/2010/main" val="78392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E9C42-3D11-4AE3-A09A-999433DDD19D}"/>
              </a:ext>
            </a:extLst>
          </p:cNvPr>
          <p:cNvSpPr txBox="1"/>
          <p:nvPr/>
        </p:nvSpPr>
        <p:spPr>
          <a:xfrm flipH="1">
            <a:off x="187762" y="390617"/>
            <a:ext cx="11756259" cy="923330"/>
          </a:xfrm>
          <a:prstGeom prst="rect">
            <a:avLst/>
          </a:prstGeom>
          <a:noFill/>
        </p:spPr>
        <p:txBody>
          <a:bodyPr wrap="square" rtlCol="0">
            <a:spAutoFit/>
          </a:bodyPr>
          <a:lstStyle/>
          <a:p>
            <a:r>
              <a:rPr lang="en-IN" sz="5400" dirty="0"/>
              <a:t>Activity Diagram – Practice Question 2</a:t>
            </a:r>
          </a:p>
        </p:txBody>
      </p:sp>
      <p:sp>
        <p:nvSpPr>
          <p:cNvPr id="3" name="TextBox 2">
            <a:extLst>
              <a:ext uri="{FF2B5EF4-FFF2-40B4-BE49-F238E27FC236}">
                <a16:creationId xmlns:a16="http://schemas.microsoft.com/office/drawing/2014/main" id="{36D24651-9B2D-4E8C-A40F-DE79A1B2C8C5}"/>
              </a:ext>
            </a:extLst>
          </p:cNvPr>
          <p:cNvSpPr txBox="1"/>
          <p:nvPr/>
        </p:nvSpPr>
        <p:spPr>
          <a:xfrm>
            <a:off x="319596" y="1500326"/>
            <a:ext cx="11624425" cy="2862322"/>
          </a:xfrm>
          <a:prstGeom prst="rect">
            <a:avLst/>
          </a:prstGeom>
          <a:noFill/>
        </p:spPr>
        <p:txBody>
          <a:bodyPr wrap="square" rtlCol="0">
            <a:spAutoFit/>
          </a:bodyPr>
          <a:lstStyle/>
          <a:p>
            <a:pPr algn="l"/>
            <a:r>
              <a:rPr lang="en-US" sz="1800" dirty="0">
                <a:solidFill>
                  <a:schemeClr val="accent1">
                    <a:lumMod val="75000"/>
                  </a:schemeClr>
                </a:solidFill>
              </a:rPr>
              <a:t>Student Enrollment:</a:t>
            </a:r>
            <a:endParaRPr lang="en-US" sz="1800" b="0" i="0" dirty="0">
              <a:solidFill>
                <a:schemeClr val="accent1">
                  <a:lumMod val="75000"/>
                </a:schemeClr>
              </a:solidFill>
              <a:effectLst/>
            </a:endParaRPr>
          </a:p>
          <a:p>
            <a:pPr algn="l"/>
            <a:endParaRPr lang="en-US" sz="1800" b="0" i="0" dirty="0">
              <a:solidFill>
                <a:schemeClr val="accent1">
                  <a:lumMod val="75000"/>
                </a:schemeClr>
              </a:solidFill>
              <a:effectLst/>
            </a:endParaRPr>
          </a:p>
          <a:p>
            <a:pPr algn="l">
              <a:buFont typeface="Arial" panose="020B0604020202020204" pitchFamily="34" charset="0"/>
              <a:buChar char="•"/>
            </a:pPr>
            <a:r>
              <a:rPr lang="en-US" sz="1800" b="0" i="0" dirty="0">
                <a:solidFill>
                  <a:schemeClr val="accent1">
                    <a:lumMod val="75000"/>
                  </a:schemeClr>
                </a:solidFill>
                <a:effectLst/>
              </a:rPr>
              <a:t>An applicant wants to enroll in the university.</a:t>
            </a:r>
          </a:p>
          <a:p>
            <a:pPr algn="l">
              <a:buFont typeface="Arial" panose="020B0604020202020204" pitchFamily="34" charset="0"/>
              <a:buChar char="•"/>
            </a:pPr>
            <a:r>
              <a:rPr lang="en-US" sz="1800" b="0" i="0" dirty="0">
                <a:solidFill>
                  <a:schemeClr val="accent1">
                    <a:lumMod val="75000"/>
                  </a:schemeClr>
                </a:solidFill>
                <a:effectLst/>
              </a:rPr>
              <a:t>The applicant hands a filled out copy of Enrollment Form.</a:t>
            </a:r>
          </a:p>
          <a:p>
            <a:pPr algn="l">
              <a:buFont typeface="Arial" panose="020B0604020202020204" pitchFamily="34" charset="0"/>
              <a:buChar char="•"/>
            </a:pPr>
            <a:r>
              <a:rPr lang="en-US" sz="1800" b="0" i="0" dirty="0">
                <a:solidFill>
                  <a:schemeClr val="accent1">
                    <a:lumMod val="75000"/>
                  </a:schemeClr>
                </a:solidFill>
                <a:effectLst/>
              </a:rPr>
              <a:t>The registrar inspects the forms.</a:t>
            </a:r>
          </a:p>
          <a:p>
            <a:pPr algn="l">
              <a:buFont typeface="Arial" panose="020B0604020202020204" pitchFamily="34" charset="0"/>
              <a:buChar char="•"/>
            </a:pPr>
            <a:r>
              <a:rPr lang="en-US" sz="1800" b="0" i="0" dirty="0">
                <a:solidFill>
                  <a:schemeClr val="accent1">
                    <a:lumMod val="75000"/>
                  </a:schemeClr>
                </a:solidFill>
                <a:effectLst/>
              </a:rPr>
              <a:t>The registrar determines that the forms have been filled out properly.</a:t>
            </a:r>
          </a:p>
          <a:p>
            <a:pPr algn="l">
              <a:buFont typeface="Arial" panose="020B0604020202020204" pitchFamily="34" charset="0"/>
              <a:buChar char="•"/>
            </a:pPr>
            <a:r>
              <a:rPr lang="en-US" sz="1800" b="0" i="0" dirty="0">
                <a:solidFill>
                  <a:schemeClr val="accent1">
                    <a:lumMod val="75000"/>
                  </a:schemeClr>
                </a:solidFill>
                <a:effectLst/>
              </a:rPr>
              <a:t>The registrar informs student to attend in university overview presentation.</a:t>
            </a:r>
          </a:p>
          <a:p>
            <a:pPr algn="l">
              <a:buFont typeface="Arial" panose="020B0604020202020204" pitchFamily="34" charset="0"/>
              <a:buChar char="•"/>
            </a:pPr>
            <a:r>
              <a:rPr lang="en-US" sz="1800" b="0" i="0" dirty="0">
                <a:solidFill>
                  <a:schemeClr val="accent1">
                    <a:lumMod val="75000"/>
                  </a:schemeClr>
                </a:solidFill>
                <a:effectLst/>
              </a:rPr>
              <a:t>The registrar helps the student to enroll in seminars</a:t>
            </a:r>
          </a:p>
          <a:p>
            <a:pPr algn="l">
              <a:buFont typeface="Arial" panose="020B0604020202020204" pitchFamily="34" charset="0"/>
              <a:buChar char="•"/>
            </a:pPr>
            <a:r>
              <a:rPr lang="en-US" sz="1800" b="0" i="0" dirty="0">
                <a:solidFill>
                  <a:schemeClr val="accent1">
                    <a:lumMod val="75000"/>
                  </a:schemeClr>
                </a:solidFill>
                <a:effectLst/>
              </a:rPr>
              <a:t>The registrar asks the student to pay for the initial tuition.</a:t>
            </a:r>
          </a:p>
          <a:p>
            <a:endParaRPr lang="en-IN" dirty="0"/>
          </a:p>
        </p:txBody>
      </p:sp>
    </p:spTree>
    <p:extLst>
      <p:ext uri="{BB962C8B-B14F-4D97-AF65-F5344CB8AC3E}">
        <p14:creationId xmlns:p14="http://schemas.microsoft.com/office/powerpoint/2010/main" val="54213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FF7A4-BD72-4CFB-87C8-305004E86A9E}"/>
              </a:ext>
            </a:extLst>
          </p:cNvPr>
          <p:cNvSpPr txBox="1"/>
          <p:nvPr/>
        </p:nvSpPr>
        <p:spPr>
          <a:xfrm>
            <a:off x="195309" y="284085"/>
            <a:ext cx="10901778" cy="1015663"/>
          </a:xfrm>
          <a:prstGeom prst="rect">
            <a:avLst/>
          </a:prstGeom>
          <a:noFill/>
        </p:spPr>
        <p:txBody>
          <a:bodyPr wrap="square" rtlCol="0">
            <a:spAutoFit/>
          </a:bodyPr>
          <a:lstStyle/>
          <a:p>
            <a:r>
              <a:rPr lang="en-IN" sz="6000" dirty="0"/>
              <a:t>BPMN2.0 – Practice Question 2</a:t>
            </a:r>
          </a:p>
        </p:txBody>
      </p:sp>
      <p:sp>
        <p:nvSpPr>
          <p:cNvPr id="6" name="TextBox 5">
            <a:extLst>
              <a:ext uri="{FF2B5EF4-FFF2-40B4-BE49-F238E27FC236}">
                <a16:creationId xmlns:a16="http://schemas.microsoft.com/office/drawing/2014/main" id="{9DDD5D2E-5F29-4A74-A8B4-657A493A7315}"/>
              </a:ext>
            </a:extLst>
          </p:cNvPr>
          <p:cNvSpPr txBox="1"/>
          <p:nvPr/>
        </p:nvSpPr>
        <p:spPr>
          <a:xfrm flipH="1">
            <a:off x="409702" y="1553592"/>
            <a:ext cx="11308821" cy="1384995"/>
          </a:xfrm>
          <a:prstGeom prst="rect">
            <a:avLst/>
          </a:prstGeom>
          <a:noFill/>
        </p:spPr>
        <p:txBody>
          <a:bodyPr wrap="square" rtlCol="0">
            <a:spAutoFit/>
          </a:bodyPr>
          <a:lstStyle/>
          <a:p>
            <a:r>
              <a:rPr lang="en-US" sz="2800" dirty="0">
                <a:solidFill>
                  <a:schemeClr val="accent1">
                    <a:lumMod val="75000"/>
                  </a:schemeClr>
                </a:solidFill>
              </a:rPr>
              <a:t>Once the boarding pass has been received, passengers proceed to the security check. Here they need to pass the personal security screening and the luggage screening. Afterwards, they can proceed to the departure level.</a:t>
            </a:r>
            <a:endParaRPr lang="en-IN" sz="2800" dirty="0">
              <a:solidFill>
                <a:schemeClr val="accent1">
                  <a:lumMod val="75000"/>
                </a:schemeClr>
              </a:solidFill>
            </a:endParaRPr>
          </a:p>
        </p:txBody>
      </p:sp>
    </p:spTree>
    <p:extLst>
      <p:ext uri="{BB962C8B-B14F-4D97-AF65-F5344CB8AC3E}">
        <p14:creationId xmlns:p14="http://schemas.microsoft.com/office/powerpoint/2010/main" val="38061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036BE1-F373-4662-BCFC-6B9A8F8FB20C}"/>
              </a:ext>
            </a:extLst>
          </p:cNvPr>
          <p:cNvSpPr txBox="1"/>
          <p:nvPr/>
        </p:nvSpPr>
        <p:spPr>
          <a:xfrm>
            <a:off x="177553" y="443883"/>
            <a:ext cx="11478828" cy="1015663"/>
          </a:xfrm>
          <a:prstGeom prst="rect">
            <a:avLst/>
          </a:prstGeom>
          <a:noFill/>
        </p:spPr>
        <p:txBody>
          <a:bodyPr wrap="square" rtlCol="0">
            <a:spAutoFit/>
          </a:bodyPr>
          <a:lstStyle/>
          <a:p>
            <a:r>
              <a:rPr lang="en-IN" sz="6000" dirty="0"/>
              <a:t>BPMN2.0 – Practice Question 3</a:t>
            </a:r>
          </a:p>
        </p:txBody>
      </p:sp>
      <p:sp>
        <p:nvSpPr>
          <p:cNvPr id="3" name="TextBox 2">
            <a:extLst>
              <a:ext uri="{FF2B5EF4-FFF2-40B4-BE49-F238E27FC236}">
                <a16:creationId xmlns:a16="http://schemas.microsoft.com/office/drawing/2014/main" id="{154DFE52-4DCF-4ABB-8853-D2C8971CD461}"/>
              </a:ext>
            </a:extLst>
          </p:cNvPr>
          <p:cNvSpPr txBox="1"/>
          <p:nvPr/>
        </p:nvSpPr>
        <p:spPr>
          <a:xfrm>
            <a:off x="319596" y="1695635"/>
            <a:ext cx="11336785" cy="3970318"/>
          </a:xfrm>
          <a:prstGeom prst="rect">
            <a:avLst/>
          </a:prstGeom>
          <a:noFill/>
        </p:spPr>
        <p:txBody>
          <a:bodyPr wrap="square" rtlCol="0">
            <a:spAutoFit/>
          </a:bodyPr>
          <a:lstStyle/>
          <a:p>
            <a:r>
              <a:rPr lang="en-US" sz="2800" dirty="0">
                <a:solidFill>
                  <a:schemeClr val="accent1">
                    <a:lumMod val="75000"/>
                  </a:schemeClr>
                </a:solidFill>
              </a:rPr>
              <a:t>A company has two warehouses that store different products: Amsterdam and Hamburg.</a:t>
            </a:r>
          </a:p>
          <a:p>
            <a:endParaRPr lang="en-US" sz="2800" dirty="0">
              <a:solidFill>
                <a:schemeClr val="accent1">
                  <a:lumMod val="75000"/>
                </a:schemeClr>
              </a:solidFill>
            </a:endParaRPr>
          </a:p>
          <a:p>
            <a:r>
              <a:rPr lang="en-US" sz="2800" dirty="0">
                <a:solidFill>
                  <a:schemeClr val="accent1">
                    <a:lumMod val="75000"/>
                  </a:schemeClr>
                </a:solidFill>
              </a:rPr>
              <a:t>When an order is received, it is distributed across these warehouses: if some of the relevant products are maintained in Amsterdam, a sub-order is sent there; likewise, if some relevant products are maintained in Hamburg, a sub-order is sent there. </a:t>
            </a:r>
          </a:p>
          <a:p>
            <a:endParaRPr lang="en-US" sz="2800" dirty="0">
              <a:solidFill>
                <a:schemeClr val="accent1">
                  <a:lumMod val="75000"/>
                </a:schemeClr>
              </a:solidFill>
            </a:endParaRPr>
          </a:p>
          <a:p>
            <a:r>
              <a:rPr lang="en-US" sz="2800" dirty="0">
                <a:solidFill>
                  <a:schemeClr val="accent1">
                    <a:lumMod val="75000"/>
                  </a:schemeClr>
                </a:solidFill>
              </a:rPr>
              <a:t>Afterwards, the order is registered and the process completes.</a:t>
            </a:r>
            <a:endParaRPr lang="en-IN" sz="2800" dirty="0">
              <a:solidFill>
                <a:schemeClr val="accent1">
                  <a:lumMod val="75000"/>
                </a:schemeClr>
              </a:solidFill>
            </a:endParaRPr>
          </a:p>
        </p:txBody>
      </p:sp>
    </p:spTree>
    <p:extLst>
      <p:ext uri="{BB962C8B-B14F-4D97-AF65-F5344CB8AC3E}">
        <p14:creationId xmlns:p14="http://schemas.microsoft.com/office/powerpoint/2010/main" val="326303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079F60-BC49-4393-858F-C618DE4527B4}"/>
              </a:ext>
            </a:extLst>
          </p:cNvPr>
          <p:cNvSpPr txBox="1"/>
          <p:nvPr/>
        </p:nvSpPr>
        <p:spPr>
          <a:xfrm>
            <a:off x="177553" y="443883"/>
            <a:ext cx="11425562" cy="1015663"/>
          </a:xfrm>
          <a:prstGeom prst="rect">
            <a:avLst/>
          </a:prstGeom>
          <a:noFill/>
        </p:spPr>
        <p:txBody>
          <a:bodyPr wrap="square" rtlCol="0">
            <a:spAutoFit/>
          </a:bodyPr>
          <a:lstStyle/>
          <a:p>
            <a:r>
              <a:rPr lang="en-IN" sz="6000" dirty="0"/>
              <a:t>BPMN2.0- Practice Question 4</a:t>
            </a:r>
          </a:p>
        </p:txBody>
      </p:sp>
      <p:sp>
        <p:nvSpPr>
          <p:cNvPr id="3" name="TextBox 2">
            <a:extLst>
              <a:ext uri="{FF2B5EF4-FFF2-40B4-BE49-F238E27FC236}">
                <a16:creationId xmlns:a16="http://schemas.microsoft.com/office/drawing/2014/main" id="{74E26335-752C-47D3-8C2C-B67C0BE34188}"/>
              </a:ext>
            </a:extLst>
          </p:cNvPr>
          <p:cNvSpPr txBox="1"/>
          <p:nvPr/>
        </p:nvSpPr>
        <p:spPr>
          <a:xfrm flipH="1">
            <a:off x="356437" y="1615736"/>
            <a:ext cx="11131268" cy="4401205"/>
          </a:xfrm>
          <a:prstGeom prst="rect">
            <a:avLst/>
          </a:prstGeom>
          <a:noFill/>
        </p:spPr>
        <p:txBody>
          <a:bodyPr wrap="square" rtlCol="0">
            <a:spAutoFit/>
          </a:bodyPr>
          <a:lstStyle/>
          <a:p>
            <a:r>
              <a:rPr lang="en-US" sz="2800" dirty="0">
                <a:solidFill>
                  <a:schemeClr val="accent1">
                    <a:lumMod val="75000"/>
                  </a:schemeClr>
                </a:solidFill>
              </a:rPr>
              <a:t>After the reception of a meeting remainder, a new account must be created if the employee does not already have one. The report is then reviewed for automatic approval. Amounts under $200 are automatically approved, whereas amounts equal to or over $200 require approval of the supervisor.</a:t>
            </a:r>
          </a:p>
          <a:p>
            <a:endParaRPr lang="en-US" sz="2800" dirty="0">
              <a:solidFill>
                <a:schemeClr val="accent1">
                  <a:lumMod val="75000"/>
                </a:schemeClr>
              </a:solidFill>
            </a:endParaRPr>
          </a:p>
          <a:p>
            <a:r>
              <a:rPr lang="en-US" sz="2800" dirty="0">
                <a:solidFill>
                  <a:schemeClr val="accent1">
                    <a:lumMod val="75000"/>
                  </a:schemeClr>
                </a:solidFill>
              </a:rPr>
              <a:t>In case of rejection, the employee must receive a rejection notice by email. The reimbursement goes to the employee’s direct deposit bank account. If the request is not completed in 7 days, then the employee must receive an “approval in progress” email If the request is not finished within 30 days, then the process is stopped and the employee is advised to start again.</a:t>
            </a:r>
            <a:endParaRPr lang="en-IN" sz="2800" dirty="0">
              <a:solidFill>
                <a:schemeClr val="accent1">
                  <a:lumMod val="75000"/>
                </a:schemeClr>
              </a:solidFill>
            </a:endParaRPr>
          </a:p>
        </p:txBody>
      </p:sp>
    </p:spTree>
    <p:extLst>
      <p:ext uri="{BB962C8B-B14F-4D97-AF65-F5344CB8AC3E}">
        <p14:creationId xmlns:p14="http://schemas.microsoft.com/office/powerpoint/2010/main" val="270345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61877-F8BF-4CFC-8346-81D122FD1F84}"/>
              </a:ext>
            </a:extLst>
          </p:cNvPr>
          <p:cNvSpPr txBox="1"/>
          <p:nvPr/>
        </p:nvSpPr>
        <p:spPr>
          <a:xfrm>
            <a:off x="142043" y="426128"/>
            <a:ext cx="11381173" cy="1015663"/>
          </a:xfrm>
          <a:prstGeom prst="rect">
            <a:avLst/>
          </a:prstGeom>
          <a:noFill/>
        </p:spPr>
        <p:txBody>
          <a:bodyPr wrap="square" rtlCol="0">
            <a:spAutoFit/>
          </a:bodyPr>
          <a:lstStyle/>
          <a:p>
            <a:r>
              <a:rPr lang="en-IN" sz="6000" dirty="0"/>
              <a:t>BPMN2.0 - Practice Question 5</a:t>
            </a:r>
          </a:p>
        </p:txBody>
      </p:sp>
      <p:sp>
        <p:nvSpPr>
          <p:cNvPr id="3" name="TextBox 2">
            <a:extLst>
              <a:ext uri="{FF2B5EF4-FFF2-40B4-BE49-F238E27FC236}">
                <a16:creationId xmlns:a16="http://schemas.microsoft.com/office/drawing/2014/main" id="{AD9A5EED-C6BB-4092-9AD9-C090CA8FB681}"/>
              </a:ext>
            </a:extLst>
          </p:cNvPr>
          <p:cNvSpPr txBox="1"/>
          <p:nvPr/>
        </p:nvSpPr>
        <p:spPr>
          <a:xfrm flipH="1">
            <a:off x="347560" y="1731146"/>
            <a:ext cx="11542599" cy="5109091"/>
          </a:xfrm>
          <a:prstGeom prst="rect">
            <a:avLst/>
          </a:prstGeom>
          <a:noFill/>
        </p:spPr>
        <p:txBody>
          <a:bodyPr wrap="square" rtlCol="0">
            <a:spAutoFit/>
          </a:bodyPr>
          <a:lstStyle/>
          <a:p>
            <a:pPr algn="l"/>
            <a:r>
              <a:rPr lang="en-US" sz="2800" b="0" i="0" dirty="0">
                <a:solidFill>
                  <a:schemeClr val="accent1">
                    <a:lumMod val="75000"/>
                  </a:schemeClr>
                </a:solidFill>
                <a:effectLst/>
                <a:latin typeface="sf pro text"/>
              </a:rPr>
              <a:t>Customer sends order to company A.</a:t>
            </a:r>
          </a:p>
          <a:p>
            <a:pPr algn="l"/>
            <a:endParaRPr lang="en-US" sz="2800" b="0" i="0" dirty="0">
              <a:solidFill>
                <a:schemeClr val="accent1">
                  <a:lumMod val="75000"/>
                </a:schemeClr>
              </a:solidFill>
              <a:effectLst/>
              <a:latin typeface="sf pro text"/>
            </a:endParaRPr>
          </a:p>
          <a:p>
            <a:pPr algn="l"/>
            <a:r>
              <a:rPr lang="en-US" sz="2800" b="0" i="0" dirty="0">
                <a:solidFill>
                  <a:schemeClr val="accent1">
                    <a:lumMod val="75000"/>
                  </a:schemeClr>
                </a:solidFill>
                <a:effectLst/>
                <a:latin typeface="sf pro text"/>
              </a:rPr>
              <a:t>Order needs to be entered to CRM system and  checked by operations and if something is missing/wrong operations ask internal call center to contact the customer and correct the order. When order is OK, it is sent to fulfillment for company B (vendor). </a:t>
            </a:r>
          </a:p>
          <a:p>
            <a:pPr algn="l"/>
            <a:endParaRPr lang="en-US" sz="2800" b="0" i="0" dirty="0">
              <a:solidFill>
                <a:schemeClr val="accent1">
                  <a:lumMod val="75000"/>
                </a:schemeClr>
              </a:solidFill>
              <a:effectLst/>
              <a:latin typeface="sf pro text"/>
            </a:endParaRPr>
          </a:p>
          <a:p>
            <a:pPr algn="l"/>
            <a:r>
              <a:rPr lang="en-US" sz="2800" b="0" i="0" dirty="0">
                <a:solidFill>
                  <a:schemeClr val="accent1">
                    <a:lumMod val="75000"/>
                  </a:schemeClr>
                </a:solidFill>
                <a:effectLst/>
                <a:latin typeface="sf pro text"/>
              </a:rPr>
              <a:t>Vendor sends the product to the customer.</a:t>
            </a:r>
          </a:p>
          <a:p>
            <a:pPr algn="l"/>
            <a:endParaRPr lang="en-US" sz="2800" dirty="0">
              <a:solidFill>
                <a:schemeClr val="accent1">
                  <a:lumMod val="75000"/>
                </a:schemeClr>
              </a:solidFill>
              <a:latin typeface="sf pro text"/>
            </a:endParaRPr>
          </a:p>
          <a:p>
            <a:pPr algn="l"/>
            <a:r>
              <a:rPr lang="en-US" sz="2800" b="0" i="0" dirty="0">
                <a:solidFill>
                  <a:schemeClr val="accent1">
                    <a:lumMod val="75000"/>
                  </a:schemeClr>
                </a:solidFill>
                <a:effectLst/>
                <a:latin typeface="sf pro text"/>
              </a:rPr>
              <a:t>Since the case study does not give you all the details you are free to make some assumptions and create a diagram accordingly.</a:t>
            </a:r>
          </a:p>
          <a:p>
            <a:endParaRPr lang="en-IN" dirty="0"/>
          </a:p>
        </p:txBody>
      </p:sp>
    </p:spTree>
    <p:extLst>
      <p:ext uri="{BB962C8B-B14F-4D97-AF65-F5344CB8AC3E}">
        <p14:creationId xmlns:p14="http://schemas.microsoft.com/office/powerpoint/2010/main" val="294066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EBF94-4C2F-469F-8459-A5400B4DC27A}"/>
              </a:ext>
            </a:extLst>
          </p:cNvPr>
          <p:cNvSpPr txBox="1"/>
          <p:nvPr/>
        </p:nvSpPr>
        <p:spPr>
          <a:xfrm flipH="1">
            <a:off x="241027" y="301841"/>
            <a:ext cx="11663928" cy="1015663"/>
          </a:xfrm>
          <a:prstGeom prst="rect">
            <a:avLst/>
          </a:prstGeom>
          <a:noFill/>
        </p:spPr>
        <p:txBody>
          <a:bodyPr wrap="square" rtlCol="0">
            <a:spAutoFit/>
          </a:bodyPr>
          <a:lstStyle/>
          <a:p>
            <a:r>
              <a:rPr lang="en-IN" sz="6000" dirty="0"/>
              <a:t>BPMN2.0 - Practice Question 6</a:t>
            </a:r>
          </a:p>
        </p:txBody>
      </p:sp>
      <p:sp>
        <p:nvSpPr>
          <p:cNvPr id="3" name="TextBox 2">
            <a:extLst>
              <a:ext uri="{FF2B5EF4-FFF2-40B4-BE49-F238E27FC236}">
                <a16:creationId xmlns:a16="http://schemas.microsoft.com/office/drawing/2014/main" id="{29E438BB-A56E-4D9A-8AC3-CA9FEFD4F8F3}"/>
              </a:ext>
            </a:extLst>
          </p:cNvPr>
          <p:cNvSpPr txBox="1"/>
          <p:nvPr/>
        </p:nvSpPr>
        <p:spPr>
          <a:xfrm>
            <a:off x="408373" y="1535837"/>
            <a:ext cx="11248008" cy="5632311"/>
          </a:xfrm>
          <a:prstGeom prst="rect">
            <a:avLst/>
          </a:prstGeom>
          <a:noFill/>
        </p:spPr>
        <p:txBody>
          <a:bodyPr wrap="square" rtlCol="0">
            <a:spAutoFit/>
          </a:bodyPr>
          <a:lstStyle/>
          <a:p>
            <a:pPr algn="l"/>
            <a:r>
              <a:rPr lang="en-US" b="0" i="0" dirty="0">
                <a:solidFill>
                  <a:schemeClr val="accent1">
                    <a:lumMod val="75000"/>
                  </a:schemeClr>
                </a:solidFill>
                <a:effectLst/>
                <a:latin typeface="sf pro text"/>
              </a:rPr>
              <a:t>The customer calls the support center and reports an issue about underperforming service or faulty equipment or software.</a:t>
            </a:r>
          </a:p>
          <a:p>
            <a:pPr algn="l"/>
            <a:endParaRPr lang="en-US" b="0" i="0" dirty="0">
              <a:solidFill>
                <a:schemeClr val="accent1">
                  <a:lumMod val="75000"/>
                </a:schemeClr>
              </a:solidFill>
              <a:effectLst/>
              <a:latin typeface="sf pro text"/>
            </a:endParaRPr>
          </a:p>
          <a:p>
            <a:pPr algn="l"/>
            <a:r>
              <a:rPr lang="en-US" b="0" i="0" dirty="0">
                <a:solidFill>
                  <a:schemeClr val="accent1">
                    <a:lumMod val="75000"/>
                  </a:schemeClr>
                </a:solidFill>
                <a:effectLst/>
                <a:latin typeface="sf pro text"/>
              </a:rPr>
              <a:t>The Front Office collects information from the Customer and tries to provide a solution directly to the Customer on the other end of the line, otherwise they inform the Customer the issue is going to be escalated to technical experts and they will be contacted again soon.</a:t>
            </a:r>
          </a:p>
          <a:p>
            <a:pPr algn="l"/>
            <a:endParaRPr lang="en-US" b="0" i="0" dirty="0">
              <a:solidFill>
                <a:schemeClr val="accent1">
                  <a:lumMod val="75000"/>
                </a:schemeClr>
              </a:solidFill>
              <a:effectLst/>
              <a:latin typeface="sf pro text"/>
            </a:endParaRPr>
          </a:p>
          <a:p>
            <a:pPr algn="l"/>
            <a:r>
              <a:rPr lang="en-US" b="0" i="0" dirty="0">
                <a:solidFill>
                  <a:schemeClr val="accent1">
                    <a:lumMod val="75000"/>
                  </a:schemeClr>
                </a:solidFill>
                <a:effectLst/>
                <a:latin typeface="sf pro text"/>
              </a:rPr>
              <a:t>When the Front Office receives the solution from the technical experts, they contact the customer and try to close the issue; otherwise they inform the Customer that the issue is going to be further escalated.</a:t>
            </a:r>
          </a:p>
          <a:p>
            <a:pPr algn="l"/>
            <a:r>
              <a:rPr lang="en-US" b="0" i="0" dirty="0">
                <a:solidFill>
                  <a:schemeClr val="accent1">
                    <a:lumMod val="75000"/>
                  </a:schemeClr>
                </a:solidFill>
                <a:effectLst/>
                <a:latin typeface="sf pro text"/>
              </a:rPr>
              <a:t>When the issue is escalated to the 1st Level Technical Support Agent, the agent tries to provide a solution to the Front Office; otherwise they request further assistance from the 2nd Level Technical Support Agent and forward the solution to the Front Office when a solution has been provided.</a:t>
            </a:r>
          </a:p>
          <a:p>
            <a:pPr algn="l"/>
            <a:endParaRPr lang="en-US" b="0" i="0" dirty="0">
              <a:solidFill>
                <a:schemeClr val="accent1">
                  <a:lumMod val="75000"/>
                </a:schemeClr>
              </a:solidFill>
              <a:effectLst/>
              <a:latin typeface="sf pro text"/>
            </a:endParaRPr>
          </a:p>
          <a:p>
            <a:pPr algn="l"/>
            <a:r>
              <a:rPr lang="en-US" b="0" i="0" dirty="0">
                <a:solidFill>
                  <a:schemeClr val="accent1">
                    <a:lumMod val="75000"/>
                  </a:schemeClr>
                </a:solidFill>
                <a:effectLst/>
                <a:latin typeface="sf pro text"/>
              </a:rPr>
              <a:t>When the issue is escalated to the 2nd Level Technical Support Agent, the agent tries to find a solution for the 1st Level Technical Support Agent; otherwise they request further assistance from the Supplier and forward the solution to the 1st Level Technical Support Agent when provided.</a:t>
            </a:r>
          </a:p>
          <a:p>
            <a:pPr algn="l"/>
            <a:endParaRPr lang="en-US" b="0" i="0" dirty="0">
              <a:solidFill>
                <a:schemeClr val="accent1">
                  <a:lumMod val="75000"/>
                </a:schemeClr>
              </a:solidFill>
              <a:effectLst/>
              <a:latin typeface="sf pro text"/>
            </a:endParaRPr>
          </a:p>
          <a:p>
            <a:pPr algn="l"/>
            <a:r>
              <a:rPr lang="en-US" b="0" i="0" dirty="0">
                <a:solidFill>
                  <a:schemeClr val="accent1">
                    <a:lumMod val="75000"/>
                  </a:schemeClr>
                </a:solidFill>
                <a:effectLst/>
                <a:latin typeface="sf pro text"/>
              </a:rPr>
              <a:t>When the Supplier receives a request from the 2nd Level Technical Support Agent they provide a solution to the reported issue. You are free to make assumptions if any details are missing.</a:t>
            </a:r>
          </a:p>
          <a:p>
            <a:endParaRPr lang="en-IN" dirty="0"/>
          </a:p>
        </p:txBody>
      </p:sp>
    </p:spTree>
    <p:extLst>
      <p:ext uri="{BB962C8B-B14F-4D97-AF65-F5344CB8AC3E}">
        <p14:creationId xmlns:p14="http://schemas.microsoft.com/office/powerpoint/2010/main" val="205616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42635-B9FA-4CA6-AB30-66CA8A27C71B}"/>
              </a:ext>
            </a:extLst>
          </p:cNvPr>
          <p:cNvSpPr txBox="1"/>
          <p:nvPr/>
        </p:nvSpPr>
        <p:spPr>
          <a:xfrm>
            <a:off x="159798" y="479394"/>
            <a:ext cx="11798423" cy="1015663"/>
          </a:xfrm>
          <a:prstGeom prst="rect">
            <a:avLst/>
          </a:prstGeom>
          <a:noFill/>
        </p:spPr>
        <p:txBody>
          <a:bodyPr wrap="square" rtlCol="0">
            <a:spAutoFit/>
          </a:bodyPr>
          <a:lstStyle/>
          <a:p>
            <a:r>
              <a:rPr lang="en-IN" sz="6000" dirty="0"/>
              <a:t>BPMN2.0 – Practice Question 7</a:t>
            </a:r>
          </a:p>
        </p:txBody>
      </p:sp>
      <p:sp>
        <p:nvSpPr>
          <p:cNvPr id="3" name="TextBox 2">
            <a:extLst>
              <a:ext uri="{FF2B5EF4-FFF2-40B4-BE49-F238E27FC236}">
                <a16:creationId xmlns:a16="http://schemas.microsoft.com/office/drawing/2014/main" id="{27C14771-D848-4145-803B-8194B1795955}"/>
              </a:ext>
            </a:extLst>
          </p:cNvPr>
          <p:cNvSpPr txBox="1"/>
          <p:nvPr/>
        </p:nvSpPr>
        <p:spPr>
          <a:xfrm>
            <a:off x="310718" y="1731146"/>
            <a:ext cx="11647503" cy="5355312"/>
          </a:xfrm>
          <a:prstGeom prst="rect">
            <a:avLst/>
          </a:prstGeom>
          <a:noFill/>
        </p:spPr>
        <p:txBody>
          <a:bodyPr wrap="square" rtlCol="0">
            <a:spAutoFit/>
          </a:bodyPr>
          <a:lstStyle/>
          <a:p>
            <a:pPr algn="l"/>
            <a:r>
              <a:rPr lang="en-US" b="0" i="0" dirty="0">
                <a:solidFill>
                  <a:schemeClr val="accent1">
                    <a:lumMod val="75000"/>
                  </a:schemeClr>
                </a:solidFill>
                <a:effectLst/>
                <a:latin typeface="sf pro text"/>
              </a:rPr>
              <a:t>The process starts when HR department receives information from a Candidate that she accepted the job offer. HR clerk needs to send the contract to Candidate.</a:t>
            </a:r>
          </a:p>
          <a:p>
            <a:pPr algn="l"/>
            <a:br>
              <a:rPr lang="en-US" b="0" i="0" dirty="0">
                <a:solidFill>
                  <a:schemeClr val="accent1">
                    <a:lumMod val="75000"/>
                  </a:schemeClr>
                </a:solidFill>
                <a:effectLst/>
                <a:latin typeface="sf pro text"/>
              </a:rPr>
            </a:br>
            <a:r>
              <a:rPr lang="en-US" b="0" i="0" dirty="0">
                <a:solidFill>
                  <a:schemeClr val="accent1">
                    <a:lumMod val="75000"/>
                  </a:schemeClr>
                </a:solidFill>
                <a:effectLst/>
                <a:latin typeface="sf pro text"/>
              </a:rPr>
              <a:t>If the Candidate signed the contract, Clerk needs to notify the Responsible Department. In this case Candidate details are stored in HRM application.</a:t>
            </a:r>
            <a:br>
              <a:rPr lang="en-US" b="0" i="0" dirty="0">
                <a:solidFill>
                  <a:schemeClr val="accent1">
                    <a:lumMod val="75000"/>
                  </a:schemeClr>
                </a:solidFill>
                <a:effectLst/>
                <a:latin typeface="sf pro text"/>
              </a:rPr>
            </a:br>
            <a:r>
              <a:rPr lang="en-US" b="0" i="0" dirty="0">
                <a:solidFill>
                  <a:schemeClr val="accent1">
                    <a:lumMod val="75000"/>
                  </a:schemeClr>
                </a:solidFill>
                <a:effectLst/>
                <a:latin typeface="sf pro text"/>
              </a:rPr>
              <a:t>If the Candidate did not sign the contract, Clerk needs to review the contract and send it to Candidate (again).</a:t>
            </a:r>
          </a:p>
          <a:p>
            <a:pPr algn="l"/>
            <a:r>
              <a:rPr lang="en-US" b="0" i="0" dirty="0">
                <a:solidFill>
                  <a:schemeClr val="accent1">
                    <a:lumMod val="75000"/>
                  </a:schemeClr>
                </a:solidFill>
                <a:effectLst/>
                <a:latin typeface="sf pro text"/>
              </a:rPr>
              <a:t>After notifying the Responsible Department, Clerk needs to inform the Candidate of company policies and procedures. Afterwards Candidate is registered for the medical insurance.</a:t>
            </a:r>
          </a:p>
          <a:p>
            <a:pPr algn="l"/>
            <a:r>
              <a:rPr lang="en-US" b="0" i="0" dirty="0">
                <a:solidFill>
                  <a:schemeClr val="accent1">
                    <a:lumMod val="75000"/>
                  </a:schemeClr>
                </a:solidFill>
                <a:effectLst/>
                <a:latin typeface="sf pro text"/>
              </a:rPr>
              <a:t>After receiving the notification, Responsible Department Clerk needs to identify the necessary preparations (on a basis of data from the HRM application).</a:t>
            </a:r>
          </a:p>
          <a:p>
            <a:pPr algn="l"/>
            <a:br>
              <a:rPr lang="en-US" b="0" i="0" dirty="0">
                <a:solidFill>
                  <a:schemeClr val="accent1">
                    <a:lumMod val="75000"/>
                  </a:schemeClr>
                </a:solidFill>
                <a:effectLst/>
                <a:latin typeface="sf pro text"/>
              </a:rPr>
            </a:br>
            <a:r>
              <a:rPr lang="en-US" b="0" i="0" dirty="0">
                <a:solidFill>
                  <a:schemeClr val="accent1">
                    <a:lumMod val="75000"/>
                  </a:schemeClr>
                </a:solidFill>
                <a:effectLst/>
                <a:latin typeface="sf pro text"/>
              </a:rPr>
              <a:t>Preparations are standard procedures handled by other departments: IT (Prepare IT Environment), Payroll (Update Payroll Records) and Facilities (Configure Access Cards). </a:t>
            </a:r>
          </a:p>
          <a:p>
            <a:pPr algn="l"/>
            <a:r>
              <a:rPr lang="en-US" b="0" i="0" dirty="0">
                <a:solidFill>
                  <a:schemeClr val="accent1">
                    <a:lumMod val="75000"/>
                  </a:schemeClr>
                </a:solidFill>
                <a:effectLst/>
                <a:latin typeface="sf pro text"/>
              </a:rPr>
              <a:t>When all 3 aspects were finished, Clerk needs to compile the welcome package for the new employee. </a:t>
            </a:r>
          </a:p>
          <a:p>
            <a:pPr algn="l"/>
            <a:r>
              <a:rPr lang="en-US" b="0" i="0" dirty="0">
                <a:solidFill>
                  <a:schemeClr val="accent1">
                    <a:lumMod val="75000"/>
                  </a:schemeClr>
                </a:solidFill>
                <a:effectLst/>
                <a:latin typeface="sf pro text"/>
              </a:rPr>
              <a:t>When this is done and HR Clerk registered the Candidate for medical insurance, Responsible Department Clerk passes the welcome package to their new colleague, assigns a mentor and defines dates of necessary training. </a:t>
            </a:r>
          </a:p>
          <a:p>
            <a:pPr algn="l"/>
            <a:r>
              <a:rPr lang="en-US" b="0" i="0" dirty="0">
                <a:solidFill>
                  <a:schemeClr val="accent1">
                    <a:lumMod val="75000"/>
                  </a:schemeClr>
                </a:solidFill>
                <a:effectLst/>
                <a:latin typeface="sf pro text"/>
              </a:rPr>
              <a:t>This completes the process and new employee is ready for work.</a:t>
            </a:r>
          </a:p>
          <a:p>
            <a:pPr algn="l"/>
            <a:r>
              <a:rPr lang="en-US" dirty="0">
                <a:solidFill>
                  <a:schemeClr val="accent1">
                    <a:lumMod val="75000"/>
                  </a:schemeClr>
                </a:solidFill>
                <a:latin typeface="sf pro text"/>
              </a:rPr>
              <a:t>You are free to make assumptions, if any details are missing.</a:t>
            </a:r>
            <a:endParaRPr lang="en-US" b="0" i="0" dirty="0">
              <a:solidFill>
                <a:schemeClr val="accent1">
                  <a:lumMod val="75000"/>
                </a:schemeClr>
              </a:solidFill>
              <a:effectLst/>
              <a:latin typeface="sf pro text"/>
            </a:endParaRPr>
          </a:p>
          <a:p>
            <a:endParaRPr lang="en-IN" dirty="0"/>
          </a:p>
        </p:txBody>
      </p:sp>
    </p:spTree>
    <p:extLst>
      <p:ext uri="{BB962C8B-B14F-4D97-AF65-F5344CB8AC3E}">
        <p14:creationId xmlns:p14="http://schemas.microsoft.com/office/powerpoint/2010/main" val="223011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29FD9-9DA3-4671-B1EF-F34CBFE165BD}"/>
              </a:ext>
            </a:extLst>
          </p:cNvPr>
          <p:cNvSpPr txBox="1"/>
          <p:nvPr/>
        </p:nvSpPr>
        <p:spPr>
          <a:xfrm>
            <a:off x="177553" y="417250"/>
            <a:ext cx="11647503" cy="1015663"/>
          </a:xfrm>
          <a:prstGeom prst="rect">
            <a:avLst/>
          </a:prstGeom>
          <a:noFill/>
        </p:spPr>
        <p:txBody>
          <a:bodyPr wrap="square" rtlCol="0">
            <a:spAutoFit/>
          </a:bodyPr>
          <a:lstStyle/>
          <a:p>
            <a:r>
              <a:rPr lang="en-IN" sz="6000" dirty="0"/>
              <a:t>BPMN2.0 – Practice Question 8</a:t>
            </a:r>
          </a:p>
        </p:txBody>
      </p:sp>
      <p:sp>
        <p:nvSpPr>
          <p:cNvPr id="3" name="TextBox 2">
            <a:extLst>
              <a:ext uri="{FF2B5EF4-FFF2-40B4-BE49-F238E27FC236}">
                <a16:creationId xmlns:a16="http://schemas.microsoft.com/office/drawing/2014/main" id="{F8A570E8-8ECA-49A4-984F-2443457E0B55}"/>
              </a:ext>
            </a:extLst>
          </p:cNvPr>
          <p:cNvSpPr txBox="1"/>
          <p:nvPr/>
        </p:nvSpPr>
        <p:spPr>
          <a:xfrm>
            <a:off x="328474" y="1669002"/>
            <a:ext cx="11496582" cy="5078313"/>
          </a:xfrm>
          <a:prstGeom prst="rect">
            <a:avLst/>
          </a:prstGeom>
          <a:noFill/>
        </p:spPr>
        <p:txBody>
          <a:bodyPr wrap="square" rtlCol="0">
            <a:spAutoFit/>
          </a:bodyPr>
          <a:lstStyle/>
          <a:p>
            <a:pPr algn="l"/>
            <a:r>
              <a:rPr lang="en-US" b="0" i="0" dirty="0">
                <a:solidFill>
                  <a:schemeClr val="accent1">
                    <a:lumMod val="75000"/>
                  </a:schemeClr>
                </a:solidFill>
                <a:effectLst/>
                <a:latin typeface="sf pro text"/>
              </a:rPr>
              <a:t>You have been tasked with preparing the following Business Process Diagram ( BPD) using BPMN 2.0</a:t>
            </a:r>
          </a:p>
          <a:p>
            <a:pPr algn="l"/>
            <a:endParaRPr lang="en-US" b="0" i="0" dirty="0">
              <a:solidFill>
                <a:schemeClr val="accent1">
                  <a:lumMod val="75000"/>
                </a:schemeClr>
              </a:solidFill>
              <a:effectLst/>
              <a:latin typeface="sf pro text"/>
            </a:endParaRPr>
          </a:p>
          <a:p>
            <a:pPr algn="l"/>
            <a:r>
              <a:rPr lang="en-US" b="0" i="0" dirty="0">
                <a:solidFill>
                  <a:schemeClr val="accent1">
                    <a:lumMod val="75000"/>
                  </a:schemeClr>
                </a:solidFill>
                <a:effectLst/>
                <a:latin typeface="sf pro text"/>
              </a:rPr>
              <a:t>Process Name : Administer Insurance Application</a:t>
            </a:r>
          </a:p>
          <a:p>
            <a:pPr algn="l"/>
            <a:r>
              <a:rPr lang="en-US" b="0" i="0" dirty="0">
                <a:solidFill>
                  <a:schemeClr val="accent1">
                    <a:lumMod val="75000"/>
                  </a:schemeClr>
                </a:solidFill>
                <a:effectLst/>
                <a:latin typeface="sf pro text"/>
              </a:rPr>
              <a:t>Company Name : Green Trees Insurance Limited</a:t>
            </a:r>
          </a:p>
          <a:p>
            <a:pPr algn="l"/>
            <a:r>
              <a:rPr lang="en-US" b="0" i="0" dirty="0">
                <a:solidFill>
                  <a:schemeClr val="accent1">
                    <a:lumMod val="75000"/>
                  </a:schemeClr>
                </a:solidFill>
                <a:effectLst/>
                <a:latin typeface="sf pro text"/>
              </a:rPr>
              <a:t>Process Participants : Sales Department , Underwriting Department</a:t>
            </a:r>
          </a:p>
          <a:p>
            <a:pPr algn="l"/>
            <a:endParaRPr lang="en-US" b="0" i="0" dirty="0">
              <a:solidFill>
                <a:schemeClr val="accent1">
                  <a:lumMod val="75000"/>
                </a:schemeClr>
              </a:solidFill>
              <a:effectLst/>
              <a:latin typeface="sf pro text"/>
            </a:endParaRPr>
          </a:p>
          <a:p>
            <a:pPr algn="l"/>
            <a:r>
              <a:rPr lang="en-US" b="0" i="0" dirty="0">
                <a:solidFill>
                  <a:schemeClr val="accent1">
                    <a:lumMod val="75000"/>
                  </a:schemeClr>
                </a:solidFill>
                <a:effectLst/>
                <a:latin typeface="sf pro text"/>
              </a:rPr>
              <a:t>The process starts when an insurance application form is received from the customer by the Sales Department.</a:t>
            </a:r>
          </a:p>
          <a:p>
            <a:pPr algn="l"/>
            <a:r>
              <a:rPr lang="en-US" b="0" i="0" dirty="0">
                <a:solidFill>
                  <a:schemeClr val="accent1">
                    <a:lumMod val="75000"/>
                  </a:schemeClr>
                </a:solidFill>
                <a:effectLst/>
                <a:latin typeface="sf pro text"/>
              </a:rPr>
              <a:t>The first task is for the Sales Department to "Review Application". This task is performed by a system without any human intervention.</a:t>
            </a:r>
          </a:p>
          <a:p>
            <a:pPr algn="l"/>
            <a:r>
              <a:rPr lang="en-US" b="0" i="0" dirty="0">
                <a:solidFill>
                  <a:schemeClr val="accent1">
                    <a:lumMod val="75000"/>
                  </a:schemeClr>
                </a:solidFill>
                <a:effectLst/>
                <a:latin typeface="sf pro text"/>
              </a:rPr>
              <a:t>If the application is completed correctly it gets sent to the Underwriting team</a:t>
            </a:r>
          </a:p>
          <a:p>
            <a:pPr algn="l"/>
            <a:r>
              <a:rPr lang="en-US" b="0" i="0" dirty="0">
                <a:solidFill>
                  <a:schemeClr val="accent1">
                    <a:lumMod val="75000"/>
                  </a:schemeClr>
                </a:solidFill>
                <a:effectLst/>
                <a:latin typeface="sf pro text"/>
              </a:rPr>
              <a:t>The first task for the Underwriting team is to review the applicant to see if he or she is deemed okay to insure</a:t>
            </a:r>
          </a:p>
          <a:p>
            <a:pPr algn="l"/>
            <a:r>
              <a:rPr lang="en-US" b="0" i="0" dirty="0">
                <a:solidFill>
                  <a:schemeClr val="accent1">
                    <a:lumMod val="75000"/>
                  </a:schemeClr>
                </a:solidFill>
                <a:effectLst/>
                <a:latin typeface="sf pro text"/>
              </a:rPr>
              <a:t>If the applicant is deemed okay to insure then the Underwriting team create a policy. They then send a copy a policy confirmation notification to the customer and the process ends.</a:t>
            </a:r>
          </a:p>
          <a:p>
            <a:pPr algn="l"/>
            <a:r>
              <a:rPr lang="en-US" b="0" i="0" dirty="0">
                <a:solidFill>
                  <a:schemeClr val="accent1">
                    <a:lumMod val="75000"/>
                  </a:schemeClr>
                </a:solidFill>
                <a:effectLst/>
                <a:latin typeface="sf pro text"/>
              </a:rPr>
              <a:t>If the application is not complete when received by the Sales department it gets returned to the customer and the process ends</a:t>
            </a:r>
          </a:p>
          <a:p>
            <a:pPr algn="l"/>
            <a:r>
              <a:rPr lang="en-US" b="0" i="0" dirty="0">
                <a:solidFill>
                  <a:schemeClr val="accent1">
                    <a:lumMod val="75000"/>
                  </a:schemeClr>
                </a:solidFill>
                <a:effectLst/>
                <a:latin typeface="sf pro text"/>
              </a:rPr>
              <a:t>If the Underwriting team are not comfortable insuring the applicant then the customer gets notified that their insurance request has been rejected and the process ends.</a:t>
            </a:r>
          </a:p>
          <a:p>
            <a:endParaRPr lang="en-IN" dirty="0"/>
          </a:p>
        </p:txBody>
      </p:sp>
    </p:spTree>
    <p:extLst>
      <p:ext uri="{BB962C8B-B14F-4D97-AF65-F5344CB8AC3E}">
        <p14:creationId xmlns:p14="http://schemas.microsoft.com/office/powerpoint/2010/main" val="2355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2108</TotalTime>
  <Words>3986</Words>
  <Application>Microsoft Office PowerPoint</Application>
  <PresentationFormat>Widescreen</PresentationFormat>
  <Paragraphs>170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Carlito</vt:lpstr>
      <vt:lpstr>sf pro text</vt:lpstr>
      <vt:lpstr>urw-din</vt:lpstr>
      <vt:lpstr>Office Theme</vt:lpstr>
      <vt:lpstr>BA HELPL!NE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HELPL!NE</dc:title>
  <dc:creator>Diwakar Singh</dc:creator>
  <cp:lastModifiedBy>Diwakar Singh</cp:lastModifiedBy>
  <cp:revision>201</cp:revision>
  <dcterms:created xsi:type="dcterms:W3CDTF">2021-06-14T08:55:36Z</dcterms:created>
  <dcterms:modified xsi:type="dcterms:W3CDTF">2021-10-08T10:48:41Z</dcterms:modified>
</cp:coreProperties>
</file>