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9" r:id="rId4"/>
    <p:sldId id="273" r:id="rId5"/>
    <p:sldId id="276" r:id="rId6"/>
    <p:sldId id="277" r:id="rId7"/>
    <p:sldId id="275" r:id="rId8"/>
    <p:sldId id="266" r:id="rId9"/>
    <p:sldId id="272" r:id="rId10"/>
    <p:sldId id="267" r:id="rId11"/>
    <p:sldId id="258" r:id="rId12"/>
    <p:sldId id="268" r:id="rId13"/>
    <p:sldId id="274" r:id="rId14"/>
    <p:sldId id="269" r:id="rId15"/>
    <p:sldId id="270" r:id="rId16"/>
    <p:sldId id="278" r:id="rId17"/>
    <p:sldId id="271" r:id="rId18"/>
    <p:sldId id="260" r:id="rId19"/>
    <p:sldId id="261" r:id="rId20"/>
    <p:sldId id="262" r:id="rId21"/>
    <p:sldId id="263" r:id="rId22"/>
    <p:sldId id="264" r:id="rId23"/>
    <p:sldId id="265" r:id="rId24"/>
    <p:sldId id="279" r:id="rId25"/>
    <p:sldId id="280" r:id="rId26"/>
    <p:sldId id="282" r:id="rId27"/>
    <p:sldId id="28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3928"/>
    <a:srgbClr val="F0652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1" d="100"/>
          <a:sy n="101" d="100"/>
        </p:scale>
        <p:origin x="91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5451E-BD6F-452C-80F5-331D92920208}" type="datetimeFigureOut">
              <a:rPr lang="en-US" smtClean="0"/>
              <a:t>14/07/2025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80D665-6194-4652-9F0E-06D324E2D168}" type="slidenum">
              <a:rPr lang="en-US" smtClean="0"/>
              <a:t>‹#›</a:t>
            </a:fld>
            <a:endParaRPr lang="en-US"/>
          </a:p>
        </p:txBody>
      </p:sp>
    </p:spTree>
    <p:extLst>
      <p:ext uri="{BB962C8B-B14F-4D97-AF65-F5344CB8AC3E}">
        <p14:creationId xmlns:p14="http://schemas.microsoft.com/office/powerpoint/2010/main" val="2393855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80D665-6194-4652-9F0E-06D324E2D168}" type="slidenum">
              <a:rPr lang="en-US" smtClean="0"/>
              <a:t>1</a:t>
            </a:fld>
            <a:endParaRPr lang="en-US"/>
          </a:p>
        </p:txBody>
      </p:sp>
    </p:spTree>
    <p:extLst>
      <p:ext uri="{BB962C8B-B14F-4D97-AF65-F5344CB8AC3E}">
        <p14:creationId xmlns:p14="http://schemas.microsoft.com/office/powerpoint/2010/main" val="1169269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80D665-6194-4652-9F0E-06D324E2D168}" type="slidenum">
              <a:rPr lang="en-US" smtClean="0"/>
              <a:t>21</a:t>
            </a:fld>
            <a:endParaRPr lang="en-US"/>
          </a:p>
        </p:txBody>
      </p:sp>
    </p:spTree>
    <p:extLst>
      <p:ext uri="{BB962C8B-B14F-4D97-AF65-F5344CB8AC3E}">
        <p14:creationId xmlns:p14="http://schemas.microsoft.com/office/powerpoint/2010/main" val="2666119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4B298-B9CF-2583-51AF-ACC08A0994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C30077-81BD-2FFE-FE7D-C6EF0140C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8B6E8-6565-8434-9FAF-4139E7DC4BA8}"/>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C51B0366-09A0-0F7B-CBD9-CEAABFB93A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8AE21-67E8-61F1-9FC8-9EFBE69A890B}"/>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3902119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078F7-9BC4-99FC-BC68-CD11BE888C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63B591-8B9D-E167-5F41-6F48C8659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64DEA-EEB4-3A67-B34E-016591F3F627}"/>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19D501EE-943D-12C9-26E5-66E2697B3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5317AF-0F72-5369-281B-73807EA8714B}"/>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258435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75A629-0DA2-85C0-9548-FE4B0B317E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A65A3A-C2F9-1786-1BAD-69DC6304EC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F2E0-2159-3E7E-6FE0-12A1EBCD2A91}"/>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8409D053-16C3-263D-AB3A-0605CC42B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E10C00-3D54-15E0-C4E2-6E664AFE3466}"/>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2577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EC97-649C-FB83-FDAE-3064E312F5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10D97-BF21-1CE1-FB13-4E3E1E4092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BB6A5B-EFA6-673B-25FF-2CC5F1F995AD}"/>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AF8D7999-4FF4-3541-E49B-978A3ADC3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CF195-25CB-82BE-2151-86AE264ADC61}"/>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243045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7B8B-17FC-C348-0803-E67BFA0C3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880DB0-C15F-D2D2-6C1F-2BDC25BFDA1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358064-55F8-3589-718F-F9CCE625350A}"/>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1A16E82D-B7AC-0603-01E9-2524F4562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2654D-202A-5A5B-F2FB-42D01E70B393}"/>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9796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47BE-955F-5062-8E44-7E9C92263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0240D-716A-F8E8-5AFD-52055F950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CD43B-0AD5-00C1-6359-AB38BC82D6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B3918F-08F2-EC6D-AF79-3B12447BE8DA}"/>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6" name="Footer Placeholder 5">
            <a:extLst>
              <a:ext uri="{FF2B5EF4-FFF2-40B4-BE49-F238E27FC236}">
                <a16:creationId xmlns:a16="http://schemas.microsoft.com/office/drawing/2014/main" id="{353AABD8-0F52-76F8-815D-ABA2019D6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7C862E-6A8B-978C-34C2-7938609156CE}"/>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62498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9C1D-54D8-8FD8-FDDB-D47EB0FD20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00AA59-D390-70B1-B43C-C8A6CBDB4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7B271-A005-58B4-60E1-D06594BDF5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851C8F-7ED6-1540-0E62-BD8881154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4349F-A4E9-5C73-74AF-C79311965A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B9D09-7F64-5B65-E295-D1FBCF63638C}"/>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8" name="Footer Placeholder 7">
            <a:extLst>
              <a:ext uri="{FF2B5EF4-FFF2-40B4-BE49-F238E27FC236}">
                <a16:creationId xmlns:a16="http://schemas.microsoft.com/office/drawing/2014/main" id="{ABDEA0D9-35C3-47A5-6D40-C26296D1B8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EDEBD2-D767-CF8D-BCCA-F5F315D284A3}"/>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52640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75D2D-08EB-E4DE-7133-C561E89D86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F9E652-6161-1AE8-CE6F-165C812E96C0}"/>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4" name="Footer Placeholder 3">
            <a:extLst>
              <a:ext uri="{FF2B5EF4-FFF2-40B4-BE49-F238E27FC236}">
                <a16:creationId xmlns:a16="http://schemas.microsoft.com/office/drawing/2014/main" id="{09D97643-5F49-F6BE-647D-1579FF6326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6FA164-E2CB-178A-FBAB-349CFA56E96D}"/>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4088773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4761CF-AAA8-83C8-4C07-86E90B418D59}"/>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3" name="Footer Placeholder 2">
            <a:extLst>
              <a:ext uri="{FF2B5EF4-FFF2-40B4-BE49-F238E27FC236}">
                <a16:creationId xmlns:a16="http://schemas.microsoft.com/office/drawing/2014/main" id="{72FC6866-4648-E134-D626-E53B01928F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C148EA-2670-90AA-CC61-DFBD48C807F1}"/>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2422381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5043-F638-9C4F-EC88-70668E291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62BFD-2515-DA53-7AC2-DBFA9C9FA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CEFC7C-0944-DE9E-CF13-99CF9F64F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088109-9111-0C68-7CF1-ADE0497168FD}"/>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6" name="Footer Placeholder 5">
            <a:extLst>
              <a:ext uri="{FF2B5EF4-FFF2-40B4-BE49-F238E27FC236}">
                <a16:creationId xmlns:a16="http://schemas.microsoft.com/office/drawing/2014/main" id="{67E506FA-2AA5-E927-5521-B8AF889454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6C13B2-3C2D-7E7D-F721-E9254C5DAEBE}"/>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1971409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924AC-38D7-2797-A027-A505806D0C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2EF07E-0EC8-6582-EAB4-C02665A041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53E2A6-D500-CE98-1191-A4DFA4B0B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C67A99-07DA-32A8-3D78-AA54E83AE5B3}"/>
              </a:ext>
            </a:extLst>
          </p:cNvPr>
          <p:cNvSpPr>
            <a:spLocks noGrp="1"/>
          </p:cNvSpPr>
          <p:nvPr>
            <p:ph type="dt" sz="half" idx="10"/>
          </p:nvPr>
        </p:nvSpPr>
        <p:spPr/>
        <p:txBody>
          <a:bodyPr/>
          <a:lstStyle/>
          <a:p>
            <a:fld id="{2548ACCC-EEAB-45F4-A5CE-EC5E6448AFB7}" type="datetimeFigureOut">
              <a:rPr lang="en-US" smtClean="0"/>
              <a:t>14/07/2025</a:t>
            </a:fld>
            <a:endParaRPr lang="en-US"/>
          </a:p>
        </p:txBody>
      </p:sp>
      <p:sp>
        <p:nvSpPr>
          <p:cNvPr id="6" name="Footer Placeholder 5">
            <a:extLst>
              <a:ext uri="{FF2B5EF4-FFF2-40B4-BE49-F238E27FC236}">
                <a16:creationId xmlns:a16="http://schemas.microsoft.com/office/drawing/2014/main" id="{0915D5A8-07E9-1AC3-AA8D-B5E4CFB08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AC41F9-3D52-06BA-E8A2-D5982F25370E}"/>
              </a:ext>
            </a:extLst>
          </p:cNvPr>
          <p:cNvSpPr>
            <a:spLocks noGrp="1"/>
          </p:cNvSpPr>
          <p:nvPr>
            <p:ph type="sldNum" sz="quarter" idx="12"/>
          </p:nvPr>
        </p:nvSpPr>
        <p:spPr/>
        <p:txBody>
          <a:bodyPr/>
          <a:lstStyle/>
          <a:p>
            <a:fld id="{54235A16-A020-46CC-84CC-808F1AD61296}" type="slidenum">
              <a:rPr lang="en-US" smtClean="0"/>
              <a:t>‹#›</a:t>
            </a:fld>
            <a:endParaRPr lang="en-US"/>
          </a:p>
        </p:txBody>
      </p:sp>
    </p:spTree>
    <p:extLst>
      <p:ext uri="{BB962C8B-B14F-4D97-AF65-F5344CB8AC3E}">
        <p14:creationId xmlns:p14="http://schemas.microsoft.com/office/powerpoint/2010/main" val="42299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2790C5-8596-5DBF-C136-4ECBCF1501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9742A7-CC2A-7430-8BF4-942EAE8F1E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86134-629F-4BAA-5FE7-43B6E38E0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48ACCC-EEAB-45F4-A5CE-EC5E6448AFB7}" type="datetimeFigureOut">
              <a:rPr lang="en-US" smtClean="0"/>
              <a:t>14/07/2025</a:t>
            </a:fld>
            <a:endParaRPr lang="en-US"/>
          </a:p>
        </p:txBody>
      </p:sp>
      <p:sp>
        <p:nvSpPr>
          <p:cNvPr id="5" name="Footer Placeholder 4">
            <a:extLst>
              <a:ext uri="{FF2B5EF4-FFF2-40B4-BE49-F238E27FC236}">
                <a16:creationId xmlns:a16="http://schemas.microsoft.com/office/drawing/2014/main" id="{69F8CBA4-B109-83E9-0D06-C8F7A4702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07834C-BAB1-16A9-F5F4-D933D71E27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4235A16-A020-46CC-84CC-808F1AD61296}" type="slidenum">
              <a:rPr lang="en-US" smtClean="0"/>
              <a:t>‹#›</a:t>
            </a:fld>
            <a:endParaRPr lang="en-US"/>
          </a:p>
        </p:txBody>
      </p:sp>
    </p:spTree>
    <p:extLst>
      <p:ext uri="{BB962C8B-B14F-4D97-AF65-F5344CB8AC3E}">
        <p14:creationId xmlns:p14="http://schemas.microsoft.com/office/powerpoint/2010/main" val="961582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F82CEE-C729-E4C9-B5BE-34277B6737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DDFEFFED-CF95-F5E7-4FB5-2CF9B7511176}"/>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172B15A-EFCA-AE10-75A4-3A2C1D7AD9BB}"/>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3991CD77-3D1D-11C2-4102-8B8F83789C32}"/>
              </a:ext>
            </a:extLst>
          </p:cNvPr>
          <p:cNvSpPr txBox="1"/>
          <p:nvPr/>
        </p:nvSpPr>
        <p:spPr>
          <a:xfrm>
            <a:off x="106362" y="117217"/>
            <a:ext cx="4357027" cy="461665"/>
          </a:xfrm>
          <a:prstGeom prst="rect">
            <a:avLst/>
          </a:prstGeom>
          <a:noFill/>
        </p:spPr>
        <p:txBody>
          <a:bodyPr wrap="none" rtlCol="0">
            <a:spAutoFit/>
          </a:bodyPr>
          <a:lstStyle/>
          <a:p>
            <a:r>
              <a:rPr lang="en-US" sz="2400" b="1"/>
              <a:t>Lợi thế của Power BI so với Excel</a:t>
            </a:r>
          </a:p>
        </p:txBody>
      </p:sp>
      <p:graphicFrame>
        <p:nvGraphicFramePr>
          <p:cNvPr id="12" name="Table 11">
            <a:extLst>
              <a:ext uri="{FF2B5EF4-FFF2-40B4-BE49-F238E27FC236}">
                <a16:creationId xmlns:a16="http://schemas.microsoft.com/office/drawing/2014/main" id="{685C4AB1-1B43-3168-753B-0E0AE8A7B290}"/>
              </a:ext>
            </a:extLst>
          </p:cNvPr>
          <p:cNvGraphicFramePr>
            <a:graphicFrameLocks noGrp="1"/>
          </p:cNvGraphicFramePr>
          <p:nvPr>
            <p:extLst>
              <p:ext uri="{D42A27DB-BD31-4B8C-83A1-F6EECF244321}">
                <p14:modId xmlns:p14="http://schemas.microsoft.com/office/powerpoint/2010/main" val="4136286161"/>
              </p:ext>
            </p:extLst>
          </p:nvPr>
        </p:nvGraphicFramePr>
        <p:xfrm>
          <a:off x="1793875" y="965200"/>
          <a:ext cx="8127999" cy="448564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190425386"/>
                    </a:ext>
                  </a:extLst>
                </a:gridCol>
                <a:gridCol w="2709333">
                  <a:extLst>
                    <a:ext uri="{9D8B030D-6E8A-4147-A177-3AD203B41FA5}">
                      <a16:colId xmlns:a16="http://schemas.microsoft.com/office/drawing/2014/main" val="4251058980"/>
                    </a:ext>
                  </a:extLst>
                </a:gridCol>
                <a:gridCol w="2709333">
                  <a:extLst>
                    <a:ext uri="{9D8B030D-6E8A-4147-A177-3AD203B41FA5}">
                      <a16:colId xmlns:a16="http://schemas.microsoft.com/office/drawing/2014/main" val="2748118102"/>
                    </a:ext>
                  </a:extLst>
                </a:gridCol>
              </a:tblGrid>
              <a:tr h="370840">
                <a:tc>
                  <a:txBody>
                    <a:bodyPr/>
                    <a:lstStyle/>
                    <a:p>
                      <a:pPr algn="ctr"/>
                      <a:r>
                        <a:rPr lang="en-US" sz="1600"/>
                        <a:t>Tính năng</a:t>
                      </a:r>
                    </a:p>
                  </a:txBody>
                  <a:tcPr/>
                </a:tc>
                <a:tc>
                  <a:txBody>
                    <a:bodyPr/>
                    <a:lstStyle/>
                    <a:p>
                      <a:pPr algn="ctr"/>
                      <a:r>
                        <a:rPr lang="en-US" sz="1600"/>
                        <a:t>Power BI</a:t>
                      </a:r>
                    </a:p>
                  </a:txBody>
                  <a:tcPr/>
                </a:tc>
                <a:tc>
                  <a:txBody>
                    <a:bodyPr/>
                    <a:lstStyle/>
                    <a:p>
                      <a:pPr algn="ctr"/>
                      <a:r>
                        <a:rPr lang="en-US" sz="1600"/>
                        <a:t>Excel</a:t>
                      </a:r>
                    </a:p>
                  </a:txBody>
                  <a:tcPr/>
                </a:tc>
                <a:extLst>
                  <a:ext uri="{0D108BD9-81ED-4DB2-BD59-A6C34878D82A}">
                    <a16:rowId xmlns:a16="http://schemas.microsoft.com/office/drawing/2014/main" val="1159228748"/>
                  </a:ext>
                </a:extLst>
              </a:tr>
              <a:tr h="370840">
                <a:tc>
                  <a:txBody>
                    <a:bodyPr/>
                    <a:lstStyle/>
                    <a:p>
                      <a:r>
                        <a:rPr lang="en-US" sz="1600"/>
                        <a:t>Khả năng kết nối dữ liệu</a:t>
                      </a:r>
                    </a:p>
                  </a:txBody>
                  <a:tcPr/>
                </a:tc>
                <a:tc>
                  <a:txBody>
                    <a:bodyPr/>
                    <a:lstStyle/>
                    <a:p>
                      <a:r>
                        <a:rPr lang="en-US" sz="1600"/>
                        <a:t>Nguồn dữ liệu da dạng từ các tệp Excel cho đến các server SQL</a:t>
                      </a:r>
                    </a:p>
                  </a:txBody>
                  <a:tcPr/>
                </a:tc>
                <a:tc>
                  <a:txBody>
                    <a:bodyPr/>
                    <a:lstStyle/>
                    <a:p>
                      <a:r>
                        <a:rPr lang="en-US" sz="1600"/>
                        <a:t>Hạn chế hơn, đôi khi yêu cầu add-in bổ sung</a:t>
                      </a:r>
                    </a:p>
                  </a:txBody>
                  <a:tcPr/>
                </a:tc>
                <a:extLst>
                  <a:ext uri="{0D108BD9-81ED-4DB2-BD59-A6C34878D82A}">
                    <a16:rowId xmlns:a16="http://schemas.microsoft.com/office/drawing/2014/main" val="763502734"/>
                  </a:ext>
                </a:extLst>
              </a:tr>
              <a:tr h="370840">
                <a:tc>
                  <a:txBody>
                    <a:bodyPr/>
                    <a:lstStyle/>
                    <a:p>
                      <a:r>
                        <a:rPr lang="en-US" sz="1600"/>
                        <a:t>Dung lượng dữ liệu kết nối</a:t>
                      </a:r>
                    </a:p>
                  </a:txBody>
                  <a:tcPr/>
                </a:tc>
                <a:tc>
                  <a:txBody>
                    <a:bodyPr/>
                    <a:lstStyle/>
                    <a:p>
                      <a:r>
                        <a:rPr lang="en-US" sz="1600"/>
                        <a:t>Hoạt động hiệu quả ngay cả với tệp dữ liệu lớn</a:t>
                      </a:r>
                    </a:p>
                  </a:txBody>
                  <a:tcPr/>
                </a:tc>
                <a:tc>
                  <a:txBody>
                    <a:bodyPr/>
                    <a:lstStyle/>
                    <a:p>
                      <a:r>
                        <a:rPr lang="en-US" sz="1600"/>
                        <a:t>Giới hạn về số lượng dòng, hiệu suất giảm đáng kể với tệp dữ liệu lớn</a:t>
                      </a:r>
                    </a:p>
                  </a:txBody>
                  <a:tcPr/>
                </a:tc>
                <a:extLst>
                  <a:ext uri="{0D108BD9-81ED-4DB2-BD59-A6C34878D82A}">
                    <a16:rowId xmlns:a16="http://schemas.microsoft.com/office/drawing/2014/main" val="484583955"/>
                  </a:ext>
                </a:extLst>
              </a:tr>
              <a:tr h="370840">
                <a:tc>
                  <a:txBody>
                    <a:bodyPr/>
                    <a:lstStyle/>
                    <a:p>
                      <a:r>
                        <a:rPr lang="en-US" sz="1600"/>
                        <a:t>Khả năng trực quan hóa</a:t>
                      </a:r>
                    </a:p>
                  </a:txBody>
                  <a:tcPr/>
                </a:tc>
                <a:tc>
                  <a:txBody>
                    <a:bodyPr/>
                    <a:lstStyle/>
                    <a:p>
                      <a:r>
                        <a:rPr lang="en-US" sz="1600"/>
                        <a:t>Cho phép kéo thả, thân thiện với người dùng</a:t>
                      </a:r>
                    </a:p>
                  </a:txBody>
                  <a:tcPr/>
                </a:tc>
                <a:tc>
                  <a:txBody>
                    <a:bodyPr/>
                    <a:lstStyle/>
                    <a:p>
                      <a:r>
                        <a:rPr lang="en-US" sz="1600"/>
                        <a:t>Thư viện biểu đồ không đa dạng và tối ưu bằng Power BI</a:t>
                      </a:r>
                    </a:p>
                  </a:txBody>
                  <a:tcPr/>
                </a:tc>
                <a:extLst>
                  <a:ext uri="{0D108BD9-81ED-4DB2-BD59-A6C34878D82A}">
                    <a16:rowId xmlns:a16="http://schemas.microsoft.com/office/drawing/2014/main" val="2890355130"/>
                  </a:ext>
                </a:extLst>
              </a:tr>
              <a:tr h="370840">
                <a:tc>
                  <a:txBody>
                    <a:bodyPr/>
                    <a:lstStyle/>
                    <a:p>
                      <a:r>
                        <a:rPr lang="en-US" sz="1600"/>
                        <a:t>Tương tác giữa các biểu đồ</a:t>
                      </a:r>
                    </a:p>
                  </a:txBody>
                  <a:tcPr/>
                </a:tc>
                <a:tc>
                  <a:txBody>
                    <a:bodyPr/>
                    <a:lstStyle/>
                    <a:p>
                      <a:r>
                        <a:rPr lang="en-US" sz="1600"/>
                        <a:t>Rất dễ dàng, là một trong những điểm mạnh lớn nhất của phần mềm</a:t>
                      </a:r>
                    </a:p>
                  </a:txBody>
                  <a:tcPr/>
                </a:tc>
                <a:tc>
                  <a:txBody>
                    <a:bodyPr/>
                    <a:lstStyle/>
                    <a:p>
                      <a:r>
                        <a:rPr lang="en-US" sz="1600"/>
                        <a:t>Các biểu đồ thường tĩnh, không hỗ trợ tương tác sâu như Power BI</a:t>
                      </a:r>
                    </a:p>
                  </a:txBody>
                  <a:tcPr/>
                </a:tc>
                <a:extLst>
                  <a:ext uri="{0D108BD9-81ED-4DB2-BD59-A6C34878D82A}">
                    <a16:rowId xmlns:a16="http://schemas.microsoft.com/office/drawing/2014/main" val="955022082"/>
                  </a:ext>
                </a:extLst>
              </a:tr>
              <a:tr h="370840">
                <a:tc>
                  <a:txBody>
                    <a:bodyPr/>
                    <a:lstStyle/>
                    <a:p>
                      <a:r>
                        <a:rPr lang="en-US" sz="1600"/>
                        <a:t>Publish và bảo mật</a:t>
                      </a:r>
                    </a:p>
                  </a:txBody>
                  <a:tcPr/>
                </a:tc>
                <a:tc>
                  <a:txBody>
                    <a:bodyPr/>
                    <a:lstStyle/>
                    <a:p>
                      <a:r>
                        <a:rPr lang="en-US" sz="1600"/>
                        <a:t>Cho phép publish và share dashboard cho người dùng khác. Tùy chỉnh quyền truy cập ở mức rất sâu.</a:t>
                      </a:r>
                    </a:p>
                  </a:txBody>
                  <a:tcPr/>
                </a:tc>
                <a:tc>
                  <a:txBody>
                    <a:bodyPr/>
                    <a:lstStyle/>
                    <a:p>
                      <a:r>
                        <a:rPr lang="en-US" sz="1600"/>
                        <a:t>Việc thiết lập bảo mật phức tạp hơn nhiều</a:t>
                      </a:r>
                    </a:p>
                  </a:txBody>
                  <a:tcPr/>
                </a:tc>
                <a:extLst>
                  <a:ext uri="{0D108BD9-81ED-4DB2-BD59-A6C34878D82A}">
                    <a16:rowId xmlns:a16="http://schemas.microsoft.com/office/drawing/2014/main" val="1199824690"/>
                  </a:ext>
                </a:extLst>
              </a:tr>
            </a:tbl>
          </a:graphicData>
        </a:graphic>
      </p:graphicFrame>
    </p:spTree>
    <p:extLst>
      <p:ext uri="{BB962C8B-B14F-4D97-AF65-F5344CB8AC3E}">
        <p14:creationId xmlns:p14="http://schemas.microsoft.com/office/powerpoint/2010/main" val="3563754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B0BAE-418B-E8DF-27A4-321078FDFDB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FDCCB98-D382-8D6A-DD10-D22FA4E74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DB7ED884-4CE3-A8B5-223A-F2D9C7AD7ADC}"/>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DA64581-6CD8-21F4-EE68-4BDD3BA4C0DE}"/>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691BC742-AA64-A9B1-D03F-D11F810A67FF}"/>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3" name="TextBox 2">
            <a:extLst>
              <a:ext uri="{FF2B5EF4-FFF2-40B4-BE49-F238E27FC236}">
                <a16:creationId xmlns:a16="http://schemas.microsoft.com/office/drawing/2014/main" id="{77794104-7EEC-60FD-9E62-1A63E4D5ABB6}"/>
              </a:ext>
            </a:extLst>
          </p:cNvPr>
          <p:cNvSpPr txBox="1"/>
          <p:nvPr/>
        </p:nvSpPr>
        <p:spPr>
          <a:xfrm>
            <a:off x="695325" y="975135"/>
            <a:ext cx="3913189" cy="369332"/>
          </a:xfrm>
          <a:prstGeom prst="rect">
            <a:avLst/>
          </a:prstGeom>
          <a:noFill/>
        </p:spPr>
        <p:txBody>
          <a:bodyPr wrap="square" rtlCol="0">
            <a:spAutoFit/>
          </a:bodyPr>
          <a:lstStyle/>
          <a:p>
            <a:r>
              <a:rPr lang="en-US" b="1"/>
              <a:t>Ví dụ về bảng fact_sales trải phẳng</a:t>
            </a:r>
          </a:p>
        </p:txBody>
      </p:sp>
      <p:pic>
        <p:nvPicPr>
          <p:cNvPr id="9" name="Picture 8">
            <a:extLst>
              <a:ext uri="{FF2B5EF4-FFF2-40B4-BE49-F238E27FC236}">
                <a16:creationId xmlns:a16="http://schemas.microsoft.com/office/drawing/2014/main" id="{3A364F00-199B-128C-5F24-4D941437746B}"/>
              </a:ext>
            </a:extLst>
          </p:cNvPr>
          <p:cNvPicPr>
            <a:picLocks noChangeAspect="1"/>
          </p:cNvPicPr>
          <p:nvPr/>
        </p:nvPicPr>
        <p:blipFill>
          <a:blip r:embed="rId3"/>
          <a:stretch>
            <a:fillRect/>
          </a:stretch>
        </p:blipFill>
        <p:spPr>
          <a:xfrm>
            <a:off x="695325" y="1338011"/>
            <a:ext cx="10801350" cy="2872161"/>
          </a:xfrm>
          <a:prstGeom prst="rect">
            <a:avLst/>
          </a:prstGeom>
        </p:spPr>
      </p:pic>
      <p:sp>
        <p:nvSpPr>
          <p:cNvPr id="10" name="TextBox 9">
            <a:extLst>
              <a:ext uri="{FF2B5EF4-FFF2-40B4-BE49-F238E27FC236}">
                <a16:creationId xmlns:a16="http://schemas.microsoft.com/office/drawing/2014/main" id="{E8CE1E1E-B142-D2CF-0ECD-7DD524B9BA68}"/>
              </a:ext>
            </a:extLst>
          </p:cNvPr>
          <p:cNvSpPr txBox="1"/>
          <p:nvPr/>
        </p:nvSpPr>
        <p:spPr>
          <a:xfrm>
            <a:off x="695325" y="4411994"/>
            <a:ext cx="10401300" cy="1200329"/>
          </a:xfrm>
          <a:prstGeom prst="rect">
            <a:avLst/>
          </a:prstGeom>
          <a:noFill/>
        </p:spPr>
        <p:txBody>
          <a:bodyPr wrap="square" rtlCol="0">
            <a:spAutoFit/>
          </a:bodyPr>
          <a:lstStyle/>
          <a:p>
            <a:r>
              <a:rPr lang="en-US" b="1"/>
              <a:t>Nhận xét:</a:t>
            </a:r>
          </a:p>
          <a:p>
            <a:r>
              <a:rPr lang="en-US"/>
              <a:t>- Thông tin trùng lặp nhiều, dung lượng bảng tăng lên không cần thiết</a:t>
            </a:r>
          </a:p>
          <a:p>
            <a:r>
              <a:rPr lang="en-US"/>
              <a:t>- Việc cập nhật thông tin (nếu có) tốn nhiều chi phí và có thể thiếu tính đồng bộ</a:t>
            </a:r>
          </a:p>
          <a:p>
            <a:r>
              <a:rPr lang="en-US"/>
              <a:t>- Các thao tác trực quan hóa dữ liệu sau này kém linh hoạt hơn</a:t>
            </a:r>
          </a:p>
        </p:txBody>
      </p:sp>
    </p:spTree>
    <p:extLst>
      <p:ext uri="{BB962C8B-B14F-4D97-AF65-F5344CB8AC3E}">
        <p14:creationId xmlns:p14="http://schemas.microsoft.com/office/powerpoint/2010/main" val="367602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E3AFB-177B-E858-BFE5-67A0E33D70D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0361769-F665-8547-871F-E3AFD27C1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2981D986-CD28-CA0B-7478-2862228EF2DB}"/>
              </a:ext>
            </a:extLst>
          </p:cNvPr>
          <p:cNvSpPr/>
          <p:nvPr/>
        </p:nvSpPr>
        <p:spPr>
          <a:xfrm>
            <a:off x="1681496"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B55232F-042E-010B-9809-3A60C267F20A}"/>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0E38969-0BD6-E7EA-7A26-C233A736F9CF}"/>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3" name="Picture 2">
            <a:extLst>
              <a:ext uri="{FF2B5EF4-FFF2-40B4-BE49-F238E27FC236}">
                <a16:creationId xmlns:a16="http://schemas.microsoft.com/office/drawing/2014/main" id="{0ADE04C5-7DE1-DAA5-014F-2E329FA7BF1A}"/>
              </a:ext>
            </a:extLst>
          </p:cNvPr>
          <p:cNvPicPr>
            <a:picLocks noChangeAspect="1"/>
          </p:cNvPicPr>
          <p:nvPr/>
        </p:nvPicPr>
        <p:blipFill>
          <a:blip r:embed="rId3"/>
          <a:stretch>
            <a:fillRect/>
          </a:stretch>
        </p:blipFill>
        <p:spPr>
          <a:xfrm>
            <a:off x="536509" y="3405344"/>
            <a:ext cx="6740520" cy="1619180"/>
          </a:xfrm>
          <a:prstGeom prst="rect">
            <a:avLst/>
          </a:prstGeom>
        </p:spPr>
      </p:pic>
      <p:pic>
        <p:nvPicPr>
          <p:cNvPr id="10" name="Picture 9">
            <a:extLst>
              <a:ext uri="{FF2B5EF4-FFF2-40B4-BE49-F238E27FC236}">
                <a16:creationId xmlns:a16="http://schemas.microsoft.com/office/drawing/2014/main" id="{7489AFD3-6289-4665-8EA1-8DE0E878328A}"/>
              </a:ext>
            </a:extLst>
          </p:cNvPr>
          <p:cNvPicPr>
            <a:picLocks noChangeAspect="1"/>
          </p:cNvPicPr>
          <p:nvPr/>
        </p:nvPicPr>
        <p:blipFill>
          <a:blip r:embed="rId4"/>
          <a:stretch>
            <a:fillRect/>
          </a:stretch>
        </p:blipFill>
        <p:spPr>
          <a:xfrm>
            <a:off x="7531166" y="1728422"/>
            <a:ext cx="4124325" cy="3257550"/>
          </a:xfrm>
          <a:prstGeom prst="rect">
            <a:avLst/>
          </a:prstGeom>
        </p:spPr>
      </p:pic>
      <p:sp>
        <p:nvSpPr>
          <p:cNvPr id="12" name="Rectangle 11">
            <a:extLst>
              <a:ext uri="{FF2B5EF4-FFF2-40B4-BE49-F238E27FC236}">
                <a16:creationId xmlns:a16="http://schemas.microsoft.com/office/drawing/2014/main" id="{4626753B-CECD-25BA-4F52-6E034D4E3676}"/>
              </a:ext>
            </a:extLst>
          </p:cNvPr>
          <p:cNvSpPr/>
          <p:nvPr/>
        </p:nvSpPr>
        <p:spPr>
          <a:xfrm>
            <a:off x="4427805" y="3443896"/>
            <a:ext cx="638175" cy="1542076"/>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4D3D895-A760-A94B-354C-F814FD6E049C}"/>
              </a:ext>
            </a:extLst>
          </p:cNvPr>
          <p:cNvSpPr/>
          <p:nvPr/>
        </p:nvSpPr>
        <p:spPr>
          <a:xfrm>
            <a:off x="7487608" y="1728422"/>
            <a:ext cx="757238" cy="3257549"/>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18B381F-AAB4-B4CE-9161-24710C4278D2}"/>
              </a:ext>
            </a:extLst>
          </p:cNvPr>
          <p:cNvSpPr txBox="1"/>
          <p:nvPr/>
        </p:nvSpPr>
        <p:spPr>
          <a:xfrm>
            <a:off x="7410428" y="5109921"/>
            <a:ext cx="4245063" cy="584775"/>
          </a:xfrm>
          <a:prstGeom prst="rect">
            <a:avLst/>
          </a:prstGeom>
          <a:noFill/>
        </p:spPr>
        <p:txBody>
          <a:bodyPr wrap="square" rtlCol="0">
            <a:spAutoFit/>
          </a:bodyPr>
          <a:lstStyle/>
          <a:p>
            <a:r>
              <a:rPr lang="en-US" sz="1600" b="1" i="1">
                <a:solidFill>
                  <a:schemeClr val="accent2"/>
                </a:solidFill>
              </a:rPr>
              <a:t>Bảng dim_store: </a:t>
            </a:r>
          </a:p>
          <a:p>
            <a:r>
              <a:rPr lang="en-US" sz="1600" i="1">
                <a:solidFill>
                  <a:schemeClr val="accent2"/>
                </a:solidFill>
              </a:rPr>
              <a:t>lưu trữ thông tin mỗi cửa hàng</a:t>
            </a:r>
          </a:p>
        </p:txBody>
      </p:sp>
      <p:sp>
        <p:nvSpPr>
          <p:cNvPr id="15" name="TextBox 14">
            <a:extLst>
              <a:ext uri="{FF2B5EF4-FFF2-40B4-BE49-F238E27FC236}">
                <a16:creationId xmlns:a16="http://schemas.microsoft.com/office/drawing/2014/main" id="{6F3F5502-F9C3-9B53-3677-0563F3898751}"/>
              </a:ext>
            </a:extLst>
          </p:cNvPr>
          <p:cNvSpPr txBox="1"/>
          <p:nvPr/>
        </p:nvSpPr>
        <p:spPr>
          <a:xfrm>
            <a:off x="536509" y="5109921"/>
            <a:ext cx="6740520" cy="584775"/>
          </a:xfrm>
          <a:prstGeom prst="rect">
            <a:avLst/>
          </a:prstGeom>
          <a:noFill/>
        </p:spPr>
        <p:txBody>
          <a:bodyPr wrap="square" rtlCol="0">
            <a:spAutoFit/>
          </a:bodyPr>
          <a:lstStyle/>
          <a:p>
            <a:r>
              <a:rPr lang="en-US" sz="1600" b="1" i="1">
                <a:solidFill>
                  <a:schemeClr val="accent2"/>
                </a:solidFill>
              </a:rPr>
              <a:t>Bảng fact_sales: </a:t>
            </a:r>
          </a:p>
          <a:p>
            <a:r>
              <a:rPr lang="en-US" sz="1600" i="1">
                <a:solidFill>
                  <a:schemeClr val="accent2"/>
                </a:solidFill>
              </a:rPr>
              <a:t>chỉ lưu thông tin về đơn hàng, không có thông tin “thừa”về các chiều dữ liệu</a:t>
            </a:r>
          </a:p>
        </p:txBody>
      </p:sp>
      <p:sp>
        <p:nvSpPr>
          <p:cNvPr id="16" name="TextBox 15">
            <a:extLst>
              <a:ext uri="{FF2B5EF4-FFF2-40B4-BE49-F238E27FC236}">
                <a16:creationId xmlns:a16="http://schemas.microsoft.com/office/drawing/2014/main" id="{A190E720-8659-A8EC-06F4-0BEAC7D5D373}"/>
              </a:ext>
            </a:extLst>
          </p:cNvPr>
          <p:cNvSpPr txBox="1"/>
          <p:nvPr/>
        </p:nvSpPr>
        <p:spPr>
          <a:xfrm>
            <a:off x="536509" y="768347"/>
            <a:ext cx="6602813" cy="1815882"/>
          </a:xfrm>
          <a:prstGeom prst="rect">
            <a:avLst/>
          </a:prstGeom>
          <a:noFill/>
        </p:spPr>
        <p:txBody>
          <a:bodyPr wrap="square" rtlCol="0">
            <a:spAutoFit/>
          </a:bodyPr>
          <a:lstStyle/>
          <a:p>
            <a:pPr algn="just"/>
            <a:r>
              <a:rPr lang="en-US" sz="1600"/>
              <a:t>Thay vì “nhồi nhét” tất cả thông tin vào bảng lớn, người dùng nên tách thành nhiều bảng nhỏ, chuyên biệt.</a:t>
            </a:r>
          </a:p>
          <a:p>
            <a:pPr algn="just"/>
            <a:endParaRPr lang="en-US" sz="1600"/>
          </a:p>
          <a:p>
            <a:pPr algn="just"/>
            <a:r>
              <a:rPr lang="en-US" sz="1600"/>
              <a:t>Mỗi bảng dim phụ trách lưu trữ thông tin về một chiều dữ liệu nhất định:</a:t>
            </a:r>
          </a:p>
          <a:p>
            <a:pPr algn="just"/>
            <a:r>
              <a:rPr lang="en-US" sz="1600"/>
              <a:t>- Khách hàng =&gt; dim_customer</a:t>
            </a:r>
          </a:p>
          <a:p>
            <a:pPr algn="just"/>
            <a:r>
              <a:rPr lang="en-US" sz="1600"/>
              <a:t>- Cửa hàng =&gt; dim_store</a:t>
            </a:r>
          </a:p>
          <a:p>
            <a:pPr algn="just"/>
            <a:r>
              <a:rPr lang="en-US" sz="1600"/>
              <a:t>- Sản phẩm =&gt; dim_product</a:t>
            </a:r>
          </a:p>
        </p:txBody>
      </p:sp>
    </p:spTree>
    <p:extLst>
      <p:ext uri="{BB962C8B-B14F-4D97-AF65-F5344CB8AC3E}">
        <p14:creationId xmlns:p14="http://schemas.microsoft.com/office/powerpoint/2010/main" val="1282456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706F3-9AF9-7BEA-BBAC-87D899355D9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A0C9089-FE8D-8962-4C45-A3458B22A4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C4311023-17E7-0EE4-7ED7-EEE96A85304E}"/>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903B560-7C18-4F86-E57C-2A2C5D78901A}"/>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C99132D-37AB-E066-911C-E8C226865486}"/>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16" name="TextBox 15">
            <a:extLst>
              <a:ext uri="{FF2B5EF4-FFF2-40B4-BE49-F238E27FC236}">
                <a16:creationId xmlns:a16="http://schemas.microsoft.com/office/drawing/2014/main" id="{0C41EE96-0440-C133-3D8E-C462BB9518F1}"/>
              </a:ext>
            </a:extLst>
          </p:cNvPr>
          <p:cNvSpPr txBox="1"/>
          <p:nvPr/>
        </p:nvSpPr>
        <p:spPr>
          <a:xfrm>
            <a:off x="2907620" y="1207732"/>
            <a:ext cx="6602813" cy="369332"/>
          </a:xfrm>
          <a:prstGeom prst="rect">
            <a:avLst/>
          </a:prstGeom>
          <a:noFill/>
        </p:spPr>
        <p:txBody>
          <a:bodyPr wrap="square" rtlCol="0">
            <a:spAutoFit/>
          </a:bodyPr>
          <a:lstStyle/>
          <a:p>
            <a:pPr algn="ctr"/>
            <a:r>
              <a:rPr lang="en-US" b="1"/>
              <a:t>So sánh đặc điểm của bảng dim và bảng fact</a:t>
            </a:r>
          </a:p>
        </p:txBody>
      </p:sp>
      <p:graphicFrame>
        <p:nvGraphicFramePr>
          <p:cNvPr id="2" name="Table 1">
            <a:extLst>
              <a:ext uri="{FF2B5EF4-FFF2-40B4-BE49-F238E27FC236}">
                <a16:creationId xmlns:a16="http://schemas.microsoft.com/office/drawing/2014/main" id="{74A9814A-9C8D-2A69-E677-CADE24E84CEF}"/>
              </a:ext>
            </a:extLst>
          </p:cNvPr>
          <p:cNvGraphicFramePr>
            <a:graphicFrameLocks noGrp="1"/>
          </p:cNvGraphicFramePr>
          <p:nvPr>
            <p:extLst>
              <p:ext uri="{D42A27DB-BD31-4B8C-83A1-F6EECF244321}">
                <p14:modId xmlns:p14="http://schemas.microsoft.com/office/powerpoint/2010/main" val="1141363259"/>
              </p:ext>
            </p:extLst>
          </p:nvPr>
        </p:nvGraphicFramePr>
        <p:xfrm>
          <a:off x="1453513" y="1577064"/>
          <a:ext cx="9284973" cy="2993031"/>
        </p:xfrm>
        <a:graphic>
          <a:graphicData uri="http://schemas.openxmlformats.org/drawingml/2006/table">
            <a:tbl>
              <a:tblPr firstRow="1" bandRow="1">
                <a:tableStyleId>{72833802-FEF1-4C79-8D5D-14CF1EAF98D9}</a:tableStyleId>
              </a:tblPr>
              <a:tblGrid>
                <a:gridCol w="3094991">
                  <a:extLst>
                    <a:ext uri="{9D8B030D-6E8A-4147-A177-3AD203B41FA5}">
                      <a16:colId xmlns:a16="http://schemas.microsoft.com/office/drawing/2014/main" val="190425386"/>
                    </a:ext>
                  </a:extLst>
                </a:gridCol>
                <a:gridCol w="3094991">
                  <a:extLst>
                    <a:ext uri="{9D8B030D-6E8A-4147-A177-3AD203B41FA5}">
                      <a16:colId xmlns:a16="http://schemas.microsoft.com/office/drawing/2014/main" val="4251058980"/>
                    </a:ext>
                  </a:extLst>
                </a:gridCol>
                <a:gridCol w="3094991">
                  <a:extLst>
                    <a:ext uri="{9D8B030D-6E8A-4147-A177-3AD203B41FA5}">
                      <a16:colId xmlns:a16="http://schemas.microsoft.com/office/drawing/2014/main" val="2748118102"/>
                    </a:ext>
                  </a:extLst>
                </a:gridCol>
              </a:tblGrid>
              <a:tr h="358036">
                <a:tc>
                  <a:txBody>
                    <a:bodyPr/>
                    <a:lstStyle/>
                    <a:p>
                      <a:pPr algn="ctr"/>
                      <a:r>
                        <a:rPr lang="en-US" sz="1600"/>
                        <a:t>Nội dung</a:t>
                      </a:r>
                    </a:p>
                  </a:txBody>
                  <a:tcPr/>
                </a:tc>
                <a:tc>
                  <a:txBody>
                    <a:bodyPr/>
                    <a:lstStyle/>
                    <a:p>
                      <a:pPr algn="ctr"/>
                      <a:r>
                        <a:rPr lang="en-US" sz="1600"/>
                        <a:t>Bảng fact</a:t>
                      </a:r>
                    </a:p>
                  </a:txBody>
                  <a:tcPr/>
                </a:tc>
                <a:tc>
                  <a:txBody>
                    <a:bodyPr/>
                    <a:lstStyle/>
                    <a:p>
                      <a:pPr algn="ctr"/>
                      <a:r>
                        <a:rPr lang="en-US" sz="1600"/>
                        <a:t>Bảng dim</a:t>
                      </a:r>
                    </a:p>
                  </a:txBody>
                  <a:tcPr/>
                </a:tc>
                <a:extLst>
                  <a:ext uri="{0D108BD9-81ED-4DB2-BD59-A6C34878D82A}">
                    <a16:rowId xmlns:a16="http://schemas.microsoft.com/office/drawing/2014/main" val="1159228748"/>
                  </a:ext>
                </a:extLst>
              </a:tr>
              <a:tr h="559124">
                <a:tc>
                  <a:txBody>
                    <a:bodyPr/>
                    <a:lstStyle/>
                    <a:p>
                      <a:r>
                        <a:rPr lang="en-US" sz="1600"/>
                        <a:t>Ý nghĩa</a:t>
                      </a:r>
                    </a:p>
                  </a:txBody>
                  <a:tcPr/>
                </a:tc>
                <a:tc>
                  <a:txBody>
                    <a:bodyPr/>
                    <a:lstStyle/>
                    <a:p>
                      <a:r>
                        <a:rPr lang="en-US" sz="1600"/>
                        <a:t>Bảng “giao dịch”, phản ánh các sự kiện thực tế</a:t>
                      </a:r>
                    </a:p>
                  </a:txBody>
                  <a:tcPr/>
                </a:tc>
                <a:tc>
                  <a:txBody>
                    <a:bodyPr/>
                    <a:lstStyle/>
                    <a:p>
                      <a:r>
                        <a:rPr lang="en-US" sz="1600"/>
                        <a:t>Bảng “mô tả”, gồm thông tin chi tiết về một chiều dữ liệu cụ thể</a:t>
                      </a:r>
                    </a:p>
                  </a:txBody>
                  <a:tcPr/>
                </a:tc>
                <a:extLst>
                  <a:ext uri="{0D108BD9-81ED-4DB2-BD59-A6C34878D82A}">
                    <a16:rowId xmlns:a16="http://schemas.microsoft.com/office/drawing/2014/main" val="763502734"/>
                  </a:ext>
                </a:extLst>
              </a:tr>
              <a:tr h="358036">
                <a:tc>
                  <a:txBody>
                    <a:bodyPr/>
                    <a:lstStyle/>
                    <a:p>
                      <a:r>
                        <a:rPr lang="en-US" sz="1600"/>
                        <a:t>Kích cỡ dữ liệu</a:t>
                      </a:r>
                    </a:p>
                  </a:txBody>
                  <a:tcPr/>
                </a:tc>
                <a:tc>
                  <a:txBody>
                    <a:bodyPr/>
                    <a:lstStyle/>
                    <a:p>
                      <a:r>
                        <a:rPr lang="en-US" sz="1600"/>
                        <a:t>Rất nhiều hàng, ít cột</a:t>
                      </a:r>
                    </a:p>
                  </a:txBody>
                  <a:tcPr/>
                </a:tc>
                <a:tc>
                  <a:txBody>
                    <a:bodyPr/>
                    <a:lstStyle/>
                    <a:p>
                      <a:r>
                        <a:rPr lang="en-US" sz="1600"/>
                        <a:t>Ít hàng, nhiều cột</a:t>
                      </a:r>
                    </a:p>
                  </a:txBody>
                  <a:tcPr/>
                </a:tc>
                <a:extLst>
                  <a:ext uri="{0D108BD9-81ED-4DB2-BD59-A6C34878D82A}">
                    <a16:rowId xmlns:a16="http://schemas.microsoft.com/office/drawing/2014/main" val="484583955"/>
                  </a:ext>
                </a:extLst>
              </a:tr>
              <a:tr h="1118719">
                <a:tc>
                  <a:txBody>
                    <a:bodyPr/>
                    <a:lstStyle/>
                    <a:p>
                      <a:r>
                        <a:rPr lang="en-US" sz="1600"/>
                        <a:t>Các trường thông tin</a:t>
                      </a:r>
                    </a:p>
                  </a:txBody>
                  <a:tcPr/>
                </a:tc>
                <a:tc>
                  <a:txBody>
                    <a:bodyPr/>
                    <a:lstStyle/>
                    <a:p>
                      <a:r>
                        <a:rPr lang="en-US" sz="1600"/>
                        <a:t>Gồm các mã id (store_id, product_id...) để kết nối đến bảng dim</a:t>
                      </a:r>
                    </a:p>
                  </a:txBody>
                  <a:tcPr/>
                </a:tc>
                <a:tc>
                  <a:txBody>
                    <a:bodyPr/>
                    <a:lstStyle/>
                    <a:p>
                      <a:r>
                        <a:rPr lang="en-US" sz="1600"/>
                        <a:t>Gồm mã id (store_id...) để kết nối với bảng fact. Tương ứng với mỗi mã id là thông tin chi tiết của từng mã (tên store, tên tỉnh, vùng miền)</a:t>
                      </a:r>
                    </a:p>
                  </a:txBody>
                  <a:tcPr/>
                </a:tc>
                <a:extLst>
                  <a:ext uri="{0D108BD9-81ED-4DB2-BD59-A6C34878D82A}">
                    <a16:rowId xmlns:a16="http://schemas.microsoft.com/office/drawing/2014/main" val="2890355130"/>
                  </a:ext>
                </a:extLst>
              </a:tr>
              <a:tr h="559124">
                <a:tc>
                  <a:txBody>
                    <a:bodyPr/>
                    <a:lstStyle/>
                    <a:p>
                      <a:r>
                        <a:rPr lang="en-US" sz="1600"/>
                        <a:t>Tính trùng lặp của dữ liệu</a:t>
                      </a:r>
                    </a:p>
                  </a:txBody>
                  <a:tcPr/>
                </a:tc>
                <a:tc>
                  <a:txBody>
                    <a:bodyPr/>
                    <a:lstStyle/>
                    <a:p>
                      <a:r>
                        <a:rPr lang="en-US" sz="1600"/>
                        <a:t>Mỗi mã id (store_id) có thể lặp lại nhiều lần</a:t>
                      </a:r>
                    </a:p>
                  </a:txBody>
                  <a:tcPr/>
                </a:tc>
                <a:tc>
                  <a:txBody>
                    <a:bodyPr/>
                    <a:lstStyle/>
                    <a:p>
                      <a:r>
                        <a:rPr lang="en-US" sz="1600"/>
                        <a:t>Mỗi mã id (store_id) chỉ xuất hiện duy nhất 1 lần</a:t>
                      </a:r>
                    </a:p>
                  </a:txBody>
                  <a:tcPr/>
                </a:tc>
                <a:extLst>
                  <a:ext uri="{0D108BD9-81ED-4DB2-BD59-A6C34878D82A}">
                    <a16:rowId xmlns:a16="http://schemas.microsoft.com/office/drawing/2014/main" val="955022082"/>
                  </a:ext>
                </a:extLst>
              </a:tr>
            </a:tbl>
          </a:graphicData>
        </a:graphic>
      </p:graphicFrame>
    </p:spTree>
    <p:extLst>
      <p:ext uri="{BB962C8B-B14F-4D97-AF65-F5344CB8AC3E}">
        <p14:creationId xmlns:p14="http://schemas.microsoft.com/office/powerpoint/2010/main" val="1003377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3F67C-0497-2E06-AF89-1422DDAB588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C5E1F0F-4097-E05B-CA20-3A3A75797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3381CEE7-55B6-E4CC-9A96-BC7E5FF1ECAA}"/>
              </a:ext>
            </a:extLst>
          </p:cNvPr>
          <p:cNvSpPr/>
          <p:nvPr/>
        </p:nvSpPr>
        <p:spPr>
          <a:xfrm>
            <a:off x="1681496"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0B2924B-A111-DD7B-796D-EC485731A7E1}"/>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05089DC-AE7C-15D3-6D36-C4DB166F582D}"/>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4" name="Picture 3">
            <a:extLst>
              <a:ext uri="{FF2B5EF4-FFF2-40B4-BE49-F238E27FC236}">
                <a16:creationId xmlns:a16="http://schemas.microsoft.com/office/drawing/2014/main" id="{1393F792-F7B8-0761-41F3-11AB52F27AC5}"/>
              </a:ext>
            </a:extLst>
          </p:cNvPr>
          <p:cNvPicPr>
            <a:picLocks noChangeAspect="1"/>
          </p:cNvPicPr>
          <p:nvPr/>
        </p:nvPicPr>
        <p:blipFill>
          <a:blip r:embed="rId3"/>
          <a:stretch>
            <a:fillRect/>
          </a:stretch>
        </p:blipFill>
        <p:spPr>
          <a:xfrm>
            <a:off x="857250" y="923925"/>
            <a:ext cx="6943725" cy="4594344"/>
          </a:xfrm>
          <a:prstGeom prst="rect">
            <a:avLst/>
          </a:prstGeom>
        </p:spPr>
      </p:pic>
      <p:sp>
        <p:nvSpPr>
          <p:cNvPr id="7" name="TextBox 6">
            <a:extLst>
              <a:ext uri="{FF2B5EF4-FFF2-40B4-BE49-F238E27FC236}">
                <a16:creationId xmlns:a16="http://schemas.microsoft.com/office/drawing/2014/main" id="{FDDDB94E-E19E-68FC-AA11-0779D3F33296}"/>
              </a:ext>
            </a:extLst>
          </p:cNvPr>
          <p:cNvSpPr txBox="1"/>
          <p:nvPr/>
        </p:nvSpPr>
        <p:spPr>
          <a:xfrm>
            <a:off x="4387855" y="1461414"/>
            <a:ext cx="1787520" cy="369332"/>
          </a:xfrm>
          <a:prstGeom prst="rect">
            <a:avLst/>
          </a:prstGeom>
          <a:noFill/>
        </p:spPr>
        <p:txBody>
          <a:bodyPr wrap="square" rtlCol="0">
            <a:spAutoFit/>
          </a:bodyPr>
          <a:lstStyle/>
          <a:p>
            <a:r>
              <a:rPr lang="en-US" b="1" i="1">
                <a:solidFill>
                  <a:schemeClr val="accent2"/>
                </a:solidFill>
              </a:rPr>
              <a:t>Các bảng fact</a:t>
            </a:r>
          </a:p>
        </p:txBody>
      </p:sp>
      <p:sp>
        <p:nvSpPr>
          <p:cNvPr id="17" name="TextBox 16">
            <a:extLst>
              <a:ext uri="{FF2B5EF4-FFF2-40B4-BE49-F238E27FC236}">
                <a16:creationId xmlns:a16="http://schemas.microsoft.com/office/drawing/2014/main" id="{AE5EF975-39CB-EB20-AD36-BEAC15EA40D9}"/>
              </a:ext>
            </a:extLst>
          </p:cNvPr>
          <p:cNvSpPr txBox="1"/>
          <p:nvPr/>
        </p:nvSpPr>
        <p:spPr>
          <a:xfrm>
            <a:off x="8016072" y="1472634"/>
            <a:ext cx="3595715" cy="2862322"/>
          </a:xfrm>
          <a:prstGeom prst="rect">
            <a:avLst/>
          </a:prstGeom>
          <a:noFill/>
        </p:spPr>
        <p:txBody>
          <a:bodyPr wrap="square" rtlCol="0">
            <a:spAutoFit/>
          </a:bodyPr>
          <a:lstStyle/>
          <a:p>
            <a:pPr algn="ctr"/>
            <a:r>
              <a:rPr lang="en-US"/>
              <a:t>Với tư duy tổ chức dữ liệu </a:t>
            </a:r>
          </a:p>
          <a:p>
            <a:pPr algn="ctr"/>
            <a:r>
              <a:rPr lang="en-US"/>
              <a:t>theo dim-fact như vậy</a:t>
            </a:r>
          </a:p>
          <a:p>
            <a:pPr algn="ctr"/>
            <a:endParaRPr lang="en-US"/>
          </a:p>
          <a:p>
            <a:pPr algn="ctr"/>
            <a:endParaRPr lang="en-US"/>
          </a:p>
          <a:p>
            <a:pPr algn="ctr"/>
            <a:r>
              <a:rPr lang="en-US"/>
              <a:t>có thể tính toán cần kết nối những dữ liệu nào ngay từ đầu</a:t>
            </a:r>
          </a:p>
          <a:p>
            <a:pPr algn="ctr"/>
            <a:endParaRPr lang="en-US"/>
          </a:p>
          <a:p>
            <a:pPr algn="ctr"/>
            <a:endParaRPr lang="en-US"/>
          </a:p>
          <a:p>
            <a:pPr algn="ctr"/>
            <a:r>
              <a:rPr lang="en-US"/>
              <a:t>dashboard được tối ưu + tiết kiệm thời gian</a:t>
            </a:r>
          </a:p>
        </p:txBody>
      </p:sp>
      <p:sp>
        <p:nvSpPr>
          <p:cNvPr id="18" name="Arrow: Down 17">
            <a:extLst>
              <a:ext uri="{FF2B5EF4-FFF2-40B4-BE49-F238E27FC236}">
                <a16:creationId xmlns:a16="http://schemas.microsoft.com/office/drawing/2014/main" id="{B494F34C-6CDA-102E-D52A-B8B547849853}"/>
              </a:ext>
            </a:extLst>
          </p:cNvPr>
          <p:cNvSpPr/>
          <p:nvPr/>
        </p:nvSpPr>
        <p:spPr>
          <a:xfrm>
            <a:off x="9684550" y="2095500"/>
            <a:ext cx="258759" cy="463502"/>
          </a:xfrm>
          <a:prstGeom prst="downArrow">
            <a:avLst/>
          </a:prstGeom>
          <a:solidFill>
            <a:schemeClr val="accent2"/>
          </a:solidFill>
          <a:ln>
            <a:solidFill>
              <a:srgbClr val="F065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2A35DAE-0FCD-EF00-60AF-33F380AAFC2A}"/>
              </a:ext>
            </a:extLst>
          </p:cNvPr>
          <p:cNvSpPr txBox="1"/>
          <p:nvPr/>
        </p:nvSpPr>
        <p:spPr>
          <a:xfrm>
            <a:off x="3435352" y="3346667"/>
            <a:ext cx="1787520" cy="369332"/>
          </a:xfrm>
          <a:prstGeom prst="rect">
            <a:avLst/>
          </a:prstGeom>
          <a:noFill/>
        </p:spPr>
        <p:txBody>
          <a:bodyPr wrap="square" rtlCol="0">
            <a:spAutoFit/>
          </a:bodyPr>
          <a:lstStyle/>
          <a:p>
            <a:pPr algn="ctr"/>
            <a:r>
              <a:rPr lang="en-US" b="1" i="1">
                <a:solidFill>
                  <a:schemeClr val="accent2"/>
                </a:solidFill>
              </a:rPr>
              <a:t>Các bảng dim</a:t>
            </a:r>
          </a:p>
        </p:txBody>
      </p:sp>
      <p:sp>
        <p:nvSpPr>
          <p:cNvPr id="27" name="Arrow: Down 26">
            <a:extLst>
              <a:ext uri="{FF2B5EF4-FFF2-40B4-BE49-F238E27FC236}">
                <a16:creationId xmlns:a16="http://schemas.microsoft.com/office/drawing/2014/main" id="{AA1281D9-3F95-3BB0-3E77-DFB48BAF6484}"/>
              </a:ext>
            </a:extLst>
          </p:cNvPr>
          <p:cNvSpPr/>
          <p:nvPr/>
        </p:nvSpPr>
        <p:spPr>
          <a:xfrm>
            <a:off x="9684550" y="3181868"/>
            <a:ext cx="258759" cy="463502"/>
          </a:xfrm>
          <a:prstGeom prst="downArrow">
            <a:avLst/>
          </a:prstGeom>
          <a:solidFill>
            <a:schemeClr val="accent2"/>
          </a:solidFill>
          <a:ln>
            <a:solidFill>
              <a:srgbClr val="F065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8269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F2384-7D09-8251-0475-B4D917CBD20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7AF80AD-0019-801A-0FBA-C6A641591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7742C476-784B-7B35-F080-D9C6C8F91E58}"/>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1C66A98-C842-839C-15C8-A95A359F0696}"/>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F7535C06-5F0A-059D-45C7-48173D111E48}"/>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16" name="TextBox 15">
            <a:extLst>
              <a:ext uri="{FF2B5EF4-FFF2-40B4-BE49-F238E27FC236}">
                <a16:creationId xmlns:a16="http://schemas.microsoft.com/office/drawing/2014/main" id="{A5031320-B63E-4C59-DA5F-33DFA7420193}"/>
              </a:ext>
            </a:extLst>
          </p:cNvPr>
          <p:cNvSpPr txBox="1"/>
          <p:nvPr/>
        </p:nvSpPr>
        <p:spPr>
          <a:xfrm>
            <a:off x="6660291" y="860991"/>
            <a:ext cx="5007655" cy="369332"/>
          </a:xfrm>
          <a:prstGeom prst="rect">
            <a:avLst/>
          </a:prstGeom>
          <a:noFill/>
        </p:spPr>
        <p:txBody>
          <a:bodyPr wrap="square" rtlCol="0">
            <a:spAutoFit/>
          </a:bodyPr>
          <a:lstStyle/>
          <a:p>
            <a:pPr algn="ctr"/>
            <a:r>
              <a:rPr lang="en-US" b="1"/>
              <a:t>Bảng fact_target</a:t>
            </a:r>
          </a:p>
        </p:txBody>
      </p:sp>
      <p:pic>
        <p:nvPicPr>
          <p:cNvPr id="4" name="Picture 3">
            <a:extLst>
              <a:ext uri="{FF2B5EF4-FFF2-40B4-BE49-F238E27FC236}">
                <a16:creationId xmlns:a16="http://schemas.microsoft.com/office/drawing/2014/main" id="{C5A21CF9-A371-88EE-2488-08443D2D6ECF}"/>
              </a:ext>
            </a:extLst>
          </p:cNvPr>
          <p:cNvPicPr>
            <a:picLocks noChangeAspect="1"/>
          </p:cNvPicPr>
          <p:nvPr/>
        </p:nvPicPr>
        <p:blipFill>
          <a:blip r:embed="rId3"/>
          <a:stretch>
            <a:fillRect/>
          </a:stretch>
        </p:blipFill>
        <p:spPr>
          <a:xfrm>
            <a:off x="6631537" y="1320010"/>
            <a:ext cx="5065163" cy="2352671"/>
          </a:xfrm>
          <a:prstGeom prst="rect">
            <a:avLst/>
          </a:prstGeom>
          <a:ln>
            <a:solidFill>
              <a:schemeClr val="accent1"/>
            </a:solidFill>
          </a:ln>
        </p:spPr>
      </p:pic>
      <p:pic>
        <p:nvPicPr>
          <p:cNvPr id="9" name="Picture 8">
            <a:extLst>
              <a:ext uri="{FF2B5EF4-FFF2-40B4-BE49-F238E27FC236}">
                <a16:creationId xmlns:a16="http://schemas.microsoft.com/office/drawing/2014/main" id="{DB14A733-D3CE-6A9C-26C0-E05C67D60581}"/>
              </a:ext>
            </a:extLst>
          </p:cNvPr>
          <p:cNvPicPr>
            <a:picLocks noChangeAspect="1"/>
          </p:cNvPicPr>
          <p:nvPr/>
        </p:nvPicPr>
        <p:blipFill>
          <a:blip r:embed="rId4"/>
          <a:stretch>
            <a:fillRect/>
          </a:stretch>
        </p:blipFill>
        <p:spPr>
          <a:xfrm>
            <a:off x="381000" y="1320010"/>
            <a:ext cx="5975603" cy="2352670"/>
          </a:xfrm>
          <a:prstGeom prst="rect">
            <a:avLst/>
          </a:prstGeom>
          <a:ln>
            <a:solidFill>
              <a:schemeClr val="accent1"/>
            </a:solidFill>
          </a:ln>
        </p:spPr>
      </p:pic>
      <p:sp>
        <p:nvSpPr>
          <p:cNvPr id="10" name="TextBox 9">
            <a:extLst>
              <a:ext uri="{FF2B5EF4-FFF2-40B4-BE49-F238E27FC236}">
                <a16:creationId xmlns:a16="http://schemas.microsoft.com/office/drawing/2014/main" id="{91C350EA-0F9C-FEAE-621C-3DE7BF50D4CD}"/>
              </a:ext>
            </a:extLst>
          </p:cNvPr>
          <p:cNvSpPr txBox="1"/>
          <p:nvPr/>
        </p:nvSpPr>
        <p:spPr>
          <a:xfrm>
            <a:off x="864974" y="860991"/>
            <a:ext cx="5007655" cy="369332"/>
          </a:xfrm>
          <a:prstGeom prst="rect">
            <a:avLst/>
          </a:prstGeom>
          <a:noFill/>
        </p:spPr>
        <p:txBody>
          <a:bodyPr wrap="square" rtlCol="0">
            <a:spAutoFit/>
          </a:bodyPr>
          <a:lstStyle/>
          <a:p>
            <a:pPr algn="ctr"/>
            <a:r>
              <a:rPr lang="en-US" b="1"/>
              <a:t>Bảng fact_sales</a:t>
            </a:r>
          </a:p>
        </p:txBody>
      </p:sp>
      <p:sp>
        <p:nvSpPr>
          <p:cNvPr id="12" name="TextBox 11">
            <a:extLst>
              <a:ext uri="{FF2B5EF4-FFF2-40B4-BE49-F238E27FC236}">
                <a16:creationId xmlns:a16="http://schemas.microsoft.com/office/drawing/2014/main" id="{C6C567D9-E0F1-5F7C-752F-78EF4C544BD6}"/>
              </a:ext>
            </a:extLst>
          </p:cNvPr>
          <p:cNvSpPr txBox="1"/>
          <p:nvPr/>
        </p:nvSpPr>
        <p:spPr>
          <a:xfrm>
            <a:off x="864974" y="3767930"/>
            <a:ext cx="5007655" cy="369332"/>
          </a:xfrm>
          <a:prstGeom prst="rect">
            <a:avLst/>
          </a:prstGeom>
          <a:noFill/>
        </p:spPr>
        <p:txBody>
          <a:bodyPr wrap="square" rtlCol="0">
            <a:spAutoFit/>
          </a:bodyPr>
          <a:lstStyle/>
          <a:p>
            <a:pPr algn="ctr"/>
            <a:r>
              <a:rPr lang="en-US"/>
              <a:t>Ta tính được: </a:t>
            </a:r>
            <a:r>
              <a:rPr lang="en-US" b="1">
                <a:solidFill>
                  <a:schemeClr val="accent2"/>
                </a:solidFill>
              </a:rPr>
              <a:t>doanh thu mỗi cửa hàng từng tháng</a:t>
            </a:r>
          </a:p>
        </p:txBody>
      </p:sp>
      <p:sp>
        <p:nvSpPr>
          <p:cNvPr id="13" name="TextBox 12">
            <a:extLst>
              <a:ext uri="{FF2B5EF4-FFF2-40B4-BE49-F238E27FC236}">
                <a16:creationId xmlns:a16="http://schemas.microsoft.com/office/drawing/2014/main" id="{5FE2EDD5-235B-C9BD-84D4-F893298BD578}"/>
              </a:ext>
            </a:extLst>
          </p:cNvPr>
          <p:cNvSpPr txBox="1"/>
          <p:nvPr/>
        </p:nvSpPr>
        <p:spPr>
          <a:xfrm>
            <a:off x="6660291" y="3767930"/>
            <a:ext cx="5007655" cy="369332"/>
          </a:xfrm>
          <a:prstGeom prst="rect">
            <a:avLst/>
          </a:prstGeom>
          <a:noFill/>
        </p:spPr>
        <p:txBody>
          <a:bodyPr wrap="square" rtlCol="0">
            <a:spAutoFit/>
          </a:bodyPr>
          <a:lstStyle/>
          <a:p>
            <a:pPr algn="ctr"/>
            <a:r>
              <a:rPr lang="en-US"/>
              <a:t>Ta có: </a:t>
            </a:r>
            <a:r>
              <a:rPr lang="en-US" b="1">
                <a:solidFill>
                  <a:schemeClr val="accent2"/>
                </a:solidFill>
              </a:rPr>
              <a:t>chỉ tiêu doanh thu mỗi cửa hàng từng tháng</a:t>
            </a:r>
          </a:p>
        </p:txBody>
      </p:sp>
      <p:sp>
        <p:nvSpPr>
          <p:cNvPr id="14" name="TextBox 13">
            <a:extLst>
              <a:ext uri="{FF2B5EF4-FFF2-40B4-BE49-F238E27FC236}">
                <a16:creationId xmlns:a16="http://schemas.microsoft.com/office/drawing/2014/main" id="{68E8708B-2350-AF1C-5244-AE1046D18B46}"/>
              </a:ext>
            </a:extLst>
          </p:cNvPr>
          <p:cNvSpPr txBox="1"/>
          <p:nvPr/>
        </p:nvSpPr>
        <p:spPr>
          <a:xfrm>
            <a:off x="3703423" y="4748763"/>
            <a:ext cx="5007655" cy="646331"/>
          </a:xfrm>
          <a:prstGeom prst="rect">
            <a:avLst/>
          </a:prstGeom>
          <a:noFill/>
        </p:spPr>
        <p:txBody>
          <a:bodyPr wrap="square" rtlCol="0">
            <a:spAutoFit/>
          </a:bodyPr>
          <a:lstStyle/>
          <a:p>
            <a:pPr algn="ctr"/>
            <a:r>
              <a:rPr lang="en-US"/>
              <a:t>Làm thế nào liên kết 2 thông tin trên và tính được </a:t>
            </a:r>
            <a:r>
              <a:rPr lang="en-US" b="1">
                <a:solidFill>
                  <a:schemeClr val="accent2"/>
                </a:solidFill>
              </a:rPr>
              <a:t>% Hoàn thành chỉ tiêu doanh thu</a:t>
            </a:r>
            <a:r>
              <a:rPr lang="en-US"/>
              <a:t>?</a:t>
            </a:r>
          </a:p>
        </p:txBody>
      </p:sp>
      <p:cxnSp>
        <p:nvCxnSpPr>
          <p:cNvPr id="17" name="Connector: Elbow 16">
            <a:extLst>
              <a:ext uri="{FF2B5EF4-FFF2-40B4-BE49-F238E27FC236}">
                <a16:creationId xmlns:a16="http://schemas.microsoft.com/office/drawing/2014/main" id="{F21128BE-0E59-6DEA-4813-C06FB6D658A4}"/>
              </a:ext>
            </a:extLst>
          </p:cNvPr>
          <p:cNvCxnSpPr>
            <a:stCxn id="12" idx="2"/>
            <a:endCxn id="14" idx="0"/>
          </p:cNvCxnSpPr>
          <p:nvPr/>
        </p:nvCxnSpPr>
        <p:spPr>
          <a:xfrm rot="16200000" flipH="1">
            <a:off x="4482276" y="3023787"/>
            <a:ext cx="611501" cy="2838449"/>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9" name="Connector: Elbow 18">
            <a:extLst>
              <a:ext uri="{FF2B5EF4-FFF2-40B4-BE49-F238E27FC236}">
                <a16:creationId xmlns:a16="http://schemas.microsoft.com/office/drawing/2014/main" id="{C3938C02-7718-4A2B-1CD1-09D32AF21F54}"/>
              </a:ext>
            </a:extLst>
          </p:cNvPr>
          <p:cNvCxnSpPr>
            <a:stCxn id="13" idx="2"/>
            <a:endCxn id="14" idx="0"/>
          </p:cNvCxnSpPr>
          <p:nvPr/>
        </p:nvCxnSpPr>
        <p:spPr>
          <a:xfrm rot="5400000">
            <a:off x="7379935" y="2964578"/>
            <a:ext cx="611501" cy="2956868"/>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sp>
        <p:nvSpPr>
          <p:cNvPr id="20" name="TextBox 19">
            <a:extLst>
              <a:ext uri="{FF2B5EF4-FFF2-40B4-BE49-F238E27FC236}">
                <a16:creationId xmlns:a16="http://schemas.microsoft.com/office/drawing/2014/main" id="{AE37833B-06B9-9DF7-ED8F-18634B7506E2}"/>
              </a:ext>
            </a:extLst>
          </p:cNvPr>
          <p:cNvSpPr txBox="1"/>
          <p:nvPr/>
        </p:nvSpPr>
        <p:spPr>
          <a:xfrm>
            <a:off x="3703423" y="5708302"/>
            <a:ext cx="5007655" cy="369332"/>
          </a:xfrm>
          <a:prstGeom prst="rect">
            <a:avLst/>
          </a:prstGeom>
          <a:noFill/>
        </p:spPr>
        <p:txBody>
          <a:bodyPr wrap="square" rtlCol="0">
            <a:spAutoFit/>
          </a:bodyPr>
          <a:lstStyle/>
          <a:p>
            <a:pPr algn="ctr"/>
            <a:r>
              <a:rPr lang="en-US" b="1"/>
              <a:t>thiết lập mối liên hệ (Relationship) giữa các bảng</a:t>
            </a:r>
          </a:p>
        </p:txBody>
      </p:sp>
      <p:cxnSp>
        <p:nvCxnSpPr>
          <p:cNvPr id="22" name="Straight Arrow Connector 21">
            <a:extLst>
              <a:ext uri="{FF2B5EF4-FFF2-40B4-BE49-F238E27FC236}">
                <a16:creationId xmlns:a16="http://schemas.microsoft.com/office/drawing/2014/main" id="{71F90307-1C12-F959-EB22-657F96B0C7D8}"/>
              </a:ext>
            </a:extLst>
          </p:cNvPr>
          <p:cNvCxnSpPr>
            <a:stCxn id="14" idx="2"/>
            <a:endCxn id="20" idx="0"/>
          </p:cNvCxnSpPr>
          <p:nvPr/>
        </p:nvCxnSpPr>
        <p:spPr>
          <a:xfrm>
            <a:off x="6207251" y="5395094"/>
            <a:ext cx="0" cy="313208"/>
          </a:xfrm>
          <a:prstGeom prst="straightConnector1">
            <a:avLst/>
          </a:prstGeom>
          <a:ln>
            <a:solidFill>
              <a:srgbClr val="F0652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45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D4DE2-9879-7C99-29E4-262301CD218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85D8AA0-1812-1E6C-2EE4-750DDA170C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5040DF82-04E5-1395-9041-508782F7F9FF}"/>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31D7D9B-C1F4-1F66-4847-5F546B9763B2}"/>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08EEDD8-1AFB-BD17-FB14-83C750130974}"/>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3" name="Picture 2">
            <a:extLst>
              <a:ext uri="{FF2B5EF4-FFF2-40B4-BE49-F238E27FC236}">
                <a16:creationId xmlns:a16="http://schemas.microsoft.com/office/drawing/2014/main" id="{EC93293E-289E-6F56-2D5B-2733089D406A}"/>
              </a:ext>
            </a:extLst>
          </p:cNvPr>
          <p:cNvPicPr>
            <a:picLocks noChangeAspect="1"/>
          </p:cNvPicPr>
          <p:nvPr/>
        </p:nvPicPr>
        <p:blipFill>
          <a:blip r:embed="rId3"/>
          <a:stretch>
            <a:fillRect/>
          </a:stretch>
        </p:blipFill>
        <p:spPr>
          <a:xfrm>
            <a:off x="560580" y="1134636"/>
            <a:ext cx="5713988" cy="4588727"/>
          </a:xfrm>
          <a:prstGeom prst="rect">
            <a:avLst/>
          </a:prstGeom>
        </p:spPr>
      </p:pic>
      <p:sp>
        <p:nvSpPr>
          <p:cNvPr id="7" name="TextBox 6">
            <a:extLst>
              <a:ext uri="{FF2B5EF4-FFF2-40B4-BE49-F238E27FC236}">
                <a16:creationId xmlns:a16="http://schemas.microsoft.com/office/drawing/2014/main" id="{E7AE0942-4160-F99A-9EFE-7A54083E60DC}"/>
              </a:ext>
            </a:extLst>
          </p:cNvPr>
          <p:cNvSpPr txBox="1"/>
          <p:nvPr/>
        </p:nvSpPr>
        <p:spPr>
          <a:xfrm>
            <a:off x="6442790" y="1068481"/>
            <a:ext cx="5425360" cy="1754326"/>
          </a:xfrm>
          <a:prstGeom prst="rect">
            <a:avLst/>
          </a:prstGeom>
          <a:noFill/>
        </p:spPr>
        <p:txBody>
          <a:bodyPr wrap="square" rtlCol="0">
            <a:spAutoFit/>
          </a:bodyPr>
          <a:lstStyle/>
          <a:p>
            <a:pPr algn="just"/>
            <a:r>
              <a:rPr lang="en-US" b="1"/>
              <a:t>Tạo mối liên hệ (relationship) giữa các bảng</a:t>
            </a:r>
          </a:p>
          <a:p>
            <a:pPr algn="just"/>
            <a:r>
              <a:rPr lang="en-US"/>
              <a:t>- Tạo liên hệ giữa một bảng dim và một bảng fact</a:t>
            </a:r>
          </a:p>
          <a:p>
            <a:pPr algn="just"/>
            <a:r>
              <a:rPr lang="en-US"/>
              <a:t>- Sau khi liên hệ được tạo, có thể dùng bảng dim để filter, tác động mọi tính toán trên bảng fact</a:t>
            </a:r>
          </a:p>
          <a:p>
            <a:pPr algn="just"/>
            <a:r>
              <a:rPr lang="en-US"/>
              <a:t>- Cần tạo mối liên hệ </a:t>
            </a:r>
            <a:r>
              <a:rPr lang="en-US" b="1"/>
              <a:t>one-to-one</a:t>
            </a:r>
            <a:r>
              <a:rPr lang="en-US"/>
              <a:t> hoặc </a:t>
            </a:r>
            <a:r>
              <a:rPr lang="en-US" b="1"/>
              <a:t>one-to-many.</a:t>
            </a:r>
            <a:r>
              <a:rPr lang="en-US"/>
              <a:t> Rất hạn chế mối liên hệ </a:t>
            </a:r>
            <a:r>
              <a:rPr lang="en-US" b="1"/>
              <a:t>many-to-many.</a:t>
            </a:r>
          </a:p>
        </p:txBody>
      </p:sp>
      <p:sp>
        <p:nvSpPr>
          <p:cNvPr id="15" name="Rectangle 14">
            <a:extLst>
              <a:ext uri="{FF2B5EF4-FFF2-40B4-BE49-F238E27FC236}">
                <a16:creationId xmlns:a16="http://schemas.microsoft.com/office/drawing/2014/main" id="{FA1BD395-2E93-ADC0-976D-10FB08C972F0}"/>
              </a:ext>
            </a:extLst>
          </p:cNvPr>
          <p:cNvSpPr/>
          <p:nvPr/>
        </p:nvSpPr>
        <p:spPr>
          <a:xfrm>
            <a:off x="2643188" y="1943100"/>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1F89AA0-B8FA-6D5A-4817-F0A04AFB3D3F}"/>
              </a:ext>
            </a:extLst>
          </p:cNvPr>
          <p:cNvSpPr/>
          <p:nvPr/>
        </p:nvSpPr>
        <p:spPr>
          <a:xfrm>
            <a:off x="865181" y="5195888"/>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795FCFC-5DCB-9232-D2E5-75F7D99A3FAC}"/>
              </a:ext>
            </a:extLst>
          </p:cNvPr>
          <p:cNvSpPr/>
          <p:nvPr/>
        </p:nvSpPr>
        <p:spPr>
          <a:xfrm>
            <a:off x="4586288" y="3751898"/>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E3692C-80A6-0EDC-1F8D-FAE327FC2617}"/>
              </a:ext>
            </a:extLst>
          </p:cNvPr>
          <p:cNvSpPr txBox="1"/>
          <p:nvPr/>
        </p:nvSpPr>
        <p:spPr>
          <a:xfrm>
            <a:off x="6442790" y="3234337"/>
            <a:ext cx="5853985" cy="923330"/>
          </a:xfrm>
          <a:prstGeom prst="rect">
            <a:avLst/>
          </a:prstGeom>
          <a:noFill/>
        </p:spPr>
        <p:txBody>
          <a:bodyPr wrap="square" rtlCol="0">
            <a:spAutoFit/>
          </a:bodyPr>
          <a:lstStyle/>
          <a:p>
            <a:pPr algn="just"/>
            <a:r>
              <a:rPr lang="en-US" b="1"/>
              <a:t>Thực hành</a:t>
            </a:r>
          </a:p>
          <a:p>
            <a:pPr algn="just"/>
            <a:r>
              <a:rPr lang="en-US"/>
              <a:t>Tạo liên hệ lần lượt giữa các cặp: </a:t>
            </a:r>
          </a:p>
          <a:p>
            <a:pPr algn="just"/>
            <a:r>
              <a:rPr lang="en-US"/>
              <a:t>1 bảng dim và 1 bảng fact</a:t>
            </a:r>
          </a:p>
        </p:txBody>
      </p:sp>
      <p:graphicFrame>
        <p:nvGraphicFramePr>
          <p:cNvPr id="4" name="Table 3">
            <a:extLst>
              <a:ext uri="{FF2B5EF4-FFF2-40B4-BE49-F238E27FC236}">
                <a16:creationId xmlns:a16="http://schemas.microsoft.com/office/drawing/2014/main" id="{8C29C058-B5E8-5DBC-2BB4-46DEDCA2D712}"/>
              </a:ext>
            </a:extLst>
          </p:cNvPr>
          <p:cNvGraphicFramePr>
            <a:graphicFrameLocks noGrp="1"/>
          </p:cNvGraphicFramePr>
          <p:nvPr>
            <p:extLst>
              <p:ext uri="{D42A27DB-BD31-4B8C-83A1-F6EECF244321}">
                <p14:modId xmlns:p14="http://schemas.microsoft.com/office/powerpoint/2010/main" val="270572698"/>
              </p:ext>
            </p:extLst>
          </p:nvPr>
        </p:nvGraphicFramePr>
        <p:xfrm>
          <a:off x="6708774" y="4486860"/>
          <a:ext cx="3439584" cy="1483360"/>
        </p:xfrm>
        <a:graphic>
          <a:graphicData uri="http://schemas.openxmlformats.org/drawingml/2006/table">
            <a:tbl>
              <a:tblPr firstRow="1" bandRow="1">
                <a:tableStyleId>{5940675A-B579-460E-94D1-54222C63F5DA}</a:tableStyleId>
              </a:tblPr>
              <a:tblGrid>
                <a:gridCol w="1719792">
                  <a:extLst>
                    <a:ext uri="{9D8B030D-6E8A-4147-A177-3AD203B41FA5}">
                      <a16:colId xmlns:a16="http://schemas.microsoft.com/office/drawing/2014/main" val="2660444521"/>
                    </a:ext>
                  </a:extLst>
                </a:gridCol>
                <a:gridCol w="1719792">
                  <a:extLst>
                    <a:ext uri="{9D8B030D-6E8A-4147-A177-3AD203B41FA5}">
                      <a16:colId xmlns:a16="http://schemas.microsoft.com/office/drawing/2014/main" val="3762384494"/>
                    </a:ext>
                  </a:extLst>
                </a:gridCol>
              </a:tblGrid>
              <a:tr h="370840">
                <a:tc>
                  <a:txBody>
                    <a:bodyPr/>
                    <a:lstStyle/>
                    <a:p>
                      <a:r>
                        <a:rPr lang="en-US"/>
                        <a:t>Bảng dim</a:t>
                      </a:r>
                    </a:p>
                  </a:txBody>
                  <a:tcPr/>
                </a:tc>
                <a:tc>
                  <a:txBody>
                    <a:bodyPr/>
                    <a:lstStyle/>
                    <a:p>
                      <a:r>
                        <a:rPr lang="en-US"/>
                        <a:t>Bảng fact</a:t>
                      </a:r>
                    </a:p>
                  </a:txBody>
                  <a:tcPr/>
                </a:tc>
                <a:extLst>
                  <a:ext uri="{0D108BD9-81ED-4DB2-BD59-A6C34878D82A}">
                    <a16:rowId xmlns:a16="http://schemas.microsoft.com/office/drawing/2014/main" val="3266034061"/>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768895800"/>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71011889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245270410"/>
                  </a:ext>
                </a:extLst>
              </a:tr>
            </a:tbl>
          </a:graphicData>
        </a:graphic>
      </p:graphicFrame>
    </p:spTree>
    <p:extLst>
      <p:ext uri="{BB962C8B-B14F-4D97-AF65-F5344CB8AC3E}">
        <p14:creationId xmlns:p14="http://schemas.microsoft.com/office/powerpoint/2010/main" val="2367973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9DA1D-2CE1-C5AD-419F-DD3FE2A9966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5491D98-65EC-323E-73B3-7A3B15293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E480D067-604C-25D8-6CCA-24D76F4EA455}"/>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31D588D-CAE3-EB9C-1213-86FE6C79627D}"/>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CC851B4-8C0E-6EBB-042D-85A6E1FCC671}"/>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3" name="Picture 2">
            <a:extLst>
              <a:ext uri="{FF2B5EF4-FFF2-40B4-BE49-F238E27FC236}">
                <a16:creationId xmlns:a16="http://schemas.microsoft.com/office/drawing/2014/main" id="{07540CF1-1E81-162D-8A2F-64263597BD26}"/>
              </a:ext>
            </a:extLst>
          </p:cNvPr>
          <p:cNvPicPr>
            <a:picLocks noChangeAspect="1"/>
          </p:cNvPicPr>
          <p:nvPr/>
        </p:nvPicPr>
        <p:blipFill>
          <a:blip r:embed="rId3"/>
          <a:stretch>
            <a:fillRect/>
          </a:stretch>
        </p:blipFill>
        <p:spPr>
          <a:xfrm>
            <a:off x="560580" y="1134636"/>
            <a:ext cx="5713988" cy="4588727"/>
          </a:xfrm>
          <a:prstGeom prst="rect">
            <a:avLst/>
          </a:prstGeom>
        </p:spPr>
      </p:pic>
      <p:sp>
        <p:nvSpPr>
          <p:cNvPr id="15" name="Rectangle 14">
            <a:extLst>
              <a:ext uri="{FF2B5EF4-FFF2-40B4-BE49-F238E27FC236}">
                <a16:creationId xmlns:a16="http://schemas.microsoft.com/office/drawing/2014/main" id="{035CFC59-3EE2-AFB4-E72A-CFB7BBA505E2}"/>
              </a:ext>
            </a:extLst>
          </p:cNvPr>
          <p:cNvSpPr/>
          <p:nvPr/>
        </p:nvSpPr>
        <p:spPr>
          <a:xfrm>
            <a:off x="2643188" y="1943100"/>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0A010-AD61-4ED3-6E9F-B31D03654C5E}"/>
              </a:ext>
            </a:extLst>
          </p:cNvPr>
          <p:cNvSpPr/>
          <p:nvPr/>
        </p:nvSpPr>
        <p:spPr>
          <a:xfrm>
            <a:off x="865181" y="5195888"/>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33E3F4C-3F4C-363D-9ED8-96CFEB1019CB}"/>
              </a:ext>
            </a:extLst>
          </p:cNvPr>
          <p:cNvSpPr/>
          <p:nvPr/>
        </p:nvSpPr>
        <p:spPr>
          <a:xfrm>
            <a:off x="4586288" y="3751898"/>
            <a:ext cx="1052512" cy="19685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76E8E76-E368-B6B1-8AFD-1ECD8F330723}"/>
              </a:ext>
            </a:extLst>
          </p:cNvPr>
          <p:cNvSpPr txBox="1"/>
          <p:nvPr/>
        </p:nvSpPr>
        <p:spPr>
          <a:xfrm>
            <a:off x="6423741" y="1040548"/>
            <a:ext cx="5311060" cy="646331"/>
          </a:xfrm>
          <a:prstGeom prst="rect">
            <a:avLst/>
          </a:prstGeom>
          <a:noFill/>
        </p:spPr>
        <p:txBody>
          <a:bodyPr wrap="square" rtlCol="0">
            <a:spAutoFit/>
          </a:bodyPr>
          <a:lstStyle/>
          <a:p>
            <a:pPr algn="just"/>
            <a:r>
              <a:rPr lang="en-US" b="1"/>
              <a:t>Thực hành</a:t>
            </a:r>
          </a:p>
          <a:p>
            <a:pPr algn="just"/>
            <a:r>
              <a:rPr lang="en-US"/>
              <a:t>Tạo liên hệ lần lượt giữa các bảng dim-fact</a:t>
            </a:r>
          </a:p>
        </p:txBody>
      </p:sp>
      <p:graphicFrame>
        <p:nvGraphicFramePr>
          <p:cNvPr id="4" name="Table 3">
            <a:extLst>
              <a:ext uri="{FF2B5EF4-FFF2-40B4-BE49-F238E27FC236}">
                <a16:creationId xmlns:a16="http://schemas.microsoft.com/office/drawing/2014/main" id="{0C2656DF-E0DD-29C4-6F3C-E1E0670BD19F}"/>
              </a:ext>
            </a:extLst>
          </p:cNvPr>
          <p:cNvGraphicFramePr>
            <a:graphicFrameLocks noGrp="1"/>
          </p:cNvGraphicFramePr>
          <p:nvPr>
            <p:extLst>
              <p:ext uri="{D42A27DB-BD31-4B8C-83A1-F6EECF244321}">
                <p14:modId xmlns:p14="http://schemas.microsoft.com/office/powerpoint/2010/main" val="1846751535"/>
              </p:ext>
            </p:extLst>
          </p:nvPr>
        </p:nvGraphicFramePr>
        <p:xfrm>
          <a:off x="7549979" y="1943100"/>
          <a:ext cx="3439584" cy="1854200"/>
        </p:xfrm>
        <a:graphic>
          <a:graphicData uri="http://schemas.openxmlformats.org/drawingml/2006/table">
            <a:tbl>
              <a:tblPr firstRow="1" bandRow="1">
                <a:tableStyleId>{5940675A-B579-460E-94D1-54222C63F5DA}</a:tableStyleId>
              </a:tblPr>
              <a:tblGrid>
                <a:gridCol w="1719792">
                  <a:extLst>
                    <a:ext uri="{9D8B030D-6E8A-4147-A177-3AD203B41FA5}">
                      <a16:colId xmlns:a16="http://schemas.microsoft.com/office/drawing/2014/main" val="2660444521"/>
                    </a:ext>
                  </a:extLst>
                </a:gridCol>
                <a:gridCol w="1719792">
                  <a:extLst>
                    <a:ext uri="{9D8B030D-6E8A-4147-A177-3AD203B41FA5}">
                      <a16:colId xmlns:a16="http://schemas.microsoft.com/office/drawing/2014/main" val="3762384494"/>
                    </a:ext>
                  </a:extLst>
                </a:gridCol>
              </a:tblGrid>
              <a:tr h="370840">
                <a:tc>
                  <a:txBody>
                    <a:bodyPr/>
                    <a:lstStyle/>
                    <a:p>
                      <a:pPr algn="ctr"/>
                      <a:r>
                        <a:rPr lang="en-US" b="1"/>
                        <a:t>Bảng dim</a:t>
                      </a:r>
                    </a:p>
                  </a:txBody>
                  <a:tcPr/>
                </a:tc>
                <a:tc>
                  <a:txBody>
                    <a:bodyPr/>
                    <a:lstStyle/>
                    <a:p>
                      <a:pPr algn="ctr"/>
                      <a:r>
                        <a:rPr lang="en-US" b="1"/>
                        <a:t>Bảng fact</a:t>
                      </a:r>
                    </a:p>
                  </a:txBody>
                  <a:tcPr/>
                </a:tc>
                <a:extLst>
                  <a:ext uri="{0D108BD9-81ED-4DB2-BD59-A6C34878D82A}">
                    <a16:rowId xmlns:a16="http://schemas.microsoft.com/office/drawing/2014/main" val="3266034061"/>
                  </a:ext>
                </a:extLst>
              </a:tr>
              <a:tr h="370840">
                <a:tc>
                  <a:txBody>
                    <a:bodyPr/>
                    <a:lstStyle/>
                    <a:p>
                      <a:r>
                        <a:rPr lang="en-US"/>
                        <a:t>Dim_Customer</a:t>
                      </a:r>
                    </a:p>
                  </a:txBody>
                  <a:tcPr/>
                </a:tc>
                <a:tc>
                  <a:txBody>
                    <a:bodyPr/>
                    <a:lstStyle/>
                    <a:p>
                      <a:r>
                        <a:rPr lang="en-US"/>
                        <a:t>Fact_Sales</a:t>
                      </a:r>
                    </a:p>
                  </a:txBody>
                  <a:tcPr/>
                </a:tc>
                <a:extLst>
                  <a:ext uri="{0D108BD9-81ED-4DB2-BD59-A6C34878D82A}">
                    <a16:rowId xmlns:a16="http://schemas.microsoft.com/office/drawing/2014/main" val="1768895800"/>
                  </a:ext>
                </a:extLst>
              </a:tr>
              <a:tr h="370840">
                <a:tc>
                  <a:txBody>
                    <a:bodyPr/>
                    <a:lstStyle/>
                    <a:p>
                      <a:r>
                        <a:rPr lang="en-US"/>
                        <a:t>Dim_Product</a:t>
                      </a:r>
                    </a:p>
                  </a:txBody>
                  <a:tcPr/>
                </a:tc>
                <a:tc>
                  <a:txBody>
                    <a:bodyPr/>
                    <a:lstStyle/>
                    <a:p>
                      <a:r>
                        <a:rPr lang="en-US"/>
                        <a:t>Fact_Target</a:t>
                      </a:r>
                    </a:p>
                  </a:txBody>
                  <a:tcPr/>
                </a:tc>
                <a:extLst>
                  <a:ext uri="{0D108BD9-81ED-4DB2-BD59-A6C34878D82A}">
                    <a16:rowId xmlns:a16="http://schemas.microsoft.com/office/drawing/2014/main" val="3710118896"/>
                  </a:ext>
                </a:extLst>
              </a:tr>
              <a:tr h="370840">
                <a:tc>
                  <a:txBody>
                    <a:bodyPr/>
                    <a:lstStyle/>
                    <a:p>
                      <a:r>
                        <a:rPr lang="en-US"/>
                        <a:t>Dim_Store</a:t>
                      </a:r>
                    </a:p>
                  </a:txBody>
                  <a:tcPr/>
                </a:tc>
                <a:tc>
                  <a:txBody>
                    <a:bodyPr/>
                    <a:lstStyle/>
                    <a:p>
                      <a:endParaRPr lang="en-US"/>
                    </a:p>
                  </a:txBody>
                  <a:tcPr/>
                </a:tc>
                <a:extLst>
                  <a:ext uri="{0D108BD9-81ED-4DB2-BD59-A6C34878D82A}">
                    <a16:rowId xmlns:a16="http://schemas.microsoft.com/office/drawing/2014/main" val="3245270410"/>
                  </a:ext>
                </a:extLst>
              </a:tr>
              <a:tr h="370840">
                <a:tc>
                  <a:txBody>
                    <a:bodyPr/>
                    <a:lstStyle/>
                    <a:p>
                      <a:r>
                        <a:rPr lang="en-US"/>
                        <a:t>Dim_Date</a:t>
                      </a:r>
                    </a:p>
                  </a:txBody>
                  <a:tcPr/>
                </a:tc>
                <a:tc>
                  <a:txBody>
                    <a:bodyPr/>
                    <a:lstStyle/>
                    <a:p>
                      <a:endParaRPr lang="en-US"/>
                    </a:p>
                  </a:txBody>
                  <a:tcPr/>
                </a:tc>
                <a:extLst>
                  <a:ext uri="{0D108BD9-81ED-4DB2-BD59-A6C34878D82A}">
                    <a16:rowId xmlns:a16="http://schemas.microsoft.com/office/drawing/2014/main" val="369853606"/>
                  </a:ext>
                </a:extLst>
              </a:tr>
            </a:tbl>
          </a:graphicData>
        </a:graphic>
      </p:graphicFrame>
      <p:sp>
        <p:nvSpPr>
          <p:cNvPr id="9" name="TextBox 8">
            <a:extLst>
              <a:ext uri="{FF2B5EF4-FFF2-40B4-BE49-F238E27FC236}">
                <a16:creationId xmlns:a16="http://schemas.microsoft.com/office/drawing/2014/main" id="{9081925A-5AB7-627E-D465-0E720691B0F1}"/>
              </a:ext>
            </a:extLst>
          </p:cNvPr>
          <p:cNvSpPr txBox="1"/>
          <p:nvPr/>
        </p:nvSpPr>
        <p:spPr>
          <a:xfrm>
            <a:off x="6423741" y="3948748"/>
            <a:ext cx="5311060" cy="646331"/>
          </a:xfrm>
          <a:prstGeom prst="rect">
            <a:avLst/>
          </a:prstGeom>
          <a:noFill/>
        </p:spPr>
        <p:txBody>
          <a:bodyPr wrap="square" rtlCol="0">
            <a:spAutoFit/>
          </a:bodyPr>
          <a:lstStyle/>
          <a:p>
            <a:pPr algn="just"/>
            <a:r>
              <a:rPr lang="en-US" b="1"/>
              <a:t>Nhận xét:</a:t>
            </a:r>
          </a:p>
          <a:p>
            <a:pPr algn="just"/>
            <a:r>
              <a:rPr lang="en-US"/>
              <a:t>Có 4 x 2 = 8 mối liên hệ cần khởi tạo</a:t>
            </a:r>
          </a:p>
        </p:txBody>
      </p:sp>
    </p:spTree>
    <p:extLst>
      <p:ext uri="{BB962C8B-B14F-4D97-AF65-F5344CB8AC3E}">
        <p14:creationId xmlns:p14="http://schemas.microsoft.com/office/powerpoint/2010/main" val="1156261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B246E-97D0-B742-2B31-22E3F4CDCCC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976E4B7-4F05-C568-EE6B-D7EB2E6C5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405BF3F1-32D0-7D60-9D92-2E0329811846}"/>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30EEA74-5605-9A10-BE9A-E632280F4C2B}"/>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BE303C68-AA59-FE8C-57BF-0019A0968105}"/>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pic>
        <p:nvPicPr>
          <p:cNvPr id="4" name="Picture 3">
            <a:extLst>
              <a:ext uri="{FF2B5EF4-FFF2-40B4-BE49-F238E27FC236}">
                <a16:creationId xmlns:a16="http://schemas.microsoft.com/office/drawing/2014/main" id="{81D03E02-C0BF-4691-4FF1-39DA2F11CBAF}"/>
              </a:ext>
            </a:extLst>
          </p:cNvPr>
          <p:cNvPicPr>
            <a:picLocks noChangeAspect="1"/>
          </p:cNvPicPr>
          <p:nvPr/>
        </p:nvPicPr>
        <p:blipFill>
          <a:blip r:embed="rId3"/>
          <a:stretch>
            <a:fillRect/>
          </a:stretch>
        </p:blipFill>
        <p:spPr>
          <a:xfrm>
            <a:off x="657225" y="1061734"/>
            <a:ext cx="7300912" cy="4837162"/>
          </a:xfrm>
          <a:prstGeom prst="rect">
            <a:avLst/>
          </a:prstGeom>
        </p:spPr>
      </p:pic>
      <p:sp>
        <p:nvSpPr>
          <p:cNvPr id="9" name="TextBox 8">
            <a:extLst>
              <a:ext uri="{FF2B5EF4-FFF2-40B4-BE49-F238E27FC236}">
                <a16:creationId xmlns:a16="http://schemas.microsoft.com/office/drawing/2014/main" id="{93FD74E2-D896-9940-C593-92EA6C632A66}"/>
              </a:ext>
            </a:extLst>
          </p:cNvPr>
          <p:cNvSpPr txBox="1"/>
          <p:nvPr/>
        </p:nvSpPr>
        <p:spPr>
          <a:xfrm>
            <a:off x="8239125" y="1061734"/>
            <a:ext cx="3638550" cy="3970318"/>
          </a:xfrm>
          <a:prstGeom prst="rect">
            <a:avLst/>
          </a:prstGeom>
          <a:noFill/>
        </p:spPr>
        <p:txBody>
          <a:bodyPr wrap="square" rtlCol="0">
            <a:spAutoFit/>
          </a:bodyPr>
          <a:lstStyle/>
          <a:p>
            <a:r>
              <a:rPr lang="en-US"/>
              <a:t>Sau khi:</a:t>
            </a:r>
          </a:p>
          <a:p>
            <a:r>
              <a:rPr lang="en-US" b="1"/>
              <a:t>1. </a:t>
            </a:r>
            <a:r>
              <a:rPr lang="en-US"/>
              <a:t>kết nối dữ liệu</a:t>
            </a:r>
          </a:p>
          <a:p>
            <a:r>
              <a:rPr lang="en-US" b="1"/>
              <a:t>2. </a:t>
            </a:r>
            <a:r>
              <a:rPr lang="en-US"/>
              <a:t>tổ chức dữ liệu thành các bảng dim-fact</a:t>
            </a:r>
          </a:p>
          <a:p>
            <a:r>
              <a:rPr lang="en-US" b="1"/>
              <a:t>3. </a:t>
            </a:r>
            <a:r>
              <a:rPr lang="en-US"/>
              <a:t>thiết lập liên hệ giữa các bảng</a:t>
            </a:r>
          </a:p>
          <a:p>
            <a:endParaRPr lang="en-US"/>
          </a:p>
          <a:p>
            <a:r>
              <a:rPr lang="en-US"/>
              <a:t>→ Ta có một Mô hình dữ liệu (Data Model) hoàn chỉnh</a:t>
            </a:r>
          </a:p>
          <a:p>
            <a:endParaRPr lang="en-US"/>
          </a:p>
          <a:p>
            <a:r>
              <a:rPr lang="en-US"/>
              <a:t>Mọi công thức tính toán, sử dụng filter... sau này đều liên quan chặt chẽ với Data Model.</a:t>
            </a:r>
          </a:p>
          <a:p>
            <a:endParaRPr lang="en-US" b="1"/>
          </a:p>
          <a:p>
            <a:endParaRPr lang="en-US" b="1"/>
          </a:p>
        </p:txBody>
      </p:sp>
    </p:spTree>
    <p:extLst>
      <p:ext uri="{BB962C8B-B14F-4D97-AF65-F5344CB8AC3E}">
        <p14:creationId xmlns:p14="http://schemas.microsoft.com/office/powerpoint/2010/main" val="1975808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A6554-3D95-4655-E866-DBD50839F72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5DF936A-A2B1-98AA-A459-90AD826F6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E888042D-1E0F-147E-A15A-F7C260FDF70E}"/>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9018DA0-7763-247E-2915-9E2CC1A59417}"/>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D4D74E5-FA28-2FAC-C908-40B92752419D}"/>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BE310A55-1730-6E97-BA4C-EFACD14EA798}"/>
              </a:ext>
            </a:extLst>
          </p:cNvPr>
          <p:cNvSpPr txBox="1"/>
          <p:nvPr/>
        </p:nvSpPr>
        <p:spPr>
          <a:xfrm>
            <a:off x="704848" y="866755"/>
            <a:ext cx="10391777" cy="1200329"/>
          </a:xfrm>
          <a:prstGeom prst="rect">
            <a:avLst/>
          </a:prstGeom>
          <a:noFill/>
        </p:spPr>
        <p:txBody>
          <a:bodyPr wrap="square" rtlCol="0">
            <a:spAutoFit/>
          </a:bodyPr>
          <a:lstStyle/>
          <a:p>
            <a:r>
              <a:rPr lang="en-US" sz="2400" b="1"/>
              <a:t>DAX (Data Analysis Expressions) là gì?</a:t>
            </a:r>
          </a:p>
          <a:p>
            <a:r>
              <a:rPr lang="en-US" sz="2400"/>
              <a:t>Ngôn ngữ tính toán sử dụng trong Power BI để tạo ra thông tin mới từ dữ liệu có sẵn. Kết quả của DAX phụ thuộc rất nhiều vào Data Model. </a:t>
            </a:r>
          </a:p>
        </p:txBody>
      </p:sp>
      <p:pic>
        <p:nvPicPr>
          <p:cNvPr id="9" name="Picture 8">
            <a:extLst>
              <a:ext uri="{FF2B5EF4-FFF2-40B4-BE49-F238E27FC236}">
                <a16:creationId xmlns:a16="http://schemas.microsoft.com/office/drawing/2014/main" id="{B1C3D260-0A20-49BC-ED52-167E3BADD373}"/>
              </a:ext>
            </a:extLst>
          </p:cNvPr>
          <p:cNvPicPr>
            <a:picLocks noChangeAspect="1"/>
          </p:cNvPicPr>
          <p:nvPr/>
        </p:nvPicPr>
        <p:blipFill>
          <a:blip r:embed="rId3"/>
          <a:stretch>
            <a:fillRect/>
          </a:stretch>
        </p:blipFill>
        <p:spPr>
          <a:xfrm>
            <a:off x="1481137" y="2738540"/>
            <a:ext cx="5110163" cy="1837798"/>
          </a:xfrm>
          <a:prstGeom prst="rect">
            <a:avLst/>
          </a:prstGeom>
        </p:spPr>
      </p:pic>
      <p:pic>
        <p:nvPicPr>
          <p:cNvPr id="12" name="Picture 11">
            <a:extLst>
              <a:ext uri="{FF2B5EF4-FFF2-40B4-BE49-F238E27FC236}">
                <a16:creationId xmlns:a16="http://schemas.microsoft.com/office/drawing/2014/main" id="{1E45A48D-3472-A1E6-0DF6-C9CEEC91973C}"/>
              </a:ext>
            </a:extLst>
          </p:cNvPr>
          <p:cNvPicPr>
            <a:picLocks noChangeAspect="1"/>
          </p:cNvPicPr>
          <p:nvPr/>
        </p:nvPicPr>
        <p:blipFill>
          <a:blip r:embed="rId4"/>
          <a:stretch>
            <a:fillRect/>
          </a:stretch>
        </p:blipFill>
        <p:spPr>
          <a:xfrm>
            <a:off x="6834187" y="2738540"/>
            <a:ext cx="4362988" cy="804701"/>
          </a:xfrm>
          <a:prstGeom prst="rect">
            <a:avLst/>
          </a:prstGeom>
        </p:spPr>
      </p:pic>
      <p:sp>
        <p:nvSpPr>
          <p:cNvPr id="13" name="TextBox 12">
            <a:extLst>
              <a:ext uri="{FF2B5EF4-FFF2-40B4-BE49-F238E27FC236}">
                <a16:creationId xmlns:a16="http://schemas.microsoft.com/office/drawing/2014/main" id="{62E13F93-23D7-F1D4-E6B2-1214DCACE992}"/>
              </a:ext>
            </a:extLst>
          </p:cNvPr>
          <p:cNvSpPr txBox="1"/>
          <p:nvPr/>
        </p:nvSpPr>
        <p:spPr>
          <a:xfrm>
            <a:off x="3056729" y="2355089"/>
            <a:ext cx="1958977" cy="369332"/>
          </a:xfrm>
          <a:prstGeom prst="rect">
            <a:avLst/>
          </a:prstGeom>
          <a:noFill/>
        </p:spPr>
        <p:txBody>
          <a:bodyPr wrap="square" rtlCol="0">
            <a:spAutoFit/>
          </a:bodyPr>
          <a:lstStyle/>
          <a:p>
            <a:pPr algn="ctr"/>
            <a:r>
              <a:rPr lang="en-US"/>
              <a:t>Công thức DAX</a:t>
            </a:r>
          </a:p>
        </p:txBody>
      </p:sp>
      <p:sp>
        <p:nvSpPr>
          <p:cNvPr id="14" name="TextBox 13">
            <a:extLst>
              <a:ext uri="{FF2B5EF4-FFF2-40B4-BE49-F238E27FC236}">
                <a16:creationId xmlns:a16="http://schemas.microsoft.com/office/drawing/2014/main" id="{635DE8DF-2281-FBD8-0501-D1E37D388E7D}"/>
              </a:ext>
            </a:extLst>
          </p:cNvPr>
          <p:cNvSpPr txBox="1"/>
          <p:nvPr/>
        </p:nvSpPr>
        <p:spPr>
          <a:xfrm>
            <a:off x="8131442" y="2355089"/>
            <a:ext cx="1958977" cy="369332"/>
          </a:xfrm>
          <a:prstGeom prst="rect">
            <a:avLst/>
          </a:prstGeom>
          <a:noFill/>
        </p:spPr>
        <p:txBody>
          <a:bodyPr wrap="square" rtlCol="0">
            <a:spAutoFit/>
          </a:bodyPr>
          <a:lstStyle/>
          <a:p>
            <a:pPr algn="ctr"/>
            <a:r>
              <a:rPr lang="en-US"/>
              <a:t>Công thức Excel</a:t>
            </a:r>
          </a:p>
        </p:txBody>
      </p:sp>
    </p:spTree>
    <p:extLst>
      <p:ext uri="{BB962C8B-B14F-4D97-AF65-F5344CB8AC3E}">
        <p14:creationId xmlns:p14="http://schemas.microsoft.com/office/powerpoint/2010/main" val="410050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61DD9-A009-18D5-037B-2B65513A711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2F1E47D-7B27-34A5-E04F-83C759A94F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965E9C43-3BAA-78C6-2FCC-97BD6E5752DC}"/>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6F170C3A-47C2-A07E-96AE-29C825D193F3}"/>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B8C8693-625A-7786-5FA6-C07F323646F7}"/>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35D024F1-CF8E-B9BB-B6DC-EF77613104E8}"/>
              </a:ext>
            </a:extLst>
          </p:cNvPr>
          <p:cNvSpPr txBox="1"/>
          <p:nvPr/>
        </p:nvSpPr>
        <p:spPr>
          <a:xfrm>
            <a:off x="695322" y="888056"/>
            <a:ext cx="10391777" cy="923330"/>
          </a:xfrm>
          <a:prstGeom prst="rect">
            <a:avLst/>
          </a:prstGeom>
          <a:noFill/>
        </p:spPr>
        <p:txBody>
          <a:bodyPr wrap="square" rtlCol="0">
            <a:spAutoFit/>
          </a:bodyPr>
          <a:lstStyle/>
          <a:p>
            <a:r>
              <a:rPr lang="en-US"/>
              <a:t>Có 2 cách sử dụng DAX</a:t>
            </a:r>
          </a:p>
          <a:p>
            <a:endParaRPr lang="en-US"/>
          </a:p>
          <a:p>
            <a:r>
              <a:rPr lang="en-US" b="1"/>
              <a:t>Cách 1: </a:t>
            </a:r>
            <a:r>
              <a:rPr lang="en-US"/>
              <a:t>Tạo cột tính toán mới (Calculated Column)</a:t>
            </a:r>
          </a:p>
        </p:txBody>
      </p:sp>
      <p:pic>
        <p:nvPicPr>
          <p:cNvPr id="4" name="Picture 3">
            <a:extLst>
              <a:ext uri="{FF2B5EF4-FFF2-40B4-BE49-F238E27FC236}">
                <a16:creationId xmlns:a16="http://schemas.microsoft.com/office/drawing/2014/main" id="{D1963E20-E933-169A-56CD-E4D90885FA32}"/>
              </a:ext>
            </a:extLst>
          </p:cNvPr>
          <p:cNvPicPr>
            <a:picLocks noChangeAspect="1"/>
          </p:cNvPicPr>
          <p:nvPr/>
        </p:nvPicPr>
        <p:blipFill>
          <a:blip r:embed="rId3"/>
          <a:stretch>
            <a:fillRect/>
          </a:stretch>
        </p:blipFill>
        <p:spPr>
          <a:xfrm>
            <a:off x="1952623" y="1985624"/>
            <a:ext cx="8439150" cy="3543300"/>
          </a:xfrm>
          <a:prstGeom prst="rect">
            <a:avLst/>
          </a:prstGeom>
        </p:spPr>
      </p:pic>
      <p:sp>
        <p:nvSpPr>
          <p:cNvPr id="7" name="Rectangle 6">
            <a:extLst>
              <a:ext uri="{FF2B5EF4-FFF2-40B4-BE49-F238E27FC236}">
                <a16:creationId xmlns:a16="http://schemas.microsoft.com/office/drawing/2014/main" id="{5661A742-5C86-BD83-8BAB-0EB7CDA246E1}"/>
              </a:ext>
            </a:extLst>
          </p:cNvPr>
          <p:cNvSpPr/>
          <p:nvPr/>
        </p:nvSpPr>
        <p:spPr>
          <a:xfrm>
            <a:off x="8393428" y="2590800"/>
            <a:ext cx="1131572" cy="2938124"/>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92F92EE-A5DA-12FC-7345-E5B561DD6506}"/>
              </a:ext>
            </a:extLst>
          </p:cNvPr>
          <p:cNvSpPr/>
          <p:nvPr/>
        </p:nvSpPr>
        <p:spPr>
          <a:xfrm>
            <a:off x="1943097" y="2077403"/>
            <a:ext cx="3781427" cy="513396"/>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5F767478-ACA3-6F92-3239-91EB67BD67E0}"/>
              </a:ext>
            </a:extLst>
          </p:cNvPr>
          <p:cNvCxnSpPr>
            <a:stCxn id="10" idx="3"/>
            <a:endCxn id="7" idx="0"/>
          </p:cNvCxnSpPr>
          <p:nvPr/>
        </p:nvCxnSpPr>
        <p:spPr>
          <a:xfrm>
            <a:off x="5724524" y="2334101"/>
            <a:ext cx="3234690" cy="256699"/>
          </a:xfrm>
          <a:prstGeom prst="bentConnector2">
            <a:avLst/>
          </a:prstGeom>
          <a:ln>
            <a:solidFill>
              <a:srgbClr val="E73928"/>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2534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5D7B9-7F66-CF68-10A2-72C7CB4542B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1518FF5-1541-CDB2-50CB-34E9D1942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3E0B856F-92C3-60D9-D002-96881E6A1496}"/>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BA1BB37-C5E4-0EB4-2ED0-9FC66D289B21}"/>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F88383A-E3A9-F005-30C0-0D848A3AF60B}"/>
              </a:ext>
            </a:extLst>
          </p:cNvPr>
          <p:cNvSpPr txBox="1"/>
          <p:nvPr/>
        </p:nvSpPr>
        <p:spPr>
          <a:xfrm>
            <a:off x="106362" y="117217"/>
            <a:ext cx="3558731" cy="461665"/>
          </a:xfrm>
          <a:prstGeom prst="rect">
            <a:avLst/>
          </a:prstGeom>
          <a:noFill/>
        </p:spPr>
        <p:txBody>
          <a:bodyPr wrap="none" rtlCol="0">
            <a:spAutoFit/>
          </a:bodyPr>
          <a:lstStyle/>
          <a:p>
            <a:r>
              <a:rPr lang="en-US" sz="2400" b="1"/>
              <a:t>Tiếp nhận và làm rõ đề bài</a:t>
            </a:r>
          </a:p>
        </p:txBody>
      </p:sp>
      <p:graphicFrame>
        <p:nvGraphicFramePr>
          <p:cNvPr id="3" name="Table 2">
            <a:extLst>
              <a:ext uri="{FF2B5EF4-FFF2-40B4-BE49-F238E27FC236}">
                <a16:creationId xmlns:a16="http://schemas.microsoft.com/office/drawing/2014/main" id="{BF41279B-E124-24E0-EB43-E5B17505B503}"/>
              </a:ext>
            </a:extLst>
          </p:cNvPr>
          <p:cNvGraphicFramePr>
            <a:graphicFrameLocks noGrp="1"/>
          </p:cNvGraphicFramePr>
          <p:nvPr>
            <p:extLst>
              <p:ext uri="{D42A27DB-BD31-4B8C-83A1-F6EECF244321}">
                <p14:modId xmlns:p14="http://schemas.microsoft.com/office/powerpoint/2010/main" val="2942219534"/>
              </p:ext>
            </p:extLst>
          </p:nvPr>
        </p:nvGraphicFramePr>
        <p:xfrm>
          <a:off x="2373312" y="2728595"/>
          <a:ext cx="6873875" cy="472948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190425386"/>
                    </a:ext>
                  </a:extLst>
                </a:gridCol>
                <a:gridCol w="4164542">
                  <a:extLst>
                    <a:ext uri="{9D8B030D-6E8A-4147-A177-3AD203B41FA5}">
                      <a16:colId xmlns:a16="http://schemas.microsoft.com/office/drawing/2014/main" val="4251058980"/>
                    </a:ext>
                  </a:extLst>
                </a:gridCol>
              </a:tblGrid>
              <a:tr h="370840">
                <a:tc>
                  <a:txBody>
                    <a:bodyPr/>
                    <a:lstStyle/>
                    <a:p>
                      <a:pPr algn="ctr"/>
                      <a:r>
                        <a:rPr lang="en-US" sz="1600"/>
                        <a:t>Tính năng</a:t>
                      </a:r>
                    </a:p>
                  </a:txBody>
                  <a:tcPr/>
                </a:tc>
                <a:tc>
                  <a:txBody>
                    <a:bodyPr/>
                    <a:lstStyle/>
                    <a:p>
                      <a:pPr algn="ctr"/>
                      <a:r>
                        <a:rPr lang="en-US" sz="1600"/>
                        <a:t>Power BI</a:t>
                      </a:r>
                    </a:p>
                  </a:txBody>
                  <a:tcPr/>
                </a:tc>
                <a:extLst>
                  <a:ext uri="{0D108BD9-81ED-4DB2-BD59-A6C34878D82A}">
                    <a16:rowId xmlns:a16="http://schemas.microsoft.com/office/drawing/2014/main" val="1159228748"/>
                  </a:ext>
                </a:extLst>
              </a:tr>
              <a:tr h="370840">
                <a:tc>
                  <a:txBody>
                    <a:bodyPr/>
                    <a:lstStyle/>
                    <a:p>
                      <a:r>
                        <a:rPr lang="en-US" sz="1600"/>
                        <a:t>Ai là đối tượng sử dụng dashboard?</a:t>
                      </a:r>
                    </a:p>
                  </a:txBody>
                  <a:tcPr/>
                </a:tc>
                <a:tc>
                  <a:txBody>
                    <a:bodyPr/>
                    <a:lstStyle/>
                    <a:p>
                      <a:r>
                        <a:rPr lang="en-US" sz="1600"/>
                        <a:t>- Ban TGĐ</a:t>
                      </a:r>
                    </a:p>
                    <a:p>
                      <a:r>
                        <a:rPr lang="en-US" sz="1600"/>
                        <a:t>- Giám đốc vùng / miền</a:t>
                      </a:r>
                    </a:p>
                    <a:p>
                      <a:r>
                        <a:rPr lang="en-US" sz="1600"/>
                        <a:t>- Giám đốc chi nhánh</a:t>
                      </a:r>
                    </a:p>
                    <a:p>
                      <a:r>
                        <a:rPr lang="en-US" sz="1600"/>
                        <a:t>- Giám đốc PGD, cửa hàng...</a:t>
                      </a:r>
                    </a:p>
                  </a:txBody>
                  <a:tcPr/>
                </a:tc>
                <a:extLst>
                  <a:ext uri="{0D108BD9-81ED-4DB2-BD59-A6C34878D82A}">
                    <a16:rowId xmlns:a16="http://schemas.microsoft.com/office/drawing/2014/main" val="763502734"/>
                  </a:ext>
                </a:extLst>
              </a:tr>
              <a:tr h="370840">
                <a:tc>
                  <a:txBody>
                    <a:bodyPr/>
                    <a:lstStyle/>
                    <a:p>
                      <a:r>
                        <a:rPr lang="en-US" sz="1600"/>
                        <a:t>Mục đích sử dụng dashboard là gì?</a:t>
                      </a:r>
                    </a:p>
                  </a:txBody>
                  <a:tcPr/>
                </a:tc>
                <a:tc>
                  <a:txBody>
                    <a:bodyPr/>
                    <a:lstStyle/>
                    <a:p>
                      <a:r>
                        <a:rPr lang="en-US" sz="1600"/>
                        <a:t>- Theo dõi tổng quan hiệu quả KD</a:t>
                      </a:r>
                    </a:p>
                    <a:p>
                      <a:r>
                        <a:rPr lang="en-US" sz="1600"/>
                        <a:t>- Theo dõi chi tiết năng suất đến từng cửa hàng, NVKD...</a:t>
                      </a:r>
                    </a:p>
                  </a:txBody>
                  <a:tcPr/>
                </a:tc>
                <a:extLst>
                  <a:ext uri="{0D108BD9-81ED-4DB2-BD59-A6C34878D82A}">
                    <a16:rowId xmlns:a16="http://schemas.microsoft.com/office/drawing/2014/main" val="484583955"/>
                  </a:ext>
                </a:extLst>
              </a:tr>
              <a:tr h="370840">
                <a:tc>
                  <a:txBody>
                    <a:bodyPr/>
                    <a:lstStyle/>
                    <a:p>
                      <a:r>
                        <a:rPr lang="en-US" sz="1600"/>
                        <a:t>Nguồn dữ liệu có sẵn hay chưa?</a:t>
                      </a:r>
                    </a:p>
                  </a:txBody>
                  <a:tcPr/>
                </a:tc>
                <a:tc>
                  <a:txBody>
                    <a:bodyPr/>
                    <a:lstStyle/>
                    <a:p>
                      <a:endParaRPr lang="en-US" sz="1600"/>
                    </a:p>
                  </a:txBody>
                  <a:tcPr/>
                </a:tc>
                <a:extLst>
                  <a:ext uri="{0D108BD9-81ED-4DB2-BD59-A6C34878D82A}">
                    <a16:rowId xmlns:a16="http://schemas.microsoft.com/office/drawing/2014/main" val="2890355130"/>
                  </a:ext>
                </a:extLst>
              </a:tr>
              <a:tr h="370840">
                <a:tc>
                  <a:txBody>
                    <a:bodyPr/>
                    <a:lstStyle/>
                    <a:p>
                      <a:r>
                        <a:rPr lang="en-US" sz="1600"/>
                        <a:t>Rule lấy dữ liệu là gì?</a:t>
                      </a:r>
                    </a:p>
                  </a:txBody>
                  <a:tcPr/>
                </a:tc>
                <a:tc>
                  <a:txBody>
                    <a:bodyPr/>
                    <a:lstStyle/>
                    <a:p>
                      <a:r>
                        <a:rPr lang="en-US" sz="1600"/>
                        <a:t>- Có lấy hết toàn bộ Phòng giao dịch hay không? Lấy hết toàn bộ sản phẩm hay không? Đối tượng khách hàng cụ thể là gì?...</a:t>
                      </a:r>
                    </a:p>
                  </a:txBody>
                  <a:tcPr/>
                </a:tc>
                <a:extLst>
                  <a:ext uri="{0D108BD9-81ED-4DB2-BD59-A6C34878D82A}">
                    <a16:rowId xmlns:a16="http://schemas.microsoft.com/office/drawing/2014/main" val="955022082"/>
                  </a:ext>
                </a:extLst>
              </a:tr>
              <a:tr h="370840">
                <a:tc>
                  <a:txBody>
                    <a:bodyPr/>
                    <a:lstStyle/>
                    <a:p>
                      <a:r>
                        <a:rPr lang="en-US" sz="1600"/>
                        <a:t>Người dùng quan tâm đến các chiều báo cáo nào?</a:t>
                      </a:r>
                    </a:p>
                  </a:txBody>
                  <a:tcPr/>
                </a:tc>
                <a:tc>
                  <a:txBody>
                    <a:bodyPr/>
                    <a:lstStyle/>
                    <a:p>
                      <a:r>
                        <a:rPr lang="en-US" sz="1600"/>
                        <a:t>Thời gian (tháng / quý / năm)</a:t>
                      </a:r>
                    </a:p>
                    <a:p>
                      <a:r>
                        <a:rPr lang="en-US" sz="1600"/>
                        <a:t>Vùng / miền / chi nhánh</a:t>
                      </a:r>
                    </a:p>
                    <a:p>
                      <a:r>
                        <a:rPr lang="en-US" sz="1600"/>
                        <a:t>Phân hạng khách hàng</a:t>
                      </a:r>
                    </a:p>
                    <a:p>
                      <a:r>
                        <a:rPr lang="en-US" sz="1600"/>
                        <a:t>Nhóm tuổi khách hàng...</a:t>
                      </a:r>
                    </a:p>
                  </a:txBody>
                  <a:tcPr/>
                </a:tc>
                <a:extLst>
                  <a:ext uri="{0D108BD9-81ED-4DB2-BD59-A6C34878D82A}">
                    <a16:rowId xmlns:a16="http://schemas.microsoft.com/office/drawing/2014/main" val="1199824690"/>
                  </a:ext>
                </a:extLst>
              </a:tr>
            </a:tbl>
          </a:graphicData>
        </a:graphic>
      </p:graphicFrame>
      <p:sp>
        <p:nvSpPr>
          <p:cNvPr id="4" name="TextBox 3">
            <a:extLst>
              <a:ext uri="{FF2B5EF4-FFF2-40B4-BE49-F238E27FC236}">
                <a16:creationId xmlns:a16="http://schemas.microsoft.com/office/drawing/2014/main" id="{A01B8199-F120-79B8-7068-28522E0D6305}"/>
              </a:ext>
            </a:extLst>
          </p:cNvPr>
          <p:cNvSpPr txBox="1"/>
          <p:nvPr/>
        </p:nvSpPr>
        <p:spPr>
          <a:xfrm>
            <a:off x="704849" y="866755"/>
            <a:ext cx="9953625" cy="1200329"/>
          </a:xfrm>
          <a:prstGeom prst="rect">
            <a:avLst/>
          </a:prstGeom>
          <a:noFill/>
        </p:spPr>
        <p:txBody>
          <a:bodyPr wrap="square" rtlCol="0">
            <a:spAutoFit/>
          </a:bodyPr>
          <a:lstStyle/>
          <a:p>
            <a:r>
              <a:rPr lang="en-US"/>
              <a:t>- Có rất nhiều chi tiết nhỏ mà </a:t>
            </a:r>
            <a:r>
              <a:rPr lang="en-US" b="1"/>
              <a:t>người ra đề bài</a:t>
            </a:r>
            <a:r>
              <a:rPr lang="en-US"/>
              <a:t> và </a:t>
            </a:r>
            <a:r>
              <a:rPr lang="en-US" b="1"/>
              <a:t>người làm dashboard </a:t>
            </a:r>
            <a:r>
              <a:rPr lang="en-US"/>
              <a:t>cần thống nhất với nhau. </a:t>
            </a:r>
          </a:p>
          <a:p>
            <a:r>
              <a:rPr lang="en-US"/>
              <a:t>- Càng thống nhất chi tiết, rõ ràng, càng tiết kiệm thời gian và tăng hiệu quả công việc.</a:t>
            </a:r>
          </a:p>
          <a:p>
            <a:r>
              <a:rPr lang="en-US"/>
              <a:t>- Nếu phối hợp liên phòng ban, tốt nhất nên xác nhận đề bài qua văn bản hoặc email.</a:t>
            </a:r>
          </a:p>
          <a:p>
            <a:r>
              <a:rPr lang="en-US"/>
              <a:t>- Nên viết tài liệu chi tiết về đề bài phục vụ nghiệm thu và bàn giao sau này.</a:t>
            </a:r>
          </a:p>
        </p:txBody>
      </p:sp>
    </p:spTree>
    <p:extLst>
      <p:ext uri="{BB962C8B-B14F-4D97-AF65-F5344CB8AC3E}">
        <p14:creationId xmlns:p14="http://schemas.microsoft.com/office/powerpoint/2010/main" val="777247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1154F-FB98-BFDB-C9F9-6E372D4178E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1C54313-993D-EF56-5FA3-93C6870FC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EDA1A5F3-4802-91C6-420E-32BFD1A66951}"/>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E78CBC6-65EE-B461-DFA8-0643CD174FDA}"/>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9F91A185-8D0D-3A59-2DFF-6FA0013164F0}"/>
              </a:ext>
            </a:extLst>
          </p:cNvPr>
          <p:cNvSpPr txBox="1"/>
          <p:nvPr/>
        </p:nvSpPr>
        <p:spPr>
          <a:xfrm>
            <a:off x="695322" y="888056"/>
            <a:ext cx="10391777" cy="923330"/>
          </a:xfrm>
          <a:prstGeom prst="rect">
            <a:avLst/>
          </a:prstGeom>
          <a:noFill/>
        </p:spPr>
        <p:txBody>
          <a:bodyPr wrap="square" rtlCol="0">
            <a:spAutoFit/>
          </a:bodyPr>
          <a:lstStyle/>
          <a:p>
            <a:r>
              <a:rPr lang="en-US" b="1"/>
              <a:t>Cách 2: </a:t>
            </a:r>
            <a:r>
              <a:rPr lang="en-US"/>
              <a:t>Tạo công thức tính toán (Measure) để sử dụng trong biểu đồ</a:t>
            </a:r>
          </a:p>
          <a:p>
            <a:r>
              <a:rPr lang="en-US"/>
              <a:t>Người dùng có thể tác động dễ dàng lên kết quả Measure bằng cách thay đổi ngữ cảnh lọc hoặc sử dụng các chiều dữ liệu để đưa ra thông tin mới</a:t>
            </a:r>
          </a:p>
        </p:txBody>
      </p:sp>
      <p:pic>
        <p:nvPicPr>
          <p:cNvPr id="14" name="Picture 13">
            <a:extLst>
              <a:ext uri="{FF2B5EF4-FFF2-40B4-BE49-F238E27FC236}">
                <a16:creationId xmlns:a16="http://schemas.microsoft.com/office/drawing/2014/main" id="{F05E0AAC-5997-1A6C-15C1-CAFD5FA20ED2}"/>
              </a:ext>
            </a:extLst>
          </p:cNvPr>
          <p:cNvPicPr>
            <a:picLocks noChangeAspect="1"/>
          </p:cNvPicPr>
          <p:nvPr/>
        </p:nvPicPr>
        <p:blipFill>
          <a:blip r:embed="rId3">
            <a:duotone>
              <a:prstClr val="black"/>
              <a:schemeClr val="accent4">
                <a:tint val="45000"/>
                <a:satMod val="400000"/>
              </a:schemeClr>
            </a:duotone>
          </a:blip>
          <a:stretch>
            <a:fillRect/>
          </a:stretch>
        </p:blipFill>
        <p:spPr>
          <a:xfrm>
            <a:off x="4881561" y="2001018"/>
            <a:ext cx="2428878" cy="975097"/>
          </a:xfrm>
          <a:prstGeom prst="rect">
            <a:avLst/>
          </a:prstGeom>
          <a:ln>
            <a:solidFill>
              <a:schemeClr val="bg1">
                <a:lumMod val="65000"/>
              </a:schemeClr>
            </a:solidFill>
          </a:ln>
        </p:spPr>
      </p:pic>
      <p:pic>
        <p:nvPicPr>
          <p:cNvPr id="19" name="Picture 18">
            <a:extLst>
              <a:ext uri="{FF2B5EF4-FFF2-40B4-BE49-F238E27FC236}">
                <a16:creationId xmlns:a16="http://schemas.microsoft.com/office/drawing/2014/main" id="{CF3F1B75-2A7E-1041-2DE2-53B79F57697F}"/>
              </a:ext>
            </a:extLst>
          </p:cNvPr>
          <p:cNvPicPr>
            <a:picLocks noChangeAspect="1"/>
          </p:cNvPicPr>
          <p:nvPr/>
        </p:nvPicPr>
        <p:blipFill>
          <a:blip r:embed="rId4"/>
          <a:stretch>
            <a:fillRect/>
          </a:stretch>
        </p:blipFill>
        <p:spPr>
          <a:xfrm>
            <a:off x="673095" y="3499464"/>
            <a:ext cx="1800228" cy="918789"/>
          </a:xfrm>
          <a:prstGeom prst="rect">
            <a:avLst/>
          </a:prstGeom>
          <a:ln>
            <a:solidFill>
              <a:schemeClr val="bg1">
                <a:lumMod val="65000"/>
              </a:schemeClr>
            </a:solidFill>
          </a:ln>
        </p:spPr>
      </p:pic>
      <p:pic>
        <p:nvPicPr>
          <p:cNvPr id="21" name="Picture 20">
            <a:extLst>
              <a:ext uri="{FF2B5EF4-FFF2-40B4-BE49-F238E27FC236}">
                <a16:creationId xmlns:a16="http://schemas.microsoft.com/office/drawing/2014/main" id="{177FDFA2-D0CD-2F6A-73F5-17DAB9D23DFC}"/>
              </a:ext>
            </a:extLst>
          </p:cNvPr>
          <p:cNvPicPr>
            <a:picLocks noChangeAspect="1"/>
          </p:cNvPicPr>
          <p:nvPr/>
        </p:nvPicPr>
        <p:blipFill>
          <a:blip r:embed="rId5"/>
          <a:stretch>
            <a:fillRect/>
          </a:stretch>
        </p:blipFill>
        <p:spPr>
          <a:xfrm>
            <a:off x="695321" y="4781337"/>
            <a:ext cx="2655757" cy="918785"/>
          </a:xfrm>
          <a:prstGeom prst="rect">
            <a:avLst/>
          </a:prstGeom>
          <a:ln>
            <a:solidFill>
              <a:schemeClr val="bg1">
                <a:lumMod val="65000"/>
              </a:schemeClr>
            </a:solidFill>
          </a:ln>
        </p:spPr>
      </p:pic>
      <p:pic>
        <p:nvPicPr>
          <p:cNvPr id="23" name="Picture 22">
            <a:extLst>
              <a:ext uri="{FF2B5EF4-FFF2-40B4-BE49-F238E27FC236}">
                <a16:creationId xmlns:a16="http://schemas.microsoft.com/office/drawing/2014/main" id="{5A681290-0F83-50F9-639E-D50DE972414B}"/>
              </a:ext>
            </a:extLst>
          </p:cNvPr>
          <p:cNvPicPr>
            <a:picLocks noChangeAspect="1"/>
          </p:cNvPicPr>
          <p:nvPr/>
        </p:nvPicPr>
        <p:blipFill>
          <a:blip r:embed="rId6"/>
          <a:stretch>
            <a:fillRect/>
          </a:stretch>
        </p:blipFill>
        <p:spPr>
          <a:xfrm>
            <a:off x="5865014" y="3499464"/>
            <a:ext cx="3871915" cy="2042245"/>
          </a:xfrm>
          <a:prstGeom prst="rect">
            <a:avLst/>
          </a:prstGeom>
          <a:ln>
            <a:solidFill>
              <a:schemeClr val="bg1">
                <a:lumMod val="65000"/>
              </a:schemeClr>
            </a:solidFill>
          </a:ln>
        </p:spPr>
      </p:pic>
      <p:sp>
        <p:nvSpPr>
          <p:cNvPr id="24" name="TextBox 23">
            <a:extLst>
              <a:ext uri="{FF2B5EF4-FFF2-40B4-BE49-F238E27FC236}">
                <a16:creationId xmlns:a16="http://schemas.microsoft.com/office/drawing/2014/main" id="{1A6B591C-7CE3-8B3C-35C9-831B0065CEC1}"/>
              </a:ext>
            </a:extLst>
          </p:cNvPr>
          <p:cNvSpPr txBox="1"/>
          <p:nvPr/>
        </p:nvSpPr>
        <p:spPr>
          <a:xfrm>
            <a:off x="3493430" y="3560423"/>
            <a:ext cx="1908524" cy="646331"/>
          </a:xfrm>
          <a:prstGeom prst="rect">
            <a:avLst/>
          </a:prstGeom>
          <a:noFill/>
        </p:spPr>
        <p:txBody>
          <a:bodyPr wrap="square" rtlCol="0">
            <a:spAutoFit/>
          </a:bodyPr>
          <a:lstStyle/>
          <a:p>
            <a:r>
              <a:rPr lang="en-US"/>
              <a:t>Không có tác động gì về ngữ cảnh</a:t>
            </a:r>
          </a:p>
        </p:txBody>
      </p:sp>
      <p:sp>
        <p:nvSpPr>
          <p:cNvPr id="25" name="TextBox 24">
            <a:extLst>
              <a:ext uri="{FF2B5EF4-FFF2-40B4-BE49-F238E27FC236}">
                <a16:creationId xmlns:a16="http://schemas.microsoft.com/office/drawing/2014/main" id="{9341CEC3-27E4-08B0-35BC-8A1271391B8D}"/>
              </a:ext>
            </a:extLst>
          </p:cNvPr>
          <p:cNvSpPr txBox="1"/>
          <p:nvPr/>
        </p:nvSpPr>
        <p:spPr>
          <a:xfrm>
            <a:off x="3493430" y="4917563"/>
            <a:ext cx="1908524" cy="646331"/>
          </a:xfrm>
          <a:prstGeom prst="rect">
            <a:avLst/>
          </a:prstGeom>
          <a:noFill/>
        </p:spPr>
        <p:txBody>
          <a:bodyPr wrap="square" rtlCol="0">
            <a:spAutoFit/>
          </a:bodyPr>
          <a:lstStyle/>
          <a:p>
            <a:r>
              <a:rPr lang="en-US"/>
              <a:t>Tác động bằng bộ lọc (Filter)</a:t>
            </a:r>
          </a:p>
        </p:txBody>
      </p:sp>
      <p:sp>
        <p:nvSpPr>
          <p:cNvPr id="26" name="TextBox 25">
            <a:extLst>
              <a:ext uri="{FF2B5EF4-FFF2-40B4-BE49-F238E27FC236}">
                <a16:creationId xmlns:a16="http://schemas.microsoft.com/office/drawing/2014/main" id="{DA4DAB8D-C9D8-9B16-CA5D-883F0BF560AE}"/>
              </a:ext>
            </a:extLst>
          </p:cNvPr>
          <p:cNvSpPr txBox="1"/>
          <p:nvPr/>
        </p:nvSpPr>
        <p:spPr>
          <a:xfrm>
            <a:off x="9787740" y="3994233"/>
            <a:ext cx="1731165" cy="1200329"/>
          </a:xfrm>
          <a:prstGeom prst="rect">
            <a:avLst/>
          </a:prstGeom>
          <a:noFill/>
        </p:spPr>
        <p:txBody>
          <a:bodyPr wrap="square" rtlCol="0">
            <a:spAutoFit/>
          </a:bodyPr>
          <a:lstStyle/>
          <a:p>
            <a:r>
              <a:rPr lang="en-US"/>
              <a:t>Xem kết quả của measure theo một chiều dữ liệu nhất định</a:t>
            </a:r>
          </a:p>
        </p:txBody>
      </p:sp>
      <p:sp>
        <p:nvSpPr>
          <p:cNvPr id="3" name="Trapezoid 2">
            <a:extLst>
              <a:ext uri="{FF2B5EF4-FFF2-40B4-BE49-F238E27FC236}">
                <a16:creationId xmlns:a16="http://schemas.microsoft.com/office/drawing/2014/main" id="{35F23889-63FA-D42A-E0E9-5D9D080F7910}"/>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0700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45905-BF7A-9EBC-B681-24C12A64B51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DEBC83C-A341-5D8E-7868-8164735E4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3C6DDEEA-2320-6676-7B03-D3CBA0ABE7A4}"/>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ABEF45D-C926-AEFF-A29F-4417636D4D32}"/>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EB2AC20C-1035-1963-588C-448B1D17E6DC}"/>
              </a:ext>
            </a:extLst>
          </p:cNvPr>
          <p:cNvSpPr txBox="1"/>
          <p:nvPr/>
        </p:nvSpPr>
        <p:spPr>
          <a:xfrm>
            <a:off x="695322" y="888056"/>
            <a:ext cx="10391777" cy="646331"/>
          </a:xfrm>
          <a:prstGeom prst="rect">
            <a:avLst/>
          </a:prstGeom>
          <a:noFill/>
        </p:spPr>
        <p:txBody>
          <a:bodyPr wrap="square" rtlCol="0">
            <a:spAutoFit/>
          </a:bodyPr>
          <a:lstStyle/>
          <a:p>
            <a:r>
              <a:rPr lang="en-US" b="1"/>
              <a:t>Thực hành</a:t>
            </a:r>
          </a:p>
          <a:p>
            <a:r>
              <a:rPr lang="en-US"/>
              <a:t>Sử dụng DAX để tạo các cột mới và measure mới như sau</a:t>
            </a:r>
          </a:p>
        </p:txBody>
      </p:sp>
      <p:sp>
        <p:nvSpPr>
          <p:cNvPr id="4" name="TextBox 3">
            <a:extLst>
              <a:ext uri="{FF2B5EF4-FFF2-40B4-BE49-F238E27FC236}">
                <a16:creationId xmlns:a16="http://schemas.microsoft.com/office/drawing/2014/main" id="{79F4D510-8D6B-5185-3A38-A8F47300EC70}"/>
              </a:ext>
            </a:extLst>
          </p:cNvPr>
          <p:cNvSpPr txBox="1"/>
          <p:nvPr/>
        </p:nvSpPr>
        <p:spPr>
          <a:xfrm>
            <a:off x="695322" y="1584247"/>
            <a:ext cx="4724403" cy="2215991"/>
          </a:xfrm>
          <a:prstGeom prst="rect">
            <a:avLst/>
          </a:prstGeom>
          <a:noFill/>
        </p:spPr>
        <p:txBody>
          <a:bodyPr wrap="square" rtlCol="0">
            <a:spAutoFit/>
          </a:bodyPr>
          <a:lstStyle/>
          <a:p>
            <a:r>
              <a:rPr lang="en-US" b="1"/>
              <a:t>Cột mới</a:t>
            </a:r>
            <a:endParaRPr lang="en-US"/>
          </a:p>
          <a:p>
            <a:r>
              <a:rPr lang="en-US"/>
              <a:t>Trong bảng fact_sales tạo cột doanh thu mỗi đơn hàng. Đặt tên cột mới là “doanh_thu”</a:t>
            </a:r>
          </a:p>
          <a:p>
            <a:endParaRPr lang="en-US"/>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doanh_thu = </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Fact_Sales[so_luong] * Fact_Sales[gia_ban]</a:t>
            </a:r>
          </a:p>
          <a:p>
            <a:endParaRPr lang="en-US"/>
          </a:p>
        </p:txBody>
      </p:sp>
      <p:sp>
        <p:nvSpPr>
          <p:cNvPr id="7" name="TextBox 6">
            <a:extLst>
              <a:ext uri="{FF2B5EF4-FFF2-40B4-BE49-F238E27FC236}">
                <a16:creationId xmlns:a16="http://schemas.microsoft.com/office/drawing/2014/main" id="{88629E04-C416-9B94-9DEF-0815933C20B7}"/>
              </a:ext>
            </a:extLst>
          </p:cNvPr>
          <p:cNvSpPr txBox="1"/>
          <p:nvPr/>
        </p:nvSpPr>
        <p:spPr>
          <a:xfrm>
            <a:off x="5800722" y="1584247"/>
            <a:ext cx="5391153" cy="4801314"/>
          </a:xfrm>
          <a:prstGeom prst="rect">
            <a:avLst/>
          </a:prstGeom>
          <a:noFill/>
        </p:spPr>
        <p:txBody>
          <a:bodyPr wrap="square" rtlCol="0">
            <a:spAutoFit/>
          </a:bodyPr>
          <a:lstStyle/>
          <a:p>
            <a:r>
              <a:rPr lang="en-US" b="1"/>
              <a:t>Measure</a:t>
            </a:r>
            <a:endParaRPr lang="en-US"/>
          </a:p>
          <a:p>
            <a:r>
              <a:rPr lang="en-US"/>
              <a:t>- Từ cột “doanh_thu” mới tạo, tạo measure tính tổng doanh thu toàn công ty:</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tong_doanh_thu = </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SUM(Fact_Sales[doanh_thu])</a:t>
            </a:r>
          </a:p>
          <a:p>
            <a:endParaRPr lang="en-US"/>
          </a:p>
          <a:p>
            <a:r>
              <a:rPr lang="en-US"/>
              <a:t>- Sử dụng bảng Fact_Target để tính tổng chỉ tiêu về doanh thu toàn công ty</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tong_target_doanhthu = </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SUM(Fact_Target[target_doanhthu])</a:t>
            </a:r>
          </a:p>
          <a:p>
            <a:endParaRPr lang="en-US"/>
          </a:p>
          <a:p>
            <a:r>
              <a:rPr lang="en-US"/>
              <a:t>- Sử dụng 2 measure vừa tạo tính % hoàn thành chỉ tiêu doanh thu</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%HT_doanh_thu = </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DIVIDE(</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    [tong_doanh_thu]</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    ,[tong_target_doanhthu]</a:t>
            </a:r>
          </a:p>
          <a:p>
            <a:r>
              <a:rPr lang="en-US" sz="1600" b="1">
                <a:solidFill>
                  <a:srgbClr val="FF0000"/>
                </a:solidFill>
                <a:latin typeface="Cascadia Mono" panose="020B0609020000020004" pitchFamily="49" charset="0"/>
                <a:ea typeface="Cascadia Mono" panose="020B0609020000020004" pitchFamily="49" charset="0"/>
                <a:cs typeface="Cascadia Mono" panose="020B0609020000020004" pitchFamily="49" charset="0"/>
              </a:rPr>
              <a:t>)</a:t>
            </a:r>
          </a:p>
        </p:txBody>
      </p:sp>
      <p:sp>
        <p:nvSpPr>
          <p:cNvPr id="9" name="TextBox 8">
            <a:extLst>
              <a:ext uri="{FF2B5EF4-FFF2-40B4-BE49-F238E27FC236}">
                <a16:creationId xmlns:a16="http://schemas.microsoft.com/office/drawing/2014/main" id="{118D7010-4558-3791-0610-AFFD3BDE141F}"/>
              </a:ext>
            </a:extLst>
          </p:cNvPr>
          <p:cNvSpPr txBox="1"/>
          <p:nvPr/>
        </p:nvSpPr>
        <p:spPr>
          <a:xfrm>
            <a:off x="695322" y="5925467"/>
            <a:ext cx="4124328" cy="369332"/>
          </a:xfrm>
          <a:prstGeom prst="rect">
            <a:avLst/>
          </a:prstGeom>
          <a:noFill/>
        </p:spPr>
        <p:txBody>
          <a:bodyPr wrap="square" rtlCol="0">
            <a:spAutoFit/>
          </a:bodyPr>
          <a:lstStyle/>
          <a:p>
            <a:r>
              <a:rPr lang="en-US" i="1"/>
              <a:t>(Thực hành với DAX còn tiếp ở slide sau)</a:t>
            </a:r>
          </a:p>
        </p:txBody>
      </p:sp>
      <p:sp>
        <p:nvSpPr>
          <p:cNvPr id="3" name="Trapezoid 2">
            <a:extLst>
              <a:ext uri="{FF2B5EF4-FFF2-40B4-BE49-F238E27FC236}">
                <a16:creationId xmlns:a16="http://schemas.microsoft.com/office/drawing/2014/main" id="{7E0FB1DC-7A01-8748-4300-C6CA186616FB}"/>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7790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5E2AD-9303-59F0-B9C6-3E741166D5C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D0D8941-9DE3-CA84-77C7-050B95082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A49BEEFE-23DA-4BA3-CF66-699D1550D8AF}"/>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5F810C3-DBC7-5FF3-3C91-5A6FA62FA8E9}"/>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B87EA942-17D3-5E7C-9233-4713852FC386}"/>
              </a:ext>
            </a:extLst>
          </p:cNvPr>
          <p:cNvSpPr txBox="1"/>
          <p:nvPr/>
        </p:nvSpPr>
        <p:spPr>
          <a:xfrm>
            <a:off x="695322" y="888056"/>
            <a:ext cx="10391777" cy="646331"/>
          </a:xfrm>
          <a:prstGeom prst="rect">
            <a:avLst/>
          </a:prstGeom>
          <a:noFill/>
        </p:spPr>
        <p:txBody>
          <a:bodyPr wrap="square" rtlCol="0">
            <a:spAutoFit/>
          </a:bodyPr>
          <a:lstStyle/>
          <a:p>
            <a:r>
              <a:rPr lang="en-US" b="1"/>
              <a:t>Thực hành</a:t>
            </a:r>
          </a:p>
          <a:p>
            <a:r>
              <a:rPr lang="en-US"/>
              <a:t>Sử dụng 3 measure vừa tạo để tạo bảng “Kết quả kinh doanh theo tháng”</a:t>
            </a:r>
          </a:p>
        </p:txBody>
      </p:sp>
      <p:sp>
        <p:nvSpPr>
          <p:cNvPr id="13" name="TextBox 12">
            <a:extLst>
              <a:ext uri="{FF2B5EF4-FFF2-40B4-BE49-F238E27FC236}">
                <a16:creationId xmlns:a16="http://schemas.microsoft.com/office/drawing/2014/main" id="{C627BB6D-757E-F375-877A-809F3551DD05}"/>
              </a:ext>
            </a:extLst>
          </p:cNvPr>
          <p:cNvSpPr txBox="1"/>
          <p:nvPr/>
        </p:nvSpPr>
        <p:spPr>
          <a:xfrm>
            <a:off x="3910697" y="1648628"/>
            <a:ext cx="2793686" cy="646331"/>
          </a:xfrm>
          <a:prstGeom prst="rect">
            <a:avLst/>
          </a:prstGeom>
          <a:noFill/>
        </p:spPr>
        <p:txBody>
          <a:bodyPr wrap="square" rtlCol="0">
            <a:spAutoFit/>
          </a:bodyPr>
          <a:lstStyle/>
          <a:p>
            <a:r>
              <a:rPr lang="en-US"/>
              <a:t>Bước 1: Sử dụng biểu đồ Matrix</a:t>
            </a:r>
          </a:p>
        </p:txBody>
      </p:sp>
      <p:pic>
        <p:nvPicPr>
          <p:cNvPr id="15" name="Picture 14">
            <a:extLst>
              <a:ext uri="{FF2B5EF4-FFF2-40B4-BE49-F238E27FC236}">
                <a16:creationId xmlns:a16="http://schemas.microsoft.com/office/drawing/2014/main" id="{69C36F38-49AB-029B-5B81-913FE859EE1E}"/>
              </a:ext>
            </a:extLst>
          </p:cNvPr>
          <p:cNvPicPr>
            <a:picLocks noChangeAspect="1"/>
          </p:cNvPicPr>
          <p:nvPr/>
        </p:nvPicPr>
        <p:blipFill>
          <a:blip r:embed="rId3"/>
          <a:stretch>
            <a:fillRect/>
          </a:stretch>
        </p:blipFill>
        <p:spPr>
          <a:xfrm>
            <a:off x="7062621" y="1597631"/>
            <a:ext cx="3661624" cy="4435557"/>
          </a:xfrm>
          <a:prstGeom prst="rect">
            <a:avLst/>
          </a:prstGeom>
        </p:spPr>
      </p:pic>
      <p:sp>
        <p:nvSpPr>
          <p:cNvPr id="16" name="TextBox 15">
            <a:extLst>
              <a:ext uri="{FF2B5EF4-FFF2-40B4-BE49-F238E27FC236}">
                <a16:creationId xmlns:a16="http://schemas.microsoft.com/office/drawing/2014/main" id="{3670EFC4-22B2-E068-24FE-6DE352A5DEC6}"/>
              </a:ext>
            </a:extLst>
          </p:cNvPr>
          <p:cNvSpPr txBox="1"/>
          <p:nvPr/>
        </p:nvSpPr>
        <p:spPr>
          <a:xfrm>
            <a:off x="3910697" y="2990239"/>
            <a:ext cx="2793686" cy="1200329"/>
          </a:xfrm>
          <a:prstGeom prst="rect">
            <a:avLst/>
          </a:prstGeom>
          <a:noFill/>
        </p:spPr>
        <p:txBody>
          <a:bodyPr wrap="square" rtlCol="0">
            <a:spAutoFit/>
          </a:bodyPr>
          <a:lstStyle/>
          <a:p>
            <a:r>
              <a:rPr lang="en-US"/>
              <a:t>Bước 2: Kéo chiều dữ liệu “year_month” vào </a:t>
            </a:r>
            <a:r>
              <a:rPr lang="en-US" b="1"/>
              <a:t>Rows</a:t>
            </a:r>
          </a:p>
          <a:p>
            <a:r>
              <a:rPr lang="en-US"/>
              <a:t>và các measure tính toán vào </a:t>
            </a:r>
            <a:r>
              <a:rPr lang="en-US" b="1"/>
              <a:t>Values</a:t>
            </a:r>
          </a:p>
        </p:txBody>
      </p:sp>
      <p:pic>
        <p:nvPicPr>
          <p:cNvPr id="18" name="Picture 17">
            <a:extLst>
              <a:ext uri="{FF2B5EF4-FFF2-40B4-BE49-F238E27FC236}">
                <a16:creationId xmlns:a16="http://schemas.microsoft.com/office/drawing/2014/main" id="{7D272436-FE4C-611C-54F5-67FCC1322858}"/>
              </a:ext>
            </a:extLst>
          </p:cNvPr>
          <p:cNvPicPr>
            <a:picLocks noChangeAspect="1"/>
          </p:cNvPicPr>
          <p:nvPr/>
        </p:nvPicPr>
        <p:blipFill>
          <a:blip r:embed="rId4"/>
          <a:stretch>
            <a:fillRect/>
          </a:stretch>
        </p:blipFill>
        <p:spPr>
          <a:xfrm>
            <a:off x="806777" y="1597631"/>
            <a:ext cx="1724025" cy="3114675"/>
          </a:xfrm>
          <a:prstGeom prst="rect">
            <a:avLst/>
          </a:prstGeom>
        </p:spPr>
      </p:pic>
      <p:sp>
        <p:nvSpPr>
          <p:cNvPr id="19" name="Rectangle 18">
            <a:extLst>
              <a:ext uri="{FF2B5EF4-FFF2-40B4-BE49-F238E27FC236}">
                <a16:creationId xmlns:a16="http://schemas.microsoft.com/office/drawing/2014/main" id="{4887D4BC-BFB3-85A5-D974-19F5419F5E09}"/>
              </a:ext>
            </a:extLst>
          </p:cNvPr>
          <p:cNvSpPr/>
          <p:nvPr/>
        </p:nvSpPr>
        <p:spPr>
          <a:xfrm>
            <a:off x="1934191" y="3701862"/>
            <a:ext cx="275609" cy="252707"/>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nector: Elbow 19">
            <a:extLst>
              <a:ext uri="{FF2B5EF4-FFF2-40B4-BE49-F238E27FC236}">
                <a16:creationId xmlns:a16="http://schemas.microsoft.com/office/drawing/2014/main" id="{D58AA3D2-392C-3898-B750-14635CE604DE}"/>
              </a:ext>
            </a:extLst>
          </p:cNvPr>
          <p:cNvCxnSpPr>
            <a:cxnSpLocks/>
            <a:stCxn id="13" idx="1"/>
            <a:endCxn id="19" idx="3"/>
          </p:cNvCxnSpPr>
          <p:nvPr/>
        </p:nvCxnSpPr>
        <p:spPr>
          <a:xfrm rot="10800000" flipV="1">
            <a:off x="2209801" y="1971794"/>
            <a:ext cx="1700897" cy="1856422"/>
          </a:xfrm>
          <a:prstGeom prst="bentConnector3">
            <a:avLst>
              <a:gd name="adj1" fmla="val 50000"/>
            </a:avLst>
          </a:prstGeom>
          <a:ln>
            <a:solidFill>
              <a:srgbClr val="E73928"/>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D4DC274-71C6-8F50-AA81-C4E3C1BE2E71}"/>
              </a:ext>
            </a:extLst>
          </p:cNvPr>
          <p:cNvSpPr txBox="1"/>
          <p:nvPr/>
        </p:nvSpPr>
        <p:spPr>
          <a:xfrm>
            <a:off x="695322" y="5925467"/>
            <a:ext cx="3724157" cy="369332"/>
          </a:xfrm>
          <a:prstGeom prst="rect">
            <a:avLst/>
          </a:prstGeom>
          <a:noFill/>
        </p:spPr>
        <p:txBody>
          <a:bodyPr wrap="square" rtlCol="0">
            <a:spAutoFit/>
          </a:bodyPr>
          <a:lstStyle/>
          <a:p>
            <a:r>
              <a:rPr lang="en-US" i="1"/>
              <a:t>(Kết quả cần đạt được ở slide sau)</a:t>
            </a:r>
          </a:p>
        </p:txBody>
      </p:sp>
      <p:sp>
        <p:nvSpPr>
          <p:cNvPr id="25" name="Rectangle 24">
            <a:extLst>
              <a:ext uri="{FF2B5EF4-FFF2-40B4-BE49-F238E27FC236}">
                <a16:creationId xmlns:a16="http://schemas.microsoft.com/office/drawing/2014/main" id="{ACEA3924-F40B-577E-0895-7479B5F361AF}"/>
              </a:ext>
            </a:extLst>
          </p:cNvPr>
          <p:cNvSpPr/>
          <p:nvPr/>
        </p:nvSpPr>
        <p:spPr>
          <a:xfrm>
            <a:off x="8893433" y="1971794"/>
            <a:ext cx="1640156" cy="83808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43539F5-F2BF-1062-D36F-41E939BF680A}"/>
              </a:ext>
            </a:extLst>
          </p:cNvPr>
          <p:cNvSpPr/>
          <p:nvPr/>
        </p:nvSpPr>
        <p:spPr>
          <a:xfrm>
            <a:off x="8893433" y="3348034"/>
            <a:ext cx="1640156" cy="228600"/>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A8E16AD0-91F8-8A7F-FC19-233BA08E28FD}"/>
              </a:ext>
            </a:extLst>
          </p:cNvPr>
          <p:cNvCxnSpPr>
            <a:cxnSpLocks/>
            <a:stCxn id="25" idx="1"/>
          </p:cNvCxnSpPr>
          <p:nvPr/>
        </p:nvCxnSpPr>
        <p:spPr>
          <a:xfrm flipH="1">
            <a:off x="8224838" y="2390835"/>
            <a:ext cx="668595" cy="286953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137D0AD-1E92-72B9-840C-AE8A0F2E0D67}"/>
              </a:ext>
            </a:extLst>
          </p:cNvPr>
          <p:cNvCxnSpPr>
            <a:cxnSpLocks/>
          </p:cNvCxnSpPr>
          <p:nvPr/>
        </p:nvCxnSpPr>
        <p:spPr>
          <a:xfrm flipH="1">
            <a:off x="8086725" y="3535680"/>
            <a:ext cx="806708" cy="579112"/>
          </a:xfrm>
          <a:prstGeom prst="straightConnector1">
            <a:avLst/>
          </a:prstGeom>
          <a:ln>
            <a:solidFill>
              <a:schemeClr val="accent6"/>
            </a:solidFill>
            <a:tailEnd type="triangle"/>
          </a:ln>
        </p:spPr>
        <p:style>
          <a:lnRef idx="2">
            <a:schemeClr val="accent6"/>
          </a:lnRef>
          <a:fillRef idx="0">
            <a:schemeClr val="accent6"/>
          </a:fillRef>
          <a:effectRef idx="1">
            <a:schemeClr val="accent6"/>
          </a:effectRef>
          <a:fontRef idx="minor">
            <a:schemeClr val="tx1"/>
          </a:fontRef>
        </p:style>
      </p:cxnSp>
      <p:sp>
        <p:nvSpPr>
          <p:cNvPr id="3" name="Trapezoid 2">
            <a:extLst>
              <a:ext uri="{FF2B5EF4-FFF2-40B4-BE49-F238E27FC236}">
                <a16:creationId xmlns:a16="http://schemas.microsoft.com/office/drawing/2014/main" id="{582B8685-7B0F-86CF-4FDB-1B0374BAD69D}"/>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5805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C6758-903E-C5D1-B5DB-58976490FBF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FAD6A9E-AABA-EE0B-FDF1-AB76A0C979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5A0DF323-C6F2-2D55-BF06-FEBC57527223}"/>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C3519EF-FD52-9B12-7521-C5D11922A7F2}"/>
              </a:ext>
            </a:extLst>
          </p:cNvPr>
          <p:cNvSpPr txBox="1"/>
          <p:nvPr/>
        </p:nvSpPr>
        <p:spPr>
          <a:xfrm>
            <a:off x="106362" y="117217"/>
            <a:ext cx="4303358" cy="461665"/>
          </a:xfrm>
          <a:prstGeom prst="rect">
            <a:avLst/>
          </a:prstGeom>
          <a:noFill/>
        </p:spPr>
        <p:txBody>
          <a:bodyPr wrap="none" rtlCol="0">
            <a:spAutoFit/>
          </a:bodyPr>
          <a:lstStyle/>
          <a:p>
            <a:r>
              <a:rPr lang="en-US" sz="2400" b="1"/>
              <a:t>Tạo công thức tính toán với DAX</a:t>
            </a:r>
          </a:p>
        </p:txBody>
      </p:sp>
      <p:sp>
        <p:nvSpPr>
          <p:cNvPr id="2" name="TextBox 1">
            <a:extLst>
              <a:ext uri="{FF2B5EF4-FFF2-40B4-BE49-F238E27FC236}">
                <a16:creationId xmlns:a16="http://schemas.microsoft.com/office/drawing/2014/main" id="{A825170E-92B1-FF88-D0D8-646DE637498A}"/>
              </a:ext>
            </a:extLst>
          </p:cNvPr>
          <p:cNvSpPr txBox="1"/>
          <p:nvPr/>
        </p:nvSpPr>
        <p:spPr>
          <a:xfrm>
            <a:off x="704848" y="876865"/>
            <a:ext cx="10391777" cy="646331"/>
          </a:xfrm>
          <a:prstGeom prst="rect">
            <a:avLst/>
          </a:prstGeom>
          <a:noFill/>
        </p:spPr>
        <p:txBody>
          <a:bodyPr wrap="square" rtlCol="0">
            <a:spAutoFit/>
          </a:bodyPr>
          <a:lstStyle/>
          <a:p>
            <a:r>
              <a:rPr lang="en-US" b="1"/>
              <a:t>Thực hành</a:t>
            </a:r>
          </a:p>
          <a:p>
            <a:r>
              <a:rPr lang="en-US"/>
              <a:t>Sử dụng 3 measure vừa tạo để tạo bảng “Kết quả kinh doanh theo tháng”</a:t>
            </a:r>
          </a:p>
        </p:txBody>
      </p:sp>
      <p:pic>
        <p:nvPicPr>
          <p:cNvPr id="9" name="Picture 8">
            <a:extLst>
              <a:ext uri="{FF2B5EF4-FFF2-40B4-BE49-F238E27FC236}">
                <a16:creationId xmlns:a16="http://schemas.microsoft.com/office/drawing/2014/main" id="{BDE30416-E878-F083-7090-F910F3FB1F7A}"/>
              </a:ext>
            </a:extLst>
          </p:cNvPr>
          <p:cNvPicPr>
            <a:picLocks noChangeAspect="1"/>
          </p:cNvPicPr>
          <p:nvPr/>
        </p:nvPicPr>
        <p:blipFill>
          <a:blip r:embed="rId3"/>
          <a:stretch>
            <a:fillRect/>
          </a:stretch>
        </p:blipFill>
        <p:spPr>
          <a:xfrm>
            <a:off x="3886099" y="1962687"/>
            <a:ext cx="4772691" cy="2562583"/>
          </a:xfrm>
          <a:prstGeom prst="rect">
            <a:avLst/>
          </a:prstGeom>
        </p:spPr>
      </p:pic>
      <p:sp>
        <p:nvSpPr>
          <p:cNvPr id="3" name="TextBox 2">
            <a:extLst>
              <a:ext uri="{FF2B5EF4-FFF2-40B4-BE49-F238E27FC236}">
                <a16:creationId xmlns:a16="http://schemas.microsoft.com/office/drawing/2014/main" id="{1E0A81B4-77DA-73E4-4B33-184BA4AAA6D1}"/>
              </a:ext>
            </a:extLst>
          </p:cNvPr>
          <p:cNvSpPr txBox="1"/>
          <p:nvPr/>
        </p:nvSpPr>
        <p:spPr>
          <a:xfrm>
            <a:off x="4875601" y="1593355"/>
            <a:ext cx="2793686" cy="369332"/>
          </a:xfrm>
          <a:prstGeom prst="rect">
            <a:avLst/>
          </a:prstGeom>
          <a:noFill/>
        </p:spPr>
        <p:txBody>
          <a:bodyPr wrap="square" rtlCol="0">
            <a:spAutoFit/>
          </a:bodyPr>
          <a:lstStyle/>
          <a:p>
            <a:pPr algn="ctr"/>
            <a:r>
              <a:rPr lang="en-US" i="1"/>
              <a:t>Kết quả</a:t>
            </a:r>
          </a:p>
        </p:txBody>
      </p:sp>
      <p:sp>
        <p:nvSpPr>
          <p:cNvPr id="4" name="Trapezoid 3">
            <a:extLst>
              <a:ext uri="{FF2B5EF4-FFF2-40B4-BE49-F238E27FC236}">
                <a16:creationId xmlns:a16="http://schemas.microsoft.com/office/drawing/2014/main" id="{FD114D1D-562F-9672-44CF-F9C3BEFFDA15}"/>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8559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1037C-42E7-4941-3226-C0C9BCEAA6A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888D92D-5D9E-9A23-1937-4802E67BBE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9D6F18CE-561C-9523-7C24-BB221E6F5561}"/>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17F73EC-9E82-85FC-8915-555BDCA3BA6D}"/>
              </a:ext>
            </a:extLst>
          </p:cNvPr>
          <p:cNvSpPr txBox="1"/>
          <p:nvPr/>
        </p:nvSpPr>
        <p:spPr>
          <a:xfrm>
            <a:off x="106362" y="117217"/>
            <a:ext cx="3555782" cy="461665"/>
          </a:xfrm>
          <a:prstGeom prst="rect">
            <a:avLst/>
          </a:prstGeom>
          <a:noFill/>
        </p:spPr>
        <p:txBody>
          <a:bodyPr wrap="none" rtlCol="0">
            <a:spAutoFit/>
          </a:bodyPr>
          <a:lstStyle/>
          <a:p>
            <a:r>
              <a:rPr lang="en-US" sz="2400" b="1"/>
              <a:t>Lựa chọn biểu đồ phù hợp</a:t>
            </a:r>
          </a:p>
        </p:txBody>
      </p:sp>
      <p:pic>
        <p:nvPicPr>
          <p:cNvPr id="7" name="Picture 6">
            <a:extLst>
              <a:ext uri="{FF2B5EF4-FFF2-40B4-BE49-F238E27FC236}">
                <a16:creationId xmlns:a16="http://schemas.microsoft.com/office/drawing/2014/main" id="{AA0E73DB-1D92-CECB-7880-1B213DF06FF2}"/>
              </a:ext>
            </a:extLst>
          </p:cNvPr>
          <p:cNvPicPr>
            <a:picLocks noChangeAspect="1"/>
          </p:cNvPicPr>
          <p:nvPr/>
        </p:nvPicPr>
        <p:blipFill>
          <a:blip r:embed="rId3"/>
          <a:stretch>
            <a:fillRect/>
          </a:stretch>
        </p:blipFill>
        <p:spPr>
          <a:xfrm>
            <a:off x="600075" y="1027123"/>
            <a:ext cx="4010027" cy="2228697"/>
          </a:xfrm>
          <a:prstGeom prst="rect">
            <a:avLst/>
          </a:prstGeom>
        </p:spPr>
      </p:pic>
      <p:sp>
        <p:nvSpPr>
          <p:cNvPr id="10" name="TextBox 9">
            <a:extLst>
              <a:ext uri="{FF2B5EF4-FFF2-40B4-BE49-F238E27FC236}">
                <a16:creationId xmlns:a16="http://schemas.microsoft.com/office/drawing/2014/main" id="{FD4E8077-D8F4-168B-484B-0E431F30A5A4}"/>
              </a:ext>
            </a:extLst>
          </p:cNvPr>
          <p:cNvSpPr txBox="1"/>
          <p:nvPr/>
        </p:nvSpPr>
        <p:spPr>
          <a:xfrm>
            <a:off x="6515098" y="1074765"/>
            <a:ext cx="4552952" cy="523220"/>
          </a:xfrm>
          <a:prstGeom prst="rect">
            <a:avLst/>
          </a:prstGeom>
          <a:noFill/>
        </p:spPr>
        <p:txBody>
          <a:bodyPr wrap="square" rtlCol="0">
            <a:spAutoFit/>
          </a:bodyPr>
          <a:lstStyle/>
          <a:p>
            <a:r>
              <a:rPr lang="en-US" sz="1400" b="1"/>
              <a:t>Biểu đồ cột (bar chart)</a:t>
            </a:r>
          </a:p>
          <a:p>
            <a:r>
              <a:rPr lang="en-US" sz="1400"/>
              <a:t>So sánh các đơn vị trong 1 chiều dữ liệu</a:t>
            </a:r>
          </a:p>
        </p:txBody>
      </p:sp>
      <p:pic>
        <p:nvPicPr>
          <p:cNvPr id="13" name="Picture 12">
            <a:extLst>
              <a:ext uri="{FF2B5EF4-FFF2-40B4-BE49-F238E27FC236}">
                <a16:creationId xmlns:a16="http://schemas.microsoft.com/office/drawing/2014/main" id="{49D2E024-E632-96D0-A618-F3B71574E432}"/>
              </a:ext>
            </a:extLst>
          </p:cNvPr>
          <p:cNvPicPr>
            <a:picLocks noChangeAspect="1"/>
          </p:cNvPicPr>
          <p:nvPr/>
        </p:nvPicPr>
        <p:blipFill>
          <a:blip r:embed="rId4"/>
          <a:stretch>
            <a:fillRect/>
          </a:stretch>
        </p:blipFill>
        <p:spPr>
          <a:xfrm>
            <a:off x="579473" y="3460521"/>
            <a:ext cx="3989425" cy="2225339"/>
          </a:xfrm>
          <a:prstGeom prst="rect">
            <a:avLst/>
          </a:prstGeom>
        </p:spPr>
      </p:pic>
      <p:sp>
        <p:nvSpPr>
          <p:cNvPr id="14" name="TextBox 13">
            <a:extLst>
              <a:ext uri="{FF2B5EF4-FFF2-40B4-BE49-F238E27FC236}">
                <a16:creationId xmlns:a16="http://schemas.microsoft.com/office/drawing/2014/main" id="{C42959B4-EB01-A47A-1B45-7EF04DEB933B}"/>
              </a:ext>
            </a:extLst>
          </p:cNvPr>
          <p:cNvSpPr txBox="1"/>
          <p:nvPr/>
        </p:nvSpPr>
        <p:spPr>
          <a:xfrm>
            <a:off x="6515098" y="3460521"/>
            <a:ext cx="3748095" cy="523220"/>
          </a:xfrm>
          <a:prstGeom prst="rect">
            <a:avLst/>
          </a:prstGeom>
          <a:noFill/>
        </p:spPr>
        <p:txBody>
          <a:bodyPr wrap="square" rtlCol="0">
            <a:spAutoFit/>
          </a:bodyPr>
          <a:lstStyle/>
          <a:p>
            <a:r>
              <a:rPr lang="en-US" sz="1400" b="1"/>
              <a:t>Biểu đồ hình quạt (pie chart, donut chart)</a:t>
            </a:r>
          </a:p>
          <a:p>
            <a:r>
              <a:rPr lang="en-US" sz="1400"/>
              <a:t>So sánh tỷ trọng</a:t>
            </a:r>
          </a:p>
        </p:txBody>
      </p:sp>
      <p:pic>
        <p:nvPicPr>
          <p:cNvPr id="16" name="Picture 15">
            <a:extLst>
              <a:ext uri="{FF2B5EF4-FFF2-40B4-BE49-F238E27FC236}">
                <a16:creationId xmlns:a16="http://schemas.microsoft.com/office/drawing/2014/main" id="{7274DC3D-3B2E-D016-6178-CCB36DE43748}"/>
              </a:ext>
            </a:extLst>
          </p:cNvPr>
          <p:cNvPicPr>
            <a:picLocks noChangeAspect="1"/>
          </p:cNvPicPr>
          <p:nvPr/>
        </p:nvPicPr>
        <p:blipFill>
          <a:blip r:embed="rId5"/>
          <a:stretch>
            <a:fillRect/>
          </a:stretch>
        </p:blipFill>
        <p:spPr>
          <a:xfrm>
            <a:off x="4631399" y="1114086"/>
            <a:ext cx="1530395" cy="1865936"/>
          </a:xfrm>
          <a:prstGeom prst="rect">
            <a:avLst/>
          </a:prstGeom>
        </p:spPr>
      </p:pic>
      <p:sp>
        <p:nvSpPr>
          <p:cNvPr id="17" name="Rectangle 16">
            <a:extLst>
              <a:ext uri="{FF2B5EF4-FFF2-40B4-BE49-F238E27FC236}">
                <a16:creationId xmlns:a16="http://schemas.microsoft.com/office/drawing/2014/main" id="{0AA27A5E-3F53-1DA4-BCDC-E70A93ED30E2}"/>
              </a:ext>
            </a:extLst>
          </p:cNvPr>
          <p:cNvSpPr/>
          <p:nvPr/>
        </p:nvSpPr>
        <p:spPr>
          <a:xfrm>
            <a:off x="4642335" y="1110143"/>
            <a:ext cx="1519460" cy="307777"/>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E802D8E0-45B1-1AAB-D899-FD27B02A7325}"/>
              </a:ext>
            </a:extLst>
          </p:cNvPr>
          <p:cNvGrpSpPr/>
          <p:nvPr/>
        </p:nvGrpSpPr>
        <p:grpSpPr>
          <a:xfrm>
            <a:off x="4642335" y="3530656"/>
            <a:ext cx="1530395" cy="1865936"/>
            <a:chOff x="4642335" y="3797356"/>
            <a:chExt cx="1530395" cy="1865936"/>
          </a:xfrm>
        </p:grpSpPr>
        <p:pic>
          <p:nvPicPr>
            <p:cNvPr id="18" name="Picture 17">
              <a:extLst>
                <a:ext uri="{FF2B5EF4-FFF2-40B4-BE49-F238E27FC236}">
                  <a16:creationId xmlns:a16="http://schemas.microsoft.com/office/drawing/2014/main" id="{C321D90E-33CC-0AB8-958C-6CC081DBB7E1}"/>
                </a:ext>
              </a:extLst>
            </p:cNvPr>
            <p:cNvPicPr>
              <a:picLocks noChangeAspect="1"/>
            </p:cNvPicPr>
            <p:nvPr/>
          </p:nvPicPr>
          <p:blipFill>
            <a:blip r:embed="rId5"/>
            <a:stretch>
              <a:fillRect/>
            </a:stretch>
          </p:blipFill>
          <p:spPr>
            <a:xfrm>
              <a:off x="4642335" y="3797356"/>
              <a:ext cx="1530395" cy="1865936"/>
            </a:xfrm>
            <a:prstGeom prst="rect">
              <a:avLst/>
            </a:prstGeom>
          </p:spPr>
        </p:pic>
        <p:sp>
          <p:nvSpPr>
            <p:cNvPr id="19" name="Rectangle 18">
              <a:extLst>
                <a:ext uri="{FF2B5EF4-FFF2-40B4-BE49-F238E27FC236}">
                  <a16:creationId xmlns:a16="http://schemas.microsoft.com/office/drawing/2014/main" id="{57E48DB3-5AEE-7CE0-9F3A-D39E68AF195F}"/>
                </a:ext>
              </a:extLst>
            </p:cNvPr>
            <p:cNvSpPr/>
            <p:nvPr/>
          </p:nvSpPr>
          <p:spPr>
            <a:xfrm>
              <a:off x="5619332" y="4284708"/>
              <a:ext cx="553398" cy="266239"/>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rapezoid 26">
            <a:extLst>
              <a:ext uri="{FF2B5EF4-FFF2-40B4-BE49-F238E27FC236}">
                <a16:creationId xmlns:a16="http://schemas.microsoft.com/office/drawing/2014/main" id="{F4090875-94CE-33E1-6574-22747023E634}"/>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301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442E3-27DD-9E38-39D8-E7F1410AE7A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08DDBA4-FD55-4D2E-C0E5-DD1887593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D43E97E5-1EF3-4043-3F3F-8CA1B0E0795B}"/>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C3DC714-449F-3505-1C5E-D5DB0950039E}"/>
              </a:ext>
            </a:extLst>
          </p:cNvPr>
          <p:cNvSpPr txBox="1"/>
          <p:nvPr/>
        </p:nvSpPr>
        <p:spPr>
          <a:xfrm>
            <a:off x="106362" y="117217"/>
            <a:ext cx="3555782" cy="461665"/>
          </a:xfrm>
          <a:prstGeom prst="rect">
            <a:avLst/>
          </a:prstGeom>
          <a:noFill/>
        </p:spPr>
        <p:txBody>
          <a:bodyPr wrap="none" rtlCol="0">
            <a:spAutoFit/>
          </a:bodyPr>
          <a:lstStyle/>
          <a:p>
            <a:r>
              <a:rPr lang="en-US" sz="2400" b="1"/>
              <a:t>Lựa chọn biểu đồ phù hợp</a:t>
            </a:r>
          </a:p>
        </p:txBody>
      </p:sp>
      <p:sp>
        <p:nvSpPr>
          <p:cNvPr id="21" name="TextBox 20">
            <a:extLst>
              <a:ext uri="{FF2B5EF4-FFF2-40B4-BE49-F238E27FC236}">
                <a16:creationId xmlns:a16="http://schemas.microsoft.com/office/drawing/2014/main" id="{201F4554-618E-1AEF-B51F-6D64BD23E0EC}"/>
              </a:ext>
            </a:extLst>
          </p:cNvPr>
          <p:cNvSpPr txBox="1"/>
          <p:nvPr/>
        </p:nvSpPr>
        <p:spPr>
          <a:xfrm>
            <a:off x="6515100" y="1037959"/>
            <a:ext cx="3748095" cy="523220"/>
          </a:xfrm>
          <a:prstGeom prst="rect">
            <a:avLst/>
          </a:prstGeom>
          <a:noFill/>
        </p:spPr>
        <p:txBody>
          <a:bodyPr wrap="square" rtlCol="0">
            <a:spAutoFit/>
          </a:bodyPr>
          <a:lstStyle/>
          <a:p>
            <a:r>
              <a:rPr lang="en-US" sz="1400" b="1"/>
              <a:t>Biểu đồ đường (line chart)</a:t>
            </a:r>
          </a:p>
          <a:p>
            <a:r>
              <a:rPr lang="en-US" sz="1400"/>
              <a:t>Theo dõi biến thiên theo thời gian</a:t>
            </a:r>
          </a:p>
        </p:txBody>
      </p:sp>
      <p:pic>
        <p:nvPicPr>
          <p:cNvPr id="22" name="Picture 21">
            <a:extLst>
              <a:ext uri="{FF2B5EF4-FFF2-40B4-BE49-F238E27FC236}">
                <a16:creationId xmlns:a16="http://schemas.microsoft.com/office/drawing/2014/main" id="{BC610CB1-E9C8-F120-A472-B81F78D610EC}"/>
              </a:ext>
            </a:extLst>
          </p:cNvPr>
          <p:cNvPicPr>
            <a:picLocks noChangeAspect="1"/>
          </p:cNvPicPr>
          <p:nvPr/>
        </p:nvPicPr>
        <p:blipFill>
          <a:blip r:embed="rId3"/>
          <a:stretch>
            <a:fillRect/>
          </a:stretch>
        </p:blipFill>
        <p:spPr>
          <a:xfrm>
            <a:off x="4687713" y="1037959"/>
            <a:ext cx="1530395" cy="1865936"/>
          </a:xfrm>
          <a:prstGeom prst="rect">
            <a:avLst/>
          </a:prstGeom>
        </p:spPr>
      </p:pic>
      <p:sp>
        <p:nvSpPr>
          <p:cNvPr id="23" name="Rectangle 22">
            <a:extLst>
              <a:ext uri="{FF2B5EF4-FFF2-40B4-BE49-F238E27FC236}">
                <a16:creationId xmlns:a16="http://schemas.microsoft.com/office/drawing/2014/main" id="{3A95D494-75F7-9209-8BA5-5FB7419217D7}"/>
              </a:ext>
            </a:extLst>
          </p:cNvPr>
          <p:cNvSpPr/>
          <p:nvPr/>
        </p:nvSpPr>
        <p:spPr>
          <a:xfrm>
            <a:off x="4768529" y="1331447"/>
            <a:ext cx="928687"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E79E6BA3-247D-7E82-542D-22ECB4FF2B57}"/>
              </a:ext>
            </a:extLst>
          </p:cNvPr>
          <p:cNvPicPr>
            <a:picLocks noChangeAspect="1"/>
          </p:cNvPicPr>
          <p:nvPr/>
        </p:nvPicPr>
        <p:blipFill>
          <a:blip r:embed="rId4"/>
          <a:stretch>
            <a:fillRect/>
          </a:stretch>
        </p:blipFill>
        <p:spPr>
          <a:xfrm>
            <a:off x="704850" y="989021"/>
            <a:ext cx="3907782" cy="2116127"/>
          </a:xfrm>
          <a:prstGeom prst="rect">
            <a:avLst/>
          </a:prstGeom>
        </p:spPr>
      </p:pic>
      <p:pic>
        <p:nvPicPr>
          <p:cNvPr id="12" name="Picture 11">
            <a:extLst>
              <a:ext uri="{FF2B5EF4-FFF2-40B4-BE49-F238E27FC236}">
                <a16:creationId xmlns:a16="http://schemas.microsoft.com/office/drawing/2014/main" id="{7152B14E-19B3-FA8A-834A-5889DF1BDA15}"/>
              </a:ext>
            </a:extLst>
          </p:cNvPr>
          <p:cNvPicPr>
            <a:picLocks noChangeAspect="1"/>
          </p:cNvPicPr>
          <p:nvPr/>
        </p:nvPicPr>
        <p:blipFill>
          <a:blip r:embed="rId5"/>
          <a:stretch>
            <a:fillRect/>
          </a:stretch>
        </p:blipFill>
        <p:spPr>
          <a:xfrm>
            <a:off x="704848" y="3393971"/>
            <a:ext cx="3907782" cy="2221955"/>
          </a:xfrm>
          <a:prstGeom prst="rect">
            <a:avLst/>
          </a:prstGeom>
        </p:spPr>
      </p:pic>
      <p:sp>
        <p:nvSpPr>
          <p:cNvPr id="15" name="TextBox 14">
            <a:extLst>
              <a:ext uri="{FF2B5EF4-FFF2-40B4-BE49-F238E27FC236}">
                <a16:creationId xmlns:a16="http://schemas.microsoft.com/office/drawing/2014/main" id="{46A77832-561D-CFA1-0FC2-822DD12DEF93}"/>
              </a:ext>
            </a:extLst>
          </p:cNvPr>
          <p:cNvSpPr txBox="1"/>
          <p:nvPr/>
        </p:nvSpPr>
        <p:spPr>
          <a:xfrm>
            <a:off x="6515099" y="3393971"/>
            <a:ext cx="5048251" cy="523220"/>
          </a:xfrm>
          <a:prstGeom prst="rect">
            <a:avLst/>
          </a:prstGeom>
          <a:noFill/>
        </p:spPr>
        <p:txBody>
          <a:bodyPr wrap="square" rtlCol="0">
            <a:spAutoFit/>
          </a:bodyPr>
          <a:lstStyle/>
          <a:p>
            <a:r>
              <a:rPr lang="en-US" sz="1400" b="1"/>
              <a:t>Biểu đồ cột và biểu đồ đường </a:t>
            </a:r>
          </a:p>
          <a:p>
            <a:r>
              <a:rPr lang="en-US" sz="1400"/>
              <a:t>Kết hợp nhiều chỉ tiêu trên một biểu đồ</a:t>
            </a:r>
          </a:p>
        </p:txBody>
      </p:sp>
      <p:pic>
        <p:nvPicPr>
          <p:cNvPr id="20" name="Picture 19">
            <a:extLst>
              <a:ext uri="{FF2B5EF4-FFF2-40B4-BE49-F238E27FC236}">
                <a16:creationId xmlns:a16="http://schemas.microsoft.com/office/drawing/2014/main" id="{13539EC7-4031-44D0-653E-3BE2469EA6BD}"/>
              </a:ext>
            </a:extLst>
          </p:cNvPr>
          <p:cNvPicPr>
            <a:picLocks noChangeAspect="1"/>
          </p:cNvPicPr>
          <p:nvPr/>
        </p:nvPicPr>
        <p:blipFill>
          <a:blip r:embed="rId3"/>
          <a:stretch>
            <a:fillRect/>
          </a:stretch>
        </p:blipFill>
        <p:spPr>
          <a:xfrm>
            <a:off x="4687713" y="3439756"/>
            <a:ext cx="1530395" cy="1865936"/>
          </a:xfrm>
          <a:prstGeom prst="rect">
            <a:avLst/>
          </a:prstGeom>
        </p:spPr>
      </p:pic>
      <p:sp>
        <p:nvSpPr>
          <p:cNvPr id="24" name="Rectangle 23">
            <a:extLst>
              <a:ext uri="{FF2B5EF4-FFF2-40B4-BE49-F238E27FC236}">
                <a16:creationId xmlns:a16="http://schemas.microsoft.com/office/drawing/2014/main" id="{94863A3C-FA92-7E7A-A23A-1C8763CE4569}"/>
              </a:ext>
            </a:extLst>
          </p:cNvPr>
          <p:cNvSpPr/>
          <p:nvPr/>
        </p:nvSpPr>
        <p:spPr>
          <a:xfrm>
            <a:off x="5697216" y="3732337"/>
            <a:ext cx="474984"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rapezoid 25">
            <a:extLst>
              <a:ext uri="{FF2B5EF4-FFF2-40B4-BE49-F238E27FC236}">
                <a16:creationId xmlns:a16="http://schemas.microsoft.com/office/drawing/2014/main" id="{191C1F5A-D7F4-2CA3-CDF9-778A277691DF}"/>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093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811DA-3DFA-7C69-E049-5F9A4EFB4FB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1D48533-A15F-92B1-7C83-197538936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3DAEA872-E34D-75EF-CA04-00CBB6B24E14}"/>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34613BC-0704-C932-8BF5-025BDCC7CD11}"/>
              </a:ext>
            </a:extLst>
          </p:cNvPr>
          <p:cNvSpPr txBox="1"/>
          <p:nvPr/>
        </p:nvSpPr>
        <p:spPr>
          <a:xfrm>
            <a:off x="106362" y="117217"/>
            <a:ext cx="3555782" cy="461665"/>
          </a:xfrm>
          <a:prstGeom prst="rect">
            <a:avLst/>
          </a:prstGeom>
          <a:noFill/>
        </p:spPr>
        <p:txBody>
          <a:bodyPr wrap="none" rtlCol="0">
            <a:spAutoFit/>
          </a:bodyPr>
          <a:lstStyle/>
          <a:p>
            <a:r>
              <a:rPr lang="en-US" sz="2400" b="1"/>
              <a:t>Lựa chọn biểu đồ phù hợp</a:t>
            </a:r>
          </a:p>
        </p:txBody>
      </p:sp>
      <p:sp>
        <p:nvSpPr>
          <p:cNvPr id="21" name="TextBox 20">
            <a:extLst>
              <a:ext uri="{FF2B5EF4-FFF2-40B4-BE49-F238E27FC236}">
                <a16:creationId xmlns:a16="http://schemas.microsoft.com/office/drawing/2014/main" id="{ECF503AF-30D7-EA75-B289-FA7EF8EE107C}"/>
              </a:ext>
            </a:extLst>
          </p:cNvPr>
          <p:cNvSpPr txBox="1"/>
          <p:nvPr/>
        </p:nvSpPr>
        <p:spPr>
          <a:xfrm>
            <a:off x="6515100" y="1085584"/>
            <a:ext cx="5048250" cy="738664"/>
          </a:xfrm>
          <a:prstGeom prst="rect">
            <a:avLst/>
          </a:prstGeom>
          <a:noFill/>
        </p:spPr>
        <p:txBody>
          <a:bodyPr wrap="square" rtlCol="0">
            <a:spAutoFit/>
          </a:bodyPr>
          <a:lstStyle/>
          <a:p>
            <a:r>
              <a:rPr lang="en-US" sz="1400" b="1"/>
              <a:t>Thẻ (Card)</a:t>
            </a:r>
          </a:p>
          <a:p>
            <a:r>
              <a:rPr lang="en-US" sz="1400"/>
              <a:t>Nhấn mạnh một giá trị duy nhất, thường được dùng trong phần tổng quan của Dashboard</a:t>
            </a:r>
          </a:p>
        </p:txBody>
      </p:sp>
      <p:pic>
        <p:nvPicPr>
          <p:cNvPr id="22" name="Picture 21">
            <a:extLst>
              <a:ext uri="{FF2B5EF4-FFF2-40B4-BE49-F238E27FC236}">
                <a16:creationId xmlns:a16="http://schemas.microsoft.com/office/drawing/2014/main" id="{DDEBE90B-3E50-0A2F-FE73-B189CD6D0B7C}"/>
              </a:ext>
            </a:extLst>
          </p:cNvPr>
          <p:cNvPicPr>
            <a:picLocks noChangeAspect="1"/>
          </p:cNvPicPr>
          <p:nvPr/>
        </p:nvPicPr>
        <p:blipFill>
          <a:blip r:embed="rId3"/>
          <a:stretch>
            <a:fillRect/>
          </a:stretch>
        </p:blipFill>
        <p:spPr>
          <a:xfrm>
            <a:off x="4687713" y="1085584"/>
            <a:ext cx="1530395" cy="1865936"/>
          </a:xfrm>
          <a:prstGeom prst="rect">
            <a:avLst/>
          </a:prstGeom>
        </p:spPr>
      </p:pic>
      <p:sp>
        <p:nvSpPr>
          <p:cNvPr id="23" name="Rectangle 22">
            <a:extLst>
              <a:ext uri="{FF2B5EF4-FFF2-40B4-BE49-F238E27FC236}">
                <a16:creationId xmlns:a16="http://schemas.microsoft.com/office/drawing/2014/main" id="{A4BC877C-6B94-7770-CA23-90F4D4AC8748}"/>
              </a:ext>
            </a:extLst>
          </p:cNvPr>
          <p:cNvSpPr/>
          <p:nvPr/>
        </p:nvSpPr>
        <p:spPr>
          <a:xfrm>
            <a:off x="5902261" y="1821065"/>
            <a:ext cx="269939"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FA48FBB-D939-B7B8-9A50-C77B4F067B2C}"/>
              </a:ext>
            </a:extLst>
          </p:cNvPr>
          <p:cNvSpPr txBox="1"/>
          <p:nvPr/>
        </p:nvSpPr>
        <p:spPr>
          <a:xfrm>
            <a:off x="6515099" y="3441596"/>
            <a:ext cx="5048251" cy="738664"/>
          </a:xfrm>
          <a:prstGeom prst="rect">
            <a:avLst/>
          </a:prstGeom>
          <a:noFill/>
        </p:spPr>
        <p:txBody>
          <a:bodyPr wrap="square" rtlCol="0">
            <a:spAutoFit/>
          </a:bodyPr>
          <a:lstStyle/>
          <a:p>
            <a:r>
              <a:rPr lang="en-US" sz="1400" b="1"/>
              <a:t>Dữ liệu dạng bảng (Table, Matrix)</a:t>
            </a:r>
          </a:p>
          <a:p>
            <a:r>
              <a:rPr lang="en-US" sz="1400"/>
              <a:t>Thường dùng để thể hiện dữ liệu chi tiết, ví dụ chi tiết kết quả KD đến từng Nhân viên Sales hoặc chi tiết đến từng giao dịch... </a:t>
            </a:r>
          </a:p>
        </p:txBody>
      </p:sp>
      <p:pic>
        <p:nvPicPr>
          <p:cNvPr id="20" name="Picture 19">
            <a:extLst>
              <a:ext uri="{FF2B5EF4-FFF2-40B4-BE49-F238E27FC236}">
                <a16:creationId xmlns:a16="http://schemas.microsoft.com/office/drawing/2014/main" id="{460ECC10-CE7C-3D5A-7627-31E7436AA623}"/>
              </a:ext>
            </a:extLst>
          </p:cNvPr>
          <p:cNvPicPr>
            <a:picLocks noChangeAspect="1"/>
          </p:cNvPicPr>
          <p:nvPr/>
        </p:nvPicPr>
        <p:blipFill>
          <a:blip r:embed="rId3"/>
          <a:stretch>
            <a:fillRect/>
          </a:stretch>
        </p:blipFill>
        <p:spPr>
          <a:xfrm>
            <a:off x="4687713" y="3487381"/>
            <a:ext cx="1530395" cy="1865936"/>
          </a:xfrm>
          <a:prstGeom prst="rect">
            <a:avLst/>
          </a:prstGeom>
        </p:spPr>
      </p:pic>
      <p:sp>
        <p:nvSpPr>
          <p:cNvPr id="24" name="Rectangle 23">
            <a:extLst>
              <a:ext uri="{FF2B5EF4-FFF2-40B4-BE49-F238E27FC236}">
                <a16:creationId xmlns:a16="http://schemas.microsoft.com/office/drawing/2014/main" id="{76779D98-4A9B-2FB9-D0F2-D163F016D27F}"/>
              </a:ext>
            </a:extLst>
          </p:cNvPr>
          <p:cNvSpPr/>
          <p:nvPr/>
        </p:nvSpPr>
        <p:spPr>
          <a:xfrm>
            <a:off x="5452909" y="4449487"/>
            <a:ext cx="449351"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D513581-BC15-7CEF-6306-4E556EFB2492}"/>
              </a:ext>
            </a:extLst>
          </p:cNvPr>
          <p:cNvPicPr>
            <a:picLocks noChangeAspect="1"/>
          </p:cNvPicPr>
          <p:nvPr/>
        </p:nvPicPr>
        <p:blipFill>
          <a:blip r:embed="rId4"/>
          <a:stretch>
            <a:fillRect/>
          </a:stretch>
        </p:blipFill>
        <p:spPr>
          <a:xfrm>
            <a:off x="1337293" y="1304177"/>
            <a:ext cx="2543175" cy="1428750"/>
          </a:xfrm>
          <a:prstGeom prst="rect">
            <a:avLst/>
          </a:prstGeom>
        </p:spPr>
      </p:pic>
      <p:sp>
        <p:nvSpPr>
          <p:cNvPr id="14" name="Rectangle 13">
            <a:extLst>
              <a:ext uri="{FF2B5EF4-FFF2-40B4-BE49-F238E27FC236}">
                <a16:creationId xmlns:a16="http://schemas.microsoft.com/office/drawing/2014/main" id="{3133F1B0-FBC9-F369-663E-83B3DF26908E}"/>
              </a:ext>
            </a:extLst>
          </p:cNvPr>
          <p:cNvSpPr/>
          <p:nvPr/>
        </p:nvSpPr>
        <p:spPr>
          <a:xfrm>
            <a:off x="4756395" y="2056284"/>
            <a:ext cx="269939"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A67A06D-C0AB-86AF-04AE-160A9CFD96B0}"/>
              </a:ext>
            </a:extLst>
          </p:cNvPr>
          <p:cNvPicPr>
            <a:picLocks noChangeAspect="1"/>
          </p:cNvPicPr>
          <p:nvPr/>
        </p:nvPicPr>
        <p:blipFill>
          <a:blip r:embed="rId5"/>
          <a:stretch>
            <a:fillRect/>
          </a:stretch>
        </p:blipFill>
        <p:spPr>
          <a:xfrm>
            <a:off x="704848" y="3394010"/>
            <a:ext cx="3862223" cy="2073729"/>
          </a:xfrm>
          <a:prstGeom prst="rect">
            <a:avLst/>
          </a:prstGeom>
        </p:spPr>
      </p:pic>
      <p:sp>
        <p:nvSpPr>
          <p:cNvPr id="7" name="Trapezoid 6">
            <a:extLst>
              <a:ext uri="{FF2B5EF4-FFF2-40B4-BE49-F238E27FC236}">
                <a16:creationId xmlns:a16="http://schemas.microsoft.com/office/drawing/2014/main" id="{EF8084B9-CBBF-48EB-0863-17FC370A0CDC}"/>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0321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A4056-F05B-5445-2810-708A6A35E05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699A253-E3D4-0CE9-6706-800C7AEE0C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cxnSp>
        <p:nvCxnSpPr>
          <p:cNvPr id="8" name="Straight Connector 7">
            <a:extLst>
              <a:ext uri="{FF2B5EF4-FFF2-40B4-BE49-F238E27FC236}">
                <a16:creationId xmlns:a16="http://schemas.microsoft.com/office/drawing/2014/main" id="{493847DD-7877-FC41-87C6-836447D7DCFC}"/>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95C2805-1BD5-6126-B39C-542A851A9E52}"/>
              </a:ext>
            </a:extLst>
          </p:cNvPr>
          <p:cNvSpPr txBox="1"/>
          <p:nvPr/>
        </p:nvSpPr>
        <p:spPr>
          <a:xfrm>
            <a:off x="106362" y="117217"/>
            <a:ext cx="3555782" cy="461665"/>
          </a:xfrm>
          <a:prstGeom prst="rect">
            <a:avLst/>
          </a:prstGeom>
          <a:noFill/>
        </p:spPr>
        <p:txBody>
          <a:bodyPr wrap="none" rtlCol="0">
            <a:spAutoFit/>
          </a:bodyPr>
          <a:lstStyle/>
          <a:p>
            <a:r>
              <a:rPr lang="en-US" sz="2400" b="1"/>
              <a:t>Lựa chọn biểu đồ phù hợp</a:t>
            </a:r>
          </a:p>
        </p:txBody>
      </p:sp>
      <p:sp>
        <p:nvSpPr>
          <p:cNvPr id="15" name="TextBox 14">
            <a:extLst>
              <a:ext uri="{FF2B5EF4-FFF2-40B4-BE49-F238E27FC236}">
                <a16:creationId xmlns:a16="http://schemas.microsoft.com/office/drawing/2014/main" id="{52073902-7F47-4FD7-8272-4A4ADAE7A7C5}"/>
              </a:ext>
            </a:extLst>
          </p:cNvPr>
          <p:cNvSpPr txBox="1"/>
          <p:nvPr/>
        </p:nvSpPr>
        <p:spPr>
          <a:xfrm>
            <a:off x="6096000" y="1098500"/>
            <a:ext cx="5048251" cy="738664"/>
          </a:xfrm>
          <a:prstGeom prst="rect">
            <a:avLst/>
          </a:prstGeom>
          <a:noFill/>
        </p:spPr>
        <p:txBody>
          <a:bodyPr wrap="square" rtlCol="0">
            <a:spAutoFit/>
          </a:bodyPr>
          <a:lstStyle/>
          <a:p>
            <a:r>
              <a:rPr lang="en-US" sz="1400" b="1"/>
              <a:t>Bộ lọc (Filter)</a:t>
            </a:r>
          </a:p>
          <a:p>
            <a:r>
              <a:rPr lang="en-US" sz="1400"/>
              <a:t>Làm tăng tính tương tác của dashboard, cho phép người dùng theo dõi số liệu dựa trên điền kiện lọc mong muốn</a:t>
            </a:r>
          </a:p>
        </p:txBody>
      </p:sp>
      <p:pic>
        <p:nvPicPr>
          <p:cNvPr id="20" name="Picture 19">
            <a:extLst>
              <a:ext uri="{FF2B5EF4-FFF2-40B4-BE49-F238E27FC236}">
                <a16:creationId xmlns:a16="http://schemas.microsoft.com/office/drawing/2014/main" id="{323E2344-0688-FB54-622F-395C2B635EB2}"/>
              </a:ext>
            </a:extLst>
          </p:cNvPr>
          <p:cNvPicPr>
            <a:picLocks noChangeAspect="1"/>
          </p:cNvPicPr>
          <p:nvPr/>
        </p:nvPicPr>
        <p:blipFill>
          <a:blip r:embed="rId3"/>
          <a:stretch>
            <a:fillRect/>
          </a:stretch>
        </p:blipFill>
        <p:spPr>
          <a:xfrm>
            <a:off x="4138787" y="1118961"/>
            <a:ext cx="1530395" cy="1865936"/>
          </a:xfrm>
          <a:prstGeom prst="rect">
            <a:avLst/>
          </a:prstGeom>
        </p:spPr>
      </p:pic>
      <p:sp>
        <p:nvSpPr>
          <p:cNvPr id="24" name="Rectangle 23">
            <a:extLst>
              <a:ext uri="{FF2B5EF4-FFF2-40B4-BE49-F238E27FC236}">
                <a16:creationId xmlns:a16="http://schemas.microsoft.com/office/drawing/2014/main" id="{304D9B80-C6A4-EC7F-4D8B-804D5C5CE667}"/>
              </a:ext>
            </a:extLst>
          </p:cNvPr>
          <p:cNvSpPr/>
          <p:nvPr/>
        </p:nvSpPr>
        <p:spPr>
          <a:xfrm>
            <a:off x="4666492" y="2089199"/>
            <a:ext cx="226532" cy="23065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5997FBB4-7162-E63A-92B5-AC8CE9DCB7CB}"/>
              </a:ext>
            </a:extLst>
          </p:cNvPr>
          <p:cNvPicPr>
            <a:picLocks noChangeAspect="1"/>
          </p:cNvPicPr>
          <p:nvPr/>
        </p:nvPicPr>
        <p:blipFill>
          <a:blip r:embed="rId4"/>
          <a:stretch>
            <a:fillRect/>
          </a:stretch>
        </p:blipFill>
        <p:spPr>
          <a:xfrm>
            <a:off x="699867" y="1082432"/>
            <a:ext cx="1466848" cy="1189336"/>
          </a:xfrm>
          <a:prstGeom prst="rect">
            <a:avLst/>
          </a:prstGeom>
        </p:spPr>
      </p:pic>
      <p:pic>
        <p:nvPicPr>
          <p:cNvPr id="13" name="Picture 12">
            <a:extLst>
              <a:ext uri="{FF2B5EF4-FFF2-40B4-BE49-F238E27FC236}">
                <a16:creationId xmlns:a16="http://schemas.microsoft.com/office/drawing/2014/main" id="{9B42EF8F-691D-867A-AECC-30F1CB70312C}"/>
              </a:ext>
            </a:extLst>
          </p:cNvPr>
          <p:cNvPicPr>
            <a:picLocks noChangeAspect="1"/>
          </p:cNvPicPr>
          <p:nvPr/>
        </p:nvPicPr>
        <p:blipFill>
          <a:blip r:embed="rId5"/>
          <a:stretch>
            <a:fillRect/>
          </a:stretch>
        </p:blipFill>
        <p:spPr>
          <a:xfrm>
            <a:off x="2285535" y="1098500"/>
            <a:ext cx="1530395" cy="2369644"/>
          </a:xfrm>
          <a:prstGeom prst="rect">
            <a:avLst/>
          </a:prstGeom>
        </p:spPr>
      </p:pic>
      <p:sp>
        <p:nvSpPr>
          <p:cNvPr id="16" name="Trapezoid 15">
            <a:extLst>
              <a:ext uri="{FF2B5EF4-FFF2-40B4-BE49-F238E27FC236}">
                <a16:creationId xmlns:a16="http://schemas.microsoft.com/office/drawing/2014/main" id="{4D608CAC-5958-BBE9-3570-E2C1D1A82AF9}"/>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518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0501-C164-59CB-0878-2C73DB436B8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F282330-FA7D-F448-AD9A-277684137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30F2D760-3EEA-0766-AE07-2A79FF3A7605}"/>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C538BD4-0AC1-0CB6-E9B4-38A2A40FFF22}"/>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9D3DABB0-7F81-72AB-3A0E-7FFA70C1B88E}"/>
              </a:ext>
            </a:extLst>
          </p:cNvPr>
          <p:cNvSpPr txBox="1"/>
          <p:nvPr/>
        </p:nvSpPr>
        <p:spPr>
          <a:xfrm>
            <a:off x="106362" y="117217"/>
            <a:ext cx="3558731" cy="461665"/>
          </a:xfrm>
          <a:prstGeom prst="rect">
            <a:avLst/>
          </a:prstGeom>
          <a:noFill/>
        </p:spPr>
        <p:txBody>
          <a:bodyPr wrap="none" rtlCol="0">
            <a:spAutoFit/>
          </a:bodyPr>
          <a:lstStyle/>
          <a:p>
            <a:r>
              <a:rPr lang="en-US" sz="2400" b="1"/>
              <a:t>Tiếp nhận và làm rõ đề bài</a:t>
            </a:r>
          </a:p>
        </p:txBody>
      </p:sp>
      <p:graphicFrame>
        <p:nvGraphicFramePr>
          <p:cNvPr id="3" name="Table 2">
            <a:extLst>
              <a:ext uri="{FF2B5EF4-FFF2-40B4-BE49-F238E27FC236}">
                <a16:creationId xmlns:a16="http://schemas.microsoft.com/office/drawing/2014/main" id="{89F3DC9D-0D13-6A4C-14F4-53BF6978088F}"/>
              </a:ext>
            </a:extLst>
          </p:cNvPr>
          <p:cNvGraphicFramePr>
            <a:graphicFrameLocks noGrp="1"/>
          </p:cNvGraphicFramePr>
          <p:nvPr/>
        </p:nvGraphicFramePr>
        <p:xfrm>
          <a:off x="2373312" y="2728595"/>
          <a:ext cx="6873875" cy="4729480"/>
        </p:xfrm>
        <a:graphic>
          <a:graphicData uri="http://schemas.openxmlformats.org/drawingml/2006/table">
            <a:tbl>
              <a:tblPr firstRow="1" bandRow="1">
                <a:tableStyleId>{72833802-FEF1-4C79-8D5D-14CF1EAF98D9}</a:tableStyleId>
              </a:tblPr>
              <a:tblGrid>
                <a:gridCol w="2709333">
                  <a:extLst>
                    <a:ext uri="{9D8B030D-6E8A-4147-A177-3AD203B41FA5}">
                      <a16:colId xmlns:a16="http://schemas.microsoft.com/office/drawing/2014/main" val="190425386"/>
                    </a:ext>
                  </a:extLst>
                </a:gridCol>
                <a:gridCol w="4164542">
                  <a:extLst>
                    <a:ext uri="{9D8B030D-6E8A-4147-A177-3AD203B41FA5}">
                      <a16:colId xmlns:a16="http://schemas.microsoft.com/office/drawing/2014/main" val="4251058980"/>
                    </a:ext>
                  </a:extLst>
                </a:gridCol>
              </a:tblGrid>
              <a:tr h="370840">
                <a:tc>
                  <a:txBody>
                    <a:bodyPr/>
                    <a:lstStyle/>
                    <a:p>
                      <a:pPr algn="ctr"/>
                      <a:r>
                        <a:rPr lang="en-US" sz="1600"/>
                        <a:t>Tính năng</a:t>
                      </a:r>
                    </a:p>
                  </a:txBody>
                  <a:tcPr/>
                </a:tc>
                <a:tc>
                  <a:txBody>
                    <a:bodyPr/>
                    <a:lstStyle/>
                    <a:p>
                      <a:pPr algn="ctr"/>
                      <a:r>
                        <a:rPr lang="en-US" sz="1600"/>
                        <a:t>Power BI</a:t>
                      </a:r>
                    </a:p>
                  </a:txBody>
                  <a:tcPr/>
                </a:tc>
                <a:extLst>
                  <a:ext uri="{0D108BD9-81ED-4DB2-BD59-A6C34878D82A}">
                    <a16:rowId xmlns:a16="http://schemas.microsoft.com/office/drawing/2014/main" val="1159228748"/>
                  </a:ext>
                </a:extLst>
              </a:tr>
              <a:tr h="370840">
                <a:tc>
                  <a:txBody>
                    <a:bodyPr/>
                    <a:lstStyle/>
                    <a:p>
                      <a:r>
                        <a:rPr lang="en-US" sz="1600"/>
                        <a:t>Ai là đối tượng sử dụng dashboard?</a:t>
                      </a:r>
                    </a:p>
                  </a:txBody>
                  <a:tcPr/>
                </a:tc>
                <a:tc>
                  <a:txBody>
                    <a:bodyPr/>
                    <a:lstStyle/>
                    <a:p>
                      <a:r>
                        <a:rPr lang="en-US" sz="1600"/>
                        <a:t>- Ban TGĐ</a:t>
                      </a:r>
                    </a:p>
                    <a:p>
                      <a:r>
                        <a:rPr lang="en-US" sz="1600"/>
                        <a:t>- Giám đốc vùng / miền</a:t>
                      </a:r>
                    </a:p>
                    <a:p>
                      <a:r>
                        <a:rPr lang="en-US" sz="1600"/>
                        <a:t>- Giám đốc chi nhánh</a:t>
                      </a:r>
                    </a:p>
                    <a:p>
                      <a:r>
                        <a:rPr lang="en-US" sz="1600"/>
                        <a:t>- Giám đốc PGD, cửa hàng...</a:t>
                      </a:r>
                    </a:p>
                  </a:txBody>
                  <a:tcPr/>
                </a:tc>
                <a:extLst>
                  <a:ext uri="{0D108BD9-81ED-4DB2-BD59-A6C34878D82A}">
                    <a16:rowId xmlns:a16="http://schemas.microsoft.com/office/drawing/2014/main" val="763502734"/>
                  </a:ext>
                </a:extLst>
              </a:tr>
              <a:tr h="370840">
                <a:tc>
                  <a:txBody>
                    <a:bodyPr/>
                    <a:lstStyle/>
                    <a:p>
                      <a:r>
                        <a:rPr lang="en-US" sz="1600"/>
                        <a:t>Mục đích sử dụng dashboard là gì?</a:t>
                      </a:r>
                    </a:p>
                  </a:txBody>
                  <a:tcPr/>
                </a:tc>
                <a:tc>
                  <a:txBody>
                    <a:bodyPr/>
                    <a:lstStyle/>
                    <a:p>
                      <a:r>
                        <a:rPr lang="en-US" sz="1600"/>
                        <a:t>- Theo dõi tổng quan hiệu quả KD</a:t>
                      </a:r>
                    </a:p>
                    <a:p>
                      <a:r>
                        <a:rPr lang="en-US" sz="1600"/>
                        <a:t>- Theo dõi chi tiết năng suất đến từng cửa hàng, NVKD...</a:t>
                      </a:r>
                    </a:p>
                  </a:txBody>
                  <a:tcPr/>
                </a:tc>
                <a:extLst>
                  <a:ext uri="{0D108BD9-81ED-4DB2-BD59-A6C34878D82A}">
                    <a16:rowId xmlns:a16="http://schemas.microsoft.com/office/drawing/2014/main" val="484583955"/>
                  </a:ext>
                </a:extLst>
              </a:tr>
              <a:tr h="370840">
                <a:tc>
                  <a:txBody>
                    <a:bodyPr/>
                    <a:lstStyle/>
                    <a:p>
                      <a:r>
                        <a:rPr lang="en-US" sz="1600"/>
                        <a:t>Nguồn dữ liệu có sẵn hay chưa?</a:t>
                      </a:r>
                    </a:p>
                  </a:txBody>
                  <a:tcPr/>
                </a:tc>
                <a:tc>
                  <a:txBody>
                    <a:bodyPr/>
                    <a:lstStyle/>
                    <a:p>
                      <a:endParaRPr lang="en-US" sz="1600"/>
                    </a:p>
                  </a:txBody>
                  <a:tcPr/>
                </a:tc>
                <a:extLst>
                  <a:ext uri="{0D108BD9-81ED-4DB2-BD59-A6C34878D82A}">
                    <a16:rowId xmlns:a16="http://schemas.microsoft.com/office/drawing/2014/main" val="2890355130"/>
                  </a:ext>
                </a:extLst>
              </a:tr>
              <a:tr h="370840">
                <a:tc>
                  <a:txBody>
                    <a:bodyPr/>
                    <a:lstStyle/>
                    <a:p>
                      <a:r>
                        <a:rPr lang="en-US" sz="1600"/>
                        <a:t>Rule lấy dữ liệu là gì?</a:t>
                      </a:r>
                    </a:p>
                  </a:txBody>
                  <a:tcPr/>
                </a:tc>
                <a:tc>
                  <a:txBody>
                    <a:bodyPr/>
                    <a:lstStyle/>
                    <a:p>
                      <a:r>
                        <a:rPr lang="en-US" sz="1600"/>
                        <a:t>- Có lấy hết toàn bộ Phòng giao dịch hay không? Lấy hết toàn bộ sản phẩm hay không? Đối tượng khách hàng cụ thể là gì?...</a:t>
                      </a:r>
                    </a:p>
                  </a:txBody>
                  <a:tcPr/>
                </a:tc>
                <a:extLst>
                  <a:ext uri="{0D108BD9-81ED-4DB2-BD59-A6C34878D82A}">
                    <a16:rowId xmlns:a16="http://schemas.microsoft.com/office/drawing/2014/main" val="955022082"/>
                  </a:ext>
                </a:extLst>
              </a:tr>
              <a:tr h="370840">
                <a:tc>
                  <a:txBody>
                    <a:bodyPr/>
                    <a:lstStyle/>
                    <a:p>
                      <a:r>
                        <a:rPr lang="en-US" sz="1600"/>
                        <a:t>Người dùng quan tâm đến các chiều báo cáo nào?</a:t>
                      </a:r>
                    </a:p>
                  </a:txBody>
                  <a:tcPr/>
                </a:tc>
                <a:tc>
                  <a:txBody>
                    <a:bodyPr/>
                    <a:lstStyle/>
                    <a:p>
                      <a:r>
                        <a:rPr lang="en-US" sz="1600"/>
                        <a:t>Thời gian (tháng / quý / năm)</a:t>
                      </a:r>
                    </a:p>
                    <a:p>
                      <a:r>
                        <a:rPr lang="en-US" sz="1600"/>
                        <a:t>Vùng / miền / chi nhánh</a:t>
                      </a:r>
                    </a:p>
                    <a:p>
                      <a:r>
                        <a:rPr lang="en-US" sz="1600"/>
                        <a:t>Phân hạng khách hàng</a:t>
                      </a:r>
                    </a:p>
                    <a:p>
                      <a:r>
                        <a:rPr lang="en-US" sz="1600"/>
                        <a:t>Nhóm tuổi khách hàng...</a:t>
                      </a:r>
                    </a:p>
                  </a:txBody>
                  <a:tcPr/>
                </a:tc>
                <a:extLst>
                  <a:ext uri="{0D108BD9-81ED-4DB2-BD59-A6C34878D82A}">
                    <a16:rowId xmlns:a16="http://schemas.microsoft.com/office/drawing/2014/main" val="1199824690"/>
                  </a:ext>
                </a:extLst>
              </a:tr>
            </a:tbl>
          </a:graphicData>
        </a:graphic>
      </p:graphicFrame>
      <p:sp>
        <p:nvSpPr>
          <p:cNvPr id="4" name="TextBox 3">
            <a:extLst>
              <a:ext uri="{FF2B5EF4-FFF2-40B4-BE49-F238E27FC236}">
                <a16:creationId xmlns:a16="http://schemas.microsoft.com/office/drawing/2014/main" id="{989BC721-F277-388B-1398-DDA285D24C2A}"/>
              </a:ext>
            </a:extLst>
          </p:cNvPr>
          <p:cNvSpPr txBox="1"/>
          <p:nvPr/>
        </p:nvSpPr>
        <p:spPr>
          <a:xfrm>
            <a:off x="704849" y="866755"/>
            <a:ext cx="9953625" cy="1200329"/>
          </a:xfrm>
          <a:prstGeom prst="rect">
            <a:avLst/>
          </a:prstGeom>
          <a:noFill/>
        </p:spPr>
        <p:txBody>
          <a:bodyPr wrap="square" rtlCol="0">
            <a:spAutoFit/>
          </a:bodyPr>
          <a:lstStyle/>
          <a:p>
            <a:r>
              <a:rPr lang="en-US"/>
              <a:t>- Có rất nhiều chi tiết nhỏ mà </a:t>
            </a:r>
            <a:r>
              <a:rPr lang="en-US" b="1"/>
              <a:t>người ra đề bài</a:t>
            </a:r>
            <a:r>
              <a:rPr lang="en-US"/>
              <a:t> và </a:t>
            </a:r>
            <a:r>
              <a:rPr lang="en-US" b="1"/>
              <a:t>người làm dashboard </a:t>
            </a:r>
            <a:r>
              <a:rPr lang="en-US"/>
              <a:t>cần thống nhất với nhau. </a:t>
            </a:r>
          </a:p>
          <a:p>
            <a:r>
              <a:rPr lang="en-US"/>
              <a:t>- Càng thống nhất chi tiết, rõ ràng, càng tiết kiệm thời gian và tăng hiệu quả công việc.</a:t>
            </a:r>
          </a:p>
          <a:p>
            <a:r>
              <a:rPr lang="en-US"/>
              <a:t>- Nếu phối hợp liên phòng ban, tốt nhất nên xác nhận đề bài qua văn bản hoặc email.</a:t>
            </a:r>
          </a:p>
          <a:p>
            <a:r>
              <a:rPr lang="en-US"/>
              <a:t>- Nên viết tài liệu chi tiết về đề bài phục vụ nghiệm thu và bàn giao sau này.</a:t>
            </a:r>
          </a:p>
        </p:txBody>
      </p:sp>
    </p:spTree>
    <p:extLst>
      <p:ext uri="{BB962C8B-B14F-4D97-AF65-F5344CB8AC3E}">
        <p14:creationId xmlns:p14="http://schemas.microsoft.com/office/powerpoint/2010/main" val="156321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08AAD-A562-A23A-95B7-399BE3681DD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6170321-B240-F9F1-1458-F31F33A03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99FF4B4A-0EC4-94F1-0534-E70F20CD2D9F}"/>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FCF0CF3-B4A9-FBEF-BB4B-AB795ADDC1A7}"/>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93F4359-1A15-97EA-A185-084E00E38011}"/>
              </a:ext>
            </a:extLst>
          </p:cNvPr>
          <p:cNvSpPr txBox="1"/>
          <p:nvPr/>
        </p:nvSpPr>
        <p:spPr>
          <a:xfrm>
            <a:off x="106362" y="117217"/>
            <a:ext cx="3413755" cy="461665"/>
          </a:xfrm>
          <a:prstGeom prst="rect">
            <a:avLst/>
          </a:prstGeom>
          <a:noFill/>
        </p:spPr>
        <p:txBody>
          <a:bodyPr wrap="none" rtlCol="0">
            <a:spAutoFit/>
          </a:bodyPr>
          <a:lstStyle/>
          <a:p>
            <a:r>
              <a:rPr lang="en-US" sz="2400" b="1"/>
              <a:t>Kết nối với dữ liệu nguồn</a:t>
            </a:r>
          </a:p>
        </p:txBody>
      </p:sp>
      <p:pic>
        <p:nvPicPr>
          <p:cNvPr id="4" name="Picture 3">
            <a:extLst>
              <a:ext uri="{FF2B5EF4-FFF2-40B4-BE49-F238E27FC236}">
                <a16:creationId xmlns:a16="http://schemas.microsoft.com/office/drawing/2014/main" id="{53A9D514-2D20-3CA2-6677-2D8DD525787A}"/>
              </a:ext>
            </a:extLst>
          </p:cNvPr>
          <p:cNvPicPr>
            <a:picLocks noChangeAspect="1"/>
          </p:cNvPicPr>
          <p:nvPr/>
        </p:nvPicPr>
        <p:blipFill>
          <a:blip r:embed="rId3"/>
          <a:stretch>
            <a:fillRect/>
          </a:stretch>
        </p:blipFill>
        <p:spPr>
          <a:xfrm>
            <a:off x="4838700" y="2043112"/>
            <a:ext cx="6257925" cy="2771775"/>
          </a:xfrm>
          <a:prstGeom prst="rect">
            <a:avLst/>
          </a:prstGeom>
        </p:spPr>
      </p:pic>
      <p:sp>
        <p:nvSpPr>
          <p:cNvPr id="10" name="TextBox 9">
            <a:extLst>
              <a:ext uri="{FF2B5EF4-FFF2-40B4-BE49-F238E27FC236}">
                <a16:creationId xmlns:a16="http://schemas.microsoft.com/office/drawing/2014/main" id="{FD7855EB-7055-744A-CA3A-D4C256E596C3}"/>
              </a:ext>
            </a:extLst>
          </p:cNvPr>
          <p:cNvSpPr txBox="1"/>
          <p:nvPr/>
        </p:nvSpPr>
        <p:spPr>
          <a:xfrm>
            <a:off x="5267375" y="1729206"/>
            <a:ext cx="800219" cy="338554"/>
          </a:xfrm>
          <a:prstGeom prst="rect">
            <a:avLst/>
          </a:prstGeom>
          <a:noFill/>
        </p:spPr>
        <p:txBody>
          <a:bodyPr wrap="none" rtlCol="0">
            <a:spAutoFit/>
          </a:bodyPr>
          <a:lstStyle/>
          <a:p>
            <a:r>
              <a:rPr lang="en-US" sz="1600" b="1">
                <a:solidFill>
                  <a:srgbClr val="FF0000"/>
                </a:solidFill>
              </a:rPr>
              <a:t>Bước 1</a:t>
            </a:r>
          </a:p>
        </p:txBody>
      </p:sp>
      <p:sp>
        <p:nvSpPr>
          <p:cNvPr id="12" name="TextBox 11">
            <a:extLst>
              <a:ext uri="{FF2B5EF4-FFF2-40B4-BE49-F238E27FC236}">
                <a16:creationId xmlns:a16="http://schemas.microsoft.com/office/drawing/2014/main" id="{42817C06-B56F-E013-DA85-D1D71A840DBE}"/>
              </a:ext>
            </a:extLst>
          </p:cNvPr>
          <p:cNvSpPr txBox="1"/>
          <p:nvPr/>
        </p:nvSpPr>
        <p:spPr>
          <a:xfrm>
            <a:off x="5586413" y="2602497"/>
            <a:ext cx="800219" cy="338554"/>
          </a:xfrm>
          <a:prstGeom prst="rect">
            <a:avLst/>
          </a:prstGeom>
          <a:noFill/>
        </p:spPr>
        <p:txBody>
          <a:bodyPr wrap="none" rtlCol="0">
            <a:spAutoFit/>
          </a:bodyPr>
          <a:lstStyle/>
          <a:p>
            <a:r>
              <a:rPr lang="en-US" sz="1600" b="1">
                <a:solidFill>
                  <a:srgbClr val="FF0000"/>
                </a:solidFill>
              </a:rPr>
              <a:t>Bước 2</a:t>
            </a:r>
          </a:p>
        </p:txBody>
      </p:sp>
      <p:sp>
        <p:nvSpPr>
          <p:cNvPr id="13" name="TextBox 12">
            <a:extLst>
              <a:ext uri="{FF2B5EF4-FFF2-40B4-BE49-F238E27FC236}">
                <a16:creationId xmlns:a16="http://schemas.microsoft.com/office/drawing/2014/main" id="{335629F9-5152-29E5-83FC-A4C2F1CF5BE3}"/>
              </a:ext>
            </a:extLst>
          </p:cNvPr>
          <p:cNvSpPr txBox="1"/>
          <p:nvPr/>
        </p:nvSpPr>
        <p:spPr>
          <a:xfrm>
            <a:off x="8158164" y="3428999"/>
            <a:ext cx="2519364" cy="830997"/>
          </a:xfrm>
          <a:prstGeom prst="rect">
            <a:avLst/>
          </a:prstGeom>
          <a:noFill/>
        </p:spPr>
        <p:txBody>
          <a:bodyPr wrap="square" rtlCol="0">
            <a:spAutoFit/>
          </a:bodyPr>
          <a:lstStyle/>
          <a:p>
            <a:r>
              <a:rPr lang="en-US" sz="1600" b="1">
                <a:solidFill>
                  <a:srgbClr val="FF0000"/>
                </a:solidFill>
              </a:rPr>
              <a:t>Bước 3: </a:t>
            </a:r>
          </a:p>
          <a:p>
            <a:r>
              <a:rPr lang="en-US" sz="1600" b="1">
                <a:solidFill>
                  <a:srgbClr val="FF0000"/>
                </a:solidFill>
              </a:rPr>
              <a:t>Lựa chọn đường dẫn file excel cần load dữ liệu</a:t>
            </a:r>
          </a:p>
        </p:txBody>
      </p:sp>
      <p:sp>
        <p:nvSpPr>
          <p:cNvPr id="15" name="TextBox 14">
            <a:extLst>
              <a:ext uri="{FF2B5EF4-FFF2-40B4-BE49-F238E27FC236}">
                <a16:creationId xmlns:a16="http://schemas.microsoft.com/office/drawing/2014/main" id="{F86139CA-C286-3610-C237-F03C5300EF31}"/>
              </a:ext>
            </a:extLst>
          </p:cNvPr>
          <p:cNvSpPr txBox="1"/>
          <p:nvPr/>
        </p:nvSpPr>
        <p:spPr>
          <a:xfrm>
            <a:off x="555956" y="2473675"/>
            <a:ext cx="4282744" cy="1938992"/>
          </a:xfrm>
          <a:prstGeom prst="rect">
            <a:avLst/>
          </a:prstGeom>
          <a:noFill/>
        </p:spPr>
        <p:txBody>
          <a:bodyPr wrap="square" rtlCol="0">
            <a:spAutoFit/>
          </a:bodyPr>
          <a:lstStyle/>
          <a:p>
            <a:r>
              <a:rPr lang="en-US" sz="2000"/>
              <a:t>Power BI cho phép kết nối với nhiều nguồn dữ liệu khác nhau</a:t>
            </a:r>
          </a:p>
          <a:p>
            <a:r>
              <a:rPr lang="en-US" sz="2000"/>
              <a:t>- File Excel</a:t>
            </a:r>
          </a:p>
          <a:p>
            <a:r>
              <a:rPr lang="en-US" sz="2000"/>
              <a:t>- SQL Server</a:t>
            </a:r>
          </a:p>
          <a:p>
            <a:r>
              <a:rPr lang="en-US" sz="2000"/>
              <a:t>- Tự nhập thủ công</a:t>
            </a:r>
          </a:p>
          <a:p>
            <a:r>
              <a:rPr lang="en-US" sz="2000"/>
              <a:t>...</a:t>
            </a:r>
          </a:p>
        </p:txBody>
      </p:sp>
    </p:spTree>
    <p:extLst>
      <p:ext uri="{BB962C8B-B14F-4D97-AF65-F5344CB8AC3E}">
        <p14:creationId xmlns:p14="http://schemas.microsoft.com/office/powerpoint/2010/main" val="3744260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156B-8AD3-F232-E203-33F743603DA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200815-0539-C935-1C8F-0F6032918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3A7D33C1-C86C-AFBC-E5C4-B530700A91FE}"/>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C389CB1-41B7-0DFB-88D1-B7CED0BCDFEF}"/>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D34C8E3-3178-437E-213B-46514955C5F7}"/>
              </a:ext>
            </a:extLst>
          </p:cNvPr>
          <p:cNvSpPr txBox="1"/>
          <p:nvPr/>
        </p:nvSpPr>
        <p:spPr>
          <a:xfrm>
            <a:off x="106362" y="117217"/>
            <a:ext cx="4034759" cy="461665"/>
          </a:xfrm>
          <a:prstGeom prst="rect">
            <a:avLst/>
          </a:prstGeom>
          <a:noFill/>
        </p:spPr>
        <p:txBody>
          <a:bodyPr wrap="none" rtlCol="0">
            <a:spAutoFit/>
          </a:bodyPr>
          <a:lstStyle/>
          <a:p>
            <a:r>
              <a:rPr lang="en-US" sz="2400" b="1"/>
              <a:t>Xử lý dữ liệu với Power Query</a:t>
            </a:r>
          </a:p>
        </p:txBody>
      </p:sp>
      <p:pic>
        <p:nvPicPr>
          <p:cNvPr id="3" name="Picture 2">
            <a:extLst>
              <a:ext uri="{FF2B5EF4-FFF2-40B4-BE49-F238E27FC236}">
                <a16:creationId xmlns:a16="http://schemas.microsoft.com/office/drawing/2014/main" id="{A08893C1-E33F-2D7D-E6CA-0A24628301C6}"/>
              </a:ext>
            </a:extLst>
          </p:cNvPr>
          <p:cNvPicPr>
            <a:picLocks noChangeAspect="1"/>
          </p:cNvPicPr>
          <p:nvPr/>
        </p:nvPicPr>
        <p:blipFill>
          <a:blip r:embed="rId3"/>
          <a:stretch>
            <a:fillRect/>
          </a:stretch>
        </p:blipFill>
        <p:spPr>
          <a:xfrm>
            <a:off x="2145598" y="1354864"/>
            <a:ext cx="7975386" cy="3873759"/>
          </a:xfrm>
          <a:prstGeom prst="rect">
            <a:avLst/>
          </a:prstGeom>
        </p:spPr>
      </p:pic>
      <p:sp>
        <p:nvSpPr>
          <p:cNvPr id="7" name="TextBox 6">
            <a:extLst>
              <a:ext uri="{FF2B5EF4-FFF2-40B4-BE49-F238E27FC236}">
                <a16:creationId xmlns:a16="http://schemas.microsoft.com/office/drawing/2014/main" id="{88E7772A-6ACD-3B30-3FA8-D6E0B6825364}"/>
              </a:ext>
            </a:extLst>
          </p:cNvPr>
          <p:cNvSpPr txBox="1"/>
          <p:nvPr/>
        </p:nvSpPr>
        <p:spPr>
          <a:xfrm>
            <a:off x="2566986" y="2730516"/>
            <a:ext cx="1582104" cy="738664"/>
          </a:xfrm>
          <a:prstGeom prst="rect">
            <a:avLst/>
          </a:prstGeom>
          <a:noFill/>
        </p:spPr>
        <p:txBody>
          <a:bodyPr wrap="square" rtlCol="0">
            <a:spAutoFit/>
          </a:bodyPr>
          <a:lstStyle/>
          <a:p>
            <a:r>
              <a:rPr lang="en-US" sz="1400" b="1">
                <a:solidFill>
                  <a:srgbClr val="FF0000"/>
                </a:solidFill>
              </a:rPr>
              <a:t>Bước 4: Lựa chọn sheet dữ liệu cần kết nối</a:t>
            </a:r>
          </a:p>
        </p:txBody>
      </p:sp>
      <p:sp>
        <p:nvSpPr>
          <p:cNvPr id="9" name="TextBox 8">
            <a:extLst>
              <a:ext uri="{FF2B5EF4-FFF2-40B4-BE49-F238E27FC236}">
                <a16:creationId xmlns:a16="http://schemas.microsoft.com/office/drawing/2014/main" id="{3B66B60B-6555-37C9-5BB0-45D3037DB36A}"/>
              </a:ext>
            </a:extLst>
          </p:cNvPr>
          <p:cNvSpPr txBox="1"/>
          <p:nvPr/>
        </p:nvSpPr>
        <p:spPr>
          <a:xfrm>
            <a:off x="7243058" y="5203426"/>
            <a:ext cx="3413261" cy="523220"/>
          </a:xfrm>
          <a:prstGeom prst="rect">
            <a:avLst/>
          </a:prstGeom>
          <a:noFill/>
        </p:spPr>
        <p:txBody>
          <a:bodyPr wrap="square" rtlCol="0">
            <a:spAutoFit/>
          </a:bodyPr>
          <a:lstStyle/>
          <a:p>
            <a:r>
              <a:rPr lang="en-US" sz="1400" b="1">
                <a:solidFill>
                  <a:srgbClr val="FF0000"/>
                </a:solidFill>
              </a:rPr>
              <a:t>Bước 5: Chọn “Transform data” để vào bắt đầu xử lý dữ liệu với Power Query</a:t>
            </a:r>
          </a:p>
        </p:txBody>
      </p:sp>
      <p:sp>
        <p:nvSpPr>
          <p:cNvPr id="14" name="Rectangle 13">
            <a:extLst>
              <a:ext uri="{FF2B5EF4-FFF2-40B4-BE49-F238E27FC236}">
                <a16:creationId xmlns:a16="http://schemas.microsoft.com/office/drawing/2014/main" id="{60BF9936-F366-E3E9-19C1-39C875A25597}"/>
              </a:ext>
            </a:extLst>
          </p:cNvPr>
          <p:cNvSpPr/>
          <p:nvPr/>
        </p:nvSpPr>
        <p:spPr>
          <a:xfrm>
            <a:off x="2609848" y="2519363"/>
            <a:ext cx="666752" cy="211154"/>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FD89210-797A-77F0-D5EE-C0936185B072}"/>
              </a:ext>
            </a:extLst>
          </p:cNvPr>
          <p:cNvSpPr/>
          <p:nvPr/>
        </p:nvSpPr>
        <p:spPr>
          <a:xfrm>
            <a:off x="8576308" y="4827142"/>
            <a:ext cx="746762" cy="232537"/>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774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78BD6-5108-C3B6-15EC-6E37457E58A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C20F130-2473-AD80-F44A-246109AE06ED}"/>
              </a:ext>
            </a:extLst>
          </p:cNvPr>
          <p:cNvPicPr>
            <a:picLocks noChangeAspect="1"/>
          </p:cNvPicPr>
          <p:nvPr/>
        </p:nvPicPr>
        <p:blipFill>
          <a:blip r:embed="rId2"/>
          <a:stretch>
            <a:fillRect/>
          </a:stretch>
        </p:blipFill>
        <p:spPr>
          <a:xfrm>
            <a:off x="992184" y="876881"/>
            <a:ext cx="10394631" cy="5104238"/>
          </a:xfrm>
          <a:prstGeom prst="rect">
            <a:avLst/>
          </a:prstGeom>
        </p:spPr>
      </p:pic>
      <p:pic>
        <p:nvPicPr>
          <p:cNvPr id="5" name="Picture 4">
            <a:extLst>
              <a:ext uri="{FF2B5EF4-FFF2-40B4-BE49-F238E27FC236}">
                <a16:creationId xmlns:a16="http://schemas.microsoft.com/office/drawing/2014/main" id="{DC890782-8EC2-E5EE-D11B-250BF27521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F1F39000-454D-036D-461D-896522CDC080}"/>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4D08255-9143-2F74-5AAC-48D1542CFE5A}"/>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C08C688A-F1A4-18F8-B621-B8928C661F90}"/>
              </a:ext>
            </a:extLst>
          </p:cNvPr>
          <p:cNvSpPr txBox="1"/>
          <p:nvPr/>
        </p:nvSpPr>
        <p:spPr>
          <a:xfrm>
            <a:off x="106362" y="117217"/>
            <a:ext cx="5581977" cy="461665"/>
          </a:xfrm>
          <a:prstGeom prst="rect">
            <a:avLst/>
          </a:prstGeom>
          <a:noFill/>
        </p:spPr>
        <p:txBody>
          <a:bodyPr wrap="none" rtlCol="0">
            <a:spAutoFit/>
          </a:bodyPr>
          <a:lstStyle/>
          <a:p>
            <a:r>
              <a:rPr lang="en-US" sz="2400" b="1"/>
              <a:t>Xử lý và làm sạch dữ liệu với Power Query</a:t>
            </a:r>
          </a:p>
        </p:txBody>
      </p:sp>
      <p:sp>
        <p:nvSpPr>
          <p:cNvPr id="16" name="Rectangle 15">
            <a:extLst>
              <a:ext uri="{FF2B5EF4-FFF2-40B4-BE49-F238E27FC236}">
                <a16:creationId xmlns:a16="http://schemas.microsoft.com/office/drawing/2014/main" id="{6AE136AB-2932-846C-0EC8-E0FCFE85A750}"/>
              </a:ext>
            </a:extLst>
          </p:cNvPr>
          <p:cNvSpPr/>
          <p:nvPr/>
        </p:nvSpPr>
        <p:spPr>
          <a:xfrm>
            <a:off x="9917430" y="2931908"/>
            <a:ext cx="1282386" cy="497092"/>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82F63A1-419B-16D7-827E-04F695432681}"/>
              </a:ext>
            </a:extLst>
          </p:cNvPr>
          <p:cNvSpPr/>
          <p:nvPr/>
        </p:nvSpPr>
        <p:spPr>
          <a:xfrm>
            <a:off x="1033463" y="2161945"/>
            <a:ext cx="1090612" cy="247880"/>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6DE01B-9B2D-DA06-E0B8-57311F7BE1B4}"/>
              </a:ext>
            </a:extLst>
          </p:cNvPr>
          <p:cNvSpPr/>
          <p:nvPr/>
        </p:nvSpPr>
        <p:spPr>
          <a:xfrm>
            <a:off x="1027901" y="1106552"/>
            <a:ext cx="9592473" cy="855598"/>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peech Bubble: Rectangle 16">
            <a:extLst>
              <a:ext uri="{FF2B5EF4-FFF2-40B4-BE49-F238E27FC236}">
                <a16:creationId xmlns:a16="http://schemas.microsoft.com/office/drawing/2014/main" id="{4B37A550-F5E0-3CB9-303E-F520BC2A5484}"/>
              </a:ext>
            </a:extLst>
          </p:cNvPr>
          <p:cNvSpPr/>
          <p:nvPr/>
        </p:nvSpPr>
        <p:spPr>
          <a:xfrm rot="5400000">
            <a:off x="11040405" y="1120444"/>
            <a:ext cx="764252" cy="1090611"/>
          </a:xfrm>
          <a:prstGeom prst="wedgeRectCallout">
            <a:avLst>
              <a:gd name="adj1" fmla="val -39901"/>
              <a:gd name="adj2" fmla="val 63300"/>
            </a:avLst>
          </a:prstGeom>
          <a:solidFill>
            <a:schemeClr val="accent2">
              <a:lumMod val="20000"/>
              <a:lumOff val="80000"/>
            </a:schemeClr>
          </a:solidFill>
          <a:ln w="6350">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400" b="1">
                <a:solidFill>
                  <a:srgbClr val="FF0000"/>
                </a:solidFill>
              </a:rPr>
              <a:t>Lựa chọn thao tác xử lý dữ liệu</a:t>
            </a:r>
          </a:p>
        </p:txBody>
      </p:sp>
      <p:sp>
        <p:nvSpPr>
          <p:cNvPr id="18" name="Speech Bubble: Rectangle 17">
            <a:extLst>
              <a:ext uri="{FF2B5EF4-FFF2-40B4-BE49-F238E27FC236}">
                <a16:creationId xmlns:a16="http://schemas.microsoft.com/office/drawing/2014/main" id="{A4F07D51-4316-BB10-64E6-A15AF95BF784}"/>
              </a:ext>
            </a:extLst>
          </p:cNvPr>
          <p:cNvSpPr/>
          <p:nvPr/>
        </p:nvSpPr>
        <p:spPr>
          <a:xfrm rot="5400000">
            <a:off x="10880829" y="3421864"/>
            <a:ext cx="965313" cy="1190625"/>
          </a:xfrm>
          <a:prstGeom prst="wedgeRectCallout">
            <a:avLst>
              <a:gd name="adj1" fmla="val -39901"/>
              <a:gd name="adj2" fmla="val 63300"/>
            </a:avLst>
          </a:prstGeom>
          <a:solidFill>
            <a:schemeClr val="accent2">
              <a:lumMod val="20000"/>
              <a:lumOff val="80000"/>
            </a:schemeClr>
          </a:solidFill>
          <a:ln w="952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vi-VN" sz="1400" b="1">
                <a:solidFill>
                  <a:srgbClr val="FF0000"/>
                </a:solidFill>
              </a:rPr>
              <a:t>Các bước xử lý dữ liệu được lưu lại</a:t>
            </a:r>
          </a:p>
        </p:txBody>
      </p:sp>
      <p:sp>
        <p:nvSpPr>
          <p:cNvPr id="19" name="Speech Bubble: Rectangle 18">
            <a:extLst>
              <a:ext uri="{FF2B5EF4-FFF2-40B4-BE49-F238E27FC236}">
                <a16:creationId xmlns:a16="http://schemas.microsoft.com/office/drawing/2014/main" id="{995EF3AF-EB5F-8407-423E-BBE67BDDF4FC}"/>
              </a:ext>
            </a:extLst>
          </p:cNvPr>
          <p:cNvSpPr/>
          <p:nvPr/>
        </p:nvSpPr>
        <p:spPr>
          <a:xfrm rot="5400000">
            <a:off x="1813652" y="2234701"/>
            <a:ext cx="705310" cy="1186197"/>
          </a:xfrm>
          <a:prstGeom prst="wedgeRectCallout">
            <a:avLst>
              <a:gd name="adj1" fmla="val -39901"/>
              <a:gd name="adj2" fmla="val 63300"/>
            </a:avLst>
          </a:prstGeom>
          <a:solidFill>
            <a:schemeClr val="accent2">
              <a:lumMod val="20000"/>
              <a:lumOff val="80000"/>
            </a:schemeClr>
          </a:solidFill>
          <a:ln w="952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400" b="1">
                <a:solidFill>
                  <a:srgbClr val="FF0000"/>
                </a:solidFill>
              </a:rPr>
              <a:t>Các bảng dữ liệu được kết nối</a:t>
            </a:r>
            <a:endParaRPr lang="vi-VN" sz="1400" b="1">
              <a:solidFill>
                <a:srgbClr val="FF0000"/>
              </a:solidFill>
            </a:endParaRPr>
          </a:p>
        </p:txBody>
      </p:sp>
    </p:spTree>
    <p:extLst>
      <p:ext uri="{BB962C8B-B14F-4D97-AF65-F5344CB8AC3E}">
        <p14:creationId xmlns:p14="http://schemas.microsoft.com/office/powerpoint/2010/main" val="2826050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60E1F-BB66-9EF9-434A-67F9AF21B19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734CF7C-2A46-2F16-BB8B-01F0A6E32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0A808279-9C61-7FCC-DE96-1BB15A4300CC}"/>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95C29A5-4C11-973D-A988-B6021355895F}"/>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710FFD9-1BA2-2EF2-22A2-A7B2DAABD7DE}"/>
              </a:ext>
            </a:extLst>
          </p:cNvPr>
          <p:cNvSpPr txBox="1"/>
          <p:nvPr/>
        </p:nvSpPr>
        <p:spPr>
          <a:xfrm>
            <a:off x="106362" y="117217"/>
            <a:ext cx="3413755" cy="461665"/>
          </a:xfrm>
          <a:prstGeom prst="rect">
            <a:avLst/>
          </a:prstGeom>
          <a:noFill/>
        </p:spPr>
        <p:txBody>
          <a:bodyPr wrap="none" rtlCol="0">
            <a:spAutoFit/>
          </a:bodyPr>
          <a:lstStyle/>
          <a:p>
            <a:r>
              <a:rPr lang="en-US" sz="2400" b="1"/>
              <a:t>Kết nối với dữ liệu nguồn</a:t>
            </a:r>
          </a:p>
        </p:txBody>
      </p:sp>
      <p:pic>
        <p:nvPicPr>
          <p:cNvPr id="3" name="Picture 2">
            <a:extLst>
              <a:ext uri="{FF2B5EF4-FFF2-40B4-BE49-F238E27FC236}">
                <a16:creationId xmlns:a16="http://schemas.microsoft.com/office/drawing/2014/main" id="{BDC7F3B2-0885-AF4F-7DF0-58D482E824C7}"/>
              </a:ext>
            </a:extLst>
          </p:cNvPr>
          <p:cNvPicPr>
            <a:picLocks noChangeAspect="1"/>
          </p:cNvPicPr>
          <p:nvPr/>
        </p:nvPicPr>
        <p:blipFill>
          <a:blip r:embed="rId3"/>
          <a:stretch>
            <a:fillRect/>
          </a:stretch>
        </p:blipFill>
        <p:spPr>
          <a:xfrm>
            <a:off x="1396049" y="3337958"/>
            <a:ext cx="9439275" cy="2800906"/>
          </a:xfrm>
          <a:prstGeom prst="rect">
            <a:avLst/>
          </a:prstGeom>
        </p:spPr>
      </p:pic>
      <p:sp>
        <p:nvSpPr>
          <p:cNvPr id="7" name="Rectangle 6">
            <a:extLst>
              <a:ext uri="{FF2B5EF4-FFF2-40B4-BE49-F238E27FC236}">
                <a16:creationId xmlns:a16="http://schemas.microsoft.com/office/drawing/2014/main" id="{AA106598-4F6B-EB35-D44C-45A0CE314FE1}"/>
              </a:ext>
            </a:extLst>
          </p:cNvPr>
          <p:cNvSpPr/>
          <p:nvPr/>
        </p:nvSpPr>
        <p:spPr>
          <a:xfrm>
            <a:off x="1380167" y="3633691"/>
            <a:ext cx="328297" cy="303308"/>
          </a:xfrm>
          <a:prstGeom prst="rect">
            <a:avLst/>
          </a:prstGeom>
          <a:noFill/>
          <a:ln w="28575">
            <a:solidFill>
              <a:srgbClr val="E7392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DC0E227-79D2-D1C8-4CDD-F8C82142751B}"/>
              </a:ext>
            </a:extLst>
          </p:cNvPr>
          <p:cNvSpPr txBox="1"/>
          <p:nvPr/>
        </p:nvSpPr>
        <p:spPr>
          <a:xfrm>
            <a:off x="2843842" y="2753182"/>
            <a:ext cx="2964974" cy="584775"/>
          </a:xfrm>
          <a:prstGeom prst="rect">
            <a:avLst/>
          </a:prstGeom>
          <a:noFill/>
        </p:spPr>
        <p:txBody>
          <a:bodyPr wrap="square" rtlCol="0">
            <a:spAutoFit/>
          </a:bodyPr>
          <a:lstStyle/>
          <a:p>
            <a:pPr algn="ctr"/>
            <a:r>
              <a:rPr lang="en-US" sz="1600"/>
              <a:t>Các bảng dữ liệu được kết nối có thể theo dõi ở tab “Table view”</a:t>
            </a:r>
          </a:p>
        </p:txBody>
      </p:sp>
      <p:cxnSp>
        <p:nvCxnSpPr>
          <p:cNvPr id="16" name="Connector: Elbow 15">
            <a:extLst>
              <a:ext uri="{FF2B5EF4-FFF2-40B4-BE49-F238E27FC236}">
                <a16:creationId xmlns:a16="http://schemas.microsoft.com/office/drawing/2014/main" id="{3DA8F99B-4DD1-8538-82D5-25833BC37537}"/>
              </a:ext>
            </a:extLst>
          </p:cNvPr>
          <p:cNvCxnSpPr>
            <a:cxnSpLocks/>
            <a:stCxn id="9" idx="2"/>
            <a:endCxn id="7" idx="3"/>
          </p:cNvCxnSpPr>
          <p:nvPr/>
        </p:nvCxnSpPr>
        <p:spPr>
          <a:xfrm rot="5400000">
            <a:off x="2793703" y="2252719"/>
            <a:ext cx="447388" cy="2617865"/>
          </a:xfrm>
          <a:prstGeom prst="bentConnector2">
            <a:avLst/>
          </a:prstGeom>
          <a:ln>
            <a:solidFill>
              <a:srgbClr val="E73928"/>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3727DAEB-69EC-96A3-7B6A-DD8AA6123EFA}"/>
              </a:ext>
            </a:extLst>
          </p:cNvPr>
          <p:cNvSpPr txBox="1"/>
          <p:nvPr/>
        </p:nvSpPr>
        <p:spPr>
          <a:xfrm>
            <a:off x="523558" y="887458"/>
            <a:ext cx="4372292" cy="2031325"/>
          </a:xfrm>
          <a:prstGeom prst="rect">
            <a:avLst/>
          </a:prstGeom>
          <a:noFill/>
        </p:spPr>
        <p:txBody>
          <a:bodyPr wrap="square">
            <a:spAutoFit/>
          </a:bodyPr>
          <a:lstStyle/>
          <a:p>
            <a:r>
              <a:rPr lang="en-US" b="1"/>
              <a:t>Thực hành</a:t>
            </a:r>
          </a:p>
          <a:p>
            <a:r>
              <a:rPr lang="en-US"/>
              <a:t>Kết nối và load dữ liệu từ các file excel sau:</a:t>
            </a:r>
          </a:p>
          <a:p>
            <a:pPr marL="285750" indent="-285750">
              <a:buFont typeface="Arial" panose="020B0604020202020204" pitchFamily="34" charset="0"/>
              <a:buChar char="•"/>
            </a:pPr>
            <a:r>
              <a:rPr lang="en-US"/>
              <a:t>Fact_Sales</a:t>
            </a:r>
          </a:p>
          <a:p>
            <a:pPr marL="285750" indent="-285750">
              <a:buFont typeface="Arial" panose="020B0604020202020204" pitchFamily="34" charset="0"/>
              <a:buChar char="•"/>
            </a:pPr>
            <a:r>
              <a:rPr lang="en-US"/>
              <a:t>Fact_Target</a:t>
            </a:r>
          </a:p>
          <a:p>
            <a:pPr marL="285750" indent="-285750">
              <a:buFont typeface="Arial" panose="020B0604020202020204" pitchFamily="34" charset="0"/>
              <a:buChar char="•"/>
            </a:pPr>
            <a:r>
              <a:rPr lang="en-US"/>
              <a:t>Dim_Product</a:t>
            </a:r>
          </a:p>
          <a:p>
            <a:pPr marL="285750" indent="-285750">
              <a:buFont typeface="Arial" panose="020B0604020202020204" pitchFamily="34" charset="0"/>
              <a:buChar char="•"/>
            </a:pPr>
            <a:r>
              <a:rPr lang="en-US"/>
              <a:t>Dim_Customer</a:t>
            </a:r>
          </a:p>
          <a:p>
            <a:pPr marL="285750" indent="-285750">
              <a:buFont typeface="Arial" panose="020B0604020202020204" pitchFamily="34" charset="0"/>
              <a:buChar char="•"/>
            </a:pPr>
            <a:r>
              <a:rPr lang="en-US"/>
              <a:t>Dim_Store</a:t>
            </a:r>
          </a:p>
        </p:txBody>
      </p:sp>
    </p:spTree>
    <p:extLst>
      <p:ext uri="{BB962C8B-B14F-4D97-AF65-F5344CB8AC3E}">
        <p14:creationId xmlns:p14="http://schemas.microsoft.com/office/powerpoint/2010/main" val="400863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06287-700D-468C-ED24-033DE53BCC6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683A95A-7975-18B4-7240-81D788109D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AFED561D-8A53-9A34-AB45-FB9D7EBC10E9}"/>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E3792A9-B114-09F9-CB55-64B5F48A6798}"/>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DD79B24C-D61A-AB0C-34AA-7271E4B03EFC}"/>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2" name="TextBox 1">
            <a:extLst>
              <a:ext uri="{FF2B5EF4-FFF2-40B4-BE49-F238E27FC236}">
                <a16:creationId xmlns:a16="http://schemas.microsoft.com/office/drawing/2014/main" id="{59C82B50-CFFA-D1E9-E1FB-8EBE8E148810}"/>
              </a:ext>
            </a:extLst>
          </p:cNvPr>
          <p:cNvSpPr txBox="1"/>
          <p:nvPr/>
        </p:nvSpPr>
        <p:spPr>
          <a:xfrm>
            <a:off x="2813381" y="1555804"/>
            <a:ext cx="6691576" cy="523220"/>
          </a:xfrm>
          <a:prstGeom prst="rect">
            <a:avLst/>
          </a:prstGeom>
          <a:noFill/>
        </p:spPr>
        <p:txBody>
          <a:bodyPr wrap="square" rtlCol="0">
            <a:spAutoFit/>
          </a:bodyPr>
          <a:lstStyle/>
          <a:p>
            <a:pPr algn="ctr"/>
            <a:r>
              <a:rPr lang="en-US" sz="2800"/>
              <a:t>Nên tổ chức dữ liệu như thế nào?</a:t>
            </a:r>
          </a:p>
        </p:txBody>
      </p:sp>
      <p:grpSp>
        <p:nvGrpSpPr>
          <p:cNvPr id="14" name="Group 13">
            <a:extLst>
              <a:ext uri="{FF2B5EF4-FFF2-40B4-BE49-F238E27FC236}">
                <a16:creationId xmlns:a16="http://schemas.microsoft.com/office/drawing/2014/main" id="{F411D9C5-3204-FCF9-C038-A72E37F0B720}"/>
              </a:ext>
            </a:extLst>
          </p:cNvPr>
          <p:cNvGrpSpPr/>
          <p:nvPr/>
        </p:nvGrpSpPr>
        <p:grpSpPr>
          <a:xfrm>
            <a:off x="2126588" y="2519689"/>
            <a:ext cx="8065163" cy="1384996"/>
            <a:chOff x="2126588" y="2519689"/>
            <a:chExt cx="8065163" cy="1384996"/>
          </a:xfrm>
        </p:grpSpPr>
        <p:sp>
          <p:nvSpPr>
            <p:cNvPr id="7" name="TextBox 6">
              <a:extLst>
                <a:ext uri="{FF2B5EF4-FFF2-40B4-BE49-F238E27FC236}">
                  <a16:creationId xmlns:a16="http://schemas.microsoft.com/office/drawing/2014/main" id="{FFBDC397-E391-8F9D-B792-725548EC790B}"/>
                </a:ext>
              </a:extLst>
            </p:cNvPr>
            <p:cNvSpPr txBox="1"/>
            <p:nvPr/>
          </p:nvSpPr>
          <p:spPr>
            <a:xfrm>
              <a:off x="2126588" y="2519689"/>
              <a:ext cx="3790950" cy="1384995"/>
            </a:xfrm>
            <a:prstGeom prst="rect">
              <a:avLst/>
            </a:prstGeom>
            <a:noFill/>
            <a:ln>
              <a:solidFill>
                <a:srgbClr val="F06524"/>
              </a:solidFill>
            </a:ln>
          </p:spPr>
          <p:txBody>
            <a:bodyPr wrap="square" rtlCol="0">
              <a:spAutoFit/>
            </a:bodyPr>
            <a:lstStyle/>
            <a:p>
              <a:pPr algn="ctr"/>
              <a:r>
                <a:rPr lang="en-US" sz="2800" b="1">
                  <a:solidFill>
                    <a:schemeClr val="accent2"/>
                  </a:solidFill>
                </a:rPr>
                <a:t>GỘP</a:t>
              </a:r>
              <a:r>
                <a:rPr lang="en-US" sz="2800"/>
                <a:t> </a:t>
              </a:r>
            </a:p>
            <a:p>
              <a:pPr algn="ctr"/>
              <a:r>
                <a:rPr lang="en-US" sz="2800"/>
                <a:t>thành một bảng trải phẳng duy nhất</a:t>
              </a:r>
            </a:p>
          </p:txBody>
        </p:sp>
        <p:sp>
          <p:nvSpPr>
            <p:cNvPr id="9" name="TextBox 8">
              <a:extLst>
                <a:ext uri="{FF2B5EF4-FFF2-40B4-BE49-F238E27FC236}">
                  <a16:creationId xmlns:a16="http://schemas.microsoft.com/office/drawing/2014/main" id="{9F7B546B-FC8C-0C23-D74D-AB5AD5366E00}"/>
                </a:ext>
              </a:extLst>
            </p:cNvPr>
            <p:cNvSpPr txBox="1"/>
            <p:nvPr/>
          </p:nvSpPr>
          <p:spPr>
            <a:xfrm>
              <a:off x="6400801" y="2519690"/>
              <a:ext cx="3790950" cy="1384995"/>
            </a:xfrm>
            <a:prstGeom prst="rect">
              <a:avLst/>
            </a:prstGeom>
            <a:noFill/>
            <a:ln>
              <a:solidFill>
                <a:srgbClr val="F06524"/>
              </a:solidFill>
            </a:ln>
          </p:spPr>
          <p:txBody>
            <a:bodyPr wrap="square" rtlCol="0">
              <a:spAutoFit/>
            </a:bodyPr>
            <a:lstStyle/>
            <a:p>
              <a:pPr algn="ctr"/>
              <a:r>
                <a:rPr lang="en-US" sz="2800" b="1">
                  <a:solidFill>
                    <a:schemeClr val="accent2"/>
                  </a:solidFill>
                </a:rPr>
                <a:t>TÁCH</a:t>
              </a:r>
              <a:r>
                <a:rPr lang="en-US" sz="2800"/>
                <a:t> </a:t>
              </a:r>
            </a:p>
            <a:p>
              <a:pPr algn="ctr"/>
              <a:r>
                <a:rPr lang="en-US" sz="2800"/>
                <a:t>thành nhiều bảng nhỏ chuyên biệt</a:t>
              </a:r>
            </a:p>
          </p:txBody>
        </p:sp>
      </p:grpSp>
    </p:spTree>
    <p:extLst>
      <p:ext uri="{BB962C8B-B14F-4D97-AF65-F5344CB8AC3E}">
        <p14:creationId xmlns:p14="http://schemas.microsoft.com/office/powerpoint/2010/main" val="1461282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4EA81-8ACF-7D64-8454-AE406DD5DE0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317060C-1F7B-A9E7-773A-FC6B1A4C2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62" y="6344604"/>
            <a:ext cx="1466847" cy="513396"/>
          </a:xfrm>
          <a:prstGeom prst="rect">
            <a:avLst/>
          </a:prstGeom>
        </p:spPr>
      </p:pic>
      <p:sp>
        <p:nvSpPr>
          <p:cNvPr id="6" name="Trapezoid 5">
            <a:extLst>
              <a:ext uri="{FF2B5EF4-FFF2-40B4-BE49-F238E27FC236}">
                <a16:creationId xmlns:a16="http://schemas.microsoft.com/office/drawing/2014/main" id="{24969959-9C95-8E84-4D1D-7A5A93A50E86}"/>
              </a:ext>
            </a:extLst>
          </p:cNvPr>
          <p:cNvSpPr/>
          <p:nvPr/>
        </p:nvSpPr>
        <p:spPr>
          <a:xfrm>
            <a:off x="1687828" y="6381750"/>
            <a:ext cx="10915651" cy="476250"/>
          </a:xfrm>
          <a:prstGeom prst="trapezoid">
            <a:avLst>
              <a:gd name="adj" fmla="val 44622"/>
            </a:avLst>
          </a:prstGeom>
          <a:solidFill>
            <a:srgbClr val="F0652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7E2E3764-A458-9899-B53A-043014524F12}"/>
              </a:ext>
            </a:extLst>
          </p:cNvPr>
          <p:cNvCxnSpPr/>
          <p:nvPr/>
        </p:nvCxnSpPr>
        <p:spPr>
          <a:xfrm>
            <a:off x="180975" y="578882"/>
            <a:ext cx="10915650" cy="0"/>
          </a:xfrm>
          <a:prstGeom prst="line">
            <a:avLst/>
          </a:prstGeom>
          <a:ln w="28575">
            <a:solidFill>
              <a:srgbClr val="F06524"/>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811C3C5A-C755-3090-8047-EAC575E7C218}"/>
              </a:ext>
            </a:extLst>
          </p:cNvPr>
          <p:cNvSpPr txBox="1"/>
          <p:nvPr/>
        </p:nvSpPr>
        <p:spPr>
          <a:xfrm>
            <a:off x="106362" y="117217"/>
            <a:ext cx="2769925" cy="461665"/>
          </a:xfrm>
          <a:prstGeom prst="rect">
            <a:avLst/>
          </a:prstGeom>
          <a:noFill/>
        </p:spPr>
        <p:txBody>
          <a:bodyPr wrap="none" rtlCol="0">
            <a:spAutoFit/>
          </a:bodyPr>
          <a:lstStyle/>
          <a:p>
            <a:r>
              <a:rPr lang="en-US" sz="2400" b="1"/>
              <a:t>Thiết kế Data Model</a:t>
            </a:r>
          </a:p>
        </p:txBody>
      </p:sp>
      <p:sp>
        <p:nvSpPr>
          <p:cNvPr id="2" name="TextBox 1">
            <a:extLst>
              <a:ext uri="{FF2B5EF4-FFF2-40B4-BE49-F238E27FC236}">
                <a16:creationId xmlns:a16="http://schemas.microsoft.com/office/drawing/2014/main" id="{7679AA6B-9E1D-10AB-907A-9077FC4D81E5}"/>
              </a:ext>
            </a:extLst>
          </p:cNvPr>
          <p:cNvSpPr txBox="1"/>
          <p:nvPr/>
        </p:nvSpPr>
        <p:spPr>
          <a:xfrm>
            <a:off x="4657725" y="2532773"/>
            <a:ext cx="6691576" cy="1384995"/>
          </a:xfrm>
          <a:prstGeom prst="rect">
            <a:avLst/>
          </a:prstGeom>
          <a:noFill/>
        </p:spPr>
        <p:txBody>
          <a:bodyPr wrap="square" rtlCol="0">
            <a:spAutoFit/>
          </a:bodyPr>
          <a:lstStyle/>
          <a:p>
            <a:r>
              <a:rPr lang="en-US" sz="2800"/>
              <a:t>Vì sao ta cần tổ chức dữ liệu dưới dạng các </a:t>
            </a:r>
            <a:r>
              <a:rPr lang="en-US" sz="2800" b="1">
                <a:solidFill>
                  <a:schemeClr val="accent2"/>
                </a:solidFill>
              </a:rPr>
              <a:t>bảng dim </a:t>
            </a:r>
            <a:r>
              <a:rPr lang="en-US" sz="2800"/>
              <a:t>và </a:t>
            </a:r>
            <a:r>
              <a:rPr lang="en-US" sz="2800" b="1">
                <a:solidFill>
                  <a:schemeClr val="accent2"/>
                </a:solidFill>
              </a:rPr>
              <a:t>bảng fact </a:t>
            </a:r>
            <a:r>
              <a:rPr lang="en-US" sz="2800"/>
              <a:t>thay vì gộp tất cả dữ liệu vào 1 bảng duy nhất? </a:t>
            </a:r>
          </a:p>
        </p:txBody>
      </p:sp>
      <p:sp>
        <p:nvSpPr>
          <p:cNvPr id="4" name="TextBox 3">
            <a:extLst>
              <a:ext uri="{FF2B5EF4-FFF2-40B4-BE49-F238E27FC236}">
                <a16:creationId xmlns:a16="http://schemas.microsoft.com/office/drawing/2014/main" id="{75151744-5BC9-E207-4167-7AC30BCB2282}"/>
              </a:ext>
            </a:extLst>
          </p:cNvPr>
          <p:cNvSpPr txBox="1"/>
          <p:nvPr/>
        </p:nvSpPr>
        <p:spPr>
          <a:xfrm>
            <a:off x="633017" y="2348108"/>
            <a:ext cx="4024708" cy="1754326"/>
          </a:xfrm>
          <a:prstGeom prst="rect">
            <a:avLst/>
          </a:prstGeom>
          <a:noFill/>
        </p:spPr>
        <p:txBody>
          <a:bodyPr wrap="square" rtlCol="0">
            <a:spAutoFit/>
          </a:bodyPr>
          <a:lstStyle/>
          <a:p>
            <a:r>
              <a:rPr lang="en-US" sz="5400" b="1"/>
              <a:t>DIM</a:t>
            </a:r>
            <a:r>
              <a:rPr lang="en-US" sz="5400">
                <a:solidFill>
                  <a:schemeClr val="bg1">
                    <a:lumMod val="65000"/>
                  </a:schemeClr>
                </a:solidFill>
              </a:rPr>
              <a:t>ENSION</a:t>
            </a:r>
          </a:p>
          <a:p>
            <a:r>
              <a:rPr lang="en-US" sz="5400" b="1"/>
              <a:t>FACT</a:t>
            </a:r>
          </a:p>
        </p:txBody>
      </p:sp>
    </p:spTree>
    <p:extLst>
      <p:ext uri="{BB962C8B-B14F-4D97-AF65-F5344CB8AC3E}">
        <p14:creationId xmlns:p14="http://schemas.microsoft.com/office/powerpoint/2010/main" val="2329162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TotalTime>
  <Words>2161</Words>
  <Application>Microsoft Office PowerPoint</Application>
  <PresentationFormat>Widescreen</PresentationFormat>
  <Paragraphs>255</Paragraphs>
  <Slides>27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Cascadia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Minh</dc:creator>
  <cp:lastModifiedBy>Lê Minh</cp:lastModifiedBy>
  <cp:revision>35</cp:revision>
  <dcterms:created xsi:type="dcterms:W3CDTF">2025-07-12T02:24:07Z</dcterms:created>
  <dcterms:modified xsi:type="dcterms:W3CDTF">2025-07-14T09:53:12Z</dcterms:modified>
</cp:coreProperties>
</file>