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73" r:id="rId5"/>
    <p:sldId id="276" r:id="rId6"/>
    <p:sldId id="277" r:id="rId7"/>
    <p:sldId id="275" r:id="rId8"/>
    <p:sldId id="287" r:id="rId9"/>
    <p:sldId id="266" r:id="rId10"/>
    <p:sldId id="272" r:id="rId11"/>
    <p:sldId id="267" r:id="rId12"/>
    <p:sldId id="258" r:id="rId13"/>
    <p:sldId id="268" r:id="rId14"/>
    <p:sldId id="274" r:id="rId15"/>
    <p:sldId id="269" r:id="rId16"/>
    <p:sldId id="270" r:id="rId17"/>
    <p:sldId id="278" r:id="rId18"/>
    <p:sldId id="271" r:id="rId19"/>
    <p:sldId id="286" r:id="rId20"/>
    <p:sldId id="260" r:id="rId21"/>
    <p:sldId id="261" r:id="rId22"/>
    <p:sldId id="262" r:id="rId23"/>
    <p:sldId id="263" r:id="rId24"/>
    <p:sldId id="264" r:id="rId25"/>
    <p:sldId id="265" r:id="rId26"/>
    <p:sldId id="279" r:id="rId27"/>
    <p:sldId id="280" r:id="rId28"/>
    <p:sldId id="282" r:id="rId29"/>
    <p:sldId id="281" r:id="rId30"/>
    <p:sldId id="283"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524"/>
    <a:srgbClr val="FFFFFF"/>
    <a:srgbClr val="EEF5DB"/>
    <a:srgbClr val="4F6367"/>
    <a:srgbClr val="744253"/>
    <a:srgbClr val="FFBE0B"/>
    <a:srgbClr val="EFA8B8"/>
    <a:srgbClr val="FF9000"/>
    <a:srgbClr val="94B9AF"/>
    <a:srgbClr val="9D8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872" y="648"/>
      </p:cViewPr>
      <p:guideLst/>
    </p:cSldViewPr>
  </p:slideViewPr>
  <p:notesTextViewPr>
    <p:cViewPr>
      <p:scale>
        <a:sx n="3" d="2"/>
        <a:sy n="3" d="2"/>
      </p:scale>
      <p:origin x="-6" y="-1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5451E-BD6F-452C-80F5-331D92920208}" type="datetimeFigureOut">
              <a:rPr lang="en-US" smtClean="0"/>
              <a:t>14/07/2025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0D665-6194-4652-9F0E-06D324E2D168}" type="slidenum">
              <a:rPr lang="en-US" smtClean="0"/>
              <a:t>‹#›</a:t>
            </a:fld>
            <a:endParaRPr lang="en-US"/>
          </a:p>
        </p:txBody>
      </p:sp>
    </p:spTree>
    <p:extLst>
      <p:ext uri="{BB962C8B-B14F-4D97-AF65-F5344CB8AC3E}">
        <p14:creationId xmlns:p14="http://schemas.microsoft.com/office/powerpoint/2010/main" val="239385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0D665-6194-4652-9F0E-06D324E2D168}" type="slidenum">
              <a:rPr lang="en-US" smtClean="0"/>
              <a:t>1</a:t>
            </a:fld>
            <a:endParaRPr lang="en-US"/>
          </a:p>
        </p:txBody>
      </p:sp>
    </p:spTree>
    <p:extLst>
      <p:ext uri="{BB962C8B-B14F-4D97-AF65-F5344CB8AC3E}">
        <p14:creationId xmlns:p14="http://schemas.microsoft.com/office/powerpoint/2010/main" val="11692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0D665-6194-4652-9F0E-06D324E2D168}" type="slidenum">
              <a:rPr lang="en-US" smtClean="0"/>
              <a:t>23</a:t>
            </a:fld>
            <a:endParaRPr lang="en-US"/>
          </a:p>
        </p:txBody>
      </p:sp>
    </p:spTree>
    <p:extLst>
      <p:ext uri="{BB962C8B-B14F-4D97-AF65-F5344CB8AC3E}">
        <p14:creationId xmlns:p14="http://schemas.microsoft.com/office/powerpoint/2010/main" val="266611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298-B9CF-2583-51AF-ACC08A099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C30077-81BD-2FFE-FE7D-C6EF0140C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8B6E8-6565-8434-9FAF-4139E7DC4BA8}"/>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C51B0366-09A0-0F7B-CBD9-CEAABFB93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8AE21-67E8-61F1-9FC8-9EFBE69A890B}"/>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390211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78F7-9BC4-99FC-BC68-CD11BE888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63B591-8B9D-E167-5F41-6F48C8659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64DEA-EEB4-3A67-B34E-016591F3F627}"/>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19D501EE-943D-12C9-26E5-66E2697B3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317AF-0F72-5369-281B-73807EA8714B}"/>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58435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5A629-0DA2-85C0-9548-FE4B0B317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65A3A-C2F9-1786-1BAD-69DC6304E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F2E0-2159-3E7E-6FE0-12A1EBCD2A91}"/>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8409D053-16C3-263D-AB3A-0605CC42B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10C00-3D54-15E0-C4E2-6E664AFE3466}"/>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5772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mt="42000"/>
          </a:blip>
          <a:stretch>
            <a:fillRect/>
          </a:stretch>
        </p:blipFill>
        <p:spPr>
          <a:xfrm>
            <a:off x="0" y="0"/>
            <a:ext cx="12192000" cy="6857989"/>
          </a:xfrm>
          <a:prstGeom prst="rect">
            <a:avLst/>
          </a:prstGeom>
          <a:noFill/>
          <a:ln>
            <a:noFill/>
          </a:ln>
        </p:spPr>
      </p:pic>
      <p:sp>
        <p:nvSpPr>
          <p:cNvPr id="20" name="Google Shape;20;p3"/>
          <p:cNvSpPr txBox="1">
            <a:spLocks noGrp="1"/>
          </p:cNvSpPr>
          <p:nvPr>
            <p:ph type="title"/>
          </p:nvPr>
        </p:nvSpPr>
        <p:spPr>
          <a:xfrm>
            <a:off x="1411100" y="2807540"/>
            <a:ext cx="5312000" cy="15288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1" name="Google Shape;21;p3"/>
          <p:cNvSpPr txBox="1">
            <a:spLocks noGrp="1"/>
          </p:cNvSpPr>
          <p:nvPr>
            <p:ph type="subTitle" idx="1"/>
          </p:nvPr>
        </p:nvSpPr>
        <p:spPr>
          <a:xfrm>
            <a:off x="2820767" y="4336300"/>
            <a:ext cx="3902400" cy="77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2133"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2" name="Google Shape;22;p3"/>
          <p:cNvSpPr txBox="1">
            <a:spLocks noGrp="1"/>
          </p:cNvSpPr>
          <p:nvPr>
            <p:ph type="title" idx="2" hasCustomPrompt="1"/>
          </p:nvPr>
        </p:nvSpPr>
        <p:spPr>
          <a:xfrm>
            <a:off x="5090700" y="1480399"/>
            <a:ext cx="1632400" cy="1122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7333">
                <a:solidFill>
                  <a:schemeClr val="lt2"/>
                </a:solidFill>
              </a:defRPr>
            </a:lvl1pPr>
            <a:lvl2pPr lvl="1"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7333">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3" name="Google Shape;23;p3"/>
          <p:cNvGrpSpPr/>
          <p:nvPr/>
        </p:nvGrpSpPr>
        <p:grpSpPr>
          <a:xfrm>
            <a:off x="7282600" y="696318"/>
            <a:ext cx="3001107" cy="4881529"/>
            <a:chOff x="5401837" y="470183"/>
            <a:chExt cx="2068777" cy="3107670"/>
          </a:xfrm>
        </p:grpSpPr>
        <p:sp>
          <p:nvSpPr>
            <p:cNvPr id="24" name="Google Shape;24;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3"/>
          <p:cNvSpPr/>
          <p:nvPr/>
        </p:nvSpPr>
        <p:spPr>
          <a:xfrm rot="7777740">
            <a:off x="-1492276" y="-1536901"/>
            <a:ext cx="4054967" cy="3763337"/>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3"/>
          <p:cNvSpPr/>
          <p:nvPr/>
        </p:nvSpPr>
        <p:spPr>
          <a:xfrm rot="7777740">
            <a:off x="-2167009" y="-2040567"/>
            <a:ext cx="4054967" cy="3763337"/>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3"/>
          <p:cNvSpPr/>
          <p:nvPr/>
        </p:nvSpPr>
        <p:spPr>
          <a:xfrm rot="7777740">
            <a:off x="-2764876" y="-2442001"/>
            <a:ext cx="4054967" cy="3763337"/>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3"/>
          <p:cNvSpPr/>
          <p:nvPr/>
        </p:nvSpPr>
        <p:spPr>
          <a:xfrm rot="-1577322">
            <a:off x="-514190" y="4916213"/>
            <a:ext cx="2652399" cy="271770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3"/>
          <p:cNvSpPr/>
          <p:nvPr/>
        </p:nvSpPr>
        <p:spPr>
          <a:xfrm rot="-1577322">
            <a:off x="-666084" y="5107588"/>
            <a:ext cx="2652399" cy="271770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p:nvPr/>
        </p:nvSpPr>
        <p:spPr>
          <a:xfrm rot="-1577322">
            <a:off x="-834862" y="5320236"/>
            <a:ext cx="2652399" cy="2717704"/>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3237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EC97-649C-FB83-FDAE-3064E312F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10D97-BF21-1CE1-FB13-4E3E1E409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B6A5B-EFA6-673B-25FF-2CC5F1F995AD}"/>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AF8D7999-4FF4-3541-E49B-978A3ADC3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F195-25CB-82BE-2151-86AE264ADC61}"/>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43045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7B8B-17FC-C348-0803-E67BFA0C3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880DB0-C15F-D2D2-6C1F-2BDC25BFDA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58064-55F8-3589-718F-F9CCE625350A}"/>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1A16E82D-B7AC-0603-01E9-2524F4562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2654D-202A-5A5B-F2FB-42D01E70B393}"/>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9796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47BE-955F-5062-8E44-7E9C92263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240D-716A-F8E8-5AFD-52055F950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CD43B-0AD5-00C1-6359-AB38BC82D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3918F-08F2-EC6D-AF79-3B12447BE8DA}"/>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353AABD8-0F52-76F8-815D-ABA2019D6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C862E-6A8B-978C-34C2-7938609156C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62498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C1D-54D8-8FD8-FDDB-D47EB0FD2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0AA59-D390-70B1-B43C-C8A6CBDB4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7B271-A005-58B4-60E1-D06594BDF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51C8F-7ED6-1540-0E62-BD888115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4349F-A4E9-5C73-74AF-C79311965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B9D09-7F64-5B65-E295-D1FBCF63638C}"/>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8" name="Footer Placeholder 7">
            <a:extLst>
              <a:ext uri="{FF2B5EF4-FFF2-40B4-BE49-F238E27FC236}">
                <a16:creationId xmlns:a16="http://schemas.microsoft.com/office/drawing/2014/main" id="{ABDEA0D9-35C3-47A5-6D40-C26296D1B8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DEBD2-D767-CF8D-BCCA-F5F315D284A3}"/>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526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5D2D-08EB-E4DE-7133-C561E89D86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F9E652-6161-1AE8-CE6F-165C812E96C0}"/>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4" name="Footer Placeholder 3">
            <a:extLst>
              <a:ext uri="{FF2B5EF4-FFF2-40B4-BE49-F238E27FC236}">
                <a16:creationId xmlns:a16="http://schemas.microsoft.com/office/drawing/2014/main" id="{09D97643-5F49-F6BE-647D-1579FF632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FA164-E2CB-178A-FBAB-349CFA56E96D}"/>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408877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761CF-AAA8-83C8-4C07-86E90B418D59}"/>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3" name="Footer Placeholder 2">
            <a:extLst>
              <a:ext uri="{FF2B5EF4-FFF2-40B4-BE49-F238E27FC236}">
                <a16:creationId xmlns:a16="http://schemas.microsoft.com/office/drawing/2014/main" id="{72FC6866-4648-E134-D626-E53B01928F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C148EA-2670-90AA-CC61-DFBD48C807F1}"/>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42238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5043-F638-9C4F-EC88-70668E291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62BFD-2515-DA53-7AC2-DBFA9C9FA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EFC7C-0944-DE9E-CF13-99CF9F64F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88109-9111-0C68-7CF1-ADE0497168FD}"/>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67E506FA-2AA5-E927-5521-B8AF88945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C13B2-3C2D-7E7D-F721-E9254C5DAEB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197140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24AC-38D7-2797-A027-A505806D0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EF07E-0EC8-6582-EAB4-C02665A04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3E2A6-D500-CE98-1191-A4DFA4B0B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67A99-07DA-32A8-3D78-AA54E83AE5B3}"/>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0915D5A8-07E9-1AC3-AA8D-B5E4CFB08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C41F9-3D52-06BA-E8A2-D5982F25370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4229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790C5-8596-5DBF-C136-4ECBCF150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742A7-CC2A-7430-8BF4-942EAE8F1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86134-629F-4BAA-5FE7-43B6E38E0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69F8CBA4-B109-83E9-0D06-C8F7A4702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07834C-BAB1-16A9-F5F4-D933D71E2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235A16-A020-46CC-84CC-808F1AD61296}" type="slidenum">
              <a:rPr lang="en-US" smtClean="0"/>
              <a:t>‹#›</a:t>
            </a:fld>
            <a:endParaRPr lang="en-US"/>
          </a:p>
        </p:txBody>
      </p:sp>
    </p:spTree>
    <p:extLst>
      <p:ext uri="{BB962C8B-B14F-4D97-AF65-F5344CB8AC3E}">
        <p14:creationId xmlns:p14="http://schemas.microsoft.com/office/powerpoint/2010/main" val="961582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community.fabric.microsoft.com/t5/Data-Stories-Gallery/Recruitment-Analytics/td-p/4747043"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F82CEE-C729-E4C9-B5BE-34277B673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DDFEFFED-CF95-F5E7-4FB5-2CF9B751117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172B15A-EFCA-AE10-75A4-3A2C1D7AD9B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991CD77-3D1D-11C2-4102-8B8F83789C32}"/>
              </a:ext>
            </a:extLst>
          </p:cNvPr>
          <p:cNvSpPr txBox="1"/>
          <p:nvPr/>
        </p:nvSpPr>
        <p:spPr>
          <a:xfrm>
            <a:off x="106362" y="117217"/>
            <a:ext cx="4357027" cy="461665"/>
          </a:xfrm>
          <a:prstGeom prst="rect">
            <a:avLst/>
          </a:prstGeom>
          <a:noFill/>
        </p:spPr>
        <p:txBody>
          <a:bodyPr wrap="none" rtlCol="0">
            <a:spAutoFit/>
          </a:bodyPr>
          <a:lstStyle/>
          <a:p>
            <a:r>
              <a:rPr lang="en-US" sz="2400" b="1"/>
              <a:t>Lợi thế của Power BI so với Excel</a:t>
            </a:r>
          </a:p>
        </p:txBody>
      </p:sp>
      <p:graphicFrame>
        <p:nvGraphicFramePr>
          <p:cNvPr id="12" name="Table 11">
            <a:extLst>
              <a:ext uri="{FF2B5EF4-FFF2-40B4-BE49-F238E27FC236}">
                <a16:creationId xmlns:a16="http://schemas.microsoft.com/office/drawing/2014/main" id="{685C4AB1-1B43-3168-753B-0E0AE8A7B290}"/>
              </a:ext>
            </a:extLst>
          </p:cNvPr>
          <p:cNvGraphicFramePr>
            <a:graphicFrameLocks noGrp="1"/>
          </p:cNvGraphicFramePr>
          <p:nvPr>
            <p:extLst>
              <p:ext uri="{D42A27DB-BD31-4B8C-83A1-F6EECF244321}">
                <p14:modId xmlns:p14="http://schemas.microsoft.com/office/powerpoint/2010/main" val="4136286161"/>
              </p:ext>
            </p:extLst>
          </p:nvPr>
        </p:nvGraphicFramePr>
        <p:xfrm>
          <a:off x="1793875" y="965200"/>
          <a:ext cx="8127999" cy="448564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2709333">
                  <a:extLst>
                    <a:ext uri="{9D8B030D-6E8A-4147-A177-3AD203B41FA5}">
                      <a16:colId xmlns:a16="http://schemas.microsoft.com/office/drawing/2014/main" val="4251058980"/>
                    </a:ext>
                  </a:extLst>
                </a:gridCol>
                <a:gridCol w="2709333">
                  <a:extLst>
                    <a:ext uri="{9D8B030D-6E8A-4147-A177-3AD203B41FA5}">
                      <a16:colId xmlns:a16="http://schemas.microsoft.com/office/drawing/2014/main" val="2748118102"/>
                    </a:ext>
                  </a:extLst>
                </a:gridCol>
              </a:tblGrid>
              <a:tr h="370840">
                <a:tc>
                  <a:txBody>
                    <a:bodyPr/>
                    <a:lstStyle/>
                    <a:p>
                      <a:pPr algn="ctr"/>
                      <a:r>
                        <a:rPr lang="en-US" sz="1600"/>
                        <a:t>Tính năng</a:t>
                      </a:r>
                    </a:p>
                  </a:txBody>
                  <a:tcPr/>
                </a:tc>
                <a:tc>
                  <a:txBody>
                    <a:bodyPr/>
                    <a:lstStyle/>
                    <a:p>
                      <a:pPr algn="ctr"/>
                      <a:r>
                        <a:rPr lang="en-US" sz="1600"/>
                        <a:t>Power BI</a:t>
                      </a:r>
                    </a:p>
                  </a:txBody>
                  <a:tcPr/>
                </a:tc>
                <a:tc>
                  <a:txBody>
                    <a:bodyPr/>
                    <a:lstStyle/>
                    <a:p>
                      <a:pPr algn="ctr"/>
                      <a:r>
                        <a:rPr lang="en-US" sz="1600"/>
                        <a:t>Excel</a:t>
                      </a:r>
                    </a:p>
                  </a:txBody>
                  <a:tcPr/>
                </a:tc>
                <a:extLst>
                  <a:ext uri="{0D108BD9-81ED-4DB2-BD59-A6C34878D82A}">
                    <a16:rowId xmlns:a16="http://schemas.microsoft.com/office/drawing/2014/main" val="1159228748"/>
                  </a:ext>
                </a:extLst>
              </a:tr>
              <a:tr h="370840">
                <a:tc>
                  <a:txBody>
                    <a:bodyPr/>
                    <a:lstStyle/>
                    <a:p>
                      <a:r>
                        <a:rPr lang="en-US" sz="1600"/>
                        <a:t>Khả năng kết nối dữ liệu</a:t>
                      </a:r>
                    </a:p>
                  </a:txBody>
                  <a:tcPr/>
                </a:tc>
                <a:tc>
                  <a:txBody>
                    <a:bodyPr/>
                    <a:lstStyle/>
                    <a:p>
                      <a:r>
                        <a:rPr lang="en-US" sz="1600"/>
                        <a:t>Nguồn dữ liệu da dạng từ các tệp Excel cho đến các server SQL</a:t>
                      </a:r>
                    </a:p>
                  </a:txBody>
                  <a:tcPr/>
                </a:tc>
                <a:tc>
                  <a:txBody>
                    <a:bodyPr/>
                    <a:lstStyle/>
                    <a:p>
                      <a:r>
                        <a:rPr lang="en-US" sz="1600"/>
                        <a:t>Hạn chế hơn, đôi khi yêu cầu add-in bổ sung</a:t>
                      </a:r>
                    </a:p>
                  </a:txBody>
                  <a:tcPr/>
                </a:tc>
                <a:extLst>
                  <a:ext uri="{0D108BD9-81ED-4DB2-BD59-A6C34878D82A}">
                    <a16:rowId xmlns:a16="http://schemas.microsoft.com/office/drawing/2014/main" val="763502734"/>
                  </a:ext>
                </a:extLst>
              </a:tr>
              <a:tr h="370840">
                <a:tc>
                  <a:txBody>
                    <a:bodyPr/>
                    <a:lstStyle/>
                    <a:p>
                      <a:r>
                        <a:rPr lang="en-US" sz="1600"/>
                        <a:t>Dung lượng dữ liệu kết nối</a:t>
                      </a:r>
                    </a:p>
                  </a:txBody>
                  <a:tcPr/>
                </a:tc>
                <a:tc>
                  <a:txBody>
                    <a:bodyPr/>
                    <a:lstStyle/>
                    <a:p>
                      <a:r>
                        <a:rPr lang="en-US" sz="1600"/>
                        <a:t>Hoạt động hiệu quả ngay cả với tệp dữ liệu lớn</a:t>
                      </a:r>
                    </a:p>
                  </a:txBody>
                  <a:tcPr/>
                </a:tc>
                <a:tc>
                  <a:txBody>
                    <a:bodyPr/>
                    <a:lstStyle/>
                    <a:p>
                      <a:r>
                        <a:rPr lang="en-US" sz="1600"/>
                        <a:t>Giới hạn về số lượng dòng, hiệu suất giảm đáng kể với tệp dữ liệu lớn</a:t>
                      </a:r>
                    </a:p>
                  </a:txBody>
                  <a:tcPr/>
                </a:tc>
                <a:extLst>
                  <a:ext uri="{0D108BD9-81ED-4DB2-BD59-A6C34878D82A}">
                    <a16:rowId xmlns:a16="http://schemas.microsoft.com/office/drawing/2014/main" val="484583955"/>
                  </a:ext>
                </a:extLst>
              </a:tr>
              <a:tr h="370840">
                <a:tc>
                  <a:txBody>
                    <a:bodyPr/>
                    <a:lstStyle/>
                    <a:p>
                      <a:r>
                        <a:rPr lang="en-US" sz="1600"/>
                        <a:t>Khả năng trực quan hóa</a:t>
                      </a:r>
                    </a:p>
                  </a:txBody>
                  <a:tcPr/>
                </a:tc>
                <a:tc>
                  <a:txBody>
                    <a:bodyPr/>
                    <a:lstStyle/>
                    <a:p>
                      <a:r>
                        <a:rPr lang="en-US" sz="1600"/>
                        <a:t>Cho phép kéo thả, thân thiện với người dùng</a:t>
                      </a:r>
                    </a:p>
                  </a:txBody>
                  <a:tcPr/>
                </a:tc>
                <a:tc>
                  <a:txBody>
                    <a:bodyPr/>
                    <a:lstStyle/>
                    <a:p>
                      <a:r>
                        <a:rPr lang="en-US" sz="1600"/>
                        <a:t>Thư viện biểu đồ không đa dạng và tối ưu bằng Power BI</a:t>
                      </a:r>
                    </a:p>
                  </a:txBody>
                  <a:tcPr/>
                </a:tc>
                <a:extLst>
                  <a:ext uri="{0D108BD9-81ED-4DB2-BD59-A6C34878D82A}">
                    <a16:rowId xmlns:a16="http://schemas.microsoft.com/office/drawing/2014/main" val="2890355130"/>
                  </a:ext>
                </a:extLst>
              </a:tr>
              <a:tr h="370840">
                <a:tc>
                  <a:txBody>
                    <a:bodyPr/>
                    <a:lstStyle/>
                    <a:p>
                      <a:r>
                        <a:rPr lang="en-US" sz="1600"/>
                        <a:t>Tương tác giữa các biểu đồ</a:t>
                      </a:r>
                    </a:p>
                  </a:txBody>
                  <a:tcPr/>
                </a:tc>
                <a:tc>
                  <a:txBody>
                    <a:bodyPr/>
                    <a:lstStyle/>
                    <a:p>
                      <a:r>
                        <a:rPr lang="en-US" sz="1600"/>
                        <a:t>Rất dễ dàng, là một trong những điểm mạnh lớn nhất của phần mềm</a:t>
                      </a:r>
                    </a:p>
                  </a:txBody>
                  <a:tcPr/>
                </a:tc>
                <a:tc>
                  <a:txBody>
                    <a:bodyPr/>
                    <a:lstStyle/>
                    <a:p>
                      <a:r>
                        <a:rPr lang="en-US" sz="1600"/>
                        <a:t>Các biểu đồ thường tĩnh, không hỗ trợ tương tác sâu như Power BI</a:t>
                      </a:r>
                    </a:p>
                  </a:txBody>
                  <a:tcPr/>
                </a:tc>
                <a:extLst>
                  <a:ext uri="{0D108BD9-81ED-4DB2-BD59-A6C34878D82A}">
                    <a16:rowId xmlns:a16="http://schemas.microsoft.com/office/drawing/2014/main" val="955022082"/>
                  </a:ext>
                </a:extLst>
              </a:tr>
              <a:tr h="370840">
                <a:tc>
                  <a:txBody>
                    <a:bodyPr/>
                    <a:lstStyle/>
                    <a:p>
                      <a:r>
                        <a:rPr lang="en-US" sz="1600"/>
                        <a:t>Publish và bảo mật</a:t>
                      </a:r>
                    </a:p>
                  </a:txBody>
                  <a:tcPr/>
                </a:tc>
                <a:tc>
                  <a:txBody>
                    <a:bodyPr/>
                    <a:lstStyle/>
                    <a:p>
                      <a:r>
                        <a:rPr lang="en-US" sz="1600"/>
                        <a:t>Cho phép publish và share dashboard cho người dùng khác. Tùy chỉnh quyền truy cập ở mức rất sâu.</a:t>
                      </a:r>
                    </a:p>
                  </a:txBody>
                  <a:tcPr/>
                </a:tc>
                <a:tc>
                  <a:txBody>
                    <a:bodyPr/>
                    <a:lstStyle/>
                    <a:p>
                      <a:r>
                        <a:rPr lang="en-US" sz="1600"/>
                        <a:t>Việc thiết lập bảo mật phức tạp hơn nhiều</a:t>
                      </a:r>
                    </a:p>
                  </a:txBody>
                  <a:tcPr/>
                </a:tc>
                <a:extLst>
                  <a:ext uri="{0D108BD9-81ED-4DB2-BD59-A6C34878D82A}">
                    <a16:rowId xmlns:a16="http://schemas.microsoft.com/office/drawing/2014/main" val="1199824690"/>
                  </a:ext>
                </a:extLst>
              </a:tr>
            </a:tbl>
          </a:graphicData>
        </a:graphic>
      </p:graphicFrame>
    </p:spTree>
    <p:extLst>
      <p:ext uri="{BB962C8B-B14F-4D97-AF65-F5344CB8AC3E}">
        <p14:creationId xmlns:p14="http://schemas.microsoft.com/office/powerpoint/2010/main" val="356375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EA81-8ACF-7D64-8454-AE406DD5DE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317060C-1F7B-A9E7-773A-FC6B1A4C2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24969959-9C95-8E84-4D1D-7A5A93A50E8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E2E3764-A458-9899-B53A-043014524F1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11C3C5A-C755-3090-8047-EAC575E7C218}"/>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2" name="TextBox 1">
            <a:extLst>
              <a:ext uri="{FF2B5EF4-FFF2-40B4-BE49-F238E27FC236}">
                <a16:creationId xmlns:a16="http://schemas.microsoft.com/office/drawing/2014/main" id="{7679AA6B-9E1D-10AB-907A-9077FC4D81E5}"/>
              </a:ext>
            </a:extLst>
          </p:cNvPr>
          <p:cNvSpPr txBox="1"/>
          <p:nvPr/>
        </p:nvSpPr>
        <p:spPr>
          <a:xfrm>
            <a:off x="4657725" y="2532773"/>
            <a:ext cx="6691576" cy="1384995"/>
          </a:xfrm>
          <a:prstGeom prst="rect">
            <a:avLst/>
          </a:prstGeom>
          <a:noFill/>
        </p:spPr>
        <p:txBody>
          <a:bodyPr wrap="square" rtlCol="0">
            <a:spAutoFit/>
          </a:bodyPr>
          <a:lstStyle/>
          <a:p>
            <a:r>
              <a:rPr lang="en-US" sz="2800"/>
              <a:t>Vì sao ta cần tổ chức dữ liệu dưới dạng các </a:t>
            </a:r>
            <a:r>
              <a:rPr lang="en-US" sz="2800" b="1">
                <a:solidFill>
                  <a:schemeClr val="accent2"/>
                </a:solidFill>
              </a:rPr>
              <a:t>bảng dim </a:t>
            </a:r>
            <a:r>
              <a:rPr lang="en-US" sz="2800"/>
              <a:t>và </a:t>
            </a:r>
            <a:r>
              <a:rPr lang="en-US" sz="2800" b="1">
                <a:solidFill>
                  <a:schemeClr val="accent2"/>
                </a:solidFill>
              </a:rPr>
              <a:t>bảng fact </a:t>
            </a:r>
            <a:r>
              <a:rPr lang="en-US" sz="2800"/>
              <a:t>thay vì gộp tất cả dữ liệu vào 1 bảng duy nhất? </a:t>
            </a:r>
          </a:p>
        </p:txBody>
      </p:sp>
      <p:sp>
        <p:nvSpPr>
          <p:cNvPr id="4" name="TextBox 3">
            <a:extLst>
              <a:ext uri="{FF2B5EF4-FFF2-40B4-BE49-F238E27FC236}">
                <a16:creationId xmlns:a16="http://schemas.microsoft.com/office/drawing/2014/main" id="{75151744-5BC9-E207-4167-7AC30BCB2282}"/>
              </a:ext>
            </a:extLst>
          </p:cNvPr>
          <p:cNvSpPr txBox="1"/>
          <p:nvPr/>
        </p:nvSpPr>
        <p:spPr>
          <a:xfrm>
            <a:off x="633017" y="2348108"/>
            <a:ext cx="4024708" cy="1754326"/>
          </a:xfrm>
          <a:prstGeom prst="rect">
            <a:avLst/>
          </a:prstGeom>
          <a:noFill/>
        </p:spPr>
        <p:txBody>
          <a:bodyPr wrap="square" rtlCol="0">
            <a:spAutoFit/>
          </a:bodyPr>
          <a:lstStyle/>
          <a:p>
            <a:r>
              <a:rPr lang="en-US" sz="5400" b="1"/>
              <a:t>DIM</a:t>
            </a:r>
            <a:r>
              <a:rPr lang="en-US" sz="5400">
                <a:solidFill>
                  <a:schemeClr val="bg1">
                    <a:lumMod val="65000"/>
                  </a:schemeClr>
                </a:solidFill>
              </a:rPr>
              <a:t>ENSION</a:t>
            </a:r>
          </a:p>
          <a:p>
            <a:r>
              <a:rPr lang="en-US" sz="5400" b="1"/>
              <a:t>FACT</a:t>
            </a:r>
          </a:p>
        </p:txBody>
      </p:sp>
    </p:spTree>
    <p:extLst>
      <p:ext uri="{BB962C8B-B14F-4D97-AF65-F5344CB8AC3E}">
        <p14:creationId xmlns:p14="http://schemas.microsoft.com/office/powerpoint/2010/main" val="232916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B0BAE-418B-E8DF-27A4-321078FDFDB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FDCCB98-D382-8D6A-DD10-D22FA4E74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DB7ED884-4CE3-A8B5-223A-F2D9C7AD7A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DA64581-6CD8-21F4-EE68-4BDD3BA4C0DE}"/>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91BC742-AA64-A9B1-D03F-D11F810A67FF}"/>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3" name="TextBox 2">
            <a:extLst>
              <a:ext uri="{FF2B5EF4-FFF2-40B4-BE49-F238E27FC236}">
                <a16:creationId xmlns:a16="http://schemas.microsoft.com/office/drawing/2014/main" id="{77794104-7EEC-60FD-9E62-1A63E4D5ABB6}"/>
              </a:ext>
            </a:extLst>
          </p:cNvPr>
          <p:cNvSpPr txBox="1"/>
          <p:nvPr/>
        </p:nvSpPr>
        <p:spPr>
          <a:xfrm>
            <a:off x="695325" y="975135"/>
            <a:ext cx="3913189" cy="369332"/>
          </a:xfrm>
          <a:prstGeom prst="rect">
            <a:avLst/>
          </a:prstGeom>
          <a:noFill/>
        </p:spPr>
        <p:txBody>
          <a:bodyPr wrap="square" rtlCol="0">
            <a:spAutoFit/>
          </a:bodyPr>
          <a:lstStyle/>
          <a:p>
            <a:r>
              <a:rPr lang="en-US" b="1"/>
              <a:t>Ví dụ về bảng fact_sales trải phẳng</a:t>
            </a:r>
          </a:p>
        </p:txBody>
      </p:sp>
      <p:pic>
        <p:nvPicPr>
          <p:cNvPr id="9" name="Picture 8">
            <a:extLst>
              <a:ext uri="{FF2B5EF4-FFF2-40B4-BE49-F238E27FC236}">
                <a16:creationId xmlns:a16="http://schemas.microsoft.com/office/drawing/2014/main" id="{3A364F00-199B-128C-5F24-4D941437746B}"/>
              </a:ext>
            </a:extLst>
          </p:cNvPr>
          <p:cNvPicPr>
            <a:picLocks noChangeAspect="1"/>
          </p:cNvPicPr>
          <p:nvPr/>
        </p:nvPicPr>
        <p:blipFill>
          <a:blip r:embed="rId3"/>
          <a:stretch>
            <a:fillRect/>
          </a:stretch>
        </p:blipFill>
        <p:spPr>
          <a:xfrm>
            <a:off x="695325" y="1338011"/>
            <a:ext cx="10801350" cy="2872161"/>
          </a:xfrm>
          <a:prstGeom prst="rect">
            <a:avLst/>
          </a:prstGeom>
        </p:spPr>
      </p:pic>
      <p:sp>
        <p:nvSpPr>
          <p:cNvPr id="10" name="TextBox 9">
            <a:extLst>
              <a:ext uri="{FF2B5EF4-FFF2-40B4-BE49-F238E27FC236}">
                <a16:creationId xmlns:a16="http://schemas.microsoft.com/office/drawing/2014/main" id="{E8CE1E1E-B142-D2CF-0ECD-7DD524B9BA68}"/>
              </a:ext>
            </a:extLst>
          </p:cNvPr>
          <p:cNvSpPr txBox="1"/>
          <p:nvPr/>
        </p:nvSpPr>
        <p:spPr>
          <a:xfrm>
            <a:off x="695325" y="4411994"/>
            <a:ext cx="10401300" cy="1200329"/>
          </a:xfrm>
          <a:prstGeom prst="rect">
            <a:avLst/>
          </a:prstGeom>
          <a:noFill/>
        </p:spPr>
        <p:txBody>
          <a:bodyPr wrap="square" rtlCol="0">
            <a:spAutoFit/>
          </a:bodyPr>
          <a:lstStyle/>
          <a:p>
            <a:r>
              <a:rPr lang="en-US" b="1"/>
              <a:t>Nhận xét:</a:t>
            </a:r>
          </a:p>
          <a:p>
            <a:r>
              <a:rPr lang="en-US"/>
              <a:t>- Thông tin trùng lặp nhiều, dung lượng bảng tăng lên không cần thiết</a:t>
            </a:r>
          </a:p>
          <a:p>
            <a:r>
              <a:rPr lang="en-US"/>
              <a:t>- Việc cập nhật thông tin (nếu có) tốn nhiều chi phí và có thể thiếu tính đồng bộ</a:t>
            </a:r>
          </a:p>
          <a:p>
            <a:r>
              <a:rPr lang="en-US"/>
              <a:t>- Các thao tác trực quan hóa dữ liệu sau này kém linh hoạt hơn</a:t>
            </a:r>
          </a:p>
        </p:txBody>
      </p:sp>
    </p:spTree>
    <p:extLst>
      <p:ext uri="{BB962C8B-B14F-4D97-AF65-F5344CB8AC3E}">
        <p14:creationId xmlns:p14="http://schemas.microsoft.com/office/powerpoint/2010/main" val="367602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E3AFB-177B-E858-BFE5-67A0E33D70D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0361769-F665-8547-871F-E3AFD27C1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2981D986-CD28-CA0B-7478-2862228EF2DB}"/>
              </a:ext>
            </a:extLst>
          </p:cNvPr>
          <p:cNvSpPr/>
          <p:nvPr/>
        </p:nvSpPr>
        <p:spPr>
          <a:xfrm>
            <a:off x="1681496"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B55232F-042E-010B-9809-3A60C267F20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0E38969-0BD6-E7EA-7A26-C233A736F9CF}"/>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0ADE04C5-7DE1-DAA5-014F-2E329FA7BF1A}"/>
              </a:ext>
            </a:extLst>
          </p:cNvPr>
          <p:cNvPicPr>
            <a:picLocks noChangeAspect="1"/>
          </p:cNvPicPr>
          <p:nvPr/>
        </p:nvPicPr>
        <p:blipFill>
          <a:blip r:embed="rId3"/>
          <a:stretch>
            <a:fillRect/>
          </a:stretch>
        </p:blipFill>
        <p:spPr>
          <a:xfrm>
            <a:off x="536509" y="3405344"/>
            <a:ext cx="6740520" cy="1619180"/>
          </a:xfrm>
          <a:prstGeom prst="rect">
            <a:avLst/>
          </a:prstGeom>
        </p:spPr>
      </p:pic>
      <p:pic>
        <p:nvPicPr>
          <p:cNvPr id="10" name="Picture 9">
            <a:extLst>
              <a:ext uri="{FF2B5EF4-FFF2-40B4-BE49-F238E27FC236}">
                <a16:creationId xmlns:a16="http://schemas.microsoft.com/office/drawing/2014/main" id="{7489AFD3-6289-4665-8EA1-8DE0E878328A}"/>
              </a:ext>
            </a:extLst>
          </p:cNvPr>
          <p:cNvPicPr>
            <a:picLocks noChangeAspect="1"/>
          </p:cNvPicPr>
          <p:nvPr/>
        </p:nvPicPr>
        <p:blipFill>
          <a:blip r:embed="rId4"/>
          <a:stretch>
            <a:fillRect/>
          </a:stretch>
        </p:blipFill>
        <p:spPr>
          <a:xfrm>
            <a:off x="7531166" y="1728422"/>
            <a:ext cx="4124325" cy="3257550"/>
          </a:xfrm>
          <a:prstGeom prst="rect">
            <a:avLst/>
          </a:prstGeom>
        </p:spPr>
      </p:pic>
      <p:sp>
        <p:nvSpPr>
          <p:cNvPr id="12" name="Rectangle 11">
            <a:extLst>
              <a:ext uri="{FF2B5EF4-FFF2-40B4-BE49-F238E27FC236}">
                <a16:creationId xmlns:a16="http://schemas.microsoft.com/office/drawing/2014/main" id="{4626753B-CECD-25BA-4F52-6E034D4E3676}"/>
              </a:ext>
            </a:extLst>
          </p:cNvPr>
          <p:cNvSpPr/>
          <p:nvPr/>
        </p:nvSpPr>
        <p:spPr>
          <a:xfrm>
            <a:off x="4427805" y="3443896"/>
            <a:ext cx="638175" cy="1542076"/>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D3D895-A760-A94B-354C-F814FD6E049C}"/>
              </a:ext>
            </a:extLst>
          </p:cNvPr>
          <p:cNvSpPr/>
          <p:nvPr/>
        </p:nvSpPr>
        <p:spPr>
          <a:xfrm>
            <a:off x="7487608" y="1728422"/>
            <a:ext cx="757238" cy="3257549"/>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8B381F-AAB4-B4CE-9161-24710C4278D2}"/>
              </a:ext>
            </a:extLst>
          </p:cNvPr>
          <p:cNvSpPr txBox="1"/>
          <p:nvPr/>
        </p:nvSpPr>
        <p:spPr>
          <a:xfrm>
            <a:off x="7410428" y="5109921"/>
            <a:ext cx="4245063" cy="584775"/>
          </a:xfrm>
          <a:prstGeom prst="rect">
            <a:avLst/>
          </a:prstGeom>
          <a:noFill/>
        </p:spPr>
        <p:txBody>
          <a:bodyPr wrap="square" rtlCol="0">
            <a:spAutoFit/>
          </a:bodyPr>
          <a:lstStyle/>
          <a:p>
            <a:r>
              <a:rPr lang="en-US" sz="1600" b="1" i="1">
                <a:solidFill>
                  <a:schemeClr val="accent2"/>
                </a:solidFill>
              </a:rPr>
              <a:t>Bảng dim_store: </a:t>
            </a:r>
          </a:p>
          <a:p>
            <a:r>
              <a:rPr lang="en-US" sz="1600" i="1">
                <a:solidFill>
                  <a:schemeClr val="accent2"/>
                </a:solidFill>
              </a:rPr>
              <a:t>lưu trữ thông tin mỗi cửa hàng</a:t>
            </a:r>
          </a:p>
        </p:txBody>
      </p:sp>
      <p:sp>
        <p:nvSpPr>
          <p:cNvPr id="15" name="TextBox 14">
            <a:extLst>
              <a:ext uri="{FF2B5EF4-FFF2-40B4-BE49-F238E27FC236}">
                <a16:creationId xmlns:a16="http://schemas.microsoft.com/office/drawing/2014/main" id="{6F3F5502-F9C3-9B53-3677-0563F3898751}"/>
              </a:ext>
            </a:extLst>
          </p:cNvPr>
          <p:cNvSpPr txBox="1"/>
          <p:nvPr/>
        </p:nvSpPr>
        <p:spPr>
          <a:xfrm>
            <a:off x="536509" y="5109921"/>
            <a:ext cx="6740520" cy="584775"/>
          </a:xfrm>
          <a:prstGeom prst="rect">
            <a:avLst/>
          </a:prstGeom>
          <a:noFill/>
        </p:spPr>
        <p:txBody>
          <a:bodyPr wrap="square" rtlCol="0">
            <a:spAutoFit/>
          </a:bodyPr>
          <a:lstStyle/>
          <a:p>
            <a:r>
              <a:rPr lang="en-US" sz="1600" b="1" i="1">
                <a:solidFill>
                  <a:schemeClr val="accent2"/>
                </a:solidFill>
              </a:rPr>
              <a:t>Bảng fact_sales: </a:t>
            </a:r>
          </a:p>
          <a:p>
            <a:r>
              <a:rPr lang="en-US" sz="1600" i="1">
                <a:solidFill>
                  <a:schemeClr val="accent2"/>
                </a:solidFill>
              </a:rPr>
              <a:t>chỉ lưu thông tin về đơn hàng, không có thông tin “thừa”về các chiều dữ liệu</a:t>
            </a:r>
          </a:p>
        </p:txBody>
      </p:sp>
      <p:sp>
        <p:nvSpPr>
          <p:cNvPr id="16" name="TextBox 15">
            <a:extLst>
              <a:ext uri="{FF2B5EF4-FFF2-40B4-BE49-F238E27FC236}">
                <a16:creationId xmlns:a16="http://schemas.microsoft.com/office/drawing/2014/main" id="{A190E720-8659-A8EC-06F4-0BEAC7D5D373}"/>
              </a:ext>
            </a:extLst>
          </p:cNvPr>
          <p:cNvSpPr txBox="1"/>
          <p:nvPr/>
        </p:nvSpPr>
        <p:spPr>
          <a:xfrm>
            <a:off x="536509" y="768347"/>
            <a:ext cx="6602813" cy="1815882"/>
          </a:xfrm>
          <a:prstGeom prst="rect">
            <a:avLst/>
          </a:prstGeom>
          <a:noFill/>
        </p:spPr>
        <p:txBody>
          <a:bodyPr wrap="square" rtlCol="0">
            <a:spAutoFit/>
          </a:bodyPr>
          <a:lstStyle/>
          <a:p>
            <a:pPr algn="just"/>
            <a:r>
              <a:rPr lang="en-US" sz="1600"/>
              <a:t>Thay vì “nhồi nhét” tất cả thông tin vào bảng lớn, người dùng nên tách thành nhiều bảng nhỏ, chuyên biệt.</a:t>
            </a:r>
          </a:p>
          <a:p>
            <a:pPr algn="just"/>
            <a:endParaRPr lang="en-US" sz="1600"/>
          </a:p>
          <a:p>
            <a:pPr algn="just"/>
            <a:r>
              <a:rPr lang="en-US" sz="1600"/>
              <a:t>Mỗi bảng dim phụ trách lưu trữ thông tin về một chiều dữ liệu nhất định:</a:t>
            </a:r>
          </a:p>
          <a:p>
            <a:pPr algn="just"/>
            <a:r>
              <a:rPr lang="en-US" sz="1600"/>
              <a:t>- Khách hàng =&gt; dim_customer</a:t>
            </a:r>
          </a:p>
          <a:p>
            <a:pPr algn="just"/>
            <a:r>
              <a:rPr lang="en-US" sz="1600"/>
              <a:t>- Cửa hàng =&gt; dim_store</a:t>
            </a:r>
          </a:p>
          <a:p>
            <a:pPr algn="just"/>
            <a:r>
              <a:rPr lang="en-US" sz="1600"/>
              <a:t>- Sản phẩm =&gt; dim_product</a:t>
            </a:r>
          </a:p>
        </p:txBody>
      </p:sp>
    </p:spTree>
    <p:extLst>
      <p:ext uri="{BB962C8B-B14F-4D97-AF65-F5344CB8AC3E}">
        <p14:creationId xmlns:p14="http://schemas.microsoft.com/office/powerpoint/2010/main" val="128245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06F3-9AF9-7BEA-BBAC-87D899355D9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0C9089-FE8D-8962-4C45-A3458B22A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C4311023-17E7-0EE4-7ED7-EEE96A85304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903B560-7C18-4F86-E57C-2A2C5D78901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99132D-37AB-E066-911C-E8C226865486}"/>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16" name="TextBox 15">
            <a:extLst>
              <a:ext uri="{FF2B5EF4-FFF2-40B4-BE49-F238E27FC236}">
                <a16:creationId xmlns:a16="http://schemas.microsoft.com/office/drawing/2014/main" id="{0C41EE96-0440-C133-3D8E-C462BB9518F1}"/>
              </a:ext>
            </a:extLst>
          </p:cNvPr>
          <p:cNvSpPr txBox="1"/>
          <p:nvPr/>
        </p:nvSpPr>
        <p:spPr>
          <a:xfrm>
            <a:off x="2907620" y="1207732"/>
            <a:ext cx="6602813" cy="369332"/>
          </a:xfrm>
          <a:prstGeom prst="rect">
            <a:avLst/>
          </a:prstGeom>
          <a:noFill/>
        </p:spPr>
        <p:txBody>
          <a:bodyPr wrap="square" rtlCol="0">
            <a:spAutoFit/>
          </a:bodyPr>
          <a:lstStyle/>
          <a:p>
            <a:pPr algn="ctr"/>
            <a:r>
              <a:rPr lang="en-US" b="1"/>
              <a:t>So sánh đặc điểm của bảng dim và bảng fact</a:t>
            </a:r>
          </a:p>
        </p:txBody>
      </p:sp>
      <p:graphicFrame>
        <p:nvGraphicFramePr>
          <p:cNvPr id="2" name="Table 1">
            <a:extLst>
              <a:ext uri="{FF2B5EF4-FFF2-40B4-BE49-F238E27FC236}">
                <a16:creationId xmlns:a16="http://schemas.microsoft.com/office/drawing/2014/main" id="{74A9814A-9C8D-2A69-E677-CADE24E84CEF}"/>
              </a:ext>
            </a:extLst>
          </p:cNvPr>
          <p:cNvGraphicFramePr>
            <a:graphicFrameLocks noGrp="1"/>
          </p:cNvGraphicFramePr>
          <p:nvPr>
            <p:extLst>
              <p:ext uri="{D42A27DB-BD31-4B8C-83A1-F6EECF244321}">
                <p14:modId xmlns:p14="http://schemas.microsoft.com/office/powerpoint/2010/main" val="1141363259"/>
              </p:ext>
            </p:extLst>
          </p:nvPr>
        </p:nvGraphicFramePr>
        <p:xfrm>
          <a:off x="1453513" y="1577064"/>
          <a:ext cx="9284973" cy="2993031"/>
        </p:xfrm>
        <a:graphic>
          <a:graphicData uri="http://schemas.openxmlformats.org/drawingml/2006/table">
            <a:tbl>
              <a:tblPr firstRow="1" bandRow="1">
                <a:tableStyleId>{72833802-FEF1-4C79-8D5D-14CF1EAF98D9}</a:tableStyleId>
              </a:tblPr>
              <a:tblGrid>
                <a:gridCol w="3094991">
                  <a:extLst>
                    <a:ext uri="{9D8B030D-6E8A-4147-A177-3AD203B41FA5}">
                      <a16:colId xmlns:a16="http://schemas.microsoft.com/office/drawing/2014/main" val="190425386"/>
                    </a:ext>
                  </a:extLst>
                </a:gridCol>
                <a:gridCol w="3094991">
                  <a:extLst>
                    <a:ext uri="{9D8B030D-6E8A-4147-A177-3AD203B41FA5}">
                      <a16:colId xmlns:a16="http://schemas.microsoft.com/office/drawing/2014/main" val="4251058980"/>
                    </a:ext>
                  </a:extLst>
                </a:gridCol>
                <a:gridCol w="3094991">
                  <a:extLst>
                    <a:ext uri="{9D8B030D-6E8A-4147-A177-3AD203B41FA5}">
                      <a16:colId xmlns:a16="http://schemas.microsoft.com/office/drawing/2014/main" val="2748118102"/>
                    </a:ext>
                  </a:extLst>
                </a:gridCol>
              </a:tblGrid>
              <a:tr h="358036">
                <a:tc>
                  <a:txBody>
                    <a:bodyPr/>
                    <a:lstStyle/>
                    <a:p>
                      <a:pPr algn="ctr"/>
                      <a:r>
                        <a:rPr lang="en-US" sz="1600"/>
                        <a:t>Nội dung</a:t>
                      </a:r>
                    </a:p>
                  </a:txBody>
                  <a:tcPr/>
                </a:tc>
                <a:tc>
                  <a:txBody>
                    <a:bodyPr/>
                    <a:lstStyle/>
                    <a:p>
                      <a:pPr algn="ctr"/>
                      <a:r>
                        <a:rPr lang="en-US" sz="1600"/>
                        <a:t>Bảng fact</a:t>
                      </a:r>
                    </a:p>
                  </a:txBody>
                  <a:tcPr/>
                </a:tc>
                <a:tc>
                  <a:txBody>
                    <a:bodyPr/>
                    <a:lstStyle/>
                    <a:p>
                      <a:pPr algn="ctr"/>
                      <a:r>
                        <a:rPr lang="en-US" sz="1600"/>
                        <a:t>Bảng dim</a:t>
                      </a:r>
                    </a:p>
                  </a:txBody>
                  <a:tcPr/>
                </a:tc>
                <a:extLst>
                  <a:ext uri="{0D108BD9-81ED-4DB2-BD59-A6C34878D82A}">
                    <a16:rowId xmlns:a16="http://schemas.microsoft.com/office/drawing/2014/main" val="1159228748"/>
                  </a:ext>
                </a:extLst>
              </a:tr>
              <a:tr h="559124">
                <a:tc>
                  <a:txBody>
                    <a:bodyPr/>
                    <a:lstStyle/>
                    <a:p>
                      <a:r>
                        <a:rPr lang="en-US" sz="1600"/>
                        <a:t>Ý nghĩa</a:t>
                      </a:r>
                    </a:p>
                  </a:txBody>
                  <a:tcPr/>
                </a:tc>
                <a:tc>
                  <a:txBody>
                    <a:bodyPr/>
                    <a:lstStyle/>
                    <a:p>
                      <a:r>
                        <a:rPr lang="en-US" sz="1600"/>
                        <a:t>Bảng “giao dịch”, phản ánh các sự kiện thực tế</a:t>
                      </a:r>
                    </a:p>
                  </a:txBody>
                  <a:tcPr/>
                </a:tc>
                <a:tc>
                  <a:txBody>
                    <a:bodyPr/>
                    <a:lstStyle/>
                    <a:p>
                      <a:r>
                        <a:rPr lang="en-US" sz="1600"/>
                        <a:t>Bảng “mô tả”, gồm thông tin chi tiết về một chiều dữ liệu cụ thể</a:t>
                      </a:r>
                    </a:p>
                  </a:txBody>
                  <a:tcPr/>
                </a:tc>
                <a:extLst>
                  <a:ext uri="{0D108BD9-81ED-4DB2-BD59-A6C34878D82A}">
                    <a16:rowId xmlns:a16="http://schemas.microsoft.com/office/drawing/2014/main" val="763502734"/>
                  </a:ext>
                </a:extLst>
              </a:tr>
              <a:tr h="358036">
                <a:tc>
                  <a:txBody>
                    <a:bodyPr/>
                    <a:lstStyle/>
                    <a:p>
                      <a:r>
                        <a:rPr lang="en-US" sz="1600"/>
                        <a:t>Kích cỡ dữ liệu</a:t>
                      </a:r>
                    </a:p>
                  </a:txBody>
                  <a:tcPr/>
                </a:tc>
                <a:tc>
                  <a:txBody>
                    <a:bodyPr/>
                    <a:lstStyle/>
                    <a:p>
                      <a:r>
                        <a:rPr lang="en-US" sz="1600"/>
                        <a:t>Rất nhiều hàng, ít cột</a:t>
                      </a:r>
                    </a:p>
                  </a:txBody>
                  <a:tcPr/>
                </a:tc>
                <a:tc>
                  <a:txBody>
                    <a:bodyPr/>
                    <a:lstStyle/>
                    <a:p>
                      <a:r>
                        <a:rPr lang="en-US" sz="1600"/>
                        <a:t>Ít hàng, nhiều cột</a:t>
                      </a:r>
                    </a:p>
                  </a:txBody>
                  <a:tcPr/>
                </a:tc>
                <a:extLst>
                  <a:ext uri="{0D108BD9-81ED-4DB2-BD59-A6C34878D82A}">
                    <a16:rowId xmlns:a16="http://schemas.microsoft.com/office/drawing/2014/main" val="484583955"/>
                  </a:ext>
                </a:extLst>
              </a:tr>
              <a:tr h="1118719">
                <a:tc>
                  <a:txBody>
                    <a:bodyPr/>
                    <a:lstStyle/>
                    <a:p>
                      <a:r>
                        <a:rPr lang="en-US" sz="1600"/>
                        <a:t>Các trường thông tin</a:t>
                      </a:r>
                    </a:p>
                  </a:txBody>
                  <a:tcPr/>
                </a:tc>
                <a:tc>
                  <a:txBody>
                    <a:bodyPr/>
                    <a:lstStyle/>
                    <a:p>
                      <a:r>
                        <a:rPr lang="en-US" sz="1600"/>
                        <a:t>Gồm các mã id (store_id, product_id...) để kết nối đến bảng dim</a:t>
                      </a:r>
                    </a:p>
                  </a:txBody>
                  <a:tcPr/>
                </a:tc>
                <a:tc>
                  <a:txBody>
                    <a:bodyPr/>
                    <a:lstStyle/>
                    <a:p>
                      <a:r>
                        <a:rPr lang="en-US" sz="1600"/>
                        <a:t>Gồm mã id (store_id...) để kết nối với bảng fact. Tương ứng với mỗi mã id là thông tin chi tiết của từng mã (tên store, tên tỉnh, vùng miền)</a:t>
                      </a:r>
                    </a:p>
                  </a:txBody>
                  <a:tcPr/>
                </a:tc>
                <a:extLst>
                  <a:ext uri="{0D108BD9-81ED-4DB2-BD59-A6C34878D82A}">
                    <a16:rowId xmlns:a16="http://schemas.microsoft.com/office/drawing/2014/main" val="2890355130"/>
                  </a:ext>
                </a:extLst>
              </a:tr>
              <a:tr h="559124">
                <a:tc>
                  <a:txBody>
                    <a:bodyPr/>
                    <a:lstStyle/>
                    <a:p>
                      <a:r>
                        <a:rPr lang="en-US" sz="1600"/>
                        <a:t>Tính trùng lặp của dữ liệu</a:t>
                      </a:r>
                    </a:p>
                  </a:txBody>
                  <a:tcPr/>
                </a:tc>
                <a:tc>
                  <a:txBody>
                    <a:bodyPr/>
                    <a:lstStyle/>
                    <a:p>
                      <a:r>
                        <a:rPr lang="en-US" sz="1600"/>
                        <a:t>Mỗi mã id (store_id) có thể lặp lại nhiều lần</a:t>
                      </a:r>
                    </a:p>
                  </a:txBody>
                  <a:tcPr/>
                </a:tc>
                <a:tc>
                  <a:txBody>
                    <a:bodyPr/>
                    <a:lstStyle/>
                    <a:p>
                      <a:r>
                        <a:rPr lang="en-US" sz="1600"/>
                        <a:t>Mỗi mã id (store_id) chỉ xuất hiện duy nhất 1 lần</a:t>
                      </a:r>
                    </a:p>
                  </a:txBody>
                  <a:tcPr/>
                </a:tc>
                <a:extLst>
                  <a:ext uri="{0D108BD9-81ED-4DB2-BD59-A6C34878D82A}">
                    <a16:rowId xmlns:a16="http://schemas.microsoft.com/office/drawing/2014/main" val="955022082"/>
                  </a:ext>
                </a:extLst>
              </a:tr>
            </a:tbl>
          </a:graphicData>
        </a:graphic>
      </p:graphicFrame>
    </p:spTree>
    <p:extLst>
      <p:ext uri="{BB962C8B-B14F-4D97-AF65-F5344CB8AC3E}">
        <p14:creationId xmlns:p14="http://schemas.microsoft.com/office/powerpoint/2010/main" val="100337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F67C-0497-2E06-AF89-1422DDAB58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C5E1F0F-4097-E05B-CA20-3A3A75797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381CEE7-55B6-E4CC-9A96-BC7E5FF1ECAA}"/>
              </a:ext>
            </a:extLst>
          </p:cNvPr>
          <p:cNvSpPr/>
          <p:nvPr/>
        </p:nvSpPr>
        <p:spPr>
          <a:xfrm>
            <a:off x="1681496"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0B2924B-A111-DD7B-796D-EC485731A7E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05089DC-AE7C-15D3-6D36-C4DB166F582D}"/>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4" name="Picture 3">
            <a:extLst>
              <a:ext uri="{FF2B5EF4-FFF2-40B4-BE49-F238E27FC236}">
                <a16:creationId xmlns:a16="http://schemas.microsoft.com/office/drawing/2014/main" id="{1393F792-F7B8-0761-41F3-11AB52F27AC5}"/>
              </a:ext>
            </a:extLst>
          </p:cNvPr>
          <p:cNvPicPr>
            <a:picLocks noChangeAspect="1"/>
          </p:cNvPicPr>
          <p:nvPr/>
        </p:nvPicPr>
        <p:blipFill>
          <a:blip r:embed="rId3"/>
          <a:stretch>
            <a:fillRect/>
          </a:stretch>
        </p:blipFill>
        <p:spPr>
          <a:xfrm>
            <a:off x="857250" y="923925"/>
            <a:ext cx="6943725" cy="4594344"/>
          </a:xfrm>
          <a:prstGeom prst="rect">
            <a:avLst/>
          </a:prstGeom>
        </p:spPr>
      </p:pic>
      <p:sp>
        <p:nvSpPr>
          <p:cNvPr id="7" name="TextBox 6">
            <a:extLst>
              <a:ext uri="{FF2B5EF4-FFF2-40B4-BE49-F238E27FC236}">
                <a16:creationId xmlns:a16="http://schemas.microsoft.com/office/drawing/2014/main" id="{FDDDB94E-E19E-68FC-AA11-0779D3F33296}"/>
              </a:ext>
            </a:extLst>
          </p:cNvPr>
          <p:cNvSpPr txBox="1"/>
          <p:nvPr/>
        </p:nvSpPr>
        <p:spPr>
          <a:xfrm>
            <a:off x="4387855" y="1461414"/>
            <a:ext cx="1787520" cy="369332"/>
          </a:xfrm>
          <a:prstGeom prst="rect">
            <a:avLst/>
          </a:prstGeom>
          <a:noFill/>
        </p:spPr>
        <p:txBody>
          <a:bodyPr wrap="square" rtlCol="0">
            <a:spAutoFit/>
          </a:bodyPr>
          <a:lstStyle/>
          <a:p>
            <a:r>
              <a:rPr lang="en-US" b="1" i="1">
                <a:solidFill>
                  <a:schemeClr val="accent2"/>
                </a:solidFill>
              </a:rPr>
              <a:t>Các bảng fact</a:t>
            </a:r>
          </a:p>
        </p:txBody>
      </p:sp>
      <p:sp>
        <p:nvSpPr>
          <p:cNvPr id="17" name="TextBox 16">
            <a:extLst>
              <a:ext uri="{FF2B5EF4-FFF2-40B4-BE49-F238E27FC236}">
                <a16:creationId xmlns:a16="http://schemas.microsoft.com/office/drawing/2014/main" id="{AE5EF975-39CB-EB20-AD36-BEAC15EA40D9}"/>
              </a:ext>
            </a:extLst>
          </p:cNvPr>
          <p:cNvSpPr txBox="1"/>
          <p:nvPr/>
        </p:nvSpPr>
        <p:spPr>
          <a:xfrm>
            <a:off x="8016072" y="1472634"/>
            <a:ext cx="3595715" cy="2862322"/>
          </a:xfrm>
          <a:prstGeom prst="rect">
            <a:avLst/>
          </a:prstGeom>
          <a:noFill/>
        </p:spPr>
        <p:txBody>
          <a:bodyPr wrap="square" rtlCol="0">
            <a:spAutoFit/>
          </a:bodyPr>
          <a:lstStyle/>
          <a:p>
            <a:pPr algn="ctr"/>
            <a:r>
              <a:rPr lang="en-US"/>
              <a:t>Với tư duy tổ chức dữ liệu </a:t>
            </a:r>
          </a:p>
          <a:p>
            <a:pPr algn="ctr"/>
            <a:r>
              <a:rPr lang="en-US"/>
              <a:t>theo dim-fact như vậy</a:t>
            </a:r>
          </a:p>
          <a:p>
            <a:pPr algn="ctr"/>
            <a:endParaRPr lang="en-US"/>
          </a:p>
          <a:p>
            <a:pPr algn="ctr"/>
            <a:endParaRPr lang="en-US"/>
          </a:p>
          <a:p>
            <a:pPr algn="ctr"/>
            <a:r>
              <a:rPr lang="en-US"/>
              <a:t>có thể tính toán cần kết nối những dữ liệu nào ngay từ đầu</a:t>
            </a:r>
          </a:p>
          <a:p>
            <a:pPr algn="ctr"/>
            <a:endParaRPr lang="en-US"/>
          </a:p>
          <a:p>
            <a:pPr algn="ctr"/>
            <a:endParaRPr lang="en-US"/>
          </a:p>
          <a:p>
            <a:pPr algn="ctr"/>
            <a:r>
              <a:rPr lang="en-US"/>
              <a:t>dashboard được tối ưu + tiết kiệm thời gian</a:t>
            </a:r>
          </a:p>
        </p:txBody>
      </p:sp>
      <p:sp>
        <p:nvSpPr>
          <p:cNvPr id="18" name="Arrow: Down 17">
            <a:extLst>
              <a:ext uri="{FF2B5EF4-FFF2-40B4-BE49-F238E27FC236}">
                <a16:creationId xmlns:a16="http://schemas.microsoft.com/office/drawing/2014/main" id="{B494F34C-6CDA-102E-D52A-B8B547849853}"/>
              </a:ext>
            </a:extLst>
          </p:cNvPr>
          <p:cNvSpPr/>
          <p:nvPr/>
        </p:nvSpPr>
        <p:spPr>
          <a:xfrm>
            <a:off x="9684550" y="2095500"/>
            <a:ext cx="258759" cy="463502"/>
          </a:xfrm>
          <a:prstGeom prst="downArrow">
            <a:avLst/>
          </a:prstGeom>
          <a:solidFill>
            <a:schemeClr val="accent2"/>
          </a:solidFill>
          <a:ln>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2A35DAE-0FCD-EF00-60AF-33F380AAFC2A}"/>
              </a:ext>
            </a:extLst>
          </p:cNvPr>
          <p:cNvSpPr txBox="1"/>
          <p:nvPr/>
        </p:nvSpPr>
        <p:spPr>
          <a:xfrm>
            <a:off x="3435352" y="3346667"/>
            <a:ext cx="1787520" cy="369332"/>
          </a:xfrm>
          <a:prstGeom prst="rect">
            <a:avLst/>
          </a:prstGeom>
          <a:noFill/>
        </p:spPr>
        <p:txBody>
          <a:bodyPr wrap="square" rtlCol="0">
            <a:spAutoFit/>
          </a:bodyPr>
          <a:lstStyle/>
          <a:p>
            <a:pPr algn="ctr"/>
            <a:r>
              <a:rPr lang="en-US" b="1" i="1">
                <a:solidFill>
                  <a:schemeClr val="accent2"/>
                </a:solidFill>
              </a:rPr>
              <a:t>Các bảng dim</a:t>
            </a:r>
          </a:p>
        </p:txBody>
      </p:sp>
      <p:sp>
        <p:nvSpPr>
          <p:cNvPr id="27" name="Arrow: Down 26">
            <a:extLst>
              <a:ext uri="{FF2B5EF4-FFF2-40B4-BE49-F238E27FC236}">
                <a16:creationId xmlns:a16="http://schemas.microsoft.com/office/drawing/2014/main" id="{AA1281D9-3F95-3BB0-3E77-DFB48BAF6484}"/>
              </a:ext>
            </a:extLst>
          </p:cNvPr>
          <p:cNvSpPr/>
          <p:nvPr/>
        </p:nvSpPr>
        <p:spPr>
          <a:xfrm>
            <a:off x="9684550" y="3181868"/>
            <a:ext cx="258759" cy="463502"/>
          </a:xfrm>
          <a:prstGeom prst="downArrow">
            <a:avLst/>
          </a:prstGeom>
          <a:solidFill>
            <a:schemeClr val="accent2"/>
          </a:solidFill>
          <a:ln>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26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2384-7D09-8251-0475-B4D917CBD20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7AF80AD-0019-801A-0FBA-C6A641591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7742C476-784B-7B35-F080-D9C6C8F91E58}"/>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C66A98-C842-839C-15C8-A95A359F0696}"/>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7535C06-5F0A-059D-45C7-48173D111E48}"/>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16" name="TextBox 15">
            <a:extLst>
              <a:ext uri="{FF2B5EF4-FFF2-40B4-BE49-F238E27FC236}">
                <a16:creationId xmlns:a16="http://schemas.microsoft.com/office/drawing/2014/main" id="{A5031320-B63E-4C59-DA5F-33DFA7420193}"/>
              </a:ext>
            </a:extLst>
          </p:cNvPr>
          <p:cNvSpPr txBox="1"/>
          <p:nvPr/>
        </p:nvSpPr>
        <p:spPr>
          <a:xfrm>
            <a:off x="6660291" y="860991"/>
            <a:ext cx="5007655" cy="369332"/>
          </a:xfrm>
          <a:prstGeom prst="rect">
            <a:avLst/>
          </a:prstGeom>
          <a:noFill/>
        </p:spPr>
        <p:txBody>
          <a:bodyPr wrap="square" rtlCol="0">
            <a:spAutoFit/>
          </a:bodyPr>
          <a:lstStyle/>
          <a:p>
            <a:pPr algn="ctr"/>
            <a:r>
              <a:rPr lang="en-US" b="1"/>
              <a:t>Bảng fact_target</a:t>
            </a:r>
          </a:p>
        </p:txBody>
      </p:sp>
      <p:pic>
        <p:nvPicPr>
          <p:cNvPr id="4" name="Picture 3">
            <a:extLst>
              <a:ext uri="{FF2B5EF4-FFF2-40B4-BE49-F238E27FC236}">
                <a16:creationId xmlns:a16="http://schemas.microsoft.com/office/drawing/2014/main" id="{C5A21CF9-A371-88EE-2488-08443D2D6ECF}"/>
              </a:ext>
            </a:extLst>
          </p:cNvPr>
          <p:cNvPicPr>
            <a:picLocks noChangeAspect="1"/>
          </p:cNvPicPr>
          <p:nvPr/>
        </p:nvPicPr>
        <p:blipFill>
          <a:blip r:embed="rId3"/>
          <a:stretch>
            <a:fillRect/>
          </a:stretch>
        </p:blipFill>
        <p:spPr>
          <a:xfrm>
            <a:off x="6631537" y="1320010"/>
            <a:ext cx="5065163" cy="2352671"/>
          </a:xfrm>
          <a:prstGeom prst="rect">
            <a:avLst/>
          </a:prstGeom>
          <a:ln>
            <a:solidFill>
              <a:schemeClr val="accent1"/>
            </a:solidFill>
          </a:ln>
        </p:spPr>
      </p:pic>
      <p:pic>
        <p:nvPicPr>
          <p:cNvPr id="9" name="Picture 8">
            <a:extLst>
              <a:ext uri="{FF2B5EF4-FFF2-40B4-BE49-F238E27FC236}">
                <a16:creationId xmlns:a16="http://schemas.microsoft.com/office/drawing/2014/main" id="{DB14A733-D3CE-6A9C-26C0-E05C67D60581}"/>
              </a:ext>
            </a:extLst>
          </p:cNvPr>
          <p:cNvPicPr>
            <a:picLocks noChangeAspect="1"/>
          </p:cNvPicPr>
          <p:nvPr/>
        </p:nvPicPr>
        <p:blipFill>
          <a:blip r:embed="rId4"/>
          <a:stretch>
            <a:fillRect/>
          </a:stretch>
        </p:blipFill>
        <p:spPr>
          <a:xfrm>
            <a:off x="381000" y="1320010"/>
            <a:ext cx="5975603" cy="2352670"/>
          </a:xfrm>
          <a:prstGeom prst="rect">
            <a:avLst/>
          </a:prstGeom>
          <a:ln>
            <a:solidFill>
              <a:schemeClr val="accent1"/>
            </a:solidFill>
          </a:ln>
        </p:spPr>
      </p:pic>
      <p:sp>
        <p:nvSpPr>
          <p:cNvPr id="10" name="TextBox 9">
            <a:extLst>
              <a:ext uri="{FF2B5EF4-FFF2-40B4-BE49-F238E27FC236}">
                <a16:creationId xmlns:a16="http://schemas.microsoft.com/office/drawing/2014/main" id="{91C350EA-0F9C-FEAE-621C-3DE7BF50D4CD}"/>
              </a:ext>
            </a:extLst>
          </p:cNvPr>
          <p:cNvSpPr txBox="1"/>
          <p:nvPr/>
        </p:nvSpPr>
        <p:spPr>
          <a:xfrm>
            <a:off x="864974" y="860991"/>
            <a:ext cx="5007655" cy="369332"/>
          </a:xfrm>
          <a:prstGeom prst="rect">
            <a:avLst/>
          </a:prstGeom>
          <a:noFill/>
        </p:spPr>
        <p:txBody>
          <a:bodyPr wrap="square" rtlCol="0">
            <a:spAutoFit/>
          </a:bodyPr>
          <a:lstStyle/>
          <a:p>
            <a:pPr algn="ctr"/>
            <a:r>
              <a:rPr lang="en-US" b="1"/>
              <a:t>Bảng fact_sales</a:t>
            </a:r>
          </a:p>
        </p:txBody>
      </p:sp>
      <p:sp>
        <p:nvSpPr>
          <p:cNvPr id="12" name="TextBox 11">
            <a:extLst>
              <a:ext uri="{FF2B5EF4-FFF2-40B4-BE49-F238E27FC236}">
                <a16:creationId xmlns:a16="http://schemas.microsoft.com/office/drawing/2014/main" id="{C6C567D9-E0F1-5F7C-752F-78EF4C544BD6}"/>
              </a:ext>
            </a:extLst>
          </p:cNvPr>
          <p:cNvSpPr txBox="1"/>
          <p:nvPr/>
        </p:nvSpPr>
        <p:spPr>
          <a:xfrm>
            <a:off x="864974" y="3767930"/>
            <a:ext cx="5007655" cy="369332"/>
          </a:xfrm>
          <a:prstGeom prst="rect">
            <a:avLst/>
          </a:prstGeom>
          <a:noFill/>
        </p:spPr>
        <p:txBody>
          <a:bodyPr wrap="square" rtlCol="0">
            <a:spAutoFit/>
          </a:bodyPr>
          <a:lstStyle/>
          <a:p>
            <a:pPr algn="ctr"/>
            <a:r>
              <a:rPr lang="en-US"/>
              <a:t>Ta tính được: </a:t>
            </a:r>
            <a:r>
              <a:rPr lang="en-US" b="1">
                <a:solidFill>
                  <a:schemeClr val="accent2"/>
                </a:solidFill>
              </a:rPr>
              <a:t>doanh thu mỗi cửa hàng từng tháng</a:t>
            </a:r>
          </a:p>
        </p:txBody>
      </p:sp>
      <p:sp>
        <p:nvSpPr>
          <p:cNvPr id="13" name="TextBox 12">
            <a:extLst>
              <a:ext uri="{FF2B5EF4-FFF2-40B4-BE49-F238E27FC236}">
                <a16:creationId xmlns:a16="http://schemas.microsoft.com/office/drawing/2014/main" id="{5FE2EDD5-235B-C9BD-84D4-F893298BD578}"/>
              </a:ext>
            </a:extLst>
          </p:cNvPr>
          <p:cNvSpPr txBox="1"/>
          <p:nvPr/>
        </p:nvSpPr>
        <p:spPr>
          <a:xfrm>
            <a:off x="6660291" y="3767930"/>
            <a:ext cx="5007655" cy="369332"/>
          </a:xfrm>
          <a:prstGeom prst="rect">
            <a:avLst/>
          </a:prstGeom>
          <a:noFill/>
        </p:spPr>
        <p:txBody>
          <a:bodyPr wrap="square" rtlCol="0">
            <a:spAutoFit/>
          </a:bodyPr>
          <a:lstStyle/>
          <a:p>
            <a:pPr algn="ctr"/>
            <a:r>
              <a:rPr lang="en-US"/>
              <a:t>Ta có: </a:t>
            </a:r>
            <a:r>
              <a:rPr lang="en-US" b="1">
                <a:solidFill>
                  <a:schemeClr val="accent2"/>
                </a:solidFill>
              </a:rPr>
              <a:t>chỉ tiêu doanh thu mỗi cửa hàng từng tháng</a:t>
            </a:r>
          </a:p>
        </p:txBody>
      </p:sp>
      <p:sp>
        <p:nvSpPr>
          <p:cNvPr id="14" name="TextBox 13">
            <a:extLst>
              <a:ext uri="{FF2B5EF4-FFF2-40B4-BE49-F238E27FC236}">
                <a16:creationId xmlns:a16="http://schemas.microsoft.com/office/drawing/2014/main" id="{68E8708B-2350-AF1C-5244-AE1046D18B46}"/>
              </a:ext>
            </a:extLst>
          </p:cNvPr>
          <p:cNvSpPr txBox="1"/>
          <p:nvPr/>
        </p:nvSpPr>
        <p:spPr>
          <a:xfrm>
            <a:off x="3703423" y="4748763"/>
            <a:ext cx="5007655" cy="646331"/>
          </a:xfrm>
          <a:prstGeom prst="rect">
            <a:avLst/>
          </a:prstGeom>
          <a:noFill/>
        </p:spPr>
        <p:txBody>
          <a:bodyPr wrap="square" rtlCol="0">
            <a:spAutoFit/>
          </a:bodyPr>
          <a:lstStyle/>
          <a:p>
            <a:pPr algn="ctr"/>
            <a:r>
              <a:rPr lang="en-US"/>
              <a:t>Làm thế nào liên kết 2 thông tin trên và tính được </a:t>
            </a:r>
            <a:r>
              <a:rPr lang="en-US" b="1">
                <a:solidFill>
                  <a:schemeClr val="accent2"/>
                </a:solidFill>
              </a:rPr>
              <a:t>% Hoàn thành chỉ tiêu doanh thu</a:t>
            </a:r>
            <a:r>
              <a:rPr lang="en-US"/>
              <a:t>?</a:t>
            </a:r>
          </a:p>
        </p:txBody>
      </p:sp>
      <p:cxnSp>
        <p:nvCxnSpPr>
          <p:cNvPr id="17" name="Connector: Elbow 16">
            <a:extLst>
              <a:ext uri="{FF2B5EF4-FFF2-40B4-BE49-F238E27FC236}">
                <a16:creationId xmlns:a16="http://schemas.microsoft.com/office/drawing/2014/main" id="{F21128BE-0E59-6DEA-4813-C06FB6D658A4}"/>
              </a:ext>
            </a:extLst>
          </p:cNvPr>
          <p:cNvCxnSpPr>
            <a:stCxn id="12" idx="2"/>
            <a:endCxn id="14" idx="0"/>
          </p:cNvCxnSpPr>
          <p:nvPr/>
        </p:nvCxnSpPr>
        <p:spPr>
          <a:xfrm rot="16200000" flipH="1">
            <a:off x="4482276" y="3023787"/>
            <a:ext cx="611501" cy="2838449"/>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or: Elbow 18">
            <a:extLst>
              <a:ext uri="{FF2B5EF4-FFF2-40B4-BE49-F238E27FC236}">
                <a16:creationId xmlns:a16="http://schemas.microsoft.com/office/drawing/2014/main" id="{C3938C02-7718-4A2B-1CD1-09D32AF21F54}"/>
              </a:ext>
            </a:extLst>
          </p:cNvPr>
          <p:cNvCxnSpPr>
            <a:stCxn id="13" idx="2"/>
            <a:endCxn id="14" idx="0"/>
          </p:cNvCxnSpPr>
          <p:nvPr/>
        </p:nvCxnSpPr>
        <p:spPr>
          <a:xfrm rot="5400000">
            <a:off x="7379935" y="2964578"/>
            <a:ext cx="611501" cy="2956868"/>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AE37833B-06B9-9DF7-ED8F-18634B7506E2}"/>
              </a:ext>
            </a:extLst>
          </p:cNvPr>
          <p:cNvSpPr txBox="1"/>
          <p:nvPr/>
        </p:nvSpPr>
        <p:spPr>
          <a:xfrm>
            <a:off x="3703423" y="5708302"/>
            <a:ext cx="5007655" cy="369332"/>
          </a:xfrm>
          <a:prstGeom prst="rect">
            <a:avLst/>
          </a:prstGeom>
          <a:noFill/>
        </p:spPr>
        <p:txBody>
          <a:bodyPr wrap="square" rtlCol="0">
            <a:spAutoFit/>
          </a:bodyPr>
          <a:lstStyle/>
          <a:p>
            <a:pPr algn="ctr"/>
            <a:r>
              <a:rPr lang="en-US" b="1"/>
              <a:t>thiết lập mối liên hệ (Relationship) giữa các bảng</a:t>
            </a:r>
          </a:p>
        </p:txBody>
      </p:sp>
      <p:cxnSp>
        <p:nvCxnSpPr>
          <p:cNvPr id="22" name="Straight Arrow Connector 21">
            <a:extLst>
              <a:ext uri="{FF2B5EF4-FFF2-40B4-BE49-F238E27FC236}">
                <a16:creationId xmlns:a16="http://schemas.microsoft.com/office/drawing/2014/main" id="{71F90307-1C12-F959-EB22-657F96B0C7D8}"/>
              </a:ext>
            </a:extLst>
          </p:cNvPr>
          <p:cNvCxnSpPr>
            <a:stCxn id="14" idx="2"/>
            <a:endCxn id="20" idx="0"/>
          </p:cNvCxnSpPr>
          <p:nvPr/>
        </p:nvCxnSpPr>
        <p:spPr>
          <a:xfrm>
            <a:off x="6207251" y="5395094"/>
            <a:ext cx="0" cy="313208"/>
          </a:xfrm>
          <a:prstGeom prst="straightConnector1">
            <a:avLst/>
          </a:prstGeom>
          <a:ln>
            <a:solidFill>
              <a:srgbClr val="F0652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45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D4DE2-9879-7C99-29E4-262301CD21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5D8AA0-1812-1E6C-2EE4-750DDA170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5040DF82-04E5-1395-9041-508782F7F9F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31D7D9B-C1F4-1F66-4847-5F546B9763B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08EEDD8-1AFB-BD17-FB14-83C750130974}"/>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EC93293E-289E-6F56-2D5B-2733089D406A}"/>
              </a:ext>
            </a:extLst>
          </p:cNvPr>
          <p:cNvPicPr>
            <a:picLocks noChangeAspect="1"/>
          </p:cNvPicPr>
          <p:nvPr/>
        </p:nvPicPr>
        <p:blipFill>
          <a:blip r:embed="rId3"/>
          <a:stretch>
            <a:fillRect/>
          </a:stretch>
        </p:blipFill>
        <p:spPr>
          <a:xfrm>
            <a:off x="560580" y="1134636"/>
            <a:ext cx="5713988" cy="4588727"/>
          </a:xfrm>
          <a:prstGeom prst="rect">
            <a:avLst/>
          </a:prstGeom>
        </p:spPr>
      </p:pic>
      <p:sp>
        <p:nvSpPr>
          <p:cNvPr id="7" name="TextBox 6">
            <a:extLst>
              <a:ext uri="{FF2B5EF4-FFF2-40B4-BE49-F238E27FC236}">
                <a16:creationId xmlns:a16="http://schemas.microsoft.com/office/drawing/2014/main" id="{E7AE0942-4160-F99A-9EFE-7A54083E60DC}"/>
              </a:ext>
            </a:extLst>
          </p:cNvPr>
          <p:cNvSpPr txBox="1"/>
          <p:nvPr/>
        </p:nvSpPr>
        <p:spPr>
          <a:xfrm>
            <a:off x="6442790" y="1068481"/>
            <a:ext cx="5425360" cy="1754326"/>
          </a:xfrm>
          <a:prstGeom prst="rect">
            <a:avLst/>
          </a:prstGeom>
          <a:noFill/>
        </p:spPr>
        <p:txBody>
          <a:bodyPr wrap="square" rtlCol="0">
            <a:spAutoFit/>
          </a:bodyPr>
          <a:lstStyle/>
          <a:p>
            <a:pPr algn="just"/>
            <a:r>
              <a:rPr lang="en-US" b="1"/>
              <a:t>Tạo mối liên hệ (relationship) giữa các bảng</a:t>
            </a:r>
          </a:p>
          <a:p>
            <a:pPr algn="just"/>
            <a:r>
              <a:rPr lang="en-US"/>
              <a:t>- Tạo liên hệ giữa một bảng dim và một bảng fact</a:t>
            </a:r>
          </a:p>
          <a:p>
            <a:pPr algn="just"/>
            <a:r>
              <a:rPr lang="en-US"/>
              <a:t>- Sau khi liên hệ được tạo, có thể dùng bảng dim để filter, tác động mọi tính toán trên bảng fact</a:t>
            </a:r>
          </a:p>
          <a:p>
            <a:pPr algn="just"/>
            <a:r>
              <a:rPr lang="en-US"/>
              <a:t>- Cần tạo mối liên hệ </a:t>
            </a:r>
            <a:r>
              <a:rPr lang="en-US" b="1"/>
              <a:t>one-to-one</a:t>
            </a:r>
            <a:r>
              <a:rPr lang="en-US"/>
              <a:t> hoặc </a:t>
            </a:r>
            <a:r>
              <a:rPr lang="en-US" b="1"/>
              <a:t>one-to-many.</a:t>
            </a:r>
            <a:r>
              <a:rPr lang="en-US"/>
              <a:t> Rất hạn chế mối liên hệ </a:t>
            </a:r>
            <a:r>
              <a:rPr lang="en-US" b="1"/>
              <a:t>many-to-many.</a:t>
            </a:r>
          </a:p>
        </p:txBody>
      </p:sp>
      <p:sp>
        <p:nvSpPr>
          <p:cNvPr id="15" name="Rectangle 14">
            <a:extLst>
              <a:ext uri="{FF2B5EF4-FFF2-40B4-BE49-F238E27FC236}">
                <a16:creationId xmlns:a16="http://schemas.microsoft.com/office/drawing/2014/main" id="{FA1BD395-2E93-ADC0-976D-10FB08C972F0}"/>
              </a:ext>
            </a:extLst>
          </p:cNvPr>
          <p:cNvSpPr/>
          <p:nvPr/>
        </p:nvSpPr>
        <p:spPr>
          <a:xfrm>
            <a:off x="2643188" y="1943100"/>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F89AA0-B8FA-6D5A-4817-F0A04AFB3D3F}"/>
              </a:ext>
            </a:extLst>
          </p:cNvPr>
          <p:cNvSpPr/>
          <p:nvPr/>
        </p:nvSpPr>
        <p:spPr>
          <a:xfrm>
            <a:off x="865181" y="519588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95FCFC-5DCB-9232-D2E5-75F7D99A3FAC}"/>
              </a:ext>
            </a:extLst>
          </p:cNvPr>
          <p:cNvSpPr/>
          <p:nvPr/>
        </p:nvSpPr>
        <p:spPr>
          <a:xfrm>
            <a:off x="4586288" y="375189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E3692C-80A6-0EDC-1F8D-FAE327FC2617}"/>
              </a:ext>
            </a:extLst>
          </p:cNvPr>
          <p:cNvSpPr txBox="1"/>
          <p:nvPr/>
        </p:nvSpPr>
        <p:spPr>
          <a:xfrm>
            <a:off x="6442790" y="3234337"/>
            <a:ext cx="5853985" cy="923330"/>
          </a:xfrm>
          <a:prstGeom prst="rect">
            <a:avLst/>
          </a:prstGeom>
          <a:noFill/>
        </p:spPr>
        <p:txBody>
          <a:bodyPr wrap="square" rtlCol="0">
            <a:spAutoFit/>
          </a:bodyPr>
          <a:lstStyle/>
          <a:p>
            <a:pPr algn="just"/>
            <a:r>
              <a:rPr lang="en-US" b="1"/>
              <a:t>Thực hành</a:t>
            </a:r>
          </a:p>
          <a:p>
            <a:pPr algn="just"/>
            <a:r>
              <a:rPr lang="en-US"/>
              <a:t>Tạo liên hệ lần lượt giữa các cặp: </a:t>
            </a:r>
          </a:p>
          <a:p>
            <a:pPr algn="just"/>
            <a:r>
              <a:rPr lang="en-US"/>
              <a:t>1 bảng dim và 1 bảng fact</a:t>
            </a:r>
          </a:p>
        </p:txBody>
      </p:sp>
      <p:graphicFrame>
        <p:nvGraphicFramePr>
          <p:cNvPr id="4" name="Table 3">
            <a:extLst>
              <a:ext uri="{FF2B5EF4-FFF2-40B4-BE49-F238E27FC236}">
                <a16:creationId xmlns:a16="http://schemas.microsoft.com/office/drawing/2014/main" id="{8C29C058-B5E8-5DBC-2BB4-46DEDCA2D712}"/>
              </a:ext>
            </a:extLst>
          </p:cNvPr>
          <p:cNvGraphicFramePr>
            <a:graphicFrameLocks noGrp="1"/>
          </p:cNvGraphicFramePr>
          <p:nvPr>
            <p:extLst>
              <p:ext uri="{D42A27DB-BD31-4B8C-83A1-F6EECF244321}">
                <p14:modId xmlns:p14="http://schemas.microsoft.com/office/powerpoint/2010/main" val="270572698"/>
              </p:ext>
            </p:extLst>
          </p:nvPr>
        </p:nvGraphicFramePr>
        <p:xfrm>
          <a:off x="6708774" y="4486860"/>
          <a:ext cx="3439584" cy="1483360"/>
        </p:xfrm>
        <a:graphic>
          <a:graphicData uri="http://schemas.openxmlformats.org/drawingml/2006/table">
            <a:tbl>
              <a:tblPr firstRow="1" bandRow="1">
                <a:tableStyleId>{5940675A-B579-460E-94D1-54222C63F5DA}</a:tableStyleId>
              </a:tblPr>
              <a:tblGrid>
                <a:gridCol w="1719792">
                  <a:extLst>
                    <a:ext uri="{9D8B030D-6E8A-4147-A177-3AD203B41FA5}">
                      <a16:colId xmlns:a16="http://schemas.microsoft.com/office/drawing/2014/main" val="2660444521"/>
                    </a:ext>
                  </a:extLst>
                </a:gridCol>
                <a:gridCol w="1719792">
                  <a:extLst>
                    <a:ext uri="{9D8B030D-6E8A-4147-A177-3AD203B41FA5}">
                      <a16:colId xmlns:a16="http://schemas.microsoft.com/office/drawing/2014/main" val="3762384494"/>
                    </a:ext>
                  </a:extLst>
                </a:gridCol>
              </a:tblGrid>
              <a:tr h="370840">
                <a:tc>
                  <a:txBody>
                    <a:bodyPr/>
                    <a:lstStyle/>
                    <a:p>
                      <a:r>
                        <a:rPr lang="en-US"/>
                        <a:t>Bảng dim</a:t>
                      </a:r>
                    </a:p>
                  </a:txBody>
                  <a:tcPr/>
                </a:tc>
                <a:tc>
                  <a:txBody>
                    <a:bodyPr/>
                    <a:lstStyle/>
                    <a:p>
                      <a:r>
                        <a:rPr lang="en-US"/>
                        <a:t>Bảng fact</a:t>
                      </a:r>
                    </a:p>
                  </a:txBody>
                  <a:tcPr/>
                </a:tc>
                <a:extLst>
                  <a:ext uri="{0D108BD9-81ED-4DB2-BD59-A6C34878D82A}">
                    <a16:rowId xmlns:a16="http://schemas.microsoft.com/office/drawing/2014/main" val="326603406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688958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71011889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245270410"/>
                  </a:ext>
                </a:extLst>
              </a:tr>
            </a:tbl>
          </a:graphicData>
        </a:graphic>
      </p:graphicFrame>
    </p:spTree>
    <p:extLst>
      <p:ext uri="{BB962C8B-B14F-4D97-AF65-F5344CB8AC3E}">
        <p14:creationId xmlns:p14="http://schemas.microsoft.com/office/powerpoint/2010/main" val="236797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DA1D-2CE1-C5AD-419F-DD3FE2A996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5491D98-65EC-323E-73B3-7A3B1529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E480D067-604C-25D8-6CCA-24D76F4EA45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31D588D-CAE3-EB9C-1213-86FE6C79627D}"/>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CC851B4-8C0E-6EBB-042D-85A6E1FCC671}"/>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07540CF1-1E81-162D-8A2F-64263597BD26}"/>
              </a:ext>
            </a:extLst>
          </p:cNvPr>
          <p:cNvPicPr>
            <a:picLocks noChangeAspect="1"/>
          </p:cNvPicPr>
          <p:nvPr/>
        </p:nvPicPr>
        <p:blipFill>
          <a:blip r:embed="rId3"/>
          <a:stretch>
            <a:fillRect/>
          </a:stretch>
        </p:blipFill>
        <p:spPr>
          <a:xfrm>
            <a:off x="560580" y="1134636"/>
            <a:ext cx="5713988" cy="4588727"/>
          </a:xfrm>
          <a:prstGeom prst="rect">
            <a:avLst/>
          </a:prstGeom>
        </p:spPr>
      </p:pic>
      <p:sp>
        <p:nvSpPr>
          <p:cNvPr id="15" name="Rectangle 14">
            <a:extLst>
              <a:ext uri="{FF2B5EF4-FFF2-40B4-BE49-F238E27FC236}">
                <a16:creationId xmlns:a16="http://schemas.microsoft.com/office/drawing/2014/main" id="{035CFC59-3EE2-AFB4-E72A-CFB7BBA505E2}"/>
              </a:ext>
            </a:extLst>
          </p:cNvPr>
          <p:cNvSpPr/>
          <p:nvPr/>
        </p:nvSpPr>
        <p:spPr>
          <a:xfrm>
            <a:off x="2643188" y="1943100"/>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0A010-AD61-4ED3-6E9F-B31D03654C5E}"/>
              </a:ext>
            </a:extLst>
          </p:cNvPr>
          <p:cNvSpPr/>
          <p:nvPr/>
        </p:nvSpPr>
        <p:spPr>
          <a:xfrm>
            <a:off x="865181" y="519588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3E3F4C-3F4C-363D-9ED8-96CFEB1019CB}"/>
              </a:ext>
            </a:extLst>
          </p:cNvPr>
          <p:cNvSpPr/>
          <p:nvPr/>
        </p:nvSpPr>
        <p:spPr>
          <a:xfrm>
            <a:off x="4586288" y="375189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6E8E76-E368-B6B1-8AFD-1ECD8F330723}"/>
              </a:ext>
            </a:extLst>
          </p:cNvPr>
          <p:cNvSpPr txBox="1"/>
          <p:nvPr/>
        </p:nvSpPr>
        <p:spPr>
          <a:xfrm>
            <a:off x="6423741" y="1040548"/>
            <a:ext cx="5311060" cy="646331"/>
          </a:xfrm>
          <a:prstGeom prst="rect">
            <a:avLst/>
          </a:prstGeom>
          <a:noFill/>
        </p:spPr>
        <p:txBody>
          <a:bodyPr wrap="square" rtlCol="0">
            <a:spAutoFit/>
          </a:bodyPr>
          <a:lstStyle/>
          <a:p>
            <a:pPr algn="just"/>
            <a:r>
              <a:rPr lang="en-US" b="1"/>
              <a:t>Thực hành</a:t>
            </a:r>
          </a:p>
          <a:p>
            <a:pPr algn="just"/>
            <a:r>
              <a:rPr lang="en-US"/>
              <a:t>Tạo liên hệ lần lượt giữa các bảng dim-fact</a:t>
            </a:r>
          </a:p>
        </p:txBody>
      </p:sp>
      <p:graphicFrame>
        <p:nvGraphicFramePr>
          <p:cNvPr id="4" name="Table 3">
            <a:extLst>
              <a:ext uri="{FF2B5EF4-FFF2-40B4-BE49-F238E27FC236}">
                <a16:creationId xmlns:a16="http://schemas.microsoft.com/office/drawing/2014/main" id="{0C2656DF-E0DD-29C4-6F3C-E1E0670BD19F}"/>
              </a:ext>
            </a:extLst>
          </p:cNvPr>
          <p:cNvGraphicFramePr>
            <a:graphicFrameLocks noGrp="1"/>
          </p:cNvGraphicFramePr>
          <p:nvPr>
            <p:extLst>
              <p:ext uri="{D42A27DB-BD31-4B8C-83A1-F6EECF244321}">
                <p14:modId xmlns:p14="http://schemas.microsoft.com/office/powerpoint/2010/main" val="1846751535"/>
              </p:ext>
            </p:extLst>
          </p:nvPr>
        </p:nvGraphicFramePr>
        <p:xfrm>
          <a:off x="7549979" y="1943100"/>
          <a:ext cx="3439584" cy="1854200"/>
        </p:xfrm>
        <a:graphic>
          <a:graphicData uri="http://schemas.openxmlformats.org/drawingml/2006/table">
            <a:tbl>
              <a:tblPr firstRow="1" bandRow="1">
                <a:tableStyleId>{5940675A-B579-460E-94D1-54222C63F5DA}</a:tableStyleId>
              </a:tblPr>
              <a:tblGrid>
                <a:gridCol w="1719792">
                  <a:extLst>
                    <a:ext uri="{9D8B030D-6E8A-4147-A177-3AD203B41FA5}">
                      <a16:colId xmlns:a16="http://schemas.microsoft.com/office/drawing/2014/main" val="2660444521"/>
                    </a:ext>
                  </a:extLst>
                </a:gridCol>
                <a:gridCol w="1719792">
                  <a:extLst>
                    <a:ext uri="{9D8B030D-6E8A-4147-A177-3AD203B41FA5}">
                      <a16:colId xmlns:a16="http://schemas.microsoft.com/office/drawing/2014/main" val="3762384494"/>
                    </a:ext>
                  </a:extLst>
                </a:gridCol>
              </a:tblGrid>
              <a:tr h="370840">
                <a:tc>
                  <a:txBody>
                    <a:bodyPr/>
                    <a:lstStyle/>
                    <a:p>
                      <a:pPr algn="ctr"/>
                      <a:r>
                        <a:rPr lang="en-US" b="1"/>
                        <a:t>Bảng dim</a:t>
                      </a:r>
                    </a:p>
                  </a:txBody>
                  <a:tcPr/>
                </a:tc>
                <a:tc>
                  <a:txBody>
                    <a:bodyPr/>
                    <a:lstStyle/>
                    <a:p>
                      <a:pPr algn="ctr"/>
                      <a:r>
                        <a:rPr lang="en-US" b="1"/>
                        <a:t>Bảng fact</a:t>
                      </a:r>
                    </a:p>
                  </a:txBody>
                  <a:tcPr/>
                </a:tc>
                <a:extLst>
                  <a:ext uri="{0D108BD9-81ED-4DB2-BD59-A6C34878D82A}">
                    <a16:rowId xmlns:a16="http://schemas.microsoft.com/office/drawing/2014/main" val="3266034061"/>
                  </a:ext>
                </a:extLst>
              </a:tr>
              <a:tr h="370840">
                <a:tc>
                  <a:txBody>
                    <a:bodyPr/>
                    <a:lstStyle/>
                    <a:p>
                      <a:r>
                        <a:rPr lang="en-US"/>
                        <a:t>Dim_Customer</a:t>
                      </a:r>
                    </a:p>
                  </a:txBody>
                  <a:tcPr/>
                </a:tc>
                <a:tc>
                  <a:txBody>
                    <a:bodyPr/>
                    <a:lstStyle/>
                    <a:p>
                      <a:r>
                        <a:rPr lang="en-US"/>
                        <a:t>Fact_Sales</a:t>
                      </a:r>
                    </a:p>
                  </a:txBody>
                  <a:tcPr/>
                </a:tc>
                <a:extLst>
                  <a:ext uri="{0D108BD9-81ED-4DB2-BD59-A6C34878D82A}">
                    <a16:rowId xmlns:a16="http://schemas.microsoft.com/office/drawing/2014/main" val="1768895800"/>
                  </a:ext>
                </a:extLst>
              </a:tr>
              <a:tr h="370840">
                <a:tc>
                  <a:txBody>
                    <a:bodyPr/>
                    <a:lstStyle/>
                    <a:p>
                      <a:r>
                        <a:rPr lang="en-US"/>
                        <a:t>Dim_Product</a:t>
                      </a:r>
                    </a:p>
                  </a:txBody>
                  <a:tcPr/>
                </a:tc>
                <a:tc>
                  <a:txBody>
                    <a:bodyPr/>
                    <a:lstStyle/>
                    <a:p>
                      <a:r>
                        <a:rPr lang="en-US"/>
                        <a:t>Fact_Target</a:t>
                      </a:r>
                    </a:p>
                  </a:txBody>
                  <a:tcPr/>
                </a:tc>
                <a:extLst>
                  <a:ext uri="{0D108BD9-81ED-4DB2-BD59-A6C34878D82A}">
                    <a16:rowId xmlns:a16="http://schemas.microsoft.com/office/drawing/2014/main" val="3710118896"/>
                  </a:ext>
                </a:extLst>
              </a:tr>
              <a:tr h="370840">
                <a:tc>
                  <a:txBody>
                    <a:bodyPr/>
                    <a:lstStyle/>
                    <a:p>
                      <a:r>
                        <a:rPr lang="en-US"/>
                        <a:t>Dim_Store</a:t>
                      </a:r>
                    </a:p>
                  </a:txBody>
                  <a:tcPr/>
                </a:tc>
                <a:tc>
                  <a:txBody>
                    <a:bodyPr/>
                    <a:lstStyle/>
                    <a:p>
                      <a:endParaRPr lang="en-US"/>
                    </a:p>
                  </a:txBody>
                  <a:tcPr/>
                </a:tc>
                <a:extLst>
                  <a:ext uri="{0D108BD9-81ED-4DB2-BD59-A6C34878D82A}">
                    <a16:rowId xmlns:a16="http://schemas.microsoft.com/office/drawing/2014/main" val="3245270410"/>
                  </a:ext>
                </a:extLst>
              </a:tr>
              <a:tr h="370840">
                <a:tc>
                  <a:txBody>
                    <a:bodyPr/>
                    <a:lstStyle/>
                    <a:p>
                      <a:r>
                        <a:rPr lang="en-US"/>
                        <a:t>Dim_Date</a:t>
                      </a:r>
                    </a:p>
                  </a:txBody>
                  <a:tcPr/>
                </a:tc>
                <a:tc>
                  <a:txBody>
                    <a:bodyPr/>
                    <a:lstStyle/>
                    <a:p>
                      <a:endParaRPr lang="en-US"/>
                    </a:p>
                  </a:txBody>
                  <a:tcPr/>
                </a:tc>
                <a:extLst>
                  <a:ext uri="{0D108BD9-81ED-4DB2-BD59-A6C34878D82A}">
                    <a16:rowId xmlns:a16="http://schemas.microsoft.com/office/drawing/2014/main" val="369853606"/>
                  </a:ext>
                </a:extLst>
              </a:tr>
            </a:tbl>
          </a:graphicData>
        </a:graphic>
      </p:graphicFrame>
      <p:sp>
        <p:nvSpPr>
          <p:cNvPr id="9" name="TextBox 8">
            <a:extLst>
              <a:ext uri="{FF2B5EF4-FFF2-40B4-BE49-F238E27FC236}">
                <a16:creationId xmlns:a16="http://schemas.microsoft.com/office/drawing/2014/main" id="{9081925A-5AB7-627E-D465-0E720691B0F1}"/>
              </a:ext>
            </a:extLst>
          </p:cNvPr>
          <p:cNvSpPr txBox="1"/>
          <p:nvPr/>
        </p:nvSpPr>
        <p:spPr>
          <a:xfrm>
            <a:off x="6423741" y="3948748"/>
            <a:ext cx="5311060" cy="646331"/>
          </a:xfrm>
          <a:prstGeom prst="rect">
            <a:avLst/>
          </a:prstGeom>
          <a:noFill/>
        </p:spPr>
        <p:txBody>
          <a:bodyPr wrap="square" rtlCol="0">
            <a:spAutoFit/>
          </a:bodyPr>
          <a:lstStyle/>
          <a:p>
            <a:pPr algn="just"/>
            <a:r>
              <a:rPr lang="en-US" b="1"/>
              <a:t>Nhận xét:</a:t>
            </a:r>
          </a:p>
          <a:p>
            <a:pPr algn="just"/>
            <a:r>
              <a:rPr lang="en-US"/>
              <a:t>Có 4 x 2 = 8 mối liên hệ cần khởi tạo</a:t>
            </a:r>
          </a:p>
        </p:txBody>
      </p:sp>
    </p:spTree>
    <p:extLst>
      <p:ext uri="{BB962C8B-B14F-4D97-AF65-F5344CB8AC3E}">
        <p14:creationId xmlns:p14="http://schemas.microsoft.com/office/powerpoint/2010/main" val="1156261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B246E-97D0-B742-2B31-22E3F4CDCC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976E4B7-4F05-C568-EE6B-D7EB2E6C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405BF3F1-32D0-7D60-9D92-2E032981184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30EEA74-5605-9A10-BE9A-E632280F4C2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E303C68-AA59-FE8C-57BF-0019A0968105}"/>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4" name="Picture 3">
            <a:extLst>
              <a:ext uri="{FF2B5EF4-FFF2-40B4-BE49-F238E27FC236}">
                <a16:creationId xmlns:a16="http://schemas.microsoft.com/office/drawing/2014/main" id="{81D03E02-C0BF-4691-4FF1-39DA2F11CBAF}"/>
              </a:ext>
            </a:extLst>
          </p:cNvPr>
          <p:cNvPicPr>
            <a:picLocks noChangeAspect="1"/>
          </p:cNvPicPr>
          <p:nvPr/>
        </p:nvPicPr>
        <p:blipFill>
          <a:blip r:embed="rId3"/>
          <a:stretch>
            <a:fillRect/>
          </a:stretch>
        </p:blipFill>
        <p:spPr>
          <a:xfrm>
            <a:off x="657225" y="1061734"/>
            <a:ext cx="7300912" cy="4837162"/>
          </a:xfrm>
          <a:prstGeom prst="rect">
            <a:avLst/>
          </a:prstGeom>
        </p:spPr>
      </p:pic>
      <p:sp>
        <p:nvSpPr>
          <p:cNvPr id="9" name="TextBox 8">
            <a:extLst>
              <a:ext uri="{FF2B5EF4-FFF2-40B4-BE49-F238E27FC236}">
                <a16:creationId xmlns:a16="http://schemas.microsoft.com/office/drawing/2014/main" id="{93FD74E2-D896-9940-C593-92EA6C632A66}"/>
              </a:ext>
            </a:extLst>
          </p:cNvPr>
          <p:cNvSpPr txBox="1"/>
          <p:nvPr/>
        </p:nvSpPr>
        <p:spPr>
          <a:xfrm>
            <a:off x="8239125" y="1061734"/>
            <a:ext cx="3638550" cy="3970318"/>
          </a:xfrm>
          <a:prstGeom prst="rect">
            <a:avLst/>
          </a:prstGeom>
          <a:noFill/>
        </p:spPr>
        <p:txBody>
          <a:bodyPr wrap="square" rtlCol="0">
            <a:spAutoFit/>
          </a:bodyPr>
          <a:lstStyle/>
          <a:p>
            <a:r>
              <a:rPr lang="en-US"/>
              <a:t>Sau khi:</a:t>
            </a:r>
          </a:p>
          <a:p>
            <a:r>
              <a:rPr lang="en-US" b="1"/>
              <a:t>1. </a:t>
            </a:r>
            <a:r>
              <a:rPr lang="en-US"/>
              <a:t>kết nối dữ liệu</a:t>
            </a:r>
          </a:p>
          <a:p>
            <a:r>
              <a:rPr lang="en-US" b="1"/>
              <a:t>2. </a:t>
            </a:r>
            <a:r>
              <a:rPr lang="en-US"/>
              <a:t>tổ chức dữ liệu thành các bảng dim-fact</a:t>
            </a:r>
          </a:p>
          <a:p>
            <a:r>
              <a:rPr lang="en-US" b="1"/>
              <a:t>3. </a:t>
            </a:r>
            <a:r>
              <a:rPr lang="en-US"/>
              <a:t>thiết lập liên hệ giữa các bảng</a:t>
            </a:r>
          </a:p>
          <a:p>
            <a:endParaRPr lang="en-US"/>
          </a:p>
          <a:p>
            <a:r>
              <a:rPr lang="en-US"/>
              <a:t>→ Ta có một Mô hình dữ liệu (Data Model) hoàn chỉnh</a:t>
            </a:r>
          </a:p>
          <a:p>
            <a:endParaRPr lang="en-US"/>
          </a:p>
          <a:p>
            <a:r>
              <a:rPr lang="en-US"/>
              <a:t>Mọi công thức tính toán, sử dụng filter... sau này đều liên quan chặt chẽ với Data Model.</a:t>
            </a:r>
          </a:p>
          <a:p>
            <a:endParaRPr lang="en-US" b="1"/>
          </a:p>
          <a:p>
            <a:endParaRPr lang="en-US" b="1"/>
          </a:p>
        </p:txBody>
      </p:sp>
    </p:spTree>
    <p:extLst>
      <p:ext uri="{BB962C8B-B14F-4D97-AF65-F5344CB8AC3E}">
        <p14:creationId xmlns:p14="http://schemas.microsoft.com/office/powerpoint/2010/main" val="197580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F75FF-06BF-0B41-0589-1BE43C1DBF1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DD70DB2-B13F-F9C0-1113-8B6857CC2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978" y="5889547"/>
            <a:ext cx="1466847" cy="513396"/>
          </a:xfrm>
          <a:prstGeom prst="rect">
            <a:avLst/>
          </a:prstGeom>
        </p:spPr>
      </p:pic>
      <p:sp>
        <p:nvSpPr>
          <p:cNvPr id="2" name="Rectangle 1">
            <a:extLst>
              <a:ext uri="{FF2B5EF4-FFF2-40B4-BE49-F238E27FC236}">
                <a16:creationId xmlns:a16="http://schemas.microsoft.com/office/drawing/2014/main" id="{8222EB22-640D-01F2-C021-A6C25C7EEB0D}"/>
              </a:ext>
            </a:extLst>
          </p:cNvPr>
          <p:cNvSpPr/>
          <p:nvPr/>
        </p:nvSpPr>
        <p:spPr>
          <a:xfrm>
            <a:off x="1" y="1"/>
            <a:ext cx="3429000" cy="6858000"/>
          </a:xfrm>
          <a:prstGeom prst="rect">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6E1515D-1270-4A8C-12D9-B6F827D572B5}"/>
              </a:ext>
            </a:extLst>
          </p:cNvPr>
          <p:cNvGrpSpPr/>
          <p:nvPr/>
        </p:nvGrpSpPr>
        <p:grpSpPr>
          <a:xfrm>
            <a:off x="0" y="455057"/>
            <a:ext cx="11934825" cy="0"/>
            <a:chOff x="0" y="455057"/>
            <a:chExt cx="11934825" cy="0"/>
          </a:xfrm>
        </p:grpSpPr>
        <p:cxnSp>
          <p:nvCxnSpPr>
            <p:cNvPr id="6" name="Straight Connector 5">
              <a:extLst>
                <a:ext uri="{FF2B5EF4-FFF2-40B4-BE49-F238E27FC236}">
                  <a16:creationId xmlns:a16="http://schemas.microsoft.com/office/drawing/2014/main" id="{99CC7957-CB48-05FA-34B1-7F89CE22E34C}"/>
                </a:ext>
              </a:extLst>
            </p:cNvPr>
            <p:cNvCxnSpPr>
              <a:cxnSpLocks/>
            </p:cNvCxnSpPr>
            <p:nvPr/>
          </p:nvCxnSpPr>
          <p:spPr>
            <a:xfrm>
              <a:off x="3429001" y="455057"/>
              <a:ext cx="8505824"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C203E0-9283-4AD6-99DC-1676F9B8B5E8}"/>
                </a:ext>
              </a:extLst>
            </p:cNvPr>
            <p:cNvCxnSpPr>
              <a:cxnSpLocks/>
            </p:cNvCxnSpPr>
            <p:nvPr/>
          </p:nvCxnSpPr>
          <p:spPr>
            <a:xfrm>
              <a:off x="0" y="455057"/>
              <a:ext cx="342900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32" name="Group 31">
            <a:extLst>
              <a:ext uri="{FF2B5EF4-FFF2-40B4-BE49-F238E27FC236}">
                <a16:creationId xmlns:a16="http://schemas.microsoft.com/office/drawing/2014/main" id="{94FD43BE-D5B5-ACA7-C07E-B33BD2A74C85}"/>
              </a:ext>
            </a:extLst>
          </p:cNvPr>
          <p:cNvGrpSpPr/>
          <p:nvPr/>
        </p:nvGrpSpPr>
        <p:grpSpPr>
          <a:xfrm>
            <a:off x="0" y="6391275"/>
            <a:ext cx="11934825" cy="11668"/>
            <a:chOff x="0" y="6391275"/>
            <a:chExt cx="11934825" cy="11668"/>
          </a:xfrm>
        </p:grpSpPr>
        <p:cxnSp>
          <p:nvCxnSpPr>
            <p:cNvPr id="21" name="Straight Connector 20">
              <a:extLst>
                <a:ext uri="{FF2B5EF4-FFF2-40B4-BE49-F238E27FC236}">
                  <a16:creationId xmlns:a16="http://schemas.microsoft.com/office/drawing/2014/main" id="{70CA57A0-F8B1-2878-E9EF-E2454AC644D4}"/>
                </a:ext>
              </a:extLst>
            </p:cNvPr>
            <p:cNvCxnSpPr>
              <a:cxnSpLocks/>
            </p:cNvCxnSpPr>
            <p:nvPr/>
          </p:nvCxnSpPr>
          <p:spPr>
            <a:xfrm>
              <a:off x="0" y="6391275"/>
              <a:ext cx="342900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EFFADC-4C27-915D-0D32-FDCC511B8E1B}"/>
                </a:ext>
              </a:extLst>
            </p:cNvPr>
            <p:cNvCxnSpPr>
              <a:cxnSpLocks/>
            </p:cNvCxnSpPr>
            <p:nvPr/>
          </p:nvCxnSpPr>
          <p:spPr>
            <a:xfrm>
              <a:off x="3429001" y="6402943"/>
              <a:ext cx="8505824"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E8AD34A9-9FC7-5862-25DE-4F84233322EE}"/>
              </a:ext>
            </a:extLst>
          </p:cNvPr>
          <p:cNvGrpSpPr/>
          <p:nvPr/>
        </p:nvGrpSpPr>
        <p:grpSpPr>
          <a:xfrm>
            <a:off x="2676526" y="2961501"/>
            <a:ext cx="8105774" cy="923330"/>
            <a:chOff x="2676526" y="2967335"/>
            <a:chExt cx="8105774" cy="923330"/>
          </a:xfrm>
        </p:grpSpPr>
        <p:sp>
          <p:nvSpPr>
            <p:cNvPr id="3" name="TextBox 2">
              <a:extLst>
                <a:ext uri="{FF2B5EF4-FFF2-40B4-BE49-F238E27FC236}">
                  <a16:creationId xmlns:a16="http://schemas.microsoft.com/office/drawing/2014/main" id="{FD3F2F45-8D35-49C5-1784-9845F262DAB0}"/>
                </a:ext>
              </a:extLst>
            </p:cNvPr>
            <p:cNvSpPr txBox="1"/>
            <p:nvPr/>
          </p:nvSpPr>
          <p:spPr>
            <a:xfrm>
              <a:off x="2676526" y="2967335"/>
              <a:ext cx="609600" cy="923330"/>
            </a:xfrm>
            <a:prstGeom prst="rect">
              <a:avLst/>
            </a:prstGeom>
            <a:noFill/>
          </p:spPr>
          <p:txBody>
            <a:bodyPr wrap="square" rtlCol="0">
              <a:spAutoFit/>
            </a:bodyPr>
            <a:lstStyle/>
            <a:p>
              <a:r>
                <a:rPr lang="en-US" sz="5400" b="1" u="sng">
                  <a:solidFill>
                    <a:schemeClr val="bg1"/>
                  </a:solidFill>
                </a:rPr>
                <a:t>1</a:t>
              </a:r>
            </a:p>
          </p:txBody>
        </p:sp>
        <p:sp>
          <p:nvSpPr>
            <p:cNvPr id="28" name="TextBox 27">
              <a:extLst>
                <a:ext uri="{FF2B5EF4-FFF2-40B4-BE49-F238E27FC236}">
                  <a16:creationId xmlns:a16="http://schemas.microsoft.com/office/drawing/2014/main" id="{C1B81B00-CF94-1BDE-2094-FF0F1CC2E0AB}"/>
                </a:ext>
              </a:extLst>
            </p:cNvPr>
            <p:cNvSpPr txBox="1"/>
            <p:nvPr/>
          </p:nvSpPr>
          <p:spPr>
            <a:xfrm>
              <a:off x="3565528" y="3100001"/>
              <a:ext cx="7216772" cy="646331"/>
            </a:xfrm>
            <a:prstGeom prst="rect">
              <a:avLst/>
            </a:prstGeom>
            <a:noFill/>
          </p:spPr>
          <p:txBody>
            <a:bodyPr wrap="square" rtlCol="0">
              <a:spAutoFit/>
            </a:bodyPr>
            <a:lstStyle/>
            <a:p>
              <a:r>
                <a:rPr lang="en-US" sz="3600" b="1"/>
                <a:t>Tính toán với ngôn ngữ DAX</a:t>
              </a:r>
            </a:p>
          </p:txBody>
        </p:sp>
      </p:grpSp>
    </p:spTree>
    <p:extLst>
      <p:ext uri="{BB962C8B-B14F-4D97-AF65-F5344CB8AC3E}">
        <p14:creationId xmlns:p14="http://schemas.microsoft.com/office/powerpoint/2010/main" val="303978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5D7B9-7F66-CF68-10A2-72C7CB4542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518FF5-1541-CDB2-50CB-34E9D1942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E0B856F-92C3-60D9-D002-96881E6A149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BA1BB37-C5E4-0EB4-2ED0-9FC66D289B2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F88383A-E3A9-F005-30C0-0D848A3AF60B}"/>
              </a:ext>
            </a:extLst>
          </p:cNvPr>
          <p:cNvSpPr txBox="1"/>
          <p:nvPr/>
        </p:nvSpPr>
        <p:spPr>
          <a:xfrm>
            <a:off x="106362" y="117217"/>
            <a:ext cx="3558731" cy="461665"/>
          </a:xfrm>
          <a:prstGeom prst="rect">
            <a:avLst/>
          </a:prstGeom>
          <a:noFill/>
        </p:spPr>
        <p:txBody>
          <a:bodyPr wrap="none" rtlCol="0">
            <a:spAutoFit/>
          </a:bodyPr>
          <a:lstStyle/>
          <a:p>
            <a:r>
              <a:rPr lang="en-US" sz="2400" b="1"/>
              <a:t>Tiếp nhận và làm rõ đề bài</a:t>
            </a:r>
          </a:p>
        </p:txBody>
      </p:sp>
      <p:graphicFrame>
        <p:nvGraphicFramePr>
          <p:cNvPr id="3" name="Table 2">
            <a:extLst>
              <a:ext uri="{FF2B5EF4-FFF2-40B4-BE49-F238E27FC236}">
                <a16:creationId xmlns:a16="http://schemas.microsoft.com/office/drawing/2014/main" id="{BF41279B-E124-24E0-EB43-E5B17505B503}"/>
              </a:ext>
            </a:extLst>
          </p:cNvPr>
          <p:cNvGraphicFramePr>
            <a:graphicFrameLocks noGrp="1"/>
          </p:cNvGraphicFramePr>
          <p:nvPr>
            <p:extLst>
              <p:ext uri="{D42A27DB-BD31-4B8C-83A1-F6EECF244321}">
                <p14:modId xmlns:p14="http://schemas.microsoft.com/office/powerpoint/2010/main" val="2942219534"/>
              </p:ext>
            </p:extLst>
          </p:nvPr>
        </p:nvGraphicFramePr>
        <p:xfrm>
          <a:off x="2373312" y="2728595"/>
          <a:ext cx="6873875" cy="472948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4164542">
                  <a:extLst>
                    <a:ext uri="{9D8B030D-6E8A-4147-A177-3AD203B41FA5}">
                      <a16:colId xmlns:a16="http://schemas.microsoft.com/office/drawing/2014/main" val="4251058980"/>
                    </a:ext>
                  </a:extLst>
                </a:gridCol>
              </a:tblGrid>
              <a:tr h="370840">
                <a:tc>
                  <a:txBody>
                    <a:bodyPr/>
                    <a:lstStyle/>
                    <a:p>
                      <a:pPr algn="ctr"/>
                      <a:r>
                        <a:rPr lang="en-US" sz="1600"/>
                        <a:t>Tính năng</a:t>
                      </a:r>
                    </a:p>
                  </a:txBody>
                  <a:tcPr/>
                </a:tc>
                <a:tc>
                  <a:txBody>
                    <a:bodyPr/>
                    <a:lstStyle/>
                    <a:p>
                      <a:pPr algn="ctr"/>
                      <a:r>
                        <a:rPr lang="en-US" sz="1600"/>
                        <a:t>Power BI</a:t>
                      </a:r>
                    </a:p>
                  </a:txBody>
                  <a:tcPr/>
                </a:tc>
                <a:extLst>
                  <a:ext uri="{0D108BD9-81ED-4DB2-BD59-A6C34878D82A}">
                    <a16:rowId xmlns:a16="http://schemas.microsoft.com/office/drawing/2014/main" val="1159228748"/>
                  </a:ext>
                </a:extLst>
              </a:tr>
              <a:tr h="370840">
                <a:tc>
                  <a:txBody>
                    <a:bodyPr/>
                    <a:lstStyle/>
                    <a:p>
                      <a:r>
                        <a:rPr lang="en-US" sz="1600"/>
                        <a:t>Ai là đối tượng sử dụng dashboard?</a:t>
                      </a:r>
                    </a:p>
                  </a:txBody>
                  <a:tcPr/>
                </a:tc>
                <a:tc>
                  <a:txBody>
                    <a:bodyPr/>
                    <a:lstStyle/>
                    <a:p>
                      <a:r>
                        <a:rPr lang="en-US" sz="1600"/>
                        <a:t>- Ban TGĐ</a:t>
                      </a:r>
                    </a:p>
                    <a:p>
                      <a:r>
                        <a:rPr lang="en-US" sz="1600"/>
                        <a:t>- Giám đốc vùng / miền</a:t>
                      </a:r>
                    </a:p>
                    <a:p>
                      <a:r>
                        <a:rPr lang="en-US" sz="1600"/>
                        <a:t>- Giám đốc chi nhánh</a:t>
                      </a:r>
                    </a:p>
                    <a:p>
                      <a:r>
                        <a:rPr lang="en-US" sz="1600"/>
                        <a:t>- Giám đốc PGD, cửa hàng...</a:t>
                      </a:r>
                    </a:p>
                  </a:txBody>
                  <a:tcPr/>
                </a:tc>
                <a:extLst>
                  <a:ext uri="{0D108BD9-81ED-4DB2-BD59-A6C34878D82A}">
                    <a16:rowId xmlns:a16="http://schemas.microsoft.com/office/drawing/2014/main" val="763502734"/>
                  </a:ext>
                </a:extLst>
              </a:tr>
              <a:tr h="370840">
                <a:tc>
                  <a:txBody>
                    <a:bodyPr/>
                    <a:lstStyle/>
                    <a:p>
                      <a:r>
                        <a:rPr lang="en-US" sz="1600"/>
                        <a:t>Mục đích sử dụng dashboard là gì?</a:t>
                      </a:r>
                    </a:p>
                  </a:txBody>
                  <a:tcPr/>
                </a:tc>
                <a:tc>
                  <a:txBody>
                    <a:bodyPr/>
                    <a:lstStyle/>
                    <a:p>
                      <a:r>
                        <a:rPr lang="en-US" sz="1600"/>
                        <a:t>- Theo dõi tổng quan hiệu quả KD</a:t>
                      </a:r>
                    </a:p>
                    <a:p>
                      <a:r>
                        <a:rPr lang="en-US" sz="1600"/>
                        <a:t>- Theo dõi chi tiết năng suất đến từng cửa hàng, NVKD...</a:t>
                      </a:r>
                    </a:p>
                  </a:txBody>
                  <a:tcPr/>
                </a:tc>
                <a:extLst>
                  <a:ext uri="{0D108BD9-81ED-4DB2-BD59-A6C34878D82A}">
                    <a16:rowId xmlns:a16="http://schemas.microsoft.com/office/drawing/2014/main" val="484583955"/>
                  </a:ext>
                </a:extLst>
              </a:tr>
              <a:tr h="370840">
                <a:tc>
                  <a:txBody>
                    <a:bodyPr/>
                    <a:lstStyle/>
                    <a:p>
                      <a:r>
                        <a:rPr lang="en-US" sz="1600"/>
                        <a:t>Nguồn dữ liệu có sẵn hay chưa?</a:t>
                      </a:r>
                    </a:p>
                  </a:txBody>
                  <a:tcPr/>
                </a:tc>
                <a:tc>
                  <a:txBody>
                    <a:bodyPr/>
                    <a:lstStyle/>
                    <a:p>
                      <a:endParaRPr lang="en-US" sz="1600"/>
                    </a:p>
                  </a:txBody>
                  <a:tcPr/>
                </a:tc>
                <a:extLst>
                  <a:ext uri="{0D108BD9-81ED-4DB2-BD59-A6C34878D82A}">
                    <a16:rowId xmlns:a16="http://schemas.microsoft.com/office/drawing/2014/main" val="2890355130"/>
                  </a:ext>
                </a:extLst>
              </a:tr>
              <a:tr h="370840">
                <a:tc>
                  <a:txBody>
                    <a:bodyPr/>
                    <a:lstStyle/>
                    <a:p>
                      <a:r>
                        <a:rPr lang="en-US" sz="1600"/>
                        <a:t>Rule lấy dữ liệu là gì?</a:t>
                      </a:r>
                    </a:p>
                  </a:txBody>
                  <a:tcPr/>
                </a:tc>
                <a:tc>
                  <a:txBody>
                    <a:bodyPr/>
                    <a:lstStyle/>
                    <a:p>
                      <a:r>
                        <a:rPr lang="en-US" sz="1600"/>
                        <a:t>- Có lấy hết toàn bộ Phòng giao dịch hay không? Lấy hết toàn bộ sản phẩm hay không? Đối tượng khách hàng cụ thể là gì?...</a:t>
                      </a:r>
                    </a:p>
                  </a:txBody>
                  <a:tcPr/>
                </a:tc>
                <a:extLst>
                  <a:ext uri="{0D108BD9-81ED-4DB2-BD59-A6C34878D82A}">
                    <a16:rowId xmlns:a16="http://schemas.microsoft.com/office/drawing/2014/main" val="955022082"/>
                  </a:ext>
                </a:extLst>
              </a:tr>
              <a:tr h="370840">
                <a:tc>
                  <a:txBody>
                    <a:bodyPr/>
                    <a:lstStyle/>
                    <a:p>
                      <a:r>
                        <a:rPr lang="en-US" sz="1600"/>
                        <a:t>Người dùng quan tâm đến các chiều báo cáo nào?</a:t>
                      </a:r>
                    </a:p>
                  </a:txBody>
                  <a:tcPr/>
                </a:tc>
                <a:tc>
                  <a:txBody>
                    <a:bodyPr/>
                    <a:lstStyle/>
                    <a:p>
                      <a:r>
                        <a:rPr lang="en-US" sz="1600"/>
                        <a:t>Thời gian (tháng / quý / năm)</a:t>
                      </a:r>
                    </a:p>
                    <a:p>
                      <a:r>
                        <a:rPr lang="en-US" sz="1600"/>
                        <a:t>Vùng / miền / chi nhánh</a:t>
                      </a:r>
                    </a:p>
                    <a:p>
                      <a:r>
                        <a:rPr lang="en-US" sz="1600"/>
                        <a:t>Phân hạng khách hàng</a:t>
                      </a:r>
                    </a:p>
                    <a:p>
                      <a:r>
                        <a:rPr lang="en-US" sz="1600"/>
                        <a:t>Nhóm tuổi khách hàng...</a:t>
                      </a:r>
                    </a:p>
                  </a:txBody>
                  <a:tcPr/>
                </a:tc>
                <a:extLst>
                  <a:ext uri="{0D108BD9-81ED-4DB2-BD59-A6C34878D82A}">
                    <a16:rowId xmlns:a16="http://schemas.microsoft.com/office/drawing/2014/main" val="1199824690"/>
                  </a:ext>
                </a:extLst>
              </a:tr>
            </a:tbl>
          </a:graphicData>
        </a:graphic>
      </p:graphicFrame>
      <p:sp>
        <p:nvSpPr>
          <p:cNvPr id="4" name="TextBox 3">
            <a:extLst>
              <a:ext uri="{FF2B5EF4-FFF2-40B4-BE49-F238E27FC236}">
                <a16:creationId xmlns:a16="http://schemas.microsoft.com/office/drawing/2014/main" id="{A01B8199-F120-79B8-7068-28522E0D6305}"/>
              </a:ext>
            </a:extLst>
          </p:cNvPr>
          <p:cNvSpPr txBox="1"/>
          <p:nvPr/>
        </p:nvSpPr>
        <p:spPr>
          <a:xfrm>
            <a:off x="704849" y="866755"/>
            <a:ext cx="9953625" cy="1200329"/>
          </a:xfrm>
          <a:prstGeom prst="rect">
            <a:avLst/>
          </a:prstGeom>
          <a:noFill/>
        </p:spPr>
        <p:txBody>
          <a:bodyPr wrap="square" rtlCol="0">
            <a:spAutoFit/>
          </a:bodyPr>
          <a:lstStyle/>
          <a:p>
            <a:r>
              <a:rPr lang="en-US"/>
              <a:t>- Có rất nhiều chi tiết nhỏ mà </a:t>
            </a:r>
            <a:r>
              <a:rPr lang="en-US" b="1"/>
              <a:t>người ra đề bài</a:t>
            </a:r>
            <a:r>
              <a:rPr lang="en-US"/>
              <a:t> và </a:t>
            </a:r>
            <a:r>
              <a:rPr lang="en-US" b="1"/>
              <a:t>người làm dashboard </a:t>
            </a:r>
            <a:r>
              <a:rPr lang="en-US"/>
              <a:t>cần thống nhất với nhau. </a:t>
            </a:r>
          </a:p>
          <a:p>
            <a:r>
              <a:rPr lang="en-US"/>
              <a:t>- Càng thống nhất chi tiết, rõ ràng, càng tiết kiệm thời gian và tăng hiệu quả công việc.</a:t>
            </a:r>
          </a:p>
          <a:p>
            <a:r>
              <a:rPr lang="en-US"/>
              <a:t>- Nếu phối hợp liên phòng ban, tốt nhất nên xác nhận đề bài qua văn bản hoặc email.</a:t>
            </a:r>
          </a:p>
          <a:p>
            <a:r>
              <a:rPr lang="en-US"/>
              <a:t>- Nên viết tài liệu chi tiết về đề bài phục vụ nghiệm thu và bàn giao sau này.</a:t>
            </a:r>
          </a:p>
        </p:txBody>
      </p:sp>
    </p:spTree>
    <p:extLst>
      <p:ext uri="{BB962C8B-B14F-4D97-AF65-F5344CB8AC3E}">
        <p14:creationId xmlns:p14="http://schemas.microsoft.com/office/powerpoint/2010/main" val="77724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A6554-3D95-4655-E866-DBD50839F72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5DF936A-A2B1-98AA-A459-90AD826F6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E888042D-1E0F-147E-A15A-F7C260FDF70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9018DA0-7763-247E-2915-9E2CC1A59417}"/>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D4D74E5-FA28-2FAC-C908-40B92752419D}"/>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BE310A55-1730-6E97-BA4C-EFACD14EA798}"/>
              </a:ext>
            </a:extLst>
          </p:cNvPr>
          <p:cNvSpPr txBox="1"/>
          <p:nvPr/>
        </p:nvSpPr>
        <p:spPr>
          <a:xfrm>
            <a:off x="704848" y="866755"/>
            <a:ext cx="10391777" cy="1200329"/>
          </a:xfrm>
          <a:prstGeom prst="rect">
            <a:avLst/>
          </a:prstGeom>
          <a:noFill/>
        </p:spPr>
        <p:txBody>
          <a:bodyPr wrap="square" rtlCol="0">
            <a:spAutoFit/>
          </a:bodyPr>
          <a:lstStyle/>
          <a:p>
            <a:r>
              <a:rPr lang="en-US" sz="2400" b="1"/>
              <a:t>DAX (Data Analysis Expressions) là gì?</a:t>
            </a:r>
          </a:p>
          <a:p>
            <a:r>
              <a:rPr lang="en-US" sz="2400"/>
              <a:t>Ngôn ngữ tính toán sử dụng trong Power BI để tạo ra thông tin mới từ dữ liệu có sẵn. Kết quả của DAX phụ thuộc rất nhiều vào Data Model. </a:t>
            </a:r>
          </a:p>
        </p:txBody>
      </p:sp>
      <p:pic>
        <p:nvPicPr>
          <p:cNvPr id="9" name="Picture 8">
            <a:extLst>
              <a:ext uri="{FF2B5EF4-FFF2-40B4-BE49-F238E27FC236}">
                <a16:creationId xmlns:a16="http://schemas.microsoft.com/office/drawing/2014/main" id="{B1C3D260-0A20-49BC-ED52-167E3BADD373}"/>
              </a:ext>
            </a:extLst>
          </p:cNvPr>
          <p:cNvPicPr>
            <a:picLocks noChangeAspect="1"/>
          </p:cNvPicPr>
          <p:nvPr/>
        </p:nvPicPr>
        <p:blipFill>
          <a:blip r:embed="rId3"/>
          <a:stretch>
            <a:fillRect/>
          </a:stretch>
        </p:blipFill>
        <p:spPr>
          <a:xfrm>
            <a:off x="1481137" y="2738540"/>
            <a:ext cx="5110163" cy="1837798"/>
          </a:xfrm>
          <a:prstGeom prst="rect">
            <a:avLst/>
          </a:prstGeom>
        </p:spPr>
      </p:pic>
      <p:pic>
        <p:nvPicPr>
          <p:cNvPr id="12" name="Picture 11">
            <a:extLst>
              <a:ext uri="{FF2B5EF4-FFF2-40B4-BE49-F238E27FC236}">
                <a16:creationId xmlns:a16="http://schemas.microsoft.com/office/drawing/2014/main" id="{1E45A48D-3472-A1E6-0DF6-C9CEEC91973C}"/>
              </a:ext>
            </a:extLst>
          </p:cNvPr>
          <p:cNvPicPr>
            <a:picLocks noChangeAspect="1"/>
          </p:cNvPicPr>
          <p:nvPr/>
        </p:nvPicPr>
        <p:blipFill>
          <a:blip r:embed="rId4"/>
          <a:stretch>
            <a:fillRect/>
          </a:stretch>
        </p:blipFill>
        <p:spPr>
          <a:xfrm>
            <a:off x="6834187" y="2738540"/>
            <a:ext cx="4362988" cy="804701"/>
          </a:xfrm>
          <a:prstGeom prst="rect">
            <a:avLst/>
          </a:prstGeom>
        </p:spPr>
      </p:pic>
      <p:sp>
        <p:nvSpPr>
          <p:cNvPr id="13" name="TextBox 12">
            <a:extLst>
              <a:ext uri="{FF2B5EF4-FFF2-40B4-BE49-F238E27FC236}">
                <a16:creationId xmlns:a16="http://schemas.microsoft.com/office/drawing/2014/main" id="{62E13F93-23D7-F1D4-E6B2-1214DCACE992}"/>
              </a:ext>
            </a:extLst>
          </p:cNvPr>
          <p:cNvSpPr txBox="1"/>
          <p:nvPr/>
        </p:nvSpPr>
        <p:spPr>
          <a:xfrm>
            <a:off x="3056729" y="2355089"/>
            <a:ext cx="1958977" cy="369332"/>
          </a:xfrm>
          <a:prstGeom prst="rect">
            <a:avLst/>
          </a:prstGeom>
          <a:noFill/>
        </p:spPr>
        <p:txBody>
          <a:bodyPr wrap="square" rtlCol="0">
            <a:spAutoFit/>
          </a:bodyPr>
          <a:lstStyle/>
          <a:p>
            <a:pPr algn="ctr"/>
            <a:r>
              <a:rPr lang="en-US"/>
              <a:t>Công thức DAX</a:t>
            </a:r>
          </a:p>
        </p:txBody>
      </p:sp>
      <p:sp>
        <p:nvSpPr>
          <p:cNvPr id="14" name="TextBox 13">
            <a:extLst>
              <a:ext uri="{FF2B5EF4-FFF2-40B4-BE49-F238E27FC236}">
                <a16:creationId xmlns:a16="http://schemas.microsoft.com/office/drawing/2014/main" id="{635DE8DF-2281-FBD8-0501-D1E37D388E7D}"/>
              </a:ext>
            </a:extLst>
          </p:cNvPr>
          <p:cNvSpPr txBox="1"/>
          <p:nvPr/>
        </p:nvSpPr>
        <p:spPr>
          <a:xfrm>
            <a:off x="8131442" y="2355089"/>
            <a:ext cx="1958977" cy="369332"/>
          </a:xfrm>
          <a:prstGeom prst="rect">
            <a:avLst/>
          </a:prstGeom>
          <a:noFill/>
        </p:spPr>
        <p:txBody>
          <a:bodyPr wrap="square" rtlCol="0">
            <a:spAutoFit/>
          </a:bodyPr>
          <a:lstStyle/>
          <a:p>
            <a:pPr algn="ctr"/>
            <a:r>
              <a:rPr lang="en-US"/>
              <a:t>Công thức Excel</a:t>
            </a:r>
          </a:p>
        </p:txBody>
      </p:sp>
    </p:spTree>
    <p:extLst>
      <p:ext uri="{BB962C8B-B14F-4D97-AF65-F5344CB8AC3E}">
        <p14:creationId xmlns:p14="http://schemas.microsoft.com/office/powerpoint/2010/main" val="41005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61DD9-A009-18D5-037B-2B65513A711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2F1E47D-7B27-34A5-E04F-83C759A94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965E9C43-3BAA-78C6-2FCC-97BD6E5752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F170C3A-47C2-A07E-96AE-29C825D193F3}"/>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B8C8693-625A-7786-5FA6-C07F323646F7}"/>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35D024F1-CF8E-B9BB-B6DC-EF77613104E8}"/>
              </a:ext>
            </a:extLst>
          </p:cNvPr>
          <p:cNvSpPr txBox="1"/>
          <p:nvPr/>
        </p:nvSpPr>
        <p:spPr>
          <a:xfrm>
            <a:off x="695322" y="888056"/>
            <a:ext cx="10391777" cy="923330"/>
          </a:xfrm>
          <a:prstGeom prst="rect">
            <a:avLst/>
          </a:prstGeom>
          <a:noFill/>
        </p:spPr>
        <p:txBody>
          <a:bodyPr wrap="square" rtlCol="0">
            <a:spAutoFit/>
          </a:bodyPr>
          <a:lstStyle/>
          <a:p>
            <a:r>
              <a:rPr lang="en-US"/>
              <a:t>Có 2 cách sử dụng DAX</a:t>
            </a:r>
          </a:p>
          <a:p>
            <a:endParaRPr lang="en-US"/>
          </a:p>
          <a:p>
            <a:r>
              <a:rPr lang="en-US" b="1"/>
              <a:t>Cách 1: </a:t>
            </a:r>
            <a:r>
              <a:rPr lang="en-US"/>
              <a:t>Tạo cột tính toán mới (Calculated Column)</a:t>
            </a:r>
          </a:p>
        </p:txBody>
      </p:sp>
      <p:pic>
        <p:nvPicPr>
          <p:cNvPr id="4" name="Picture 3">
            <a:extLst>
              <a:ext uri="{FF2B5EF4-FFF2-40B4-BE49-F238E27FC236}">
                <a16:creationId xmlns:a16="http://schemas.microsoft.com/office/drawing/2014/main" id="{D1963E20-E933-169A-56CD-E4D90885FA32}"/>
              </a:ext>
            </a:extLst>
          </p:cNvPr>
          <p:cNvPicPr>
            <a:picLocks noChangeAspect="1"/>
          </p:cNvPicPr>
          <p:nvPr/>
        </p:nvPicPr>
        <p:blipFill>
          <a:blip r:embed="rId3"/>
          <a:stretch>
            <a:fillRect/>
          </a:stretch>
        </p:blipFill>
        <p:spPr>
          <a:xfrm>
            <a:off x="1952623" y="1985624"/>
            <a:ext cx="8439150" cy="3543300"/>
          </a:xfrm>
          <a:prstGeom prst="rect">
            <a:avLst/>
          </a:prstGeom>
        </p:spPr>
      </p:pic>
      <p:sp>
        <p:nvSpPr>
          <p:cNvPr id="7" name="Rectangle 6">
            <a:extLst>
              <a:ext uri="{FF2B5EF4-FFF2-40B4-BE49-F238E27FC236}">
                <a16:creationId xmlns:a16="http://schemas.microsoft.com/office/drawing/2014/main" id="{5661A742-5C86-BD83-8BAB-0EB7CDA246E1}"/>
              </a:ext>
            </a:extLst>
          </p:cNvPr>
          <p:cNvSpPr/>
          <p:nvPr/>
        </p:nvSpPr>
        <p:spPr>
          <a:xfrm>
            <a:off x="8393428" y="2590800"/>
            <a:ext cx="1131572" cy="2938124"/>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2F92EE-A5DA-12FC-7345-E5B561DD6506}"/>
              </a:ext>
            </a:extLst>
          </p:cNvPr>
          <p:cNvSpPr/>
          <p:nvPr/>
        </p:nvSpPr>
        <p:spPr>
          <a:xfrm>
            <a:off x="1943097" y="2077403"/>
            <a:ext cx="3781427" cy="513396"/>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5F767478-ACA3-6F92-3239-91EB67BD67E0}"/>
              </a:ext>
            </a:extLst>
          </p:cNvPr>
          <p:cNvCxnSpPr>
            <a:stCxn id="10" idx="3"/>
            <a:endCxn id="7" idx="0"/>
          </p:cNvCxnSpPr>
          <p:nvPr/>
        </p:nvCxnSpPr>
        <p:spPr>
          <a:xfrm>
            <a:off x="5724524" y="2334101"/>
            <a:ext cx="3234690" cy="256699"/>
          </a:xfrm>
          <a:prstGeom prst="bentConnector2">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534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1154F-FB98-BFDB-C9F9-6E372D4178E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1C54313-993D-EF56-5FA3-93C6870FC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EDA1A5F3-4802-91C6-420E-32BFD1A6695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E78CBC6-65EE-B461-DFA8-0643CD174FDA}"/>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9F91A185-8D0D-3A59-2DFF-6FA0013164F0}"/>
              </a:ext>
            </a:extLst>
          </p:cNvPr>
          <p:cNvSpPr txBox="1"/>
          <p:nvPr/>
        </p:nvSpPr>
        <p:spPr>
          <a:xfrm>
            <a:off x="695322" y="888056"/>
            <a:ext cx="10391777" cy="923330"/>
          </a:xfrm>
          <a:prstGeom prst="rect">
            <a:avLst/>
          </a:prstGeom>
          <a:noFill/>
        </p:spPr>
        <p:txBody>
          <a:bodyPr wrap="square" rtlCol="0">
            <a:spAutoFit/>
          </a:bodyPr>
          <a:lstStyle/>
          <a:p>
            <a:r>
              <a:rPr lang="en-US" b="1"/>
              <a:t>Cách 2: </a:t>
            </a:r>
            <a:r>
              <a:rPr lang="en-US"/>
              <a:t>Tạo công thức tính toán (Measure) để sử dụng trong biểu đồ</a:t>
            </a:r>
          </a:p>
          <a:p>
            <a:r>
              <a:rPr lang="en-US"/>
              <a:t>Người dùng có thể tác động dễ dàng lên kết quả Measure bằng cách thay đổi ngữ cảnh lọc hoặc sử dụng các chiều dữ liệu để đưa ra thông tin mới</a:t>
            </a:r>
          </a:p>
        </p:txBody>
      </p:sp>
      <p:pic>
        <p:nvPicPr>
          <p:cNvPr id="14" name="Picture 13">
            <a:extLst>
              <a:ext uri="{FF2B5EF4-FFF2-40B4-BE49-F238E27FC236}">
                <a16:creationId xmlns:a16="http://schemas.microsoft.com/office/drawing/2014/main" id="{F05E0AAC-5997-1A6C-15C1-CAFD5FA20ED2}"/>
              </a:ext>
            </a:extLst>
          </p:cNvPr>
          <p:cNvPicPr>
            <a:picLocks noChangeAspect="1"/>
          </p:cNvPicPr>
          <p:nvPr/>
        </p:nvPicPr>
        <p:blipFill>
          <a:blip r:embed="rId3">
            <a:duotone>
              <a:prstClr val="black"/>
              <a:schemeClr val="accent4">
                <a:tint val="45000"/>
                <a:satMod val="400000"/>
              </a:schemeClr>
            </a:duotone>
          </a:blip>
          <a:stretch>
            <a:fillRect/>
          </a:stretch>
        </p:blipFill>
        <p:spPr>
          <a:xfrm>
            <a:off x="4881561" y="2001018"/>
            <a:ext cx="2428878" cy="975097"/>
          </a:xfrm>
          <a:prstGeom prst="rect">
            <a:avLst/>
          </a:prstGeom>
          <a:ln>
            <a:solidFill>
              <a:schemeClr val="bg1">
                <a:lumMod val="65000"/>
              </a:schemeClr>
            </a:solidFill>
          </a:ln>
        </p:spPr>
      </p:pic>
      <p:pic>
        <p:nvPicPr>
          <p:cNvPr id="19" name="Picture 18">
            <a:extLst>
              <a:ext uri="{FF2B5EF4-FFF2-40B4-BE49-F238E27FC236}">
                <a16:creationId xmlns:a16="http://schemas.microsoft.com/office/drawing/2014/main" id="{CF3F1B75-2A7E-1041-2DE2-53B79F57697F}"/>
              </a:ext>
            </a:extLst>
          </p:cNvPr>
          <p:cNvPicPr>
            <a:picLocks noChangeAspect="1"/>
          </p:cNvPicPr>
          <p:nvPr/>
        </p:nvPicPr>
        <p:blipFill>
          <a:blip r:embed="rId4"/>
          <a:stretch>
            <a:fillRect/>
          </a:stretch>
        </p:blipFill>
        <p:spPr>
          <a:xfrm>
            <a:off x="673095" y="3499464"/>
            <a:ext cx="1800228" cy="918789"/>
          </a:xfrm>
          <a:prstGeom prst="rect">
            <a:avLst/>
          </a:prstGeom>
          <a:ln>
            <a:solidFill>
              <a:schemeClr val="bg1">
                <a:lumMod val="65000"/>
              </a:schemeClr>
            </a:solidFill>
          </a:ln>
        </p:spPr>
      </p:pic>
      <p:pic>
        <p:nvPicPr>
          <p:cNvPr id="21" name="Picture 20">
            <a:extLst>
              <a:ext uri="{FF2B5EF4-FFF2-40B4-BE49-F238E27FC236}">
                <a16:creationId xmlns:a16="http://schemas.microsoft.com/office/drawing/2014/main" id="{177FDFA2-D0CD-2F6A-73F5-17DAB9D23DFC}"/>
              </a:ext>
            </a:extLst>
          </p:cNvPr>
          <p:cNvPicPr>
            <a:picLocks noChangeAspect="1"/>
          </p:cNvPicPr>
          <p:nvPr/>
        </p:nvPicPr>
        <p:blipFill>
          <a:blip r:embed="rId5"/>
          <a:stretch>
            <a:fillRect/>
          </a:stretch>
        </p:blipFill>
        <p:spPr>
          <a:xfrm>
            <a:off x="695321" y="4781337"/>
            <a:ext cx="2655757" cy="918785"/>
          </a:xfrm>
          <a:prstGeom prst="rect">
            <a:avLst/>
          </a:prstGeom>
          <a:ln>
            <a:solidFill>
              <a:schemeClr val="bg1">
                <a:lumMod val="65000"/>
              </a:schemeClr>
            </a:solidFill>
          </a:ln>
        </p:spPr>
      </p:pic>
      <p:pic>
        <p:nvPicPr>
          <p:cNvPr id="23" name="Picture 22">
            <a:extLst>
              <a:ext uri="{FF2B5EF4-FFF2-40B4-BE49-F238E27FC236}">
                <a16:creationId xmlns:a16="http://schemas.microsoft.com/office/drawing/2014/main" id="{5A681290-0F83-50F9-639E-D50DE972414B}"/>
              </a:ext>
            </a:extLst>
          </p:cNvPr>
          <p:cNvPicPr>
            <a:picLocks noChangeAspect="1"/>
          </p:cNvPicPr>
          <p:nvPr/>
        </p:nvPicPr>
        <p:blipFill>
          <a:blip r:embed="rId6"/>
          <a:stretch>
            <a:fillRect/>
          </a:stretch>
        </p:blipFill>
        <p:spPr>
          <a:xfrm>
            <a:off x="5865014" y="3499464"/>
            <a:ext cx="3871915" cy="2042245"/>
          </a:xfrm>
          <a:prstGeom prst="rect">
            <a:avLst/>
          </a:prstGeom>
          <a:ln>
            <a:solidFill>
              <a:schemeClr val="bg1">
                <a:lumMod val="65000"/>
              </a:schemeClr>
            </a:solidFill>
          </a:ln>
        </p:spPr>
      </p:pic>
      <p:sp>
        <p:nvSpPr>
          <p:cNvPr id="24" name="TextBox 23">
            <a:extLst>
              <a:ext uri="{FF2B5EF4-FFF2-40B4-BE49-F238E27FC236}">
                <a16:creationId xmlns:a16="http://schemas.microsoft.com/office/drawing/2014/main" id="{1A6B591C-7CE3-8B3C-35C9-831B0065CEC1}"/>
              </a:ext>
            </a:extLst>
          </p:cNvPr>
          <p:cNvSpPr txBox="1"/>
          <p:nvPr/>
        </p:nvSpPr>
        <p:spPr>
          <a:xfrm>
            <a:off x="3493430" y="3560423"/>
            <a:ext cx="1908524" cy="646331"/>
          </a:xfrm>
          <a:prstGeom prst="rect">
            <a:avLst/>
          </a:prstGeom>
          <a:noFill/>
        </p:spPr>
        <p:txBody>
          <a:bodyPr wrap="square" rtlCol="0">
            <a:spAutoFit/>
          </a:bodyPr>
          <a:lstStyle/>
          <a:p>
            <a:r>
              <a:rPr lang="en-US"/>
              <a:t>Không có tác động gì về ngữ cảnh</a:t>
            </a:r>
          </a:p>
        </p:txBody>
      </p:sp>
      <p:sp>
        <p:nvSpPr>
          <p:cNvPr id="25" name="TextBox 24">
            <a:extLst>
              <a:ext uri="{FF2B5EF4-FFF2-40B4-BE49-F238E27FC236}">
                <a16:creationId xmlns:a16="http://schemas.microsoft.com/office/drawing/2014/main" id="{9341CEC3-27E4-08B0-35BC-8A1271391B8D}"/>
              </a:ext>
            </a:extLst>
          </p:cNvPr>
          <p:cNvSpPr txBox="1"/>
          <p:nvPr/>
        </p:nvSpPr>
        <p:spPr>
          <a:xfrm>
            <a:off x="3493430" y="4917563"/>
            <a:ext cx="1908524" cy="646331"/>
          </a:xfrm>
          <a:prstGeom prst="rect">
            <a:avLst/>
          </a:prstGeom>
          <a:noFill/>
        </p:spPr>
        <p:txBody>
          <a:bodyPr wrap="square" rtlCol="0">
            <a:spAutoFit/>
          </a:bodyPr>
          <a:lstStyle/>
          <a:p>
            <a:r>
              <a:rPr lang="en-US"/>
              <a:t>Tác động bằng bộ lọc (Filter)</a:t>
            </a:r>
          </a:p>
        </p:txBody>
      </p:sp>
      <p:sp>
        <p:nvSpPr>
          <p:cNvPr id="26" name="TextBox 25">
            <a:extLst>
              <a:ext uri="{FF2B5EF4-FFF2-40B4-BE49-F238E27FC236}">
                <a16:creationId xmlns:a16="http://schemas.microsoft.com/office/drawing/2014/main" id="{DA4DAB8D-C9D8-9B16-CA5D-883F0BF560AE}"/>
              </a:ext>
            </a:extLst>
          </p:cNvPr>
          <p:cNvSpPr txBox="1"/>
          <p:nvPr/>
        </p:nvSpPr>
        <p:spPr>
          <a:xfrm>
            <a:off x="9787740" y="3994233"/>
            <a:ext cx="1731165" cy="1200329"/>
          </a:xfrm>
          <a:prstGeom prst="rect">
            <a:avLst/>
          </a:prstGeom>
          <a:noFill/>
        </p:spPr>
        <p:txBody>
          <a:bodyPr wrap="square" rtlCol="0">
            <a:spAutoFit/>
          </a:bodyPr>
          <a:lstStyle/>
          <a:p>
            <a:r>
              <a:rPr lang="en-US"/>
              <a:t>Xem kết quả của measure theo một chiều dữ liệu nhất định</a:t>
            </a:r>
          </a:p>
        </p:txBody>
      </p:sp>
      <p:sp>
        <p:nvSpPr>
          <p:cNvPr id="3" name="Trapezoid 2">
            <a:extLst>
              <a:ext uri="{FF2B5EF4-FFF2-40B4-BE49-F238E27FC236}">
                <a16:creationId xmlns:a16="http://schemas.microsoft.com/office/drawing/2014/main" id="{35F23889-63FA-D42A-E0E9-5D9D080F7910}"/>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0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45905-BF7A-9EBC-B681-24C12A64B51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DEBC83C-A341-5D8E-7868-8164735E4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3C6DDEEA-2320-6676-7B03-D3CBA0ABE7A4}"/>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ABEF45D-C926-AEFF-A29F-4417636D4D32}"/>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EB2AC20C-1035-1963-588C-448B1D17E6DC}"/>
              </a:ext>
            </a:extLst>
          </p:cNvPr>
          <p:cNvSpPr txBox="1"/>
          <p:nvPr/>
        </p:nvSpPr>
        <p:spPr>
          <a:xfrm>
            <a:off x="695322" y="888056"/>
            <a:ext cx="10391777" cy="646331"/>
          </a:xfrm>
          <a:prstGeom prst="rect">
            <a:avLst/>
          </a:prstGeom>
          <a:noFill/>
        </p:spPr>
        <p:txBody>
          <a:bodyPr wrap="square" rtlCol="0">
            <a:spAutoFit/>
          </a:bodyPr>
          <a:lstStyle/>
          <a:p>
            <a:r>
              <a:rPr lang="en-US" b="1"/>
              <a:t>Thực hành</a:t>
            </a:r>
          </a:p>
          <a:p>
            <a:r>
              <a:rPr lang="en-US"/>
              <a:t>Sử dụng DAX để tạo các cột mới và measure mới như sau</a:t>
            </a:r>
          </a:p>
        </p:txBody>
      </p:sp>
      <p:sp>
        <p:nvSpPr>
          <p:cNvPr id="4" name="TextBox 3">
            <a:extLst>
              <a:ext uri="{FF2B5EF4-FFF2-40B4-BE49-F238E27FC236}">
                <a16:creationId xmlns:a16="http://schemas.microsoft.com/office/drawing/2014/main" id="{79F4D510-8D6B-5185-3A38-A8F47300EC70}"/>
              </a:ext>
            </a:extLst>
          </p:cNvPr>
          <p:cNvSpPr txBox="1"/>
          <p:nvPr/>
        </p:nvSpPr>
        <p:spPr>
          <a:xfrm>
            <a:off x="695322" y="1584247"/>
            <a:ext cx="4724403" cy="2215991"/>
          </a:xfrm>
          <a:prstGeom prst="rect">
            <a:avLst/>
          </a:prstGeom>
          <a:noFill/>
        </p:spPr>
        <p:txBody>
          <a:bodyPr wrap="square" rtlCol="0">
            <a:spAutoFit/>
          </a:bodyPr>
          <a:lstStyle/>
          <a:p>
            <a:r>
              <a:rPr lang="en-US" b="1"/>
              <a:t>Cột mới</a:t>
            </a:r>
            <a:endParaRPr lang="en-US"/>
          </a:p>
          <a:p>
            <a:r>
              <a:rPr lang="en-US"/>
              <a:t>Trong bảng fact_sales tạo cột doanh thu mỗi đơn hàng. Đặt tên cột mới là “doanh_thu”</a:t>
            </a:r>
          </a:p>
          <a:p>
            <a:endParaRPr lang="en-US"/>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Fact_Sales[so_luong] * Fact_Sales[gia_ban]</a:t>
            </a:r>
          </a:p>
          <a:p>
            <a:endParaRPr lang="en-US"/>
          </a:p>
        </p:txBody>
      </p:sp>
      <p:sp>
        <p:nvSpPr>
          <p:cNvPr id="7" name="TextBox 6">
            <a:extLst>
              <a:ext uri="{FF2B5EF4-FFF2-40B4-BE49-F238E27FC236}">
                <a16:creationId xmlns:a16="http://schemas.microsoft.com/office/drawing/2014/main" id="{88629E04-C416-9B94-9DEF-0815933C20B7}"/>
              </a:ext>
            </a:extLst>
          </p:cNvPr>
          <p:cNvSpPr txBox="1"/>
          <p:nvPr/>
        </p:nvSpPr>
        <p:spPr>
          <a:xfrm>
            <a:off x="5800722" y="1584247"/>
            <a:ext cx="5391153" cy="4801314"/>
          </a:xfrm>
          <a:prstGeom prst="rect">
            <a:avLst/>
          </a:prstGeom>
          <a:noFill/>
        </p:spPr>
        <p:txBody>
          <a:bodyPr wrap="square" rtlCol="0">
            <a:spAutoFit/>
          </a:bodyPr>
          <a:lstStyle/>
          <a:p>
            <a:r>
              <a:rPr lang="en-US" b="1"/>
              <a:t>Measure</a:t>
            </a:r>
            <a:endParaRPr lang="en-US"/>
          </a:p>
          <a:p>
            <a:r>
              <a:rPr lang="en-US"/>
              <a:t>- Từ cột “doanh_thu” mới tạo, tạo measure tính tổng doanh thu toàn công ty:</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tong_doanh_thu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SUM(Fact_Sales[doanh_thu])</a:t>
            </a:r>
          </a:p>
          <a:p>
            <a:endParaRPr lang="en-US"/>
          </a:p>
          <a:p>
            <a:r>
              <a:rPr lang="en-US"/>
              <a:t>- Sử dụng bảng Fact_Target để tính tổng chỉ tiêu về doanh thu toàn công ty</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tong_target_doanhthu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SUM(Fact_Target[target_doanhthu])</a:t>
            </a:r>
          </a:p>
          <a:p>
            <a:endParaRPr lang="en-US"/>
          </a:p>
          <a:p>
            <a:r>
              <a:rPr lang="en-US"/>
              <a:t>- Sử dụng 2 measure vừa tạo tính % hoàn thành chỉ tiêu doanh 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%HT_doanh_thu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DIVIDE(</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    [tong_doanh_thu]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    ,[tong_target_doanhthu]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a:t>
            </a:r>
          </a:p>
        </p:txBody>
      </p:sp>
      <p:sp>
        <p:nvSpPr>
          <p:cNvPr id="9" name="TextBox 8">
            <a:extLst>
              <a:ext uri="{FF2B5EF4-FFF2-40B4-BE49-F238E27FC236}">
                <a16:creationId xmlns:a16="http://schemas.microsoft.com/office/drawing/2014/main" id="{118D7010-4558-3791-0610-AFFD3BDE141F}"/>
              </a:ext>
            </a:extLst>
          </p:cNvPr>
          <p:cNvSpPr txBox="1"/>
          <p:nvPr/>
        </p:nvSpPr>
        <p:spPr>
          <a:xfrm>
            <a:off x="695322" y="5925467"/>
            <a:ext cx="4124328" cy="369332"/>
          </a:xfrm>
          <a:prstGeom prst="rect">
            <a:avLst/>
          </a:prstGeom>
          <a:noFill/>
        </p:spPr>
        <p:txBody>
          <a:bodyPr wrap="square" rtlCol="0">
            <a:spAutoFit/>
          </a:bodyPr>
          <a:lstStyle/>
          <a:p>
            <a:r>
              <a:rPr lang="en-US" i="1"/>
              <a:t>(Thực hành với DAX còn tiếp ở slide sau)</a:t>
            </a:r>
          </a:p>
        </p:txBody>
      </p:sp>
      <p:sp>
        <p:nvSpPr>
          <p:cNvPr id="3" name="Trapezoid 2">
            <a:extLst>
              <a:ext uri="{FF2B5EF4-FFF2-40B4-BE49-F238E27FC236}">
                <a16:creationId xmlns:a16="http://schemas.microsoft.com/office/drawing/2014/main" id="{7E0FB1DC-7A01-8748-4300-C6CA186616FB}"/>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779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E2AD-9303-59F0-B9C6-3E741166D5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D0D8941-9DE3-CA84-77C7-050B9508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A49BEEFE-23DA-4BA3-CF66-699D1550D8A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5F810C3-DBC7-5FF3-3C91-5A6FA62FA8E9}"/>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B87EA942-17D3-5E7C-9233-4713852FC386}"/>
              </a:ext>
            </a:extLst>
          </p:cNvPr>
          <p:cNvSpPr txBox="1"/>
          <p:nvPr/>
        </p:nvSpPr>
        <p:spPr>
          <a:xfrm>
            <a:off x="695322" y="888056"/>
            <a:ext cx="10391777" cy="646331"/>
          </a:xfrm>
          <a:prstGeom prst="rect">
            <a:avLst/>
          </a:prstGeom>
          <a:noFill/>
        </p:spPr>
        <p:txBody>
          <a:bodyPr wrap="square" rtlCol="0">
            <a:spAutoFit/>
          </a:bodyPr>
          <a:lstStyle/>
          <a:p>
            <a:r>
              <a:rPr lang="en-US" b="1"/>
              <a:t>Thực hành</a:t>
            </a:r>
          </a:p>
          <a:p>
            <a:r>
              <a:rPr lang="en-US"/>
              <a:t>Sử dụng 3 measure vừa tạo để tạo bảng “Kết quả kinh doanh theo tháng”</a:t>
            </a:r>
          </a:p>
        </p:txBody>
      </p:sp>
      <p:sp>
        <p:nvSpPr>
          <p:cNvPr id="13" name="TextBox 12">
            <a:extLst>
              <a:ext uri="{FF2B5EF4-FFF2-40B4-BE49-F238E27FC236}">
                <a16:creationId xmlns:a16="http://schemas.microsoft.com/office/drawing/2014/main" id="{C627BB6D-757E-F375-877A-809F3551DD05}"/>
              </a:ext>
            </a:extLst>
          </p:cNvPr>
          <p:cNvSpPr txBox="1"/>
          <p:nvPr/>
        </p:nvSpPr>
        <p:spPr>
          <a:xfrm>
            <a:off x="3910697" y="1648628"/>
            <a:ext cx="2793686" cy="646331"/>
          </a:xfrm>
          <a:prstGeom prst="rect">
            <a:avLst/>
          </a:prstGeom>
          <a:noFill/>
        </p:spPr>
        <p:txBody>
          <a:bodyPr wrap="square" rtlCol="0">
            <a:spAutoFit/>
          </a:bodyPr>
          <a:lstStyle/>
          <a:p>
            <a:r>
              <a:rPr lang="en-US"/>
              <a:t>Bước 1: Sử dụng biểu đồ Matrix</a:t>
            </a:r>
          </a:p>
        </p:txBody>
      </p:sp>
      <p:pic>
        <p:nvPicPr>
          <p:cNvPr id="15" name="Picture 14">
            <a:extLst>
              <a:ext uri="{FF2B5EF4-FFF2-40B4-BE49-F238E27FC236}">
                <a16:creationId xmlns:a16="http://schemas.microsoft.com/office/drawing/2014/main" id="{69C36F38-49AB-029B-5B81-913FE859EE1E}"/>
              </a:ext>
            </a:extLst>
          </p:cNvPr>
          <p:cNvPicPr>
            <a:picLocks noChangeAspect="1"/>
          </p:cNvPicPr>
          <p:nvPr/>
        </p:nvPicPr>
        <p:blipFill>
          <a:blip r:embed="rId3"/>
          <a:stretch>
            <a:fillRect/>
          </a:stretch>
        </p:blipFill>
        <p:spPr>
          <a:xfrm>
            <a:off x="7062621" y="1597631"/>
            <a:ext cx="3661624" cy="4435557"/>
          </a:xfrm>
          <a:prstGeom prst="rect">
            <a:avLst/>
          </a:prstGeom>
        </p:spPr>
      </p:pic>
      <p:sp>
        <p:nvSpPr>
          <p:cNvPr id="16" name="TextBox 15">
            <a:extLst>
              <a:ext uri="{FF2B5EF4-FFF2-40B4-BE49-F238E27FC236}">
                <a16:creationId xmlns:a16="http://schemas.microsoft.com/office/drawing/2014/main" id="{3670EFC4-22B2-E068-24FE-6DE352A5DEC6}"/>
              </a:ext>
            </a:extLst>
          </p:cNvPr>
          <p:cNvSpPr txBox="1"/>
          <p:nvPr/>
        </p:nvSpPr>
        <p:spPr>
          <a:xfrm>
            <a:off x="3910697" y="2990239"/>
            <a:ext cx="2793686" cy="1200329"/>
          </a:xfrm>
          <a:prstGeom prst="rect">
            <a:avLst/>
          </a:prstGeom>
          <a:noFill/>
        </p:spPr>
        <p:txBody>
          <a:bodyPr wrap="square" rtlCol="0">
            <a:spAutoFit/>
          </a:bodyPr>
          <a:lstStyle/>
          <a:p>
            <a:r>
              <a:rPr lang="en-US"/>
              <a:t>Bước 2: Kéo chiều dữ liệu “year_month” vào </a:t>
            </a:r>
            <a:r>
              <a:rPr lang="en-US" b="1"/>
              <a:t>Rows</a:t>
            </a:r>
          </a:p>
          <a:p>
            <a:r>
              <a:rPr lang="en-US"/>
              <a:t>và các measure tính toán vào </a:t>
            </a:r>
            <a:r>
              <a:rPr lang="en-US" b="1"/>
              <a:t>Values</a:t>
            </a:r>
          </a:p>
        </p:txBody>
      </p:sp>
      <p:pic>
        <p:nvPicPr>
          <p:cNvPr id="18" name="Picture 17">
            <a:extLst>
              <a:ext uri="{FF2B5EF4-FFF2-40B4-BE49-F238E27FC236}">
                <a16:creationId xmlns:a16="http://schemas.microsoft.com/office/drawing/2014/main" id="{7D272436-FE4C-611C-54F5-67FCC1322858}"/>
              </a:ext>
            </a:extLst>
          </p:cNvPr>
          <p:cNvPicPr>
            <a:picLocks noChangeAspect="1"/>
          </p:cNvPicPr>
          <p:nvPr/>
        </p:nvPicPr>
        <p:blipFill>
          <a:blip r:embed="rId4"/>
          <a:stretch>
            <a:fillRect/>
          </a:stretch>
        </p:blipFill>
        <p:spPr>
          <a:xfrm>
            <a:off x="806777" y="1597631"/>
            <a:ext cx="1724025" cy="3114675"/>
          </a:xfrm>
          <a:prstGeom prst="rect">
            <a:avLst/>
          </a:prstGeom>
        </p:spPr>
      </p:pic>
      <p:sp>
        <p:nvSpPr>
          <p:cNvPr id="19" name="Rectangle 18">
            <a:extLst>
              <a:ext uri="{FF2B5EF4-FFF2-40B4-BE49-F238E27FC236}">
                <a16:creationId xmlns:a16="http://schemas.microsoft.com/office/drawing/2014/main" id="{4887D4BC-BFB3-85A5-D974-19F5419F5E09}"/>
              </a:ext>
            </a:extLst>
          </p:cNvPr>
          <p:cNvSpPr/>
          <p:nvPr/>
        </p:nvSpPr>
        <p:spPr>
          <a:xfrm>
            <a:off x="1934191" y="3701862"/>
            <a:ext cx="275609" cy="25270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D58AA3D2-392C-3898-B750-14635CE604DE}"/>
              </a:ext>
            </a:extLst>
          </p:cNvPr>
          <p:cNvCxnSpPr>
            <a:cxnSpLocks/>
            <a:stCxn id="13" idx="1"/>
            <a:endCxn id="19" idx="3"/>
          </p:cNvCxnSpPr>
          <p:nvPr/>
        </p:nvCxnSpPr>
        <p:spPr>
          <a:xfrm rot="10800000" flipV="1">
            <a:off x="2209801" y="1971794"/>
            <a:ext cx="1700897" cy="1856422"/>
          </a:xfrm>
          <a:prstGeom prst="bentConnector3">
            <a:avLst>
              <a:gd name="adj1" fmla="val 50000"/>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D4DC274-71C6-8F50-AA81-C4E3C1BE2E71}"/>
              </a:ext>
            </a:extLst>
          </p:cNvPr>
          <p:cNvSpPr txBox="1"/>
          <p:nvPr/>
        </p:nvSpPr>
        <p:spPr>
          <a:xfrm>
            <a:off x="695322" y="5925467"/>
            <a:ext cx="3724157" cy="369332"/>
          </a:xfrm>
          <a:prstGeom prst="rect">
            <a:avLst/>
          </a:prstGeom>
          <a:noFill/>
        </p:spPr>
        <p:txBody>
          <a:bodyPr wrap="square" rtlCol="0">
            <a:spAutoFit/>
          </a:bodyPr>
          <a:lstStyle/>
          <a:p>
            <a:r>
              <a:rPr lang="en-US" i="1"/>
              <a:t>(Kết quả cần đạt được ở slide sau)</a:t>
            </a:r>
          </a:p>
        </p:txBody>
      </p:sp>
      <p:sp>
        <p:nvSpPr>
          <p:cNvPr id="25" name="Rectangle 24">
            <a:extLst>
              <a:ext uri="{FF2B5EF4-FFF2-40B4-BE49-F238E27FC236}">
                <a16:creationId xmlns:a16="http://schemas.microsoft.com/office/drawing/2014/main" id="{ACEA3924-F40B-577E-0895-7479B5F361AF}"/>
              </a:ext>
            </a:extLst>
          </p:cNvPr>
          <p:cNvSpPr/>
          <p:nvPr/>
        </p:nvSpPr>
        <p:spPr>
          <a:xfrm>
            <a:off x="8893433" y="1971794"/>
            <a:ext cx="1640156" cy="83808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43539F5-F2BF-1062-D36F-41E939BF680A}"/>
              </a:ext>
            </a:extLst>
          </p:cNvPr>
          <p:cNvSpPr/>
          <p:nvPr/>
        </p:nvSpPr>
        <p:spPr>
          <a:xfrm>
            <a:off x="8893433" y="3348034"/>
            <a:ext cx="1640156" cy="228600"/>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8E16AD0-91F8-8A7F-FC19-233BA08E28FD}"/>
              </a:ext>
            </a:extLst>
          </p:cNvPr>
          <p:cNvCxnSpPr>
            <a:cxnSpLocks/>
            <a:stCxn id="25" idx="1"/>
          </p:cNvCxnSpPr>
          <p:nvPr/>
        </p:nvCxnSpPr>
        <p:spPr>
          <a:xfrm flipH="1">
            <a:off x="8224838" y="2390835"/>
            <a:ext cx="668595" cy="28695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137D0AD-1E92-72B9-840C-AE8A0F2E0D67}"/>
              </a:ext>
            </a:extLst>
          </p:cNvPr>
          <p:cNvCxnSpPr>
            <a:cxnSpLocks/>
          </p:cNvCxnSpPr>
          <p:nvPr/>
        </p:nvCxnSpPr>
        <p:spPr>
          <a:xfrm flipH="1">
            <a:off x="8086725" y="3535680"/>
            <a:ext cx="806708" cy="579112"/>
          </a:xfrm>
          <a:prstGeom prst="straightConnector1">
            <a:avLst/>
          </a:prstGeom>
          <a:ln>
            <a:solidFill>
              <a:schemeClr val="accent6"/>
            </a:solidFill>
            <a:tailEnd type="triangle"/>
          </a:ln>
        </p:spPr>
        <p:style>
          <a:lnRef idx="2">
            <a:schemeClr val="accent6"/>
          </a:lnRef>
          <a:fillRef idx="0">
            <a:schemeClr val="accent6"/>
          </a:fillRef>
          <a:effectRef idx="1">
            <a:schemeClr val="accent6"/>
          </a:effectRef>
          <a:fontRef idx="minor">
            <a:schemeClr val="tx1"/>
          </a:fontRef>
        </p:style>
      </p:cxnSp>
      <p:sp>
        <p:nvSpPr>
          <p:cNvPr id="3" name="Trapezoid 2">
            <a:extLst>
              <a:ext uri="{FF2B5EF4-FFF2-40B4-BE49-F238E27FC236}">
                <a16:creationId xmlns:a16="http://schemas.microsoft.com/office/drawing/2014/main" id="{582B8685-7B0F-86CF-4FDB-1B0374BAD69D}"/>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80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C6758-903E-C5D1-B5DB-58976490FBF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FAD6A9E-AABA-EE0B-FDF1-AB76A0C97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5A0DF323-C6F2-2D55-BF06-FEBC57527223}"/>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C3519EF-FD52-9B12-7521-C5D11922A7F2}"/>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A825170E-92B1-FF88-D0D8-646DE637498A}"/>
              </a:ext>
            </a:extLst>
          </p:cNvPr>
          <p:cNvSpPr txBox="1"/>
          <p:nvPr/>
        </p:nvSpPr>
        <p:spPr>
          <a:xfrm>
            <a:off x="704848" y="876865"/>
            <a:ext cx="10391777" cy="646331"/>
          </a:xfrm>
          <a:prstGeom prst="rect">
            <a:avLst/>
          </a:prstGeom>
          <a:noFill/>
        </p:spPr>
        <p:txBody>
          <a:bodyPr wrap="square" rtlCol="0">
            <a:spAutoFit/>
          </a:bodyPr>
          <a:lstStyle/>
          <a:p>
            <a:r>
              <a:rPr lang="en-US" b="1"/>
              <a:t>Thực hành</a:t>
            </a:r>
          </a:p>
          <a:p>
            <a:r>
              <a:rPr lang="en-US"/>
              <a:t>Sử dụng 3 measure vừa tạo để tạo bảng “Kết quả kinh doanh theo tháng”</a:t>
            </a:r>
          </a:p>
        </p:txBody>
      </p:sp>
      <p:pic>
        <p:nvPicPr>
          <p:cNvPr id="9" name="Picture 8">
            <a:extLst>
              <a:ext uri="{FF2B5EF4-FFF2-40B4-BE49-F238E27FC236}">
                <a16:creationId xmlns:a16="http://schemas.microsoft.com/office/drawing/2014/main" id="{BDE30416-E878-F083-7090-F910F3FB1F7A}"/>
              </a:ext>
            </a:extLst>
          </p:cNvPr>
          <p:cNvPicPr>
            <a:picLocks noChangeAspect="1"/>
          </p:cNvPicPr>
          <p:nvPr/>
        </p:nvPicPr>
        <p:blipFill>
          <a:blip r:embed="rId3"/>
          <a:stretch>
            <a:fillRect/>
          </a:stretch>
        </p:blipFill>
        <p:spPr>
          <a:xfrm>
            <a:off x="3886099" y="1962687"/>
            <a:ext cx="4772691" cy="2562583"/>
          </a:xfrm>
          <a:prstGeom prst="rect">
            <a:avLst/>
          </a:prstGeom>
        </p:spPr>
      </p:pic>
      <p:sp>
        <p:nvSpPr>
          <p:cNvPr id="3" name="TextBox 2">
            <a:extLst>
              <a:ext uri="{FF2B5EF4-FFF2-40B4-BE49-F238E27FC236}">
                <a16:creationId xmlns:a16="http://schemas.microsoft.com/office/drawing/2014/main" id="{1E0A81B4-77DA-73E4-4B33-184BA4AAA6D1}"/>
              </a:ext>
            </a:extLst>
          </p:cNvPr>
          <p:cNvSpPr txBox="1"/>
          <p:nvPr/>
        </p:nvSpPr>
        <p:spPr>
          <a:xfrm>
            <a:off x="4875601" y="1593355"/>
            <a:ext cx="2793686" cy="369332"/>
          </a:xfrm>
          <a:prstGeom prst="rect">
            <a:avLst/>
          </a:prstGeom>
          <a:noFill/>
        </p:spPr>
        <p:txBody>
          <a:bodyPr wrap="square" rtlCol="0">
            <a:spAutoFit/>
          </a:bodyPr>
          <a:lstStyle/>
          <a:p>
            <a:pPr algn="ctr"/>
            <a:r>
              <a:rPr lang="en-US" i="1"/>
              <a:t>Kết quả</a:t>
            </a:r>
          </a:p>
        </p:txBody>
      </p:sp>
      <p:sp>
        <p:nvSpPr>
          <p:cNvPr id="4" name="Trapezoid 3">
            <a:extLst>
              <a:ext uri="{FF2B5EF4-FFF2-40B4-BE49-F238E27FC236}">
                <a16:creationId xmlns:a16="http://schemas.microsoft.com/office/drawing/2014/main" id="{FD114D1D-562F-9672-44CF-F9C3BEFFDA1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5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1037C-42E7-4941-3226-C0C9BCEAA6A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888D92D-5D9E-9A23-1937-4802E67BB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9D6F18CE-561C-9523-7C24-BB221E6F556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17F73EC-9E82-85FC-8915-555BDCA3BA6D}"/>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pic>
        <p:nvPicPr>
          <p:cNvPr id="7" name="Picture 6">
            <a:extLst>
              <a:ext uri="{FF2B5EF4-FFF2-40B4-BE49-F238E27FC236}">
                <a16:creationId xmlns:a16="http://schemas.microsoft.com/office/drawing/2014/main" id="{AA0E73DB-1D92-CECB-7880-1B213DF06FF2}"/>
              </a:ext>
            </a:extLst>
          </p:cNvPr>
          <p:cNvPicPr>
            <a:picLocks noChangeAspect="1"/>
          </p:cNvPicPr>
          <p:nvPr/>
        </p:nvPicPr>
        <p:blipFill>
          <a:blip r:embed="rId3"/>
          <a:stretch>
            <a:fillRect/>
          </a:stretch>
        </p:blipFill>
        <p:spPr>
          <a:xfrm>
            <a:off x="600075" y="1027123"/>
            <a:ext cx="4010027" cy="2228697"/>
          </a:xfrm>
          <a:prstGeom prst="rect">
            <a:avLst/>
          </a:prstGeom>
        </p:spPr>
      </p:pic>
      <p:sp>
        <p:nvSpPr>
          <p:cNvPr id="10" name="TextBox 9">
            <a:extLst>
              <a:ext uri="{FF2B5EF4-FFF2-40B4-BE49-F238E27FC236}">
                <a16:creationId xmlns:a16="http://schemas.microsoft.com/office/drawing/2014/main" id="{FD4E8077-D8F4-168B-484B-0E431F30A5A4}"/>
              </a:ext>
            </a:extLst>
          </p:cNvPr>
          <p:cNvSpPr txBox="1"/>
          <p:nvPr/>
        </p:nvSpPr>
        <p:spPr>
          <a:xfrm>
            <a:off x="6515098" y="1074765"/>
            <a:ext cx="4552952" cy="523220"/>
          </a:xfrm>
          <a:prstGeom prst="rect">
            <a:avLst/>
          </a:prstGeom>
          <a:noFill/>
        </p:spPr>
        <p:txBody>
          <a:bodyPr wrap="square" rtlCol="0">
            <a:spAutoFit/>
          </a:bodyPr>
          <a:lstStyle/>
          <a:p>
            <a:r>
              <a:rPr lang="en-US" sz="1400" b="1"/>
              <a:t>Biểu đồ cột (bar chart)</a:t>
            </a:r>
          </a:p>
          <a:p>
            <a:r>
              <a:rPr lang="en-US" sz="1400"/>
              <a:t>So sánh các đơn vị trong 1 chiều dữ liệu</a:t>
            </a:r>
          </a:p>
        </p:txBody>
      </p:sp>
      <p:pic>
        <p:nvPicPr>
          <p:cNvPr id="13" name="Picture 12">
            <a:extLst>
              <a:ext uri="{FF2B5EF4-FFF2-40B4-BE49-F238E27FC236}">
                <a16:creationId xmlns:a16="http://schemas.microsoft.com/office/drawing/2014/main" id="{49D2E024-E632-96D0-A618-F3B71574E432}"/>
              </a:ext>
            </a:extLst>
          </p:cNvPr>
          <p:cNvPicPr>
            <a:picLocks noChangeAspect="1"/>
          </p:cNvPicPr>
          <p:nvPr/>
        </p:nvPicPr>
        <p:blipFill>
          <a:blip r:embed="rId4"/>
          <a:stretch>
            <a:fillRect/>
          </a:stretch>
        </p:blipFill>
        <p:spPr>
          <a:xfrm>
            <a:off x="579473" y="3460521"/>
            <a:ext cx="3989425" cy="2225339"/>
          </a:xfrm>
          <a:prstGeom prst="rect">
            <a:avLst/>
          </a:prstGeom>
        </p:spPr>
      </p:pic>
      <p:sp>
        <p:nvSpPr>
          <p:cNvPr id="14" name="TextBox 13">
            <a:extLst>
              <a:ext uri="{FF2B5EF4-FFF2-40B4-BE49-F238E27FC236}">
                <a16:creationId xmlns:a16="http://schemas.microsoft.com/office/drawing/2014/main" id="{C42959B4-EB01-A47A-1B45-7EF04DEB933B}"/>
              </a:ext>
            </a:extLst>
          </p:cNvPr>
          <p:cNvSpPr txBox="1"/>
          <p:nvPr/>
        </p:nvSpPr>
        <p:spPr>
          <a:xfrm>
            <a:off x="6515098" y="3460521"/>
            <a:ext cx="3748095" cy="523220"/>
          </a:xfrm>
          <a:prstGeom prst="rect">
            <a:avLst/>
          </a:prstGeom>
          <a:noFill/>
        </p:spPr>
        <p:txBody>
          <a:bodyPr wrap="square" rtlCol="0">
            <a:spAutoFit/>
          </a:bodyPr>
          <a:lstStyle/>
          <a:p>
            <a:r>
              <a:rPr lang="en-US" sz="1400" b="1"/>
              <a:t>Biểu đồ hình quạt (pie chart, donut chart)</a:t>
            </a:r>
          </a:p>
          <a:p>
            <a:r>
              <a:rPr lang="en-US" sz="1400"/>
              <a:t>So sánh tỷ trọng</a:t>
            </a:r>
          </a:p>
        </p:txBody>
      </p:sp>
      <p:pic>
        <p:nvPicPr>
          <p:cNvPr id="16" name="Picture 15">
            <a:extLst>
              <a:ext uri="{FF2B5EF4-FFF2-40B4-BE49-F238E27FC236}">
                <a16:creationId xmlns:a16="http://schemas.microsoft.com/office/drawing/2014/main" id="{7274DC3D-3B2E-D016-6178-CCB36DE43748}"/>
              </a:ext>
            </a:extLst>
          </p:cNvPr>
          <p:cNvPicPr>
            <a:picLocks noChangeAspect="1"/>
          </p:cNvPicPr>
          <p:nvPr/>
        </p:nvPicPr>
        <p:blipFill>
          <a:blip r:embed="rId5"/>
          <a:stretch>
            <a:fillRect/>
          </a:stretch>
        </p:blipFill>
        <p:spPr>
          <a:xfrm>
            <a:off x="4631399" y="1114086"/>
            <a:ext cx="1530395" cy="1865936"/>
          </a:xfrm>
          <a:prstGeom prst="rect">
            <a:avLst/>
          </a:prstGeom>
        </p:spPr>
      </p:pic>
      <p:sp>
        <p:nvSpPr>
          <p:cNvPr id="17" name="Rectangle 16">
            <a:extLst>
              <a:ext uri="{FF2B5EF4-FFF2-40B4-BE49-F238E27FC236}">
                <a16:creationId xmlns:a16="http://schemas.microsoft.com/office/drawing/2014/main" id="{0AA27A5E-3F53-1DA4-BCDC-E70A93ED30E2}"/>
              </a:ext>
            </a:extLst>
          </p:cNvPr>
          <p:cNvSpPr/>
          <p:nvPr/>
        </p:nvSpPr>
        <p:spPr>
          <a:xfrm>
            <a:off x="4642335" y="1110143"/>
            <a:ext cx="1519460" cy="30777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802D8E0-45B1-1AAB-D899-FD27B02A7325}"/>
              </a:ext>
            </a:extLst>
          </p:cNvPr>
          <p:cNvGrpSpPr/>
          <p:nvPr/>
        </p:nvGrpSpPr>
        <p:grpSpPr>
          <a:xfrm>
            <a:off x="4642335" y="3530656"/>
            <a:ext cx="1530395" cy="1865936"/>
            <a:chOff x="4642335" y="3797356"/>
            <a:chExt cx="1530395" cy="1865936"/>
          </a:xfrm>
        </p:grpSpPr>
        <p:pic>
          <p:nvPicPr>
            <p:cNvPr id="18" name="Picture 17">
              <a:extLst>
                <a:ext uri="{FF2B5EF4-FFF2-40B4-BE49-F238E27FC236}">
                  <a16:creationId xmlns:a16="http://schemas.microsoft.com/office/drawing/2014/main" id="{C321D90E-33CC-0AB8-958C-6CC081DBB7E1}"/>
                </a:ext>
              </a:extLst>
            </p:cNvPr>
            <p:cNvPicPr>
              <a:picLocks noChangeAspect="1"/>
            </p:cNvPicPr>
            <p:nvPr/>
          </p:nvPicPr>
          <p:blipFill>
            <a:blip r:embed="rId5"/>
            <a:stretch>
              <a:fillRect/>
            </a:stretch>
          </p:blipFill>
          <p:spPr>
            <a:xfrm>
              <a:off x="4642335" y="3797356"/>
              <a:ext cx="1530395" cy="1865936"/>
            </a:xfrm>
            <a:prstGeom prst="rect">
              <a:avLst/>
            </a:prstGeom>
          </p:spPr>
        </p:pic>
        <p:sp>
          <p:nvSpPr>
            <p:cNvPr id="19" name="Rectangle 18">
              <a:extLst>
                <a:ext uri="{FF2B5EF4-FFF2-40B4-BE49-F238E27FC236}">
                  <a16:creationId xmlns:a16="http://schemas.microsoft.com/office/drawing/2014/main" id="{57E48DB3-5AEE-7CE0-9F3A-D39E68AF195F}"/>
                </a:ext>
              </a:extLst>
            </p:cNvPr>
            <p:cNvSpPr/>
            <p:nvPr/>
          </p:nvSpPr>
          <p:spPr>
            <a:xfrm>
              <a:off x="5619332" y="4284708"/>
              <a:ext cx="553398" cy="266239"/>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rapezoid 26">
            <a:extLst>
              <a:ext uri="{FF2B5EF4-FFF2-40B4-BE49-F238E27FC236}">
                <a16:creationId xmlns:a16="http://schemas.microsoft.com/office/drawing/2014/main" id="{F4090875-94CE-33E1-6574-22747023E634}"/>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0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442E3-27DD-9E38-39D8-E7F1410AE7A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08DDBA4-FD55-4D2E-C0E5-DD188759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D43E97E5-1EF3-4043-3F3F-8CA1B0E0795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C3DC714-449F-3505-1C5E-D5DB0950039E}"/>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21" name="TextBox 20">
            <a:extLst>
              <a:ext uri="{FF2B5EF4-FFF2-40B4-BE49-F238E27FC236}">
                <a16:creationId xmlns:a16="http://schemas.microsoft.com/office/drawing/2014/main" id="{201F4554-618E-1AEF-B51F-6D64BD23E0EC}"/>
              </a:ext>
            </a:extLst>
          </p:cNvPr>
          <p:cNvSpPr txBox="1"/>
          <p:nvPr/>
        </p:nvSpPr>
        <p:spPr>
          <a:xfrm>
            <a:off x="6515100" y="1037959"/>
            <a:ext cx="3748095" cy="523220"/>
          </a:xfrm>
          <a:prstGeom prst="rect">
            <a:avLst/>
          </a:prstGeom>
          <a:noFill/>
        </p:spPr>
        <p:txBody>
          <a:bodyPr wrap="square" rtlCol="0">
            <a:spAutoFit/>
          </a:bodyPr>
          <a:lstStyle/>
          <a:p>
            <a:r>
              <a:rPr lang="en-US" sz="1400" b="1"/>
              <a:t>Biểu đồ đường (line chart)</a:t>
            </a:r>
          </a:p>
          <a:p>
            <a:r>
              <a:rPr lang="en-US" sz="1400"/>
              <a:t>Theo dõi biến thiên theo thời gian</a:t>
            </a:r>
          </a:p>
        </p:txBody>
      </p:sp>
      <p:pic>
        <p:nvPicPr>
          <p:cNvPr id="22" name="Picture 21">
            <a:extLst>
              <a:ext uri="{FF2B5EF4-FFF2-40B4-BE49-F238E27FC236}">
                <a16:creationId xmlns:a16="http://schemas.microsoft.com/office/drawing/2014/main" id="{BC610CB1-E9C8-F120-A472-B81F78D610EC}"/>
              </a:ext>
            </a:extLst>
          </p:cNvPr>
          <p:cNvPicPr>
            <a:picLocks noChangeAspect="1"/>
          </p:cNvPicPr>
          <p:nvPr/>
        </p:nvPicPr>
        <p:blipFill>
          <a:blip r:embed="rId3"/>
          <a:stretch>
            <a:fillRect/>
          </a:stretch>
        </p:blipFill>
        <p:spPr>
          <a:xfrm>
            <a:off x="4687713" y="1037959"/>
            <a:ext cx="1530395" cy="1865936"/>
          </a:xfrm>
          <a:prstGeom prst="rect">
            <a:avLst/>
          </a:prstGeom>
        </p:spPr>
      </p:pic>
      <p:sp>
        <p:nvSpPr>
          <p:cNvPr id="23" name="Rectangle 22">
            <a:extLst>
              <a:ext uri="{FF2B5EF4-FFF2-40B4-BE49-F238E27FC236}">
                <a16:creationId xmlns:a16="http://schemas.microsoft.com/office/drawing/2014/main" id="{3A95D494-75F7-9209-8BA5-5FB7419217D7}"/>
              </a:ext>
            </a:extLst>
          </p:cNvPr>
          <p:cNvSpPr/>
          <p:nvPr/>
        </p:nvSpPr>
        <p:spPr>
          <a:xfrm>
            <a:off x="4768529" y="1331447"/>
            <a:ext cx="928687"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79E6BA3-247D-7E82-542D-22ECB4FF2B57}"/>
              </a:ext>
            </a:extLst>
          </p:cNvPr>
          <p:cNvPicPr>
            <a:picLocks noChangeAspect="1"/>
          </p:cNvPicPr>
          <p:nvPr/>
        </p:nvPicPr>
        <p:blipFill>
          <a:blip r:embed="rId4"/>
          <a:stretch>
            <a:fillRect/>
          </a:stretch>
        </p:blipFill>
        <p:spPr>
          <a:xfrm>
            <a:off x="704850" y="989021"/>
            <a:ext cx="3907782" cy="2116127"/>
          </a:xfrm>
          <a:prstGeom prst="rect">
            <a:avLst/>
          </a:prstGeom>
        </p:spPr>
      </p:pic>
      <p:pic>
        <p:nvPicPr>
          <p:cNvPr id="12" name="Picture 11">
            <a:extLst>
              <a:ext uri="{FF2B5EF4-FFF2-40B4-BE49-F238E27FC236}">
                <a16:creationId xmlns:a16="http://schemas.microsoft.com/office/drawing/2014/main" id="{7152B14E-19B3-FA8A-834A-5889DF1BDA15}"/>
              </a:ext>
            </a:extLst>
          </p:cNvPr>
          <p:cNvPicPr>
            <a:picLocks noChangeAspect="1"/>
          </p:cNvPicPr>
          <p:nvPr/>
        </p:nvPicPr>
        <p:blipFill>
          <a:blip r:embed="rId5"/>
          <a:stretch>
            <a:fillRect/>
          </a:stretch>
        </p:blipFill>
        <p:spPr>
          <a:xfrm>
            <a:off x="704848" y="3393971"/>
            <a:ext cx="3907782" cy="2221955"/>
          </a:xfrm>
          <a:prstGeom prst="rect">
            <a:avLst/>
          </a:prstGeom>
        </p:spPr>
      </p:pic>
      <p:sp>
        <p:nvSpPr>
          <p:cNvPr id="15" name="TextBox 14">
            <a:extLst>
              <a:ext uri="{FF2B5EF4-FFF2-40B4-BE49-F238E27FC236}">
                <a16:creationId xmlns:a16="http://schemas.microsoft.com/office/drawing/2014/main" id="{46A77832-561D-CFA1-0FC2-822DD12DEF93}"/>
              </a:ext>
            </a:extLst>
          </p:cNvPr>
          <p:cNvSpPr txBox="1"/>
          <p:nvPr/>
        </p:nvSpPr>
        <p:spPr>
          <a:xfrm>
            <a:off x="6515099" y="3393971"/>
            <a:ext cx="5048251" cy="523220"/>
          </a:xfrm>
          <a:prstGeom prst="rect">
            <a:avLst/>
          </a:prstGeom>
          <a:noFill/>
        </p:spPr>
        <p:txBody>
          <a:bodyPr wrap="square" rtlCol="0">
            <a:spAutoFit/>
          </a:bodyPr>
          <a:lstStyle/>
          <a:p>
            <a:r>
              <a:rPr lang="en-US" sz="1400" b="1"/>
              <a:t>Biểu đồ cột và biểu đồ đường </a:t>
            </a:r>
          </a:p>
          <a:p>
            <a:r>
              <a:rPr lang="en-US" sz="1400"/>
              <a:t>Kết hợp nhiều chỉ tiêu trên một biểu đồ</a:t>
            </a:r>
          </a:p>
        </p:txBody>
      </p:sp>
      <p:pic>
        <p:nvPicPr>
          <p:cNvPr id="20" name="Picture 19">
            <a:extLst>
              <a:ext uri="{FF2B5EF4-FFF2-40B4-BE49-F238E27FC236}">
                <a16:creationId xmlns:a16="http://schemas.microsoft.com/office/drawing/2014/main" id="{13539EC7-4031-44D0-653E-3BE2469EA6BD}"/>
              </a:ext>
            </a:extLst>
          </p:cNvPr>
          <p:cNvPicPr>
            <a:picLocks noChangeAspect="1"/>
          </p:cNvPicPr>
          <p:nvPr/>
        </p:nvPicPr>
        <p:blipFill>
          <a:blip r:embed="rId3"/>
          <a:stretch>
            <a:fillRect/>
          </a:stretch>
        </p:blipFill>
        <p:spPr>
          <a:xfrm>
            <a:off x="4687713" y="3439756"/>
            <a:ext cx="1530395" cy="1865936"/>
          </a:xfrm>
          <a:prstGeom prst="rect">
            <a:avLst/>
          </a:prstGeom>
        </p:spPr>
      </p:pic>
      <p:sp>
        <p:nvSpPr>
          <p:cNvPr id="24" name="Rectangle 23">
            <a:extLst>
              <a:ext uri="{FF2B5EF4-FFF2-40B4-BE49-F238E27FC236}">
                <a16:creationId xmlns:a16="http://schemas.microsoft.com/office/drawing/2014/main" id="{94863A3C-FA92-7E7A-A23A-1C8763CE4569}"/>
              </a:ext>
            </a:extLst>
          </p:cNvPr>
          <p:cNvSpPr/>
          <p:nvPr/>
        </p:nvSpPr>
        <p:spPr>
          <a:xfrm>
            <a:off x="5697216" y="3732337"/>
            <a:ext cx="474984"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191C1F5A-D7F4-2CA3-CDF9-778A277691D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09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811DA-3DFA-7C69-E049-5F9A4EFB4FB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1D48533-A15F-92B1-7C83-197538936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3DAEA872-E34D-75EF-CA04-00CBB6B24E14}"/>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34613BC-0704-C932-8BF5-025BDCC7CD11}"/>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21" name="TextBox 20">
            <a:extLst>
              <a:ext uri="{FF2B5EF4-FFF2-40B4-BE49-F238E27FC236}">
                <a16:creationId xmlns:a16="http://schemas.microsoft.com/office/drawing/2014/main" id="{ECF503AF-30D7-EA75-B289-FA7EF8EE107C}"/>
              </a:ext>
            </a:extLst>
          </p:cNvPr>
          <p:cNvSpPr txBox="1"/>
          <p:nvPr/>
        </p:nvSpPr>
        <p:spPr>
          <a:xfrm>
            <a:off x="6515100" y="1085584"/>
            <a:ext cx="5048250" cy="738664"/>
          </a:xfrm>
          <a:prstGeom prst="rect">
            <a:avLst/>
          </a:prstGeom>
          <a:noFill/>
        </p:spPr>
        <p:txBody>
          <a:bodyPr wrap="square" rtlCol="0">
            <a:spAutoFit/>
          </a:bodyPr>
          <a:lstStyle/>
          <a:p>
            <a:r>
              <a:rPr lang="en-US" sz="1400" b="1"/>
              <a:t>Thẻ (Card)</a:t>
            </a:r>
          </a:p>
          <a:p>
            <a:r>
              <a:rPr lang="en-US" sz="1400"/>
              <a:t>Nhấn mạnh một giá trị duy nhất, thường được dùng trong phần tổng quan của Dashboard</a:t>
            </a:r>
          </a:p>
        </p:txBody>
      </p:sp>
      <p:pic>
        <p:nvPicPr>
          <p:cNvPr id="22" name="Picture 21">
            <a:extLst>
              <a:ext uri="{FF2B5EF4-FFF2-40B4-BE49-F238E27FC236}">
                <a16:creationId xmlns:a16="http://schemas.microsoft.com/office/drawing/2014/main" id="{DDEBE90B-3E50-0A2F-FE73-B189CD6D0B7C}"/>
              </a:ext>
            </a:extLst>
          </p:cNvPr>
          <p:cNvPicPr>
            <a:picLocks noChangeAspect="1"/>
          </p:cNvPicPr>
          <p:nvPr/>
        </p:nvPicPr>
        <p:blipFill>
          <a:blip r:embed="rId3"/>
          <a:stretch>
            <a:fillRect/>
          </a:stretch>
        </p:blipFill>
        <p:spPr>
          <a:xfrm>
            <a:off x="4687713" y="1085584"/>
            <a:ext cx="1530395" cy="1865936"/>
          </a:xfrm>
          <a:prstGeom prst="rect">
            <a:avLst/>
          </a:prstGeom>
        </p:spPr>
      </p:pic>
      <p:sp>
        <p:nvSpPr>
          <p:cNvPr id="23" name="Rectangle 22">
            <a:extLst>
              <a:ext uri="{FF2B5EF4-FFF2-40B4-BE49-F238E27FC236}">
                <a16:creationId xmlns:a16="http://schemas.microsoft.com/office/drawing/2014/main" id="{A4BC877C-6B94-7770-CA23-90F4D4AC8748}"/>
              </a:ext>
            </a:extLst>
          </p:cNvPr>
          <p:cNvSpPr/>
          <p:nvPr/>
        </p:nvSpPr>
        <p:spPr>
          <a:xfrm>
            <a:off x="5902261" y="1821065"/>
            <a:ext cx="269939"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A48FBB-D939-B7B8-9A50-C77B4F067B2C}"/>
              </a:ext>
            </a:extLst>
          </p:cNvPr>
          <p:cNvSpPr txBox="1"/>
          <p:nvPr/>
        </p:nvSpPr>
        <p:spPr>
          <a:xfrm>
            <a:off x="6515099" y="3441596"/>
            <a:ext cx="5048251" cy="738664"/>
          </a:xfrm>
          <a:prstGeom prst="rect">
            <a:avLst/>
          </a:prstGeom>
          <a:noFill/>
        </p:spPr>
        <p:txBody>
          <a:bodyPr wrap="square" rtlCol="0">
            <a:spAutoFit/>
          </a:bodyPr>
          <a:lstStyle/>
          <a:p>
            <a:r>
              <a:rPr lang="en-US" sz="1400" b="1"/>
              <a:t>Dữ liệu dạng bảng (Table, Matrix)</a:t>
            </a:r>
          </a:p>
          <a:p>
            <a:r>
              <a:rPr lang="en-US" sz="1400"/>
              <a:t>Thường dùng để thể hiện dữ liệu chi tiết, ví dụ chi tiết kết quả KD đến từng Nhân viên Sales hoặc chi tiết đến từng giao dịch... </a:t>
            </a:r>
          </a:p>
        </p:txBody>
      </p:sp>
      <p:pic>
        <p:nvPicPr>
          <p:cNvPr id="20" name="Picture 19">
            <a:extLst>
              <a:ext uri="{FF2B5EF4-FFF2-40B4-BE49-F238E27FC236}">
                <a16:creationId xmlns:a16="http://schemas.microsoft.com/office/drawing/2014/main" id="{460ECC10-CE7C-3D5A-7627-31E7436AA623}"/>
              </a:ext>
            </a:extLst>
          </p:cNvPr>
          <p:cNvPicPr>
            <a:picLocks noChangeAspect="1"/>
          </p:cNvPicPr>
          <p:nvPr/>
        </p:nvPicPr>
        <p:blipFill>
          <a:blip r:embed="rId3"/>
          <a:stretch>
            <a:fillRect/>
          </a:stretch>
        </p:blipFill>
        <p:spPr>
          <a:xfrm>
            <a:off x="4687713" y="3487381"/>
            <a:ext cx="1530395" cy="1865936"/>
          </a:xfrm>
          <a:prstGeom prst="rect">
            <a:avLst/>
          </a:prstGeom>
        </p:spPr>
      </p:pic>
      <p:sp>
        <p:nvSpPr>
          <p:cNvPr id="24" name="Rectangle 23">
            <a:extLst>
              <a:ext uri="{FF2B5EF4-FFF2-40B4-BE49-F238E27FC236}">
                <a16:creationId xmlns:a16="http://schemas.microsoft.com/office/drawing/2014/main" id="{76779D98-4A9B-2FB9-D0F2-D163F016D27F}"/>
              </a:ext>
            </a:extLst>
          </p:cNvPr>
          <p:cNvSpPr/>
          <p:nvPr/>
        </p:nvSpPr>
        <p:spPr>
          <a:xfrm>
            <a:off x="5452909" y="4449487"/>
            <a:ext cx="449351"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513581-BC15-7CEF-6306-4E556EFB2492}"/>
              </a:ext>
            </a:extLst>
          </p:cNvPr>
          <p:cNvPicPr>
            <a:picLocks noChangeAspect="1"/>
          </p:cNvPicPr>
          <p:nvPr/>
        </p:nvPicPr>
        <p:blipFill>
          <a:blip r:embed="rId4"/>
          <a:stretch>
            <a:fillRect/>
          </a:stretch>
        </p:blipFill>
        <p:spPr>
          <a:xfrm>
            <a:off x="1337293" y="1304177"/>
            <a:ext cx="2543175" cy="1428750"/>
          </a:xfrm>
          <a:prstGeom prst="rect">
            <a:avLst/>
          </a:prstGeom>
        </p:spPr>
      </p:pic>
      <p:sp>
        <p:nvSpPr>
          <p:cNvPr id="14" name="Rectangle 13">
            <a:extLst>
              <a:ext uri="{FF2B5EF4-FFF2-40B4-BE49-F238E27FC236}">
                <a16:creationId xmlns:a16="http://schemas.microsoft.com/office/drawing/2014/main" id="{3133F1B0-FBC9-F369-663E-83B3DF26908E}"/>
              </a:ext>
            </a:extLst>
          </p:cNvPr>
          <p:cNvSpPr/>
          <p:nvPr/>
        </p:nvSpPr>
        <p:spPr>
          <a:xfrm>
            <a:off x="4756395" y="2056284"/>
            <a:ext cx="269939"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A67A06D-C0AB-86AF-04AE-160A9CFD96B0}"/>
              </a:ext>
            </a:extLst>
          </p:cNvPr>
          <p:cNvPicPr>
            <a:picLocks noChangeAspect="1"/>
          </p:cNvPicPr>
          <p:nvPr/>
        </p:nvPicPr>
        <p:blipFill>
          <a:blip r:embed="rId5"/>
          <a:stretch>
            <a:fillRect/>
          </a:stretch>
        </p:blipFill>
        <p:spPr>
          <a:xfrm>
            <a:off x="704848" y="3394010"/>
            <a:ext cx="3862223" cy="2073729"/>
          </a:xfrm>
          <a:prstGeom prst="rect">
            <a:avLst/>
          </a:prstGeom>
        </p:spPr>
      </p:pic>
      <p:sp>
        <p:nvSpPr>
          <p:cNvPr id="7" name="Trapezoid 6">
            <a:extLst>
              <a:ext uri="{FF2B5EF4-FFF2-40B4-BE49-F238E27FC236}">
                <a16:creationId xmlns:a16="http://schemas.microsoft.com/office/drawing/2014/main" id="{EF8084B9-CBBF-48EB-0863-17FC370A0C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321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A4056-F05B-5445-2810-708A6A35E05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699A253-E3D4-0CE9-6706-800C7AEE0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493847DD-7877-FC41-87C6-836447D7DCFC}"/>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95C2805-1BD5-6126-B39C-542A851A9E52}"/>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15" name="TextBox 14">
            <a:extLst>
              <a:ext uri="{FF2B5EF4-FFF2-40B4-BE49-F238E27FC236}">
                <a16:creationId xmlns:a16="http://schemas.microsoft.com/office/drawing/2014/main" id="{52073902-7F47-4FD7-8272-4A4ADAE7A7C5}"/>
              </a:ext>
            </a:extLst>
          </p:cNvPr>
          <p:cNvSpPr txBox="1"/>
          <p:nvPr/>
        </p:nvSpPr>
        <p:spPr>
          <a:xfrm>
            <a:off x="6096000" y="1098500"/>
            <a:ext cx="5048251" cy="738664"/>
          </a:xfrm>
          <a:prstGeom prst="rect">
            <a:avLst/>
          </a:prstGeom>
          <a:noFill/>
        </p:spPr>
        <p:txBody>
          <a:bodyPr wrap="square" rtlCol="0">
            <a:spAutoFit/>
          </a:bodyPr>
          <a:lstStyle/>
          <a:p>
            <a:r>
              <a:rPr lang="en-US" sz="1400" b="1"/>
              <a:t>Bộ lọc (Filter)</a:t>
            </a:r>
          </a:p>
          <a:p>
            <a:r>
              <a:rPr lang="en-US" sz="1400"/>
              <a:t>Làm tăng tính tương tác của dashboard, cho phép người dùng theo dõi số liệu dựa trên điền kiện lọc mong muốn</a:t>
            </a:r>
          </a:p>
        </p:txBody>
      </p:sp>
      <p:pic>
        <p:nvPicPr>
          <p:cNvPr id="20" name="Picture 19">
            <a:extLst>
              <a:ext uri="{FF2B5EF4-FFF2-40B4-BE49-F238E27FC236}">
                <a16:creationId xmlns:a16="http://schemas.microsoft.com/office/drawing/2014/main" id="{323E2344-0688-FB54-622F-395C2B635EB2}"/>
              </a:ext>
            </a:extLst>
          </p:cNvPr>
          <p:cNvPicPr>
            <a:picLocks noChangeAspect="1"/>
          </p:cNvPicPr>
          <p:nvPr/>
        </p:nvPicPr>
        <p:blipFill>
          <a:blip r:embed="rId3"/>
          <a:stretch>
            <a:fillRect/>
          </a:stretch>
        </p:blipFill>
        <p:spPr>
          <a:xfrm>
            <a:off x="4138787" y="1118961"/>
            <a:ext cx="1530395" cy="1865936"/>
          </a:xfrm>
          <a:prstGeom prst="rect">
            <a:avLst/>
          </a:prstGeom>
        </p:spPr>
      </p:pic>
      <p:sp>
        <p:nvSpPr>
          <p:cNvPr id="24" name="Rectangle 23">
            <a:extLst>
              <a:ext uri="{FF2B5EF4-FFF2-40B4-BE49-F238E27FC236}">
                <a16:creationId xmlns:a16="http://schemas.microsoft.com/office/drawing/2014/main" id="{304D9B80-C6A4-EC7F-4D8B-804D5C5CE667}"/>
              </a:ext>
            </a:extLst>
          </p:cNvPr>
          <p:cNvSpPr/>
          <p:nvPr/>
        </p:nvSpPr>
        <p:spPr>
          <a:xfrm>
            <a:off x="4666492" y="2089199"/>
            <a:ext cx="226532"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997FBB4-7162-E63A-92B5-AC8CE9DCB7CB}"/>
              </a:ext>
            </a:extLst>
          </p:cNvPr>
          <p:cNvPicPr>
            <a:picLocks noChangeAspect="1"/>
          </p:cNvPicPr>
          <p:nvPr/>
        </p:nvPicPr>
        <p:blipFill>
          <a:blip r:embed="rId4"/>
          <a:stretch>
            <a:fillRect/>
          </a:stretch>
        </p:blipFill>
        <p:spPr>
          <a:xfrm>
            <a:off x="699867" y="1082432"/>
            <a:ext cx="1466848" cy="1189336"/>
          </a:xfrm>
          <a:prstGeom prst="rect">
            <a:avLst/>
          </a:prstGeom>
        </p:spPr>
      </p:pic>
      <p:pic>
        <p:nvPicPr>
          <p:cNvPr id="13" name="Picture 12">
            <a:extLst>
              <a:ext uri="{FF2B5EF4-FFF2-40B4-BE49-F238E27FC236}">
                <a16:creationId xmlns:a16="http://schemas.microsoft.com/office/drawing/2014/main" id="{9B42EF8F-691D-867A-AECC-30F1CB70312C}"/>
              </a:ext>
            </a:extLst>
          </p:cNvPr>
          <p:cNvPicPr>
            <a:picLocks noChangeAspect="1"/>
          </p:cNvPicPr>
          <p:nvPr/>
        </p:nvPicPr>
        <p:blipFill>
          <a:blip r:embed="rId5"/>
          <a:stretch>
            <a:fillRect/>
          </a:stretch>
        </p:blipFill>
        <p:spPr>
          <a:xfrm>
            <a:off x="2285535" y="1098500"/>
            <a:ext cx="1530395" cy="2369644"/>
          </a:xfrm>
          <a:prstGeom prst="rect">
            <a:avLst/>
          </a:prstGeom>
        </p:spPr>
      </p:pic>
      <p:sp>
        <p:nvSpPr>
          <p:cNvPr id="16" name="Trapezoid 15">
            <a:extLst>
              <a:ext uri="{FF2B5EF4-FFF2-40B4-BE49-F238E27FC236}">
                <a16:creationId xmlns:a16="http://schemas.microsoft.com/office/drawing/2014/main" id="{4D608CAC-5958-BBE9-3570-E2C1D1A82AF9}"/>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51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0501-C164-59CB-0878-2C73DB436B8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F282330-FA7D-F448-AD9A-27768413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0F2D760-3EEA-0766-AE07-2A79FF3A760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C538BD4-0AC1-0CB6-E9B4-38A2A40FFF2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D3DABB0-7F81-72AB-3A0E-7FFA70C1B88E}"/>
              </a:ext>
            </a:extLst>
          </p:cNvPr>
          <p:cNvSpPr txBox="1"/>
          <p:nvPr/>
        </p:nvSpPr>
        <p:spPr>
          <a:xfrm>
            <a:off x="106362" y="117217"/>
            <a:ext cx="3558731" cy="461665"/>
          </a:xfrm>
          <a:prstGeom prst="rect">
            <a:avLst/>
          </a:prstGeom>
          <a:noFill/>
        </p:spPr>
        <p:txBody>
          <a:bodyPr wrap="none" rtlCol="0">
            <a:spAutoFit/>
          </a:bodyPr>
          <a:lstStyle/>
          <a:p>
            <a:r>
              <a:rPr lang="en-US" sz="2400" b="1"/>
              <a:t>Tiếp nhận và làm rõ đề bài</a:t>
            </a:r>
          </a:p>
        </p:txBody>
      </p:sp>
      <p:graphicFrame>
        <p:nvGraphicFramePr>
          <p:cNvPr id="3" name="Table 2">
            <a:extLst>
              <a:ext uri="{FF2B5EF4-FFF2-40B4-BE49-F238E27FC236}">
                <a16:creationId xmlns:a16="http://schemas.microsoft.com/office/drawing/2014/main" id="{89F3DC9D-0D13-6A4C-14F4-53BF6978088F}"/>
              </a:ext>
            </a:extLst>
          </p:cNvPr>
          <p:cNvGraphicFramePr>
            <a:graphicFrameLocks noGrp="1"/>
          </p:cNvGraphicFramePr>
          <p:nvPr/>
        </p:nvGraphicFramePr>
        <p:xfrm>
          <a:off x="2373312" y="2728595"/>
          <a:ext cx="6873875" cy="472948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4164542">
                  <a:extLst>
                    <a:ext uri="{9D8B030D-6E8A-4147-A177-3AD203B41FA5}">
                      <a16:colId xmlns:a16="http://schemas.microsoft.com/office/drawing/2014/main" val="4251058980"/>
                    </a:ext>
                  </a:extLst>
                </a:gridCol>
              </a:tblGrid>
              <a:tr h="370840">
                <a:tc>
                  <a:txBody>
                    <a:bodyPr/>
                    <a:lstStyle/>
                    <a:p>
                      <a:pPr algn="ctr"/>
                      <a:r>
                        <a:rPr lang="en-US" sz="1600"/>
                        <a:t>Tính năng</a:t>
                      </a:r>
                    </a:p>
                  </a:txBody>
                  <a:tcPr/>
                </a:tc>
                <a:tc>
                  <a:txBody>
                    <a:bodyPr/>
                    <a:lstStyle/>
                    <a:p>
                      <a:pPr algn="ctr"/>
                      <a:r>
                        <a:rPr lang="en-US" sz="1600"/>
                        <a:t>Power BI</a:t>
                      </a:r>
                    </a:p>
                  </a:txBody>
                  <a:tcPr/>
                </a:tc>
                <a:extLst>
                  <a:ext uri="{0D108BD9-81ED-4DB2-BD59-A6C34878D82A}">
                    <a16:rowId xmlns:a16="http://schemas.microsoft.com/office/drawing/2014/main" val="1159228748"/>
                  </a:ext>
                </a:extLst>
              </a:tr>
              <a:tr h="370840">
                <a:tc>
                  <a:txBody>
                    <a:bodyPr/>
                    <a:lstStyle/>
                    <a:p>
                      <a:r>
                        <a:rPr lang="en-US" sz="1600"/>
                        <a:t>Ai là đối tượng sử dụng dashboard?</a:t>
                      </a:r>
                    </a:p>
                  </a:txBody>
                  <a:tcPr/>
                </a:tc>
                <a:tc>
                  <a:txBody>
                    <a:bodyPr/>
                    <a:lstStyle/>
                    <a:p>
                      <a:r>
                        <a:rPr lang="en-US" sz="1600"/>
                        <a:t>- Ban TGĐ</a:t>
                      </a:r>
                    </a:p>
                    <a:p>
                      <a:r>
                        <a:rPr lang="en-US" sz="1600"/>
                        <a:t>- Giám đốc vùng / miền</a:t>
                      </a:r>
                    </a:p>
                    <a:p>
                      <a:r>
                        <a:rPr lang="en-US" sz="1600"/>
                        <a:t>- Giám đốc chi nhánh</a:t>
                      </a:r>
                    </a:p>
                    <a:p>
                      <a:r>
                        <a:rPr lang="en-US" sz="1600"/>
                        <a:t>- Giám đốc PGD, cửa hàng...</a:t>
                      </a:r>
                    </a:p>
                  </a:txBody>
                  <a:tcPr/>
                </a:tc>
                <a:extLst>
                  <a:ext uri="{0D108BD9-81ED-4DB2-BD59-A6C34878D82A}">
                    <a16:rowId xmlns:a16="http://schemas.microsoft.com/office/drawing/2014/main" val="763502734"/>
                  </a:ext>
                </a:extLst>
              </a:tr>
              <a:tr h="370840">
                <a:tc>
                  <a:txBody>
                    <a:bodyPr/>
                    <a:lstStyle/>
                    <a:p>
                      <a:r>
                        <a:rPr lang="en-US" sz="1600"/>
                        <a:t>Mục đích sử dụng dashboard là gì?</a:t>
                      </a:r>
                    </a:p>
                  </a:txBody>
                  <a:tcPr/>
                </a:tc>
                <a:tc>
                  <a:txBody>
                    <a:bodyPr/>
                    <a:lstStyle/>
                    <a:p>
                      <a:r>
                        <a:rPr lang="en-US" sz="1600"/>
                        <a:t>- Theo dõi tổng quan hiệu quả KD</a:t>
                      </a:r>
                    </a:p>
                    <a:p>
                      <a:r>
                        <a:rPr lang="en-US" sz="1600"/>
                        <a:t>- Theo dõi chi tiết năng suất đến từng cửa hàng, NVKD...</a:t>
                      </a:r>
                    </a:p>
                  </a:txBody>
                  <a:tcPr/>
                </a:tc>
                <a:extLst>
                  <a:ext uri="{0D108BD9-81ED-4DB2-BD59-A6C34878D82A}">
                    <a16:rowId xmlns:a16="http://schemas.microsoft.com/office/drawing/2014/main" val="484583955"/>
                  </a:ext>
                </a:extLst>
              </a:tr>
              <a:tr h="370840">
                <a:tc>
                  <a:txBody>
                    <a:bodyPr/>
                    <a:lstStyle/>
                    <a:p>
                      <a:r>
                        <a:rPr lang="en-US" sz="1600"/>
                        <a:t>Nguồn dữ liệu có sẵn hay chưa?</a:t>
                      </a:r>
                    </a:p>
                  </a:txBody>
                  <a:tcPr/>
                </a:tc>
                <a:tc>
                  <a:txBody>
                    <a:bodyPr/>
                    <a:lstStyle/>
                    <a:p>
                      <a:endParaRPr lang="en-US" sz="1600"/>
                    </a:p>
                  </a:txBody>
                  <a:tcPr/>
                </a:tc>
                <a:extLst>
                  <a:ext uri="{0D108BD9-81ED-4DB2-BD59-A6C34878D82A}">
                    <a16:rowId xmlns:a16="http://schemas.microsoft.com/office/drawing/2014/main" val="2890355130"/>
                  </a:ext>
                </a:extLst>
              </a:tr>
              <a:tr h="370840">
                <a:tc>
                  <a:txBody>
                    <a:bodyPr/>
                    <a:lstStyle/>
                    <a:p>
                      <a:r>
                        <a:rPr lang="en-US" sz="1600"/>
                        <a:t>Rule lấy dữ liệu là gì?</a:t>
                      </a:r>
                    </a:p>
                  </a:txBody>
                  <a:tcPr/>
                </a:tc>
                <a:tc>
                  <a:txBody>
                    <a:bodyPr/>
                    <a:lstStyle/>
                    <a:p>
                      <a:r>
                        <a:rPr lang="en-US" sz="1600"/>
                        <a:t>- Có lấy hết toàn bộ Phòng giao dịch hay không? Lấy hết toàn bộ sản phẩm hay không? Đối tượng khách hàng cụ thể là gì?...</a:t>
                      </a:r>
                    </a:p>
                  </a:txBody>
                  <a:tcPr/>
                </a:tc>
                <a:extLst>
                  <a:ext uri="{0D108BD9-81ED-4DB2-BD59-A6C34878D82A}">
                    <a16:rowId xmlns:a16="http://schemas.microsoft.com/office/drawing/2014/main" val="955022082"/>
                  </a:ext>
                </a:extLst>
              </a:tr>
              <a:tr h="370840">
                <a:tc>
                  <a:txBody>
                    <a:bodyPr/>
                    <a:lstStyle/>
                    <a:p>
                      <a:r>
                        <a:rPr lang="en-US" sz="1600"/>
                        <a:t>Người dùng quan tâm đến các chiều báo cáo nào?</a:t>
                      </a:r>
                    </a:p>
                  </a:txBody>
                  <a:tcPr/>
                </a:tc>
                <a:tc>
                  <a:txBody>
                    <a:bodyPr/>
                    <a:lstStyle/>
                    <a:p>
                      <a:r>
                        <a:rPr lang="en-US" sz="1600"/>
                        <a:t>Thời gian (tháng / quý / năm)</a:t>
                      </a:r>
                    </a:p>
                    <a:p>
                      <a:r>
                        <a:rPr lang="en-US" sz="1600"/>
                        <a:t>Vùng / miền / chi nhánh</a:t>
                      </a:r>
                    </a:p>
                    <a:p>
                      <a:r>
                        <a:rPr lang="en-US" sz="1600"/>
                        <a:t>Phân hạng khách hàng</a:t>
                      </a:r>
                    </a:p>
                    <a:p>
                      <a:r>
                        <a:rPr lang="en-US" sz="1600"/>
                        <a:t>Nhóm tuổi khách hàng...</a:t>
                      </a:r>
                    </a:p>
                  </a:txBody>
                  <a:tcPr/>
                </a:tc>
                <a:extLst>
                  <a:ext uri="{0D108BD9-81ED-4DB2-BD59-A6C34878D82A}">
                    <a16:rowId xmlns:a16="http://schemas.microsoft.com/office/drawing/2014/main" val="1199824690"/>
                  </a:ext>
                </a:extLst>
              </a:tr>
            </a:tbl>
          </a:graphicData>
        </a:graphic>
      </p:graphicFrame>
      <p:sp>
        <p:nvSpPr>
          <p:cNvPr id="4" name="TextBox 3">
            <a:extLst>
              <a:ext uri="{FF2B5EF4-FFF2-40B4-BE49-F238E27FC236}">
                <a16:creationId xmlns:a16="http://schemas.microsoft.com/office/drawing/2014/main" id="{989BC721-F277-388B-1398-DDA285D24C2A}"/>
              </a:ext>
            </a:extLst>
          </p:cNvPr>
          <p:cNvSpPr txBox="1"/>
          <p:nvPr/>
        </p:nvSpPr>
        <p:spPr>
          <a:xfrm>
            <a:off x="704849" y="866755"/>
            <a:ext cx="9953625" cy="1200329"/>
          </a:xfrm>
          <a:prstGeom prst="rect">
            <a:avLst/>
          </a:prstGeom>
          <a:noFill/>
        </p:spPr>
        <p:txBody>
          <a:bodyPr wrap="square" rtlCol="0">
            <a:spAutoFit/>
          </a:bodyPr>
          <a:lstStyle/>
          <a:p>
            <a:r>
              <a:rPr lang="en-US"/>
              <a:t>- Có rất nhiều chi tiết nhỏ mà </a:t>
            </a:r>
            <a:r>
              <a:rPr lang="en-US" b="1"/>
              <a:t>người ra đề bài</a:t>
            </a:r>
            <a:r>
              <a:rPr lang="en-US"/>
              <a:t> và </a:t>
            </a:r>
            <a:r>
              <a:rPr lang="en-US" b="1"/>
              <a:t>người làm dashboard </a:t>
            </a:r>
            <a:r>
              <a:rPr lang="en-US"/>
              <a:t>cần thống nhất với nhau. </a:t>
            </a:r>
          </a:p>
          <a:p>
            <a:r>
              <a:rPr lang="en-US"/>
              <a:t>- Càng thống nhất chi tiết, rõ ràng, càng tiết kiệm thời gian và tăng hiệu quả công việc.</a:t>
            </a:r>
          </a:p>
          <a:p>
            <a:r>
              <a:rPr lang="en-US"/>
              <a:t>- Nếu phối hợp liên phòng ban, tốt nhất nên xác nhận đề bài qua văn bản hoặc email.</a:t>
            </a:r>
          </a:p>
          <a:p>
            <a:r>
              <a:rPr lang="en-US"/>
              <a:t>- Nên viết tài liệu chi tiết về đề bài phục vụ nghiệm thu và bàn giao sau này.</a:t>
            </a:r>
          </a:p>
        </p:txBody>
      </p:sp>
    </p:spTree>
    <p:extLst>
      <p:ext uri="{BB962C8B-B14F-4D97-AF65-F5344CB8AC3E}">
        <p14:creationId xmlns:p14="http://schemas.microsoft.com/office/powerpoint/2010/main" val="1563216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FB0E2-DC25-4DDD-48C1-44D85760AB3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4276D8A-07A7-2C94-3D17-B60A21C8E0F8}"/>
              </a:ext>
            </a:extLst>
          </p:cNvPr>
          <p:cNvSpPr/>
          <p:nvPr/>
        </p:nvSpPr>
        <p:spPr>
          <a:xfrm>
            <a:off x="685800" y="1025285"/>
            <a:ext cx="10820400" cy="461009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3F4D1D2-6E78-3D3A-744C-695198888E4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50491E6-A46B-2BAA-AA4B-893584059AD5}"/>
              </a:ext>
            </a:extLst>
          </p:cNvPr>
          <p:cNvSpPr txBox="1"/>
          <p:nvPr/>
        </p:nvSpPr>
        <p:spPr>
          <a:xfrm>
            <a:off x="106362" y="117217"/>
            <a:ext cx="4424866" cy="461665"/>
          </a:xfrm>
          <a:prstGeom prst="rect">
            <a:avLst/>
          </a:prstGeom>
          <a:noFill/>
        </p:spPr>
        <p:txBody>
          <a:bodyPr wrap="none" rtlCol="0">
            <a:spAutoFit/>
          </a:bodyPr>
          <a:lstStyle/>
          <a:p>
            <a:r>
              <a:rPr lang="en-US" sz="2400" b="1"/>
              <a:t>Bố cục thiết kế dashboard cơ bản</a:t>
            </a:r>
          </a:p>
        </p:txBody>
      </p:sp>
      <p:grpSp>
        <p:nvGrpSpPr>
          <p:cNvPr id="5" name="Group 4">
            <a:extLst>
              <a:ext uri="{FF2B5EF4-FFF2-40B4-BE49-F238E27FC236}">
                <a16:creationId xmlns:a16="http://schemas.microsoft.com/office/drawing/2014/main" id="{9EB1D1DE-73EF-D247-D9C5-F2DD9D07DE2B}"/>
              </a:ext>
            </a:extLst>
          </p:cNvPr>
          <p:cNvGrpSpPr/>
          <p:nvPr/>
        </p:nvGrpSpPr>
        <p:grpSpPr>
          <a:xfrm>
            <a:off x="995361" y="1132740"/>
            <a:ext cx="10201279" cy="4395188"/>
            <a:chOff x="1200146" y="1439885"/>
            <a:chExt cx="10201279" cy="4395188"/>
          </a:xfrm>
        </p:grpSpPr>
        <p:sp>
          <p:nvSpPr>
            <p:cNvPr id="2" name="Rectangle 1">
              <a:extLst>
                <a:ext uri="{FF2B5EF4-FFF2-40B4-BE49-F238E27FC236}">
                  <a16:creationId xmlns:a16="http://schemas.microsoft.com/office/drawing/2014/main" id="{8986BF19-3019-125A-EB69-0C402860EBCB}"/>
                </a:ext>
              </a:extLst>
            </p:cNvPr>
            <p:cNvSpPr/>
            <p:nvPr/>
          </p:nvSpPr>
          <p:spPr>
            <a:xfrm>
              <a:off x="1200146" y="1439886"/>
              <a:ext cx="3924302" cy="390523"/>
            </a:xfrm>
            <a:prstGeom prst="rect">
              <a:avLst/>
            </a:prstGeom>
            <a:solidFill>
              <a:srgbClr val="59383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TÊN DASHBOARD</a:t>
              </a:r>
            </a:p>
          </p:txBody>
        </p:sp>
        <p:sp>
          <p:nvSpPr>
            <p:cNvPr id="3" name="Rectangle 2">
              <a:extLst>
                <a:ext uri="{FF2B5EF4-FFF2-40B4-BE49-F238E27FC236}">
                  <a16:creationId xmlns:a16="http://schemas.microsoft.com/office/drawing/2014/main" id="{4B746ACA-8997-A41D-0421-21E391D633FB}"/>
                </a:ext>
              </a:extLst>
            </p:cNvPr>
            <p:cNvSpPr/>
            <p:nvPr/>
          </p:nvSpPr>
          <p:spPr>
            <a:xfrm>
              <a:off x="5195885" y="1439885"/>
              <a:ext cx="6205539" cy="390523"/>
            </a:xfrm>
            <a:prstGeom prst="rect">
              <a:avLst/>
            </a:prstGeom>
            <a:solidFill>
              <a:srgbClr val="9429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Các bộ lọc</a:t>
              </a:r>
            </a:p>
          </p:txBody>
        </p:sp>
        <p:sp>
          <p:nvSpPr>
            <p:cNvPr id="4" name="Rectangle 3">
              <a:extLst>
                <a:ext uri="{FF2B5EF4-FFF2-40B4-BE49-F238E27FC236}">
                  <a16:creationId xmlns:a16="http://schemas.microsoft.com/office/drawing/2014/main" id="{3D0B7B9F-0E74-E4EA-DF53-1A6825C93E82}"/>
                </a:ext>
              </a:extLst>
            </p:cNvPr>
            <p:cNvSpPr/>
            <p:nvPr/>
          </p:nvSpPr>
          <p:spPr>
            <a:xfrm>
              <a:off x="1200147" y="1902121"/>
              <a:ext cx="10201278" cy="1260000"/>
            </a:xfrm>
            <a:prstGeom prst="rect">
              <a:avLst/>
            </a:prstGeom>
            <a:solidFill>
              <a:srgbClr val="FF9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Số liệu tổng quan, quan trọng nhất</a:t>
              </a:r>
            </a:p>
          </p:txBody>
        </p:sp>
        <p:sp>
          <p:nvSpPr>
            <p:cNvPr id="6" name="Rectangle 5">
              <a:extLst>
                <a:ext uri="{FF2B5EF4-FFF2-40B4-BE49-F238E27FC236}">
                  <a16:creationId xmlns:a16="http://schemas.microsoft.com/office/drawing/2014/main" id="{0D64218E-799C-E502-1AC6-AE4EC2490EE5}"/>
                </a:ext>
              </a:extLst>
            </p:cNvPr>
            <p:cNvSpPr/>
            <p:nvPr/>
          </p:nvSpPr>
          <p:spPr>
            <a:xfrm>
              <a:off x="1200147" y="3233835"/>
              <a:ext cx="10201278" cy="1260000"/>
            </a:xfrm>
            <a:prstGeom prst="rect">
              <a:avLst/>
            </a:prstGeom>
            <a:solidFill>
              <a:srgbClr val="94B9A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Thể hiện số liệu theo các chiều dữ liệu</a:t>
              </a:r>
            </a:p>
            <a:p>
              <a:pPr algn="ctr"/>
              <a:r>
                <a:rPr lang="en-US" sz="1600" i="1"/>
                <a:t>(dùng biểu đồ cột, biểu đồ đường, biểu đồ hình quạt...)</a:t>
              </a:r>
            </a:p>
          </p:txBody>
        </p:sp>
        <p:sp>
          <p:nvSpPr>
            <p:cNvPr id="7" name="Rectangle 6">
              <a:extLst>
                <a:ext uri="{FF2B5EF4-FFF2-40B4-BE49-F238E27FC236}">
                  <a16:creationId xmlns:a16="http://schemas.microsoft.com/office/drawing/2014/main" id="{5BE1A977-44F1-354C-079B-275B6733B9D0}"/>
                </a:ext>
              </a:extLst>
            </p:cNvPr>
            <p:cNvSpPr/>
            <p:nvPr/>
          </p:nvSpPr>
          <p:spPr>
            <a:xfrm>
              <a:off x="1200146" y="4575073"/>
              <a:ext cx="10201278" cy="1260000"/>
            </a:xfrm>
            <a:prstGeom prst="rect">
              <a:avLst/>
            </a:prstGeom>
            <a:solidFill>
              <a:srgbClr val="EFA8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Số liệu chi tiết ở dạng bảng (nếu cần)</a:t>
              </a:r>
            </a:p>
          </p:txBody>
        </p:sp>
      </p:grpSp>
      <p:sp>
        <p:nvSpPr>
          <p:cNvPr id="12" name="TextBox 11">
            <a:extLst>
              <a:ext uri="{FF2B5EF4-FFF2-40B4-BE49-F238E27FC236}">
                <a16:creationId xmlns:a16="http://schemas.microsoft.com/office/drawing/2014/main" id="{CD5EDE83-A45C-02E2-8759-2901AD557E01}"/>
              </a:ext>
            </a:extLst>
          </p:cNvPr>
          <p:cNvSpPr txBox="1"/>
          <p:nvPr/>
        </p:nvSpPr>
        <p:spPr>
          <a:xfrm>
            <a:off x="4229100" y="6081788"/>
            <a:ext cx="7683065" cy="369332"/>
          </a:xfrm>
          <a:prstGeom prst="rect">
            <a:avLst/>
          </a:prstGeom>
          <a:noFill/>
        </p:spPr>
        <p:txBody>
          <a:bodyPr wrap="none" rtlCol="0">
            <a:spAutoFit/>
          </a:bodyPr>
          <a:lstStyle/>
          <a:p>
            <a:r>
              <a:rPr lang="en-US"/>
              <a:t>Link dashboard tham khảo: </a:t>
            </a:r>
            <a:r>
              <a:rPr lang="en-US">
                <a:hlinkClick r:id="rId2"/>
              </a:rPr>
              <a:t>Recruitment Analytics - Microsoft Fabric Community</a:t>
            </a:r>
            <a:endParaRPr lang="en-US"/>
          </a:p>
        </p:txBody>
      </p:sp>
    </p:spTree>
    <p:extLst>
      <p:ext uri="{BB962C8B-B14F-4D97-AF65-F5344CB8AC3E}">
        <p14:creationId xmlns:p14="http://schemas.microsoft.com/office/powerpoint/2010/main" val="53189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5"/>
          <p:cNvSpPr txBox="1">
            <a:spLocks noGrp="1"/>
          </p:cNvSpPr>
          <p:nvPr>
            <p:ph type="title"/>
          </p:nvPr>
        </p:nvSpPr>
        <p:spPr>
          <a:xfrm>
            <a:off x="1411100" y="2807540"/>
            <a:ext cx="5312000" cy="1528800"/>
          </a:xfrm>
          <a:prstGeom prst="rect">
            <a:avLst/>
          </a:prstGeom>
        </p:spPr>
        <p:txBody>
          <a:bodyPr spcFirstLastPara="1" vert="horz" wrap="square" lIns="121900" tIns="121900" rIns="121900" bIns="121900" rtlCol="0" anchor="t" anchorCtr="0">
            <a:noAutofit/>
          </a:bodyPr>
          <a:lstStyle/>
          <a:p>
            <a:r>
              <a:rPr lang="en"/>
              <a:t>About our program</a:t>
            </a:r>
            <a:endParaRPr/>
          </a:p>
        </p:txBody>
      </p:sp>
      <p:sp>
        <p:nvSpPr>
          <p:cNvPr id="632" name="Google Shape;632;p35"/>
          <p:cNvSpPr txBox="1">
            <a:spLocks noGrp="1"/>
          </p:cNvSpPr>
          <p:nvPr>
            <p:ph type="subTitle" idx="1"/>
          </p:nvPr>
        </p:nvSpPr>
        <p:spPr>
          <a:xfrm>
            <a:off x="2820767" y="4336300"/>
            <a:ext cx="3902400" cy="770400"/>
          </a:xfrm>
          <a:prstGeom prst="rect">
            <a:avLst/>
          </a:prstGeom>
        </p:spPr>
        <p:txBody>
          <a:bodyPr spcFirstLastPara="1" vert="horz" wrap="square" lIns="121900" tIns="121900" rIns="121900" bIns="121900" rtlCol="0" anchor="t" anchorCtr="0">
            <a:noAutofit/>
          </a:bodyPr>
          <a:lstStyle/>
          <a:p>
            <a:pPr marL="0" indent="0">
              <a:buClr>
                <a:srgbClr val="000000"/>
              </a:buClr>
              <a:buSzPts val="770"/>
            </a:pPr>
            <a:r>
              <a:rPr lang="en"/>
              <a:t>You can enter a subtitle here if you need it</a:t>
            </a:r>
            <a:endParaRPr/>
          </a:p>
        </p:txBody>
      </p:sp>
      <p:sp>
        <p:nvSpPr>
          <p:cNvPr id="633" name="Google Shape;633;p35"/>
          <p:cNvSpPr txBox="1">
            <a:spLocks noGrp="1"/>
          </p:cNvSpPr>
          <p:nvPr>
            <p:ph type="title" idx="2"/>
          </p:nvPr>
        </p:nvSpPr>
        <p:spPr>
          <a:xfrm>
            <a:off x="5090700" y="1480399"/>
            <a:ext cx="1632400" cy="1122400"/>
          </a:xfrm>
          <a:prstGeom prst="rect">
            <a:avLst/>
          </a:prstGeom>
        </p:spPr>
        <p:txBody>
          <a:bodyPr spcFirstLastPara="1" vert="horz" wrap="square" lIns="121900" tIns="121900" rIns="121900" bIns="121900" rtlCol="0" anchor="t" anchorCtr="0">
            <a:noAutofit/>
          </a:bodyPr>
          <a:lstStyle/>
          <a:p>
            <a:r>
              <a:rPr lang="en"/>
              <a:t>01</a:t>
            </a:r>
            <a:endParaRPr/>
          </a:p>
        </p:txBody>
      </p:sp>
      <p:grpSp>
        <p:nvGrpSpPr>
          <p:cNvPr id="634" name="Google Shape;634;p35"/>
          <p:cNvGrpSpPr/>
          <p:nvPr/>
        </p:nvGrpSpPr>
        <p:grpSpPr>
          <a:xfrm>
            <a:off x="7282600" y="696318"/>
            <a:ext cx="3001107" cy="4881529"/>
            <a:chOff x="5401837" y="470183"/>
            <a:chExt cx="2068777" cy="3107670"/>
          </a:xfrm>
        </p:grpSpPr>
        <p:sp>
          <p:nvSpPr>
            <p:cNvPr id="635" name="Google Shape;635;p35"/>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121900" tIns="121900" rIns="121900" bIns="121900" anchor="ctr" anchorCtr="0">
              <a:noAutofit/>
            </a:bodyPr>
            <a:lstStyle/>
            <a:p>
              <a:endParaRPr sz="2400"/>
            </a:p>
          </p:txBody>
        </p:sp>
        <p:sp>
          <p:nvSpPr>
            <p:cNvPr id="636" name="Google Shape;636;p35"/>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637" name="Google Shape;637;p35"/>
          <p:cNvGrpSpPr/>
          <p:nvPr/>
        </p:nvGrpSpPr>
        <p:grpSpPr>
          <a:xfrm>
            <a:off x="191908" y="4336335"/>
            <a:ext cx="1090000" cy="1083600"/>
            <a:chOff x="143931" y="3252251"/>
            <a:chExt cx="817500" cy="812700"/>
          </a:xfrm>
        </p:grpSpPr>
        <p:sp>
          <p:nvSpPr>
            <p:cNvPr id="638" name="Google Shape;638;p35"/>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121900" tIns="121900" rIns="121900" bIns="121900" anchor="ctr" anchorCtr="0">
              <a:noAutofit/>
            </a:bodyPr>
            <a:lstStyle/>
            <a:p>
              <a:endParaRPr sz="2400"/>
            </a:p>
          </p:txBody>
        </p:sp>
        <p:sp>
          <p:nvSpPr>
            <p:cNvPr id="639" name="Google Shape;639;p35"/>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640" name="Google Shape;640;p35"/>
          <p:cNvGrpSpPr/>
          <p:nvPr/>
        </p:nvGrpSpPr>
        <p:grpSpPr>
          <a:xfrm>
            <a:off x="7171969" y="1595294"/>
            <a:ext cx="3222356" cy="4918252"/>
            <a:chOff x="8936226" y="1196470"/>
            <a:chExt cx="2416767" cy="3688689"/>
          </a:xfrm>
        </p:grpSpPr>
        <p:sp>
          <p:nvSpPr>
            <p:cNvPr id="641" name="Google Shape;641;p35"/>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121900" tIns="121900" rIns="121900" bIns="121900" anchor="ctr" anchorCtr="0">
              <a:noAutofit/>
            </a:bodyPr>
            <a:lstStyle/>
            <a:p>
              <a:endParaRPr sz="2400"/>
            </a:p>
          </p:txBody>
        </p:sp>
        <p:sp>
          <p:nvSpPr>
            <p:cNvPr id="642" name="Google Shape;642;p35"/>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3" name="Google Shape;643;p35"/>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4" name="Google Shape;644;p35"/>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5" name="Google Shape;645;p35"/>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6" name="Google Shape;646;p35"/>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47" name="Google Shape;647;p35"/>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8" name="Google Shape;648;p35"/>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9" name="Google Shape;649;p35"/>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121900" tIns="121900" rIns="121900" bIns="121900" anchor="ctr" anchorCtr="0">
              <a:noAutofit/>
            </a:bodyPr>
            <a:lstStyle/>
            <a:p>
              <a:endParaRPr sz="2400"/>
            </a:p>
          </p:txBody>
        </p:sp>
        <p:sp>
          <p:nvSpPr>
            <p:cNvPr id="650" name="Google Shape;650;p35"/>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1" name="Google Shape;651;p35"/>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2" name="Google Shape;652;p35"/>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3" name="Google Shape;653;p35"/>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54" name="Google Shape;654;p35"/>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5" name="Google Shape;655;p35"/>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56" name="Google Shape;656;p35"/>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57" name="Google Shape;657;p35"/>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121900" tIns="121900" rIns="121900" bIns="121900" anchor="ctr" anchorCtr="0">
              <a:noAutofit/>
            </a:bodyPr>
            <a:lstStyle/>
            <a:p>
              <a:endParaRPr sz="2400"/>
            </a:p>
          </p:txBody>
        </p:sp>
        <p:sp>
          <p:nvSpPr>
            <p:cNvPr id="658" name="Google Shape;658;p35"/>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9" name="Google Shape;659;p35"/>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0" name="Google Shape;660;p35"/>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1" name="Google Shape;661;p35"/>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121900" tIns="121900" rIns="121900" bIns="121900" anchor="ctr" anchorCtr="0">
              <a:noAutofit/>
            </a:bodyPr>
            <a:lstStyle/>
            <a:p>
              <a:endParaRPr sz="2400"/>
            </a:p>
          </p:txBody>
        </p:sp>
        <p:sp>
          <p:nvSpPr>
            <p:cNvPr id="662" name="Google Shape;662;p35"/>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3" name="Google Shape;663;p35"/>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4" name="Google Shape;664;p35"/>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5" name="Google Shape;665;p35"/>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121900" tIns="121900" rIns="121900" bIns="121900" anchor="ctr" anchorCtr="0">
              <a:noAutofit/>
            </a:bodyPr>
            <a:lstStyle/>
            <a:p>
              <a:endParaRPr sz="2400"/>
            </a:p>
          </p:txBody>
        </p:sp>
        <p:sp>
          <p:nvSpPr>
            <p:cNvPr id="666" name="Google Shape;666;p35"/>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121900" tIns="121900" rIns="121900" bIns="121900" anchor="ctr" anchorCtr="0">
              <a:noAutofit/>
            </a:bodyPr>
            <a:lstStyle/>
            <a:p>
              <a:endParaRPr sz="2400"/>
            </a:p>
          </p:txBody>
        </p:sp>
        <p:sp>
          <p:nvSpPr>
            <p:cNvPr id="667" name="Google Shape;667;p35"/>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8" name="Google Shape;668;p35"/>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69" name="Google Shape;669;p35"/>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670" name="Google Shape;670;p35"/>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671" name="Google Shape;671;p35"/>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672" name="Google Shape;672;p35"/>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121900" tIns="121900" rIns="121900" bIns="121900" anchor="ctr" anchorCtr="0">
              <a:noAutofit/>
            </a:bodyPr>
            <a:lstStyle/>
            <a:p>
              <a:endParaRPr sz="2400"/>
            </a:p>
          </p:txBody>
        </p:sp>
        <p:sp>
          <p:nvSpPr>
            <p:cNvPr id="673" name="Google Shape;673;p35"/>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121900" tIns="121900" rIns="121900" bIns="121900" anchor="ctr" anchorCtr="0">
              <a:noAutofit/>
            </a:bodyPr>
            <a:lstStyle/>
            <a:p>
              <a:endParaRPr sz="2400"/>
            </a:p>
          </p:txBody>
        </p:sp>
        <p:sp>
          <p:nvSpPr>
            <p:cNvPr id="674" name="Google Shape;674;p35"/>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5" name="Google Shape;675;p35"/>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6" name="Google Shape;676;p35"/>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7" name="Google Shape;677;p35"/>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8" name="Google Shape;678;p35"/>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9" name="Google Shape;679;p35"/>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0" name="Google Shape;680;p35"/>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81" name="Google Shape;681;p35"/>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82" name="Google Shape;682;p35"/>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683" name="Google Shape;683;p35"/>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84" name="Google Shape;684;p35"/>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685" name="Google Shape;685;p35"/>
          <p:cNvGrpSpPr/>
          <p:nvPr/>
        </p:nvGrpSpPr>
        <p:grpSpPr>
          <a:xfrm>
            <a:off x="10433834" y="3263047"/>
            <a:ext cx="1047169" cy="3228211"/>
            <a:chOff x="7825375" y="2447285"/>
            <a:chExt cx="785377" cy="2421158"/>
          </a:xfrm>
        </p:grpSpPr>
        <p:sp>
          <p:nvSpPr>
            <p:cNvPr id="686" name="Google Shape;686;p35"/>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87" name="Google Shape;687;p35"/>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8" name="Google Shape;688;p35"/>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9" name="Google Shape;689;p35"/>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0" name="Google Shape;690;p35"/>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91" name="Google Shape;691;p35"/>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92" name="Google Shape;692;p35"/>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8AAD-A562-A23A-95B7-399BE3681D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6170321-B240-F9F1-1458-F31F33A0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99FF4B4A-0EC4-94F1-0534-E70F20CD2D9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FCF0CF3-B4A9-FBEF-BB4B-AB795ADDC1A7}"/>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93F4359-1A15-97EA-A185-084E00E38011}"/>
              </a:ext>
            </a:extLst>
          </p:cNvPr>
          <p:cNvSpPr txBox="1"/>
          <p:nvPr/>
        </p:nvSpPr>
        <p:spPr>
          <a:xfrm>
            <a:off x="106362" y="117217"/>
            <a:ext cx="3413755" cy="461665"/>
          </a:xfrm>
          <a:prstGeom prst="rect">
            <a:avLst/>
          </a:prstGeom>
          <a:noFill/>
        </p:spPr>
        <p:txBody>
          <a:bodyPr wrap="none" rtlCol="0">
            <a:spAutoFit/>
          </a:bodyPr>
          <a:lstStyle/>
          <a:p>
            <a:r>
              <a:rPr lang="en-US" sz="2400" b="1"/>
              <a:t>Kết nối với dữ liệu nguồn</a:t>
            </a:r>
          </a:p>
        </p:txBody>
      </p:sp>
      <p:pic>
        <p:nvPicPr>
          <p:cNvPr id="4" name="Picture 3">
            <a:extLst>
              <a:ext uri="{FF2B5EF4-FFF2-40B4-BE49-F238E27FC236}">
                <a16:creationId xmlns:a16="http://schemas.microsoft.com/office/drawing/2014/main" id="{53A9D514-2D20-3CA2-6677-2D8DD525787A}"/>
              </a:ext>
            </a:extLst>
          </p:cNvPr>
          <p:cNvPicPr>
            <a:picLocks noChangeAspect="1"/>
          </p:cNvPicPr>
          <p:nvPr/>
        </p:nvPicPr>
        <p:blipFill>
          <a:blip r:embed="rId3"/>
          <a:stretch>
            <a:fillRect/>
          </a:stretch>
        </p:blipFill>
        <p:spPr>
          <a:xfrm>
            <a:off x="4838700" y="2043112"/>
            <a:ext cx="6257925" cy="2771775"/>
          </a:xfrm>
          <a:prstGeom prst="rect">
            <a:avLst/>
          </a:prstGeom>
        </p:spPr>
      </p:pic>
      <p:sp>
        <p:nvSpPr>
          <p:cNvPr id="10" name="TextBox 9">
            <a:extLst>
              <a:ext uri="{FF2B5EF4-FFF2-40B4-BE49-F238E27FC236}">
                <a16:creationId xmlns:a16="http://schemas.microsoft.com/office/drawing/2014/main" id="{FD7855EB-7055-744A-CA3A-D4C256E596C3}"/>
              </a:ext>
            </a:extLst>
          </p:cNvPr>
          <p:cNvSpPr txBox="1"/>
          <p:nvPr/>
        </p:nvSpPr>
        <p:spPr>
          <a:xfrm>
            <a:off x="5267375" y="1729206"/>
            <a:ext cx="800219" cy="338554"/>
          </a:xfrm>
          <a:prstGeom prst="rect">
            <a:avLst/>
          </a:prstGeom>
          <a:noFill/>
        </p:spPr>
        <p:txBody>
          <a:bodyPr wrap="none" rtlCol="0">
            <a:spAutoFit/>
          </a:bodyPr>
          <a:lstStyle/>
          <a:p>
            <a:r>
              <a:rPr lang="en-US" sz="1600" b="1">
                <a:solidFill>
                  <a:srgbClr val="FF0000"/>
                </a:solidFill>
              </a:rPr>
              <a:t>Bước 1</a:t>
            </a:r>
          </a:p>
        </p:txBody>
      </p:sp>
      <p:sp>
        <p:nvSpPr>
          <p:cNvPr id="12" name="TextBox 11">
            <a:extLst>
              <a:ext uri="{FF2B5EF4-FFF2-40B4-BE49-F238E27FC236}">
                <a16:creationId xmlns:a16="http://schemas.microsoft.com/office/drawing/2014/main" id="{42817C06-B56F-E013-DA85-D1D71A840DBE}"/>
              </a:ext>
            </a:extLst>
          </p:cNvPr>
          <p:cNvSpPr txBox="1"/>
          <p:nvPr/>
        </p:nvSpPr>
        <p:spPr>
          <a:xfrm>
            <a:off x="5586413" y="2602497"/>
            <a:ext cx="800219" cy="338554"/>
          </a:xfrm>
          <a:prstGeom prst="rect">
            <a:avLst/>
          </a:prstGeom>
          <a:noFill/>
        </p:spPr>
        <p:txBody>
          <a:bodyPr wrap="none" rtlCol="0">
            <a:spAutoFit/>
          </a:bodyPr>
          <a:lstStyle/>
          <a:p>
            <a:r>
              <a:rPr lang="en-US" sz="1600" b="1">
                <a:solidFill>
                  <a:srgbClr val="FF0000"/>
                </a:solidFill>
              </a:rPr>
              <a:t>Bước 2</a:t>
            </a:r>
          </a:p>
        </p:txBody>
      </p:sp>
      <p:sp>
        <p:nvSpPr>
          <p:cNvPr id="13" name="TextBox 12">
            <a:extLst>
              <a:ext uri="{FF2B5EF4-FFF2-40B4-BE49-F238E27FC236}">
                <a16:creationId xmlns:a16="http://schemas.microsoft.com/office/drawing/2014/main" id="{335629F9-5152-29E5-83FC-A4C2F1CF5BE3}"/>
              </a:ext>
            </a:extLst>
          </p:cNvPr>
          <p:cNvSpPr txBox="1"/>
          <p:nvPr/>
        </p:nvSpPr>
        <p:spPr>
          <a:xfrm>
            <a:off x="8158164" y="3428999"/>
            <a:ext cx="2519364" cy="830997"/>
          </a:xfrm>
          <a:prstGeom prst="rect">
            <a:avLst/>
          </a:prstGeom>
          <a:noFill/>
        </p:spPr>
        <p:txBody>
          <a:bodyPr wrap="square" rtlCol="0">
            <a:spAutoFit/>
          </a:bodyPr>
          <a:lstStyle/>
          <a:p>
            <a:r>
              <a:rPr lang="en-US" sz="1600" b="1">
                <a:solidFill>
                  <a:srgbClr val="FF0000"/>
                </a:solidFill>
              </a:rPr>
              <a:t>Bước 3: </a:t>
            </a:r>
          </a:p>
          <a:p>
            <a:r>
              <a:rPr lang="en-US" sz="1600" b="1">
                <a:solidFill>
                  <a:srgbClr val="FF0000"/>
                </a:solidFill>
              </a:rPr>
              <a:t>Lựa chọn đường dẫn file excel cần load dữ liệu</a:t>
            </a:r>
          </a:p>
        </p:txBody>
      </p:sp>
      <p:sp>
        <p:nvSpPr>
          <p:cNvPr id="15" name="TextBox 14">
            <a:extLst>
              <a:ext uri="{FF2B5EF4-FFF2-40B4-BE49-F238E27FC236}">
                <a16:creationId xmlns:a16="http://schemas.microsoft.com/office/drawing/2014/main" id="{F86139CA-C286-3610-C237-F03C5300EF31}"/>
              </a:ext>
            </a:extLst>
          </p:cNvPr>
          <p:cNvSpPr txBox="1"/>
          <p:nvPr/>
        </p:nvSpPr>
        <p:spPr>
          <a:xfrm>
            <a:off x="555956" y="2473675"/>
            <a:ext cx="4282744" cy="1938992"/>
          </a:xfrm>
          <a:prstGeom prst="rect">
            <a:avLst/>
          </a:prstGeom>
          <a:noFill/>
        </p:spPr>
        <p:txBody>
          <a:bodyPr wrap="square" rtlCol="0">
            <a:spAutoFit/>
          </a:bodyPr>
          <a:lstStyle/>
          <a:p>
            <a:r>
              <a:rPr lang="en-US" sz="2000"/>
              <a:t>Power BI cho phép kết nối với nhiều nguồn dữ liệu khác nhau</a:t>
            </a:r>
          </a:p>
          <a:p>
            <a:r>
              <a:rPr lang="en-US" sz="2000"/>
              <a:t>- File Excel</a:t>
            </a:r>
          </a:p>
          <a:p>
            <a:r>
              <a:rPr lang="en-US" sz="2000"/>
              <a:t>- SQL Server</a:t>
            </a:r>
          </a:p>
          <a:p>
            <a:r>
              <a:rPr lang="en-US" sz="2000"/>
              <a:t>- Tự nhập thủ công</a:t>
            </a:r>
          </a:p>
          <a:p>
            <a:r>
              <a:rPr lang="en-US" sz="2000"/>
              <a:t>...</a:t>
            </a:r>
          </a:p>
        </p:txBody>
      </p:sp>
    </p:spTree>
    <p:extLst>
      <p:ext uri="{BB962C8B-B14F-4D97-AF65-F5344CB8AC3E}">
        <p14:creationId xmlns:p14="http://schemas.microsoft.com/office/powerpoint/2010/main" val="374426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156B-8AD3-F232-E203-33F743603DA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200815-0539-C935-1C8F-0F6032918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A7D33C1-C86C-AFBC-E5C4-B530700A91F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C389CB1-41B7-0DFB-88D1-B7CED0BCDFE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D34C8E3-3178-437E-213B-46514955C5F7}"/>
              </a:ext>
            </a:extLst>
          </p:cNvPr>
          <p:cNvSpPr txBox="1"/>
          <p:nvPr/>
        </p:nvSpPr>
        <p:spPr>
          <a:xfrm>
            <a:off x="106362" y="117217"/>
            <a:ext cx="4034759" cy="461665"/>
          </a:xfrm>
          <a:prstGeom prst="rect">
            <a:avLst/>
          </a:prstGeom>
          <a:noFill/>
        </p:spPr>
        <p:txBody>
          <a:bodyPr wrap="none" rtlCol="0">
            <a:spAutoFit/>
          </a:bodyPr>
          <a:lstStyle/>
          <a:p>
            <a:r>
              <a:rPr lang="en-US" sz="2400" b="1"/>
              <a:t>Xử lý dữ liệu với Power Query</a:t>
            </a:r>
          </a:p>
        </p:txBody>
      </p:sp>
      <p:pic>
        <p:nvPicPr>
          <p:cNvPr id="3" name="Picture 2">
            <a:extLst>
              <a:ext uri="{FF2B5EF4-FFF2-40B4-BE49-F238E27FC236}">
                <a16:creationId xmlns:a16="http://schemas.microsoft.com/office/drawing/2014/main" id="{A08893C1-E33F-2D7D-E6CA-0A24628301C6}"/>
              </a:ext>
            </a:extLst>
          </p:cNvPr>
          <p:cNvPicPr>
            <a:picLocks noChangeAspect="1"/>
          </p:cNvPicPr>
          <p:nvPr/>
        </p:nvPicPr>
        <p:blipFill>
          <a:blip r:embed="rId3"/>
          <a:stretch>
            <a:fillRect/>
          </a:stretch>
        </p:blipFill>
        <p:spPr>
          <a:xfrm>
            <a:off x="2145598" y="1354864"/>
            <a:ext cx="7975386" cy="3873759"/>
          </a:xfrm>
          <a:prstGeom prst="rect">
            <a:avLst/>
          </a:prstGeom>
        </p:spPr>
      </p:pic>
      <p:sp>
        <p:nvSpPr>
          <p:cNvPr id="7" name="TextBox 6">
            <a:extLst>
              <a:ext uri="{FF2B5EF4-FFF2-40B4-BE49-F238E27FC236}">
                <a16:creationId xmlns:a16="http://schemas.microsoft.com/office/drawing/2014/main" id="{88E7772A-6ACD-3B30-3FA8-D6E0B6825364}"/>
              </a:ext>
            </a:extLst>
          </p:cNvPr>
          <p:cNvSpPr txBox="1"/>
          <p:nvPr/>
        </p:nvSpPr>
        <p:spPr>
          <a:xfrm>
            <a:off x="2566986" y="2730516"/>
            <a:ext cx="1582104" cy="738664"/>
          </a:xfrm>
          <a:prstGeom prst="rect">
            <a:avLst/>
          </a:prstGeom>
          <a:noFill/>
        </p:spPr>
        <p:txBody>
          <a:bodyPr wrap="square" rtlCol="0">
            <a:spAutoFit/>
          </a:bodyPr>
          <a:lstStyle/>
          <a:p>
            <a:r>
              <a:rPr lang="en-US" sz="1400" b="1">
                <a:solidFill>
                  <a:srgbClr val="FF0000"/>
                </a:solidFill>
              </a:rPr>
              <a:t>Bước 4: Lựa chọn sheet dữ liệu cần kết nối</a:t>
            </a:r>
          </a:p>
        </p:txBody>
      </p:sp>
      <p:sp>
        <p:nvSpPr>
          <p:cNvPr id="9" name="TextBox 8">
            <a:extLst>
              <a:ext uri="{FF2B5EF4-FFF2-40B4-BE49-F238E27FC236}">
                <a16:creationId xmlns:a16="http://schemas.microsoft.com/office/drawing/2014/main" id="{3B66B60B-6555-37C9-5BB0-45D3037DB36A}"/>
              </a:ext>
            </a:extLst>
          </p:cNvPr>
          <p:cNvSpPr txBox="1"/>
          <p:nvPr/>
        </p:nvSpPr>
        <p:spPr>
          <a:xfrm>
            <a:off x="7243058" y="5203426"/>
            <a:ext cx="3413261" cy="523220"/>
          </a:xfrm>
          <a:prstGeom prst="rect">
            <a:avLst/>
          </a:prstGeom>
          <a:noFill/>
        </p:spPr>
        <p:txBody>
          <a:bodyPr wrap="square" rtlCol="0">
            <a:spAutoFit/>
          </a:bodyPr>
          <a:lstStyle/>
          <a:p>
            <a:r>
              <a:rPr lang="en-US" sz="1400" b="1">
                <a:solidFill>
                  <a:srgbClr val="FF0000"/>
                </a:solidFill>
              </a:rPr>
              <a:t>Bước 5: Chọn “Transform data” để vào bắt đầu xử lý dữ liệu với Power Query</a:t>
            </a:r>
          </a:p>
        </p:txBody>
      </p:sp>
      <p:sp>
        <p:nvSpPr>
          <p:cNvPr id="14" name="Rectangle 13">
            <a:extLst>
              <a:ext uri="{FF2B5EF4-FFF2-40B4-BE49-F238E27FC236}">
                <a16:creationId xmlns:a16="http://schemas.microsoft.com/office/drawing/2014/main" id="{60BF9936-F366-E3E9-19C1-39C875A25597}"/>
              </a:ext>
            </a:extLst>
          </p:cNvPr>
          <p:cNvSpPr/>
          <p:nvPr/>
        </p:nvSpPr>
        <p:spPr>
          <a:xfrm>
            <a:off x="2609848" y="2519363"/>
            <a:ext cx="666752" cy="211154"/>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D89210-797A-77F0-D5EE-C0936185B072}"/>
              </a:ext>
            </a:extLst>
          </p:cNvPr>
          <p:cNvSpPr/>
          <p:nvPr/>
        </p:nvSpPr>
        <p:spPr>
          <a:xfrm>
            <a:off x="8576308" y="4827142"/>
            <a:ext cx="746762" cy="23253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74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78BD6-5108-C3B6-15EC-6E37457E58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C20F130-2473-AD80-F44A-246109AE06ED}"/>
              </a:ext>
            </a:extLst>
          </p:cNvPr>
          <p:cNvPicPr>
            <a:picLocks noChangeAspect="1"/>
          </p:cNvPicPr>
          <p:nvPr/>
        </p:nvPicPr>
        <p:blipFill>
          <a:blip r:embed="rId2"/>
          <a:stretch>
            <a:fillRect/>
          </a:stretch>
        </p:blipFill>
        <p:spPr>
          <a:xfrm>
            <a:off x="992184" y="876881"/>
            <a:ext cx="10394631" cy="5104238"/>
          </a:xfrm>
          <a:prstGeom prst="rect">
            <a:avLst/>
          </a:prstGeom>
        </p:spPr>
      </p:pic>
      <p:pic>
        <p:nvPicPr>
          <p:cNvPr id="5" name="Picture 4">
            <a:extLst>
              <a:ext uri="{FF2B5EF4-FFF2-40B4-BE49-F238E27FC236}">
                <a16:creationId xmlns:a16="http://schemas.microsoft.com/office/drawing/2014/main" id="{DC890782-8EC2-E5EE-D11B-250BF2752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F1F39000-454D-036D-461D-896522CDC080}"/>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4D08255-9143-2F74-5AAC-48D1542CFE5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08C688A-F1A4-18F8-B621-B8928C661F90}"/>
              </a:ext>
            </a:extLst>
          </p:cNvPr>
          <p:cNvSpPr txBox="1"/>
          <p:nvPr/>
        </p:nvSpPr>
        <p:spPr>
          <a:xfrm>
            <a:off x="106362" y="117217"/>
            <a:ext cx="5581977" cy="461665"/>
          </a:xfrm>
          <a:prstGeom prst="rect">
            <a:avLst/>
          </a:prstGeom>
          <a:noFill/>
        </p:spPr>
        <p:txBody>
          <a:bodyPr wrap="none" rtlCol="0">
            <a:spAutoFit/>
          </a:bodyPr>
          <a:lstStyle/>
          <a:p>
            <a:r>
              <a:rPr lang="en-US" sz="2400" b="1"/>
              <a:t>Xử lý và làm sạch dữ liệu với Power Query</a:t>
            </a:r>
          </a:p>
        </p:txBody>
      </p:sp>
      <p:sp>
        <p:nvSpPr>
          <p:cNvPr id="16" name="Rectangle 15">
            <a:extLst>
              <a:ext uri="{FF2B5EF4-FFF2-40B4-BE49-F238E27FC236}">
                <a16:creationId xmlns:a16="http://schemas.microsoft.com/office/drawing/2014/main" id="{6AE136AB-2932-846C-0EC8-E0FCFE85A750}"/>
              </a:ext>
            </a:extLst>
          </p:cNvPr>
          <p:cNvSpPr/>
          <p:nvPr/>
        </p:nvSpPr>
        <p:spPr>
          <a:xfrm>
            <a:off x="9917430" y="2931908"/>
            <a:ext cx="1282386" cy="49709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2F63A1-419B-16D7-827E-04F695432681}"/>
              </a:ext>
            </a:extLst>
          </p:cNvPr>
          <p:cNvSpPr/>
          <p:nvPr/>
        </p:nvSpPr>
        <p:spPr>
          <a:xfrm>
            <a:off x="1033463" y="2161945"/>
            <a:ext cx="1090612" cy="24788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6DE01B-9B2D-DA06-E0B8-57311F7BE1B4}"/>
              </a:ext>
            </a:extLst>
          </p:cNvPr>
          <p:cNvSpPr/>
          <p:nvPr/>
        </p:nvSpPr>
        <p:spPr>
          <a:xfrm>
            <a:off x="1027901" y="1106552"/>
            <a:ext cx="9592473" cy="855598"/>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a16="http://schemas.microsoft.com/office/drawing/2014/main" id="{4B37A550-F5E0-3CB9-303E-F520BC2A5484}"/>
              </a:ext>
            </a:extLst>
          </p:cNvPr>
          <p:cNvSpPr/>
          <p:nvPr/>
        </p:nvSpPr>
        <p:spPr>
          <a:xfrm rot="5400000">
            <a:off x="11040405" y="1120444"/>
            <a:ext cx="764252" cy="1090611"/>
          </a:xfrm>
          <a:prstGeom prst="wedgeRectCallout">
            <a:avLst>
              <a:gd name="adj1" fmla="val -39901"/>
              <a:gd name="adj2" fmla="val 63300"/>
            </a:avLst>
          </a:prstGeom>
          <a:solidFill>
            <a:schemeClr val="accent2">
              <a:lumMod val="20000"/>
              <a:lumOff val="80000"/>
            </a:schemeClr>
          </a:solidFill>
          <a:ln w="6350">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b="1">
                <a:solidFill>
                  <a:srgbClr val="FF0000"/>
                </a:solidFill>
              </a:rPr>
              <a:t>Lựa chọn thao tác xử lý dữ liệu</a:t>
            </a:r>
          </a:p>
        </p:txBody>
      </p:sp>
      <p:sp>
        <p:nvSpPr>
          <p:cNvPr id="18" name="Speech Bubble: Rectangle 17">
            <a:extLst>
              <a:ext uri="{FF2B5EF4-FFF2-40B4-BE49-F238E27FC236}">
                <a16:creationId xmlns:a16="http://schemas.microsoft.com/office/drawing/2014/main" id="{A4F07D51-4316-BB10-64E6-A15AF95BF784}"/>
              </a:ext>
            </a:extLst>
          </p:cNvPr>
          <p:cNvSpPr/>
          <p:nvPr/>
        </p:nvSpPr>
        <p:spPr>
          <a:xfrm rot="5400000">
            <a:off x="10880829" y="3421864"/>
            <a:ext cx="965313" cy="1190625"/>
          </a:xfrm>
          <a:prstGeom prst="wedgeRectCallout">
            <a:avLst>
              <a:gd name="adj1" fmla="val -39901"/>
              <a:gd name="adj2" fmla="val 63300"/>
            </a:avLst>
          </a:prstGeom>
          <a:solidFill>
            <a:schemeClr val="accent2">
              <a:lumMod val="20000"/>
              <a:lumOff val="80000"/>
            </a:schemeClr>
          </a:solidFill>
          <a:ln w="952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vi-VN" sz="1400" b="1">
                <a:solidFill>
                  <a:srgbClr val="FF0000"/>
                </a:solidFill>
              </a:rPr>
              <a:t>Các bước xử lý dữ liệu được lưu lại</a:t>
            </a:r>
          </a:p>
        </p:txBody>
      </p:sp>
      <p:sp>
        <p:nvSpPr>
          <p:cNvPr id="19" name="Speech Bubble: Rectangle 18">
            <a:extLst>
              <a:ext uri="{FF2B5EF4-FFF2-40B4-BE49-F238E27FC236}">
                <a16:creationId xmlns:a16="http://schemas.microsoft.com/office/drawing/2014/main" id="{995EF3AF-EB5F-8407-423E-BBE67BDDF4FC}"/>
              </a:ext>
            </a:extLst>
          </p:cNvPr>
          <p:cNvSpPr/>
          <p:nvPr/>
        </p:nvSpPr>
        <p:spPr>
          <a:xfrm rot="5400000">
            <a:off x="1813652" y="2234701"/>
            <a:ext cx="705310" cy="1186197"/>
          </a:xfrm>
          <a:prstGeom prst="wedgeRectCallout">
            <a:avLst>
              <a:gd name="adj1" fmla="val -39901"/>
              <a:gd name="adj2" fmla="val 63300"/>
            </a:avLst>
          </a:prstGeom>
          <a:solidFill>
            <a:schemeClr val="accent2">
              <a:lumMod val="20000"/>
              <a:lumOff val="80000"/>
            </a:schemeClr>
          </a:solidFill>
          <a:ln w="952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b="1">
                <a:solidFill>
                  <a:srgbClr val="FF0000"/>
                </a:solidFill>
              </a:rPr>
              <a:t>Các bảng dữ liệu được kết nối</a:t>
            </a:r>
            <a:endParaRPr lang="vi-VN" sz="1400" b="1">
              <a:solidFill>
                <a:srgbClr val="FF0000"/>
              </a:solidFill>
            </a:endParaRPr>
          </a:p>
        </p:txBody>
      </p:sp>
    </p:spTree>
    <p:extLst>
      <p:ext uri="{BB962C8B-B14F-4D97-AF65-F5344CB8AC3E}">
        <p14:creationId xmlns:p14="http://schemas.microsoft.com/office/powerpoint/2010/main" val="282605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60E1F-BB66-9EF9-434A-67F9AF21B1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734CF7C-2A46-2F16-BB8B-01F0A6E3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0A808279-9C61-7FCC-DE96-1BB15A4300C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95C29A5-4C11-973D-A988-B6021355895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710FFD9-1BA2-2EF2-22A2-A7B2DAABD7DE}"/>
              </a:ext>
            </a:extLst>
          </p:cNvPr>
          <p:cNvSpPr txBox="1"/>
          <p:nvPr/>
        </p:nvSpPr>
        <p:spPr>
          <a:xfrm>
            <a:off x="106362" y="117217"/>
            <a:ext cx="3413755" cy="461665"/>
          </a:xfrm>
          <a:prstGeom prst="rect">
            <a:avLst/>
          </a:prstGeom>
          <a:noFill/>
        </p:spPr>
        <p:txBody>
          <a:bodyPr wrap="none" rtlCol="0">
            <a:spAutoFit/>
          </a:bodyPr>
          <a:lstStyle/>
          <a:p>
            <a:r>
              <a:rPr lang="en-US" sz="2400" b="1"/>
              <a:t>Kết nối với dữ liệu nguồn</a:t>
            </a:r>
          </a:p>
        </p:txBody>
      </p:sp>
      <p:pic>
        <p:nvPicPr>
          <p:cNvPr id="3" name="Picture 2">
            <a:extLst>
              <a:ext uri="{FF2B5EF4-FFF2-40B4-BE49-F238E27FC236}">
                <a16:creationId xmlns:a16="http://schemas.microsoft.com/office/drawing/2014/main" id="{BDC7F3B2-0885-AF4F-7DF0-58D482E824C7}"/>
              </a:ext>
            </a:extLst>
          </p:cNvPr>
          <p:cNvPicPr>
            <a:picLocks noChangeAspect="1"/>
          </p:cNvPicPr>
          <p:nvPr/>
        </p:nvPicPr>
        <p:blipFill>
          <a:blip r:embed="rId3"/>
          <a:stretch>
            <a:fillRect/>
          </a:stretch>
        </p:blipFill>
        <p:spPr>
          <a:xfrm>
            <a:off x="1396049" y="3337958"/>
            <a:ext cx="9439275" cy="2800906"/>
          </a:xfrm>
          <a:prstGeom prst="rect">
            <a:avLst/>
          </a:prstGeom>
        </p:spPr>
      </p:pic>
      <p:sp>
        <p:nvSpPr>
          <p:cNvPr id="7" name="Rectangle 6">
            <a:extLst>
              <a:ext uri="{FF2B5EF4-FFF2-40B4-BE49-F238E27FC236}">
                <a16:creationId xmlns:a16="http://schemas.microsoft.com/office/drawing/2014/main" id="{AA106598-4F6B-EB35-D44C-45A0CE314FE1}"/>
              </a:ext>
            </a:extLst>
          </p:cNvPr>
          <p:cNvSpPr/>
          <p:nvPr/>
        </p:nvSpPr>
        <p:spPr>
          <a:xfrm>
            <a:off x="1380167" y="3633691"/>
            <a:ext cx="328297" cy="303308"/>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DC0E227-79D2-D1C8-4CDD-F8C82142751B}"/>
              </a:ext>
            </a:extLst>
          </p:cNvPr>
          <p:cNvSpPr txBox="1"/>
          <p:nvPr/>
        </p:nvSpPr>
        <p:spPr>
          <a:xfrm>
            <a:off x="2843842" y="2753182"/>
            <a:ext cx="2964974" cy="584775"/>
          </a:xfrm>
          <a:prstGeom prst="rect">
            <a:avLst/>
          </a:prstGeom>
          <a:noFill/>
        </p:spPr>
        <p:txBody>
          <a:bodyPr wrap="square" rtlCol="0">
            <a:spAutoFit/>
          </a:bodyPr>
          <a:lstStyle/>
          <a:p>
            <a:pPr algn="ctr"/>
            <a:r>
              <a:rPr lang="en-US" sz="1600"/>
              <a:t>Các bảng dữ liệu được kết nối có thể theo dõi ở tab “Table view”</a:t>
            </a:r>
          </a:p>
        </p:txBody>
      </p:sp>
      <p:cxnSp>
        <p:nvCxnSpPr>
          <p:cNvPr id="16" name="Connector: Elbow 15">
            <a:extLst>
              <a:ext uri="{FF2B5EF4-FFF2-40B4-BE49-F238E27FC236}">
                <a16:creationId xmlns:a16="http://schemas.microsoft.com/office/drawing/2014/main" id="{3DA8F99B-4DD1-8538-82D5-25833BC37537}"/>
              </a:ext>
            </a:extLst>
          </p:cNvPr>
          <p:cNvCxnSpPr>
            <a:cxnSpLocks/>
            <a:stCxn id="9" idx="2"/>
            <a:endCxn id="7" idx="3"/>
          </p:cNvCxnSpPr>
          <p:nvPr/>
        </p:nvCxnSpPr>
        <p:spPr>
          <a:xfrm rot="5400000">
            <a:off x="2793703" y="2252719"/>
            <a:ext cx="447388" cy="2617865"/>
          </a:xfrm>
          <a:prstGeom prst="bentConnector2">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727DAEB-69EC-96A3-7B6A-DD8AA6123EFA}"/>
              </a:ext>
            </a:extLst>
          </p:cNvPr>
          <p:cNvSpPr txBox="1"/>
          <p:nvPr/>
        </p:nvSpPr>
        <p:spPr>
          <a:xfrm>
            <a:off x="523558" y="887458"/>
            <a:ext cx="4372292" cy="2031325"/>
          </a:xfrm>
          <a:prstGeom prst="rect">
            <a:avLst/>
          </a:prstGeom>
          <a:noFill/>
        </p:spPr>
        <p:txBody>
          <a:bodyPr wrap="square">
            <a:spAutoFit/>
          </a:bodyPr>
          <a:lstStyle/>
          <a:p>
            <a:r>
              <a:rPr lang="en-US" b="1"/>
              <a:t>Thực hành</a:t>
            </a:r>
          </a:p>
          <a:p>
            <a:r>
              <a:rPr lang="en-US"/>
              <a:t>Kết nối và load dữ liệu từ các file excel sau:</a:t>
            </a:r>
          </a:p>
          <a:p>
            <a:pPr marL="285750" indent="-285750">
              <a:buFont typeface="Arial" panose="020B0604020202020204" pitchFamily="34" charset="0"/>
              <a:buChar char="•"/>
            </a:pPr>
            <a:r>
              <a:rPr lang="en-US"/>
              <a:t>Fact_Sales</a:t>
            </a:r>
          </a:p>
          <a:p>
            <a:pPr marL="285750" indent="-285750">
              <a:buFont typeface="Arial" panose="020B0604020202020204" pitchFamily="34" charset="0"/>
              <a:buChar char="•"/>
            </a:pPr>
            <a:r>
              <a:rPr lang="en-US"/>
              <a:t>Fact_Target</a:t>
            </a:r>
          </a:p>
          <a:p>
            <a:pPr marL="285750" indent="-285750">
              <a:buFont typeface="Arial" panose="020B0604020202020204" pitchFamily="34" charset="0"/>
              <a:buChar char="•"/>
            </a:pPr>
            <a:r>
              <a:rPr lang="en-US"/>
              <a:t>Dim_Product</a:t>
            </a:r>
          </a:p>
          <a:p>
            <a:pPr marL="285750" indent="-285750">
              <a:buFont typeface="Arial" panose="020B0604020202020204" pitchFamily="34" charset="0"/>
              <a:buChar char="•"/>
            </a:pPr>
            <a:r>
              <a:rPr lang="en-US"/>
              <a:t>Dim_Customer</a:t>
            </a:r>
          </a:p>
          <a:p>
            <a:pPr marL="285750" indent="-285750">
              <a:buFont typeface="Arial" panose="020B0604020202020204" pitchFamily="34" charset="0"/>
              <a:buChar char="•"/>
            </a:pPr>
            <a:r>
              <a:rPr lang="en-US"/>
              <a:t>Dim_Store</a:t>
            </a:r>
          </a:p>
        </p:txBody>
      </p:sp>
    </p:spTree>
    <p:extLst>
      <p:ext uri="{BB962C8B-B14F-4D97-AF65-F5344CB8AC3E}">
        <p14:creationId xmlns:p14="http://schemas.microsoft.com/office/powerpoint/2010/main" val="40086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47B3-4C7E-CD94-58A3-C8377864FAC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E108B1D-70EC-CB94-71BF-24396B0BB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978" y="5889547"/>
            <a:ext cx="1466847" cy="513396"/>
          </a:xfrm>
          <a:prstGeom prst="rect">
            <a:avLst/>
          </a:prstGeom>
        </p:spPr>
      </p:pic>
      <p:sp>
        <p:nvSpPr>
          <p:cNvPr id="2" name="Rectangle 1">
            <a:extLst>
              <a:ext uri="{FF2B5EF4-FFF2-40B4-BE49-F238E27FC236}">
                <a16:creationId xmlns:a16="http://schemas.microsoft.com/office/drawing/2014/main" id="{2C7B2E16-0B48-D21B-0DF9-E9D7ECEBD8DF}"/>
              </a:ext>
            </a:extLst>
          </p:cNvPr>
          <p:cNvSpPr/>
          <p:nvPr/>
        </p:nvSpPr>
        <p:spPr>
          <a:xfrm>
            <a:off x="1" y="1"/>
            <a:ext cx="3429000" cy="6858000"/>
          </a:xfrm>
          <a:prstGeom prst="rect">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10ED602-58C5-B7A6-3D99-01E264A39893}"/>
              </a:ext>
            </a:extLst>
          </p:cNvPr>
          <p:cNvGrpSpPr/>
          <p:nvPr/>
        </p:nvGrpSpPr>
        <p:grpSpPr>
          <a:xfrm>
            <a:off x="0" y="6391275"/>
            <a:ext cx="11934825" cy="11668"/>
            <a:chOff x="0" y="6391275"/>
            <a:chExt cx="11934825" cy="11668"/>
          </a:xfrm>
        </p:grpSpPr>
        <p:cxnSp>
          <p:nvCxnSpPr>
            <p:cNvPr id="21" name="Straight Connector 20">
              <a:extLst>
                <a:ext uri="{FF2B5EF4-FFF2-40B4-BE49-F238E27FC236}">
                  <a16:creationId xmlns:a16="http://schemas.microsoft.com/office/drawing/2014/main" id="{61AEA0B3-33A9-011B-9043-407F82461B3E}"/>
                </a:ext>
              </a:extLst>
            </p:cNvPr>
            <p:cNvCxnSpPr>
              <a:cxnSpLocks/>
            </p:cNvCxnSpPr>
            <p:nvPr/>
          </p:nvCxnSpPr>
          <p:spPr>
            <a:xfrm>
              <a:off x="0" y="6391275"/>
              <a:ext cx="3429001"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E148AC8-002F-901F-CBDF-6B3A36747E83}"/>
                </a:ext>
              </a:extLst>
            </p:cNvPr>
            <p:cNvCxnSpPr>
              <a:cxnSpLocks/>
            </p:cNvCxnSpPr>
            <p:nvPr/>
          </p:nvCxnSpPr>
          <p:spPr>
            <a:xfrm>
              <a:off x="3429001" y="6402943"/>
              <a:ext cx="8505824"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9AB56AE2-6F06-B3EA-42F2-6A21F86CD1C2}"/>
              </a:ext>
            </a:extLst>
          </p:cNvPr>
          <p:cNvGrpSpPr/>
          <p:nvPr/>
        </p:nvGrpSpPr>
        <p:grpSpPr>
          <a:xfrm>
            <a:off x="2676526" y="2961501"/>
            <a:ext cx="8626474" cy="923330"/>
            <a:chOff x="2676526" y="2967335"/>
            <a:chExt cx="8626474" cy="923330"/>
          </a:xfrm>
        </p:grpSpPr>
        <p:sp>
          <p:nvSpPr>
            <p:cNvPr id="3" name="TextBox 2">
              <a:extLst>
                <a:ext uri="{FF2B5EF4-FFF2-40B4-BE49-F238E27FC236}">
                  <a16:creationId xmlns:a16="http://schemas.microsoft.com/office/drawing/2014/main" id="{65D50295-3B9E-316F-EEDC-5894E5A809B4}"/>
                </a:ext>
              </a:extLst>
            </p:cNvPr>
            <p:cNvSpPr txBox="1"/>
            <p:nvPr/>
          </p:nvSpPr>
          <p:spPr>
            <a:xfrm>
              <a:off x="2676526" y="2967335"/>
              <a:ext cx="609600" cy="923330"/>
            </a:xfrm>
            <a:prstGeom prst="rect">
              <a:avLst/>
            </a:prstGeom>
            <a:noFill/>
          </p:spPr>
          <p:txBody>
            <a:bodyPr wrap="square" rtlCol="0">
              <a:spAutoFit/>
            </a:bodyPr>
            <a:lstStyle/>
            <a:p>
              <a:r>
                <a:rPr lang="en-US" sz="5400" b="1" u="sng">
                  <a:solidFill>
                    <a:schemeClr val="bg1"/>
                  </a:solidFill>
                </a:rPr>
                <a:t>1</a:t>
              </a:r>
            </a:p>
          </p:txBody>
        </p:sp>
        <p:sp>
          <p:nvSpPr>
            <p:cNvPr id="28" name="TextBox 27">
              <a:extLst>
                <a:ext uri="{FF2B5EF4-FFF2-40B4-BE49-F238E27FC236}">
                  <a16:creationId xmlns:a16="http://schemas.microsoft.com/office/drawing/2014/main" id="{B795549A-036B-D6DF-BC29-1CC5C024A6DD}"/>
                </a:ext>
              </a:extLst>
            </p:cNvPr>
            <p:cNvSpPr txBox="1"/>
            <p:nvPr/>
          </p:nvSpPr>
          <p:spPr>
            <a:xfrm>
              <a:off x="3565528" y="3100001"/>
              <a:ext cx="7737472" cy="646331"/>
            </a:xfrm>
            <a:prstGeom prst="rect">
              <a:avLst/>
            </a:prstGeom>
            <a:noFill/>
          </p:spPr>
          <p:txBody>
            <a:bodyPr wrap="square" rtlCol="0">
              <a:spAutoFit/>
            </a:bodyPr>
            <a:lstStyle/>
            <a:p>
              <a:r>
                <a:rPr lang="en-US" sz="3600" b="1"/>
                <a:t>Thiết kế mô hình dữ liệu (Data Model)</a:t>
              </a:r>
            </a:p>
          </p:txBody>
        </p:sp>
      </p:grpSp>
      <p:sp>
        <p:nvSpPr>
          <p:cNvPr id="4" name="Oval 3">
            <a:extLst>
              <a:ext uri="{FF2B5EF4-FFF2-40B4-BE49-F238E27FC236}">
                <a16:creationId xmlns:a16="http://schemas.microsoft.com/office/drawing/2014/main" id="{07DCC92A-C54E-14BC-9D71-D20C6A43CF5C}"/>
              </a:ext>
            </a:extLst>
          </p:cNvPr>
          <p:cNvSpPr/>
          <p:nvPr/>
        </p:nvSpPr>
        <p:spPr>
          <a:xfrm>
            <a:off x="10671178" y="-600326"/>
            <a:ext cx="2120900" cy="2120900"/>
          </a:xfrm>
          <a:prstGeom prst="ellipse">
            <a:avLst/>
          </a:prstGeom>
          <a:noFill/>
          <a:ln w="38100">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8DC531-7C52-E37F-2169-D6ED4A5C68A0}"/>
              </a:ext>
            </a:extLst>
          </p:cNvPr>
          <p:cNvSpPr/>
          <p:nvPr/>
        </p:nvSpPr>
        <p:spPr>
          <a:xfrm>
            <a:off x="10213978" y="-1082926"/>
            <a:ext cx="3086100" cy="3086100"/>
          </a:xfrm>
          <a:prstGeom prst="ellipse">
            <a:avLst/>
          </a:prstGeom>
          <a:noFill/>
          <a:ln w="38100">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6BCC31-5557-DA5F-5382-F9EA7795851A}"/>
              </a:ext>
            </a:extLst>
          </p:cNvPr>
          <p:cNvSpPr/>
          <p:nvPr/>
        </p:nvSpPr>
        <p:spPr>
          <a:xfrm>
            <a:off x="11033769" y="-263135"/>
            <a:ext cx="1446518" cy="1446518"/>
          </a:xfrm>
          <a:prstGeom prst="ellipse">
            <a:avLst/>
          </a:prstGeom>
          <a:noFill/>
          <a:ln w="38100">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4591DF-AE44-873F-C9F0-D5C53F93B764}"/>
              </a:ext>
            </a:extLst>
          </p:cNvPr>
          <p:cNvSpPr/>
          <p:nvPr/>
        </p:nvSpPr>
        <p:spPr>
          <a:xfrm rot="1800000">
            <a:off x="-612454" y="0"/>
            <a:ext cx="1917700" cy="1917700"/>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8C36C74-4E24-F950-3A32-BF5009022847}"/>
              </a:ext>
            </a:extLst>
          </p:cNvPr>
          <p:cNvSpPr/>
          <p:nvPr/>
        </p:nvSpPr>
        <p:spPr>
          <a:xfrm rot="1800000">
            <a:off x="-499320" y="280760"/>
            <a:ext cx="1356179" cy="1356179"/>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E8DB25-59EF-CCFA-1882-35D954F6EBC9}"/>
              </a:ext>
            </a:extLst>
          </p:cNvPr>
          <p:cNvSpPr/>
          <p:nvPr/>
        </p:nvSpPr>
        <p:spPr>
          <a:xfrm rot="1800000">
            <a:off x="-444750" y="-258561"/>
            <a:ext cx="2834059" cy="2834059"/>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55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06287-700D-468C-ED24-033DE53BCC6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83A95A-7975-18B4-7240-81D7881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AFED561D-8A53-9A34-AB45-FB9D7EBC10E9}"/>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E3792A9-B114-09F9-CB55-64B5F48A6798}"/>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D79B24C-D61A-AB0C-34AA-7271E4B03EFC}"/>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2" name="TextBox 1">
            <a:extLst>
              <a:ext uri="{FF2B5EF4-FFF2-40B4-BE49-F238E27FC236}">
                <a16:creationId xmlns:a16="http://schemas.microsoft.com/office/drawing/2014/main" id="{59C82B50-CFFA-D1E9-E1FB-8EBE8E148810}"/>
              </a:ext>
            </a:extLst>
          </p:cNvPr>
          <p:cNvSpPr txBox="1"/>
          <p:nvPr/>
        </p:nvSpPr>
        <p:spPr>
          <a:xfrm>
            <a:off x="2813381" y="1555804"/>
            <a:ext cx="6691576" cy="523220"/>
          </a:xfrm>
          <a:prstGeom prst="rect">
            <a:avLst/>
          </a:prstGeom>
          <a:noFill/>
        </p:spPr>
        <p:txBody>
          <a:bodyPr wrap="square" rtlCol="0">
            <a:spAutoFit/>
          </a:bodyPr>
          <a:lstStyle/>
          <a:p>
            <a:pPr algn="ctr"/>
            <a:r>
              <a:rPr lang="en-US" sz="2800"/>
              <a:t>Nên tổ chức dữ liệu như thế nào?</a:t>
            </a:r>
          </a:p>
        </p:txBody>
      </p:sp>
      <p:grpSp>
        <p:nvGrpSpPr>
          <p:cNvPr id="14" name="Group 13">
            <a:extLst>
              <a:ext uri="{FF2B5EF4-FFF2-40B4-BE49-F238E27FC236}">
                <a16:creationId xmlns:a16="http://schemas.microsoft.com/office/drawing/2014/main" id="{F411D9C5-3204-FCF9-C038-A72E37F0B720}"/>
              </a:ext>
            </a:extLst>
          </p:cNvPr>
          <p:cNvGrpSpPr/>
          <p:nvPr/>
        </p:nvGrpSpPr>
        <p:grpSpPr>
          <a:xfrm>
            <a:off x="2126588" y="2519689"/>
            <a:ext cx="8065163" cy="1384996"/>
            <a:chOff x="2126588" y="2519689"/>
            <a:chExt cx="8065163" cy="1384996"/>
          </a:xfrm>
        </p:grpSpPr>
        <p:sp>
          <p:nvSpPr>
            <p:cNvPr id="7" name="TextBox 6">
              <a:extLst>
                <a:ext uri="{FF2B5EF4-FFF2-40B4-BE49-F238E27FC236}">
                  <a16:creationId xmlns:a16="http://schemas.microsoft.com/office/drawing/2014/main" id="{FFBDC397-E391-8F9D-B792-725548EC790B}"/>
                </a:ext>
              </a:extLst>
            </p:cNvPr>
            <p:cNvSpPr txBox="1"/>
            <p:nvPr/>
          </p:nvSpPr>
          <p:spPr>
            <a:xfrm>
              <a:off x="2126588" y="2519689"/>
              <a:ext cx="3790950" cy="1384995"/>
            </a:xfrm>
            <a:prstGeom prst="rect">
              <a:avLst/>
            </a:prstGeom>
            <a:noFill/>
            <a:ln>
              <a:solidFill>
                <a:srgbClr val="F06524"/>
              </a:solidFill>
            </a:ln>
          </p:spPr>
          <p:txBody>
            <a:bodyPr wrap="square" rtlCol="0">
              <a:spAutoFit/>
            </a:bodyPr>
            <a:lstStyle/>
            <a:p>
              <a:pPr algn="ctr"/>
              <a:r>
                <a:rPr lang="en-US" sz="2800" b="1">
                  <a:solidFill>
                    <a:schemeClr val="accent2"/>
                  </a:solidFill>
                </a:rPr>
                <a:t>GỘP</a:t>
              </a:r>
              <a:r>
                <a:rPr lang="en-US" sz="2800"/>
                <a:t> </a:t>
              </a:r>
            </a:p>
            <a:p>
              <a:pPr algn="ctr"/>
              <a:r>
                <a:rPr lang="en-US" sz="2800"/>
                <a:t>thành một bảng trải phẳng duy nhất</a:t>
              </a:r>
            </a:p>
          </p:txBody>
        </p:sp>
        <p:sp>
          <p:nvSpPr>
            <p:cNvPr id="9" name="TextBox 8">
              <a:extLst>
                <a:ext uri="{FF2B5EF4-FFF2-40B4-BE49-F238E27FC236}">
                  <a16:creationId xmlns:a16="http://schemas.microsoft.com/office/drawing/2014/main" id="{9F7B546B-FC8C-0C23-D74D-AB5AD5366E00}"/>
                </a:ext>
              </a:extLst>
            </p:cNvPr>
            <p:cNvSpPr txBox="1"/>
            <p:nvPr/>
          </p:nvSpPr>
          <p:spPr>
            <a:xfrm>
              <a:off x="6400801" y="2519690"/>
              <a:ext cx="3790950" cy="1384995"/>
            </a:xfrm>
            <a:prstGeom prst="rect">
              <a:avLst/>
            </a:prstGeom>
            <a:noFill/>
            <a:ln>
              <a:solidFill>
                <a:srgbClr val="F06524"/>
              </a:solidFill>
            </a:ln>
          </p:spPr>
          <p:txBody>
            <a:bodyPr wrap="square" rtlCol="0">
              <a:spAutoFit/>
            </a:bodyPr>
            <a:lstStyle/>
            <a:p>
              <a:pPr algn="ctr"/>
              <a:r>
                <a:rPr lang="en-US" sz="2800" b="1">
                  <a:solidFill>
                    <a:schemeClr val="accent2"/>
                  </a:solidFill>
                </a:rPr>
                <a:t>TÁCH</a:t>
              </a:r>
              <a:r>
                <a:rPr lang="en-US" sz="2800"/>
                <a:t> </a:t>
              </a:r>
            </a:p>
            <a:p>
              <a:pPr algn="ctr"/>
              <a:r>
                <a:rPr lang="en-US" sz="2800"/>
                <a:t>thành nhiều bảng nhỏ chuyên biệt</a:t>
              </a:r>
            </a:p>
          </p:txBody>
        </p:sp>
      </p:grpSp>
    </p:spTree>
    <p:extLst>
      <p:ext uri="{BB962C8B-B14F-4D97-AF65-F5344CB8AC3E}">
        <p14:creationId xmlns:p14="http://schemas.microsoft.com/office/powerpoint/2010/main" val="1461282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341</TotalTime>
  <Words>2259</Words>
  <Application>Microsoft Office PowerPoint</Application>
  <PresentationFormat>Widescreen</PresentationFormat>
  <Paragraphs>270</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Cascadia Mono</vt:lpstr>
      <vt:lpstr>Fira Sans Extra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our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Minh</dc:creator>
  <cp:lastModifiedBy>Lê Minh</cp:lastModifiedBy>
  <cp:revision>40</cp:revision>
  <dcterms:created xsi:type="dcterms:W3CDTF">2025-07-12T02:24:07Z</dcterms:created>
  <dcterms:modified xsi:type="dcterms:W3CDTF">2025-07-14T16:50:44Z</dcterms:modified>
</cp:coreProperties>
</file>