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5" r:id="rId2"/>
    <p:sldId id="319" r:id="rId3"/>
    <p:sldId id="311" r:id="rId4"/>
    <p:sldId id="316" r:id="rId5"/>
    <p:sldId id="313" r:id="rId6"/>
    <p:sldId id="312" r:id="rId7"/>
    <p:sldId id="314" r:id="rId8"/>
    <p:sldId id="315" r:id="rId9"/>
    <p:sldId id="317" r:id="rId10"/>
    <p:sldId id="318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86" d="100"/>
          <a:sy n="86" d="100"/>
        </p:scale>
        <p:origin x="562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8/23/2020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8/23/2020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8/23/2020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8/23/2020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Household Electric Power Consumption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A9FA5"/>
                </a:solidFill>
                <a:effectLst/>
                <a:latin typeface="Oswald"/>
              </a:rPr>
              <a:t>Domain Research and </a:t>
            </a:r>
            <a:r>
              <a:rPr lang="en-US" b="0" i="0" dirty="0" err="1">
                <a:solidFill>
                  <a:srgbClr val="9A9FA5"/>
                </a:solidFill>
                <a:effectLst/>
                <a:latin typeface="Oswald"/>
              </a:rPr>
              <a:t>IniTIAL</a:t>
            </a:r>
            <a:r>
              <a:rPr lang="en-US" b="0" i="0" dirty="0">
                <a:solidFill>
                  <a:srgbClr val="9A9FA5"/>
                </a:solidFill>
                <a:effectLst/>
                <a:latin typeface="Oswald"/>
              </a:rPr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E83A-C0BC-49CC-84D2-0094DCFAB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803" y="152400"/>
            <a:ext cx="9144001" cy="914400"/>
          </a:xfrm>
        </p:spPr>
        <p:txBody>
          <a:bodyPr/>
          <a:lstStyle/>
          <a:p>
            <a:r>
              <a:rPr lang="en-US" dirty="0"/>
              <a:t>SUMMARY ON THE INITIAL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1015F-347A-43B0-AFDA-E9F39891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676400"/>
            <a:ext cx="9439192" cy="4800600"/>
          </a:xfrm>
        </p:spPr>
        <p:txBody>
          <a:bodyPr/>
          <a:lstStyle/>
          <a:p>
            <a:r>
              <a:rPr lang="en-US" dirty="0"/>
              <a:t>Energy usage by the Sub_metering_3 appliances are comparatively high while it is low for Sub_metering_1 </a:t>
            </a:r>
          </a:p>
          <a:p>
            <a:r>
              <a:rPr lang="en-US" dirty="0"/>
              <a:t>Sub_metering_1 appliances usage is usually high during the evening time</a:t>
            </a:r>
          </a:p>
          <a:p>
            <a:r>
              <a:rPr lang="en-US" dirty="0"/>
              <a:t>Sub_metering_2 appliances consumption is high during the afternoon time </a:t>
            </a:r>
          </a:p>
          <a:p>
            <a:r>
              <a:rPr lang="en-US" dirty="0"/>
              <a:t>Sub_metering_3 equipment usage is usually high during the morning time</a:t>
            </a:r>
          </a:p>
          <a:p>
            <a:r>
              <a:rPr lang="en-US" dirty="0"/>
              <a:t>During Summer, the consumption of power is less comparatively</a:t>
            </a:r>
          </a:p>
          <a:p>
            <a:r>
              <a:rPr lang="en-US" dirty="0"/>
              <a:t>Summer of 2008, shows a different pattern comparatively  </a:t>
            </a:r>
          </a:p>
        </p:txBody>
      </p:sp>
    </p:spTree>
    <p:extLst>
      <p:ext uri="{BB962C8B-B14F-4D97-AF65-F5344CB8AC3E}">
        <p14:creationId xmlns:p14="http://schemas.microsoft.com/office/powerpoint/2010/main" val="267279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A51AB-7B09-46A3-948B-34665E5F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914400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67D7-2ECF-48EA-96A2-29252546A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given data set and determine missing data &amp; outliers </a:t>
            </a:r>
          </a:p>
          <a:p>
            <a:r>
              <a:rPr lang="en-US" dirty="0"/>
              <a:t>Find the hidden patterns </a:t>
            </a:r>
          </a:p>
          <a:p>
            <a:r>
              <a:rPr lang="en-US" dirty="0"/>
              <a:t>Verify if during any time period, there is a pattern mismatch</a:t>
            </a:r>
          </a:p>
          <a:p>
            <a:r>
              <a:rPr lang="en-US" dirty="0"/>
              <a:t>Determine if the pattern holds true during Summer of 2008</a:t>
            </a:r>
          </a:p>
        </p:txBody>
      </p:sp>
    </p:spTree>
    <p:extLst>
      <p:ext uri="{BB962C8B-B14F-4D97-AF65-F5344CB8AC3E}">
        <p14:creationId xmlns:p14="http://schemas.microsoft.com/office/powerpoint/2010/main" val="12663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284412" y="152400"/>
            <a:ext cx="9144001" cy="762000"/>
          </a:xfrm>
        </p:spPr>
        <p:txBody>
          <a:bodyPr/>
          <a:lstStyle/>
          <a:p>
            <a:r>
              <a:rPr lang="en-US" dirty="0"/>
              <a:t>ATTRIBUTES OF THE DATA SET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681D9BB-D826-4F24-B177-F62B5C751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590877"/>
              </p:ext>
            </p:extLst>
          </p:nvPr>
        </p:nvGraphicFramePr>
        <p:xfrm>
          <a:off x="455612" y="1143000"/>
          <a:ext cx="10896600" cy="5599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559908021"/>
                    </a:ext>
                  </a:extLst>
                </a:gridCol>
                <a:gridCol w="6705600">
                  <a:extLst>
                    <a:ext uri="{9D8B030D-6E8A-4147-A177-3AD203B41FA5}">
                      <a16:colId xmlns:a16="http://schemas.microsoft.com/office/drawing/2014/main" val="381958745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42324722"/>
                    </a:ext>
                  </a:extLst>
                </a:gridCol>
              </a:tblGrid>
              <a:tr h="308933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028018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in which data is collected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dd/mm/</a:t>
                      </a:r>
                      <a:r>
                        <a:rPr lang="en-US" dirty="0" err="1"/>
                        <a:t>yyyy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499262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Time while the data is collected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hh:mm:ss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126512"/>
                  </a:ext>
                </a:extLst>
              </a:tr>
              <a:tr h="540633">
                <a:tc>
                  <a:txBody>
                    <a:bodyPr/>
                    <a:lstStyle/>
                    <a:p>
                      <a:r>
                        <a:rPr lang="en-US" dirty="0" err="1"/>
                        <a:t>global_active_power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Household global minute-averaged active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Kilowatt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27160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global_reactive_power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Household global minute-averaged reactive power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Kilowatt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81774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Minute-averaged voltage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154922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Global_intensity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Household global minute-averaged current intensity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Ampere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46170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Sub_metering_1: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consumption corresponds to the kitchen appliance, containing mainly a dishwasher, an oven and a microwave (hot plates are not electric, but gas powered).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Watt-hour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385357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Sub_metering_2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consumption  corresponds to the laundry room, containing a washing-machine, a tumble-drier, a refrigerator and a light.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Watt-hour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157185"/>
                  </a:ext>
                </a:extLst>
              </a:tr>
              <a:tr h="308933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Sub_metering_3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Energy consumption corresponds to an electric water-heater and an air-conditioner.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Watt-hour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741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3C90-0A4C-4369-842F-847187B89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76200"/>
            <a:ext cx="9144001" cy="914400"/>
          </a:xfrm>
        </p:spPr>
        <p:txBody>
          <a:bodyPr/>
          <a:lstStyle/>
          <a:p>
            <a:r>
              <a:rPr lang="en-US" dirty="0"/>
              <a:t>OVERVIEW ON THE SUB_METERING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07B32-3F0F-407B-AF23-A718D0BD3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93" y="4648200"/>
            <a:ext cx="5700286" cy="20425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Total power consumption is high for Sub_metering_3 equipment even though highest value noted is only “31”</a:t>
            </a:r>
          </a:p>
          <a:p>
            <a:r>
              <a:rPr lang="en-US" dirty="0"/>
              <a:t>While for Sub_metering_1 equipment total power consumption is low even though highest value noted is “88”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C45D58-7058-435E-96D1-E30E0C42D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212" y="2057400"/>
            <a:ext cx="6081287" cy="4633362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7B2E246-F8E9-41EF-B3E9-2F62EC7700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92812"/>
              </p:ext>
            </p:extLst>
          </p:nvPr>
        </p:nvGraphicFramePr>
        <p:xfrm>
          <a:off x="276466" y="2091431"/>
          <a:ext cx="5589346" cy="1946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946">
                  <a:extLst>
                    <a:ext uri="{9D8B030D-6E8A-4147-A177-3AD203B41FA5}">
                      <a16:colId xmlns:a16="http://schemas.microsoft.com/office/drawing/2014/main" val="243238686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29742965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4475108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65132009"/>
                    </a:ext>
                  </a:extLst>
                </a:gridCol>
              </a:tblGrid>
              <a:tr h="3893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Sub_metering_1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Sub_metering_2  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Sub_metering_3  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8303933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3325019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1735617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6.45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9712421"/>
                  </a:ext>
                </a:extLst>
              </a:tr>
              <a:tr h="389326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Median 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7697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318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139823"/>
            <a:ext cx="9144001" cy="914400"/>
          </a:xfrm>
        </p:spPr>
        <p:txBody>
          <a:bodyPr/>
          <a:lstStyle/>
          <a:p>
            <a:r>
              <a:rPr lang="en-US" dirty="0"/>
              <a:t>SUB_METERING OVER THE YEAR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A11EBF-D354-4387-B882-BBB2A6532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692" y="2209801"/>
            <a:ext cx="5732629" cy="4648199"/>
          </a:xfrm>
        </p:spPr>
        <p:txBody>
          <a:bodyPr>
            <a:normAutofit/>
          </a:bodyPr>
          <a:lstStyle/>
          <a:p>
            <a:r>
              <a:rPr lang="en-US" dirty="0"/>
              <a:t>Energy usage by the Sub_metering_3 appliances are comparatively high while it is low for Sub_metering_1 appliances</a:t>
            </a:r>
          </a:p>
          <a:p>
            <a:r>
              <a:rPr lang="en-US" dirty="0"/>
              <a:t>For both Sub_metering_1 &amp; Sub_metering_2, 2007 has the highest consumption while it is less for 2010. </a:t>
            </a:r>
          </a:p>
          <a:p>
            <a:r>
              <a:rPr lang="en-US" dirty="0"/>
              <a:t>There is gradual reduction energy consumption for both Sub_metering_1 &amp; Sub_metering_2</a:t>
            </a:r>
          </a:p>
          <a:p>
            <a:r>
              <a:rPr lang="en-US" dirty="0"/>
              <a:t>In case Sub_metering_3, high energy usage is during the year 2009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193C90-CB95-4993-BA7B-B6ABE65D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5321" y="1676400"/>
            <a:ext cx="630078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228600"/>
            <a:ext cx="9144001" cy="914400"/>
          </a:xfrm>
        </p:spPr>
        <p:txBody>
          <a:bodyPr/>
          <a:lstStyle/>
          <a:p>
            <a:r>
              <a:rPr lang="en-US" dirty="0"/>
              <a:t>SUB_METERING_1 - DETAIL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E288E-1380-4EDD-801F-DDF3495D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752600"/>
            <a:ext cx="5486399" cy="4986020"/>
          </a:xfrm>
        </p:spPr>
        <p:txBody>
          <a:bodyPr>
            <a:normAutofit fontScale="92500"/>
          </a:bodyPr>
          <a:lstStyle/>
          <a:p>
            <a:r>
              <a:rPr lang="en-US" dirty="0"/>
              <a:t>In most of the cases, appliance in the sub_metering_1 is used at the evening time</a:t>
            </a:r>
          </a:p>
          <a:p>
            <a:r>
              <a:rPr lang="en-US" dirty="0"/>
              <a:t>The amount of power usage have seen an increase from the year 2007 to 2009, but have shown decreased in 2010</a:t>
            </a:r>
          </a:p>
          <a:p>
            <a:r>
              <a:rPr lang="en-US" dirty="0"/>
              <a:t>During Summer usage of the equipment is comparatively less</a:t>
            </a:r>
          </a:p>
          <a:p>
            <a:r>
              <a:rPr lang="en-US" dirty="0"/>
              <a:t>Spring 2009, is the only period corresponding to all the years, where the usage is less</a:t>
            </a:r>
          </a:p>
          <a:p>
            <a:r>
              <a:rPr lang="en-US" dirty="0"/>
              <a:t>Summer 2008 afternoon power usage is slightly high when compared to the evening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A33B9-DCB4-49E6-8C6C-CC0250FF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1752600"/>
            <a:ext cx="637495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3E30-2148-49CD-A144-7F3F59044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52400"/>
            <a:ext cx="9144001" cy="914400"/>
          </a:xfrm>
        </p:spPr>
        <p:txBody>
          <a:bodyPr>
            <a:normAutofit/>
          </a:bodyPr>
          <a:lstStyle/>
          <a:p>
            <a:r>
              <a:rPr lang="en-US" dirty="0"/>
              <a:t>SUB_METERING_2 - DETAIL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6CE2-7303-4934-A50D-32DDC00DF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07" y="1719581"/>
            <a:ext cx="5120305" cy="4800601"/>
          </a:xfrm>
        </p:spPr>
        <p:txBody>
          <a:bodyPr/>
          <a:lstStyle/>
          <a:p>
            <a:r>
              <a:rPr lang="en-US" dirty="0"/>
              <a:t>In most of the cases, appliance in the sub_metering_2 is used at the afternoon time</a:t>
            </a:r>
          </a:p>
          <a:p>
            <a:r>
              <a:rPr lang="en-US" dirty="0"/>
              <a:t>During Summer 2007, evening time usage seems to be high comparatively and has high nighttime usage among all</a:t>
            </a:r>
          </a:p>
          <a:p>
            <a:r>
              <a:rPr lang="en-US" dirty="0"/>
              <a:t>In 2007 &amp; 2009, the usage in winter is high while it is high in spring for 2008 &amp; 2010</a:t>
            </a:r>
          </a:p>
          <a:p>
            <a:r>
              <a:rPr lang="en-US" dirty="0"/>
              <a:t>Summer usage is less comparatively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5D4923-0066-44B8-BAC9-969E1CA8D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21" y="1605283"/>
            <a:ext cx="6810403" cy="487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FCAD-1053-49AD-B633-7E0A20D85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762000"/>
          </a:xfrm>
        </p:spPr>
        <p:txBody>
          <a:bodyPr>
            <a:normAutofit/>
          </a:bodyPr>
          <a:lstStyle/>
          <a:p>
            <a:r>
              <a:rPr lang="en-US" dirty="0"/>
              <a:t>SUB_METERING_3 - DETAIL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7D62-24D9-44B7-80C8-A93EF4F67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4190"/>
            <a:ext cx="5484812" cy="4876801"/>
          </a:xfrm>
        </p:spPr>
        <p:txBody>
          <a:bodyPr/>
          <a:lstStyle/>
          <a:p>
            <a:r>
              <a:rPr lang="en-US" dirty="0"/>
              <a:t>In most of the cases, appliance in the sub_metering_3 is used at the morning time</a:t>
            </a:r>
          </a:p>
          <a:p>
            <a:r>
              <a:rPr lang="en-US" dirty="0"/>
              <a:t>The least usage of power is during the nighttime. </a:t>
            </a:r>
          </a:p>
          <a:p>
            <a:r>
              <a:rPr lang="en-US" dirty="0"/>
              <a:t> In the year 2007 &amp; 2009, winter season has high usage while in 2008 &amp; 2010, it is in Spring season </a:t>
            </a:r>
          </a:p>
          <a:p>
            <a:r>
              <a:rPr lang="en-US" dirty="0"/>
              <a:t>The least usage is during the Summer season 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894AC9-98BD-47B6-B68B-C87BD8EC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012" y="1736090"/>
            <a:ext cx="6627813" cy="474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B1B2-863F-4928-8EBC-BE8B8A3A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125629"/>
            <a:ext cx="9144001" cy="762000"/>
          </a:xfrm>
        </p:spPr>
        <p:txBody>
          <a:bodyPr/>
          <a:lstStyle/>
          <a:p>
            <a:r>
              <a:rPr lang="en-US" dirty="0"/>
              <a:t>IS ANY DATA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F427-FDAE-4C94-A46E-999A9505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2611" y="1421421"/>
            <a:ext cx="5256213" cy="5345721"/>
          </a:xfrm>
        </p:spPr>
        <p:txBody>
          <a:bodyPr/>
          <a:lstStyle/>
          <a:p>
            <a:r>
              <a:rPr lang="en-US" dirty="0"/>
              <a:t>The graph shows the Global active power usage for each month during the year 2008. </a:t>
            </a:r>
          </a:p>
          <a:p>
            <a:r>
              <a:rPr lang="en-US" dirty="0"/>
              <a:t>According to the graph, the reading during the month August is very low when compared to the rest of the month. </a:t>
            </a:r>
          </a:p>
          <a:p>
            <a:r>
              <a:rPr lang="en-US" dirty="0"/>
              <a:t>Possible Reasons </a:t>
            </a:r>
          </a:p>
          <a:p>
            <a:pPr lvl="1"/>
            <a:r>
              <a:rPr lang="en-US" dirty="0"/>
              <a:t>Most of the residents in the area could be in a vacation as it is during the Summer</a:t>
            </a:r>
          </a:p>
          <a:p>
            <a:pPr lvl="1"/>
            <a:r>
              <a:rPr lang="en-US" dirty="0"/>
              <a:t>Faulty reading, which in turn resulted in missing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1244D0-684A-4D43-8401-66137042E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7289"/>
            <a:ext cx="6856412" cy="547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8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2122</TotalTime>
  <Words>763</Words>
  <Application>Microsoft Office PowerPoint</Application>
  <PresentationFormat>Custom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Oswald</vt:lpstr>
      <vt:lpstr>Digital Blue Tunnel 16x9</vt:lpstr>
      <vt:lpstr>Household Electric Power Consumption </vt:lpstr>
      <vt:lpstr>OBJECTIVE</vt:lpstr>
      <vt:lpstr>ATTRIBUTES OF THE DATA SET</vt:lpstr>
      <vt:lpstr>OVERVIEW ON THE SUB_METERING </vt:lpstr>
      <vt:lpstr>SUB_METERING OVER THE YEAR</vt:lpstr>
      <vt:lpstr>SUB_METERING_1 - DETAIL ANALYSIS</vt:lpstr>
      <vt:lpstr>SUB_METERING_2 - DETAIL ANALYSIS</vt:lpstr>
      <vt:lpstr>SUB_METERING_3 - DETAIL ANALYSIS</vt:lpstr>
      <vt:lpstr>IS ANY DATA MISSING?</vt:lpstr>
      <vt:lpstr>SUMMARY ON THE INITIAL ANALYSIS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rayon susan koshy</dc:creator>
  <cp:lastModifiedBy>rayon susan koshy</cp:lastModifiedBy>
  <cp:revision>31</cp:revision>
  <dcterms:created xsi:type="dcterms:W3CDTF">2020-08-03T21:43:46Z</dcterms:created>
  <dcterms:modified xsi:type="dcterms:W3CDTF">2020-08-24T01:45:46Z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