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5" r:id="rId6"/>
    <p:sldId id="266" r:id="rId7"/>
    <p:sldId id="267" r:id="rId8"/>
    <p:sldId id="260" r:id="rId9"/>
    <p:sldId id="261" r:id="rId10"/>
    <p:sldId id="262" r:id="rId11"/>
    <p:sldId id="263" r:id="rId12"/>
    <p:sldId id="264" r:id="rId13"/>
    <p:sldId id="269" r:id="rId14"/>
    <p:sldId id="270" r:id="rId15"/>
    <p:sldId id="27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2DA0A-B08D-E142-8CD2-16B3AB4AF4F2}" v="5" dt="2022-11-14T22:33:35.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17"/>
    <p:restoredTop sz="71262"/>
  </p:normalViewPr>
  <p:slideViewPr>
    <p:cSldViewPr snapToGrid="0">
      <p:cViewPr varScale="1">
        <p:scale>
          <a:sx n="72" d="100"/>
          <a:sy n="72" d="100"/>
        </p:scale>
        <p:origin x="14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mond Otoo" userId="db422aa5-951d-4ff0-8e08-2fdd1eb6de3f" providerId="ADAL" clId="{0FA2DA0A-B08D-E142-8CD2-16B3AB4AF4F2}"/>
    <pc:docChg chg="undo custSel addSld delSld modSld">
      <pc:chgData name="Raymond Otoo" userId="db422aa5-951d-4ff0-8e08-2fdd1eb6de3f" providerId="ADAL" clId="{0FA2DA0A-B08D-E142-8CD2-16B3AB4AF4F2}" dt="2022-11-14T22:34:55.955" v="159" actId="20577"/>
      <pc:docMkLst>
        <pc:docMk/>
      </pc:docMkLst>
      <pc:sldChg chg="modSp new mod">
        <pc:chgData name="Raymond Otoo" userId="db422aa5-951d-4ff0-8e08-2fdd1eb6de3f" providerId="ADAL" clId="{0FA2DA0A-B08D-E142-8CD2-16B3AB4AF4F2}" dt="2022-11-14T22:31:39.261" v="87"/>
        <pc:sldMkLst>
          <pc:docMk/>
          <pc:sldMk cId="1607886191" sldId="269"/>
        </pc:sldMkLst>
        <pc:spChg chg="mod">
          <ac:chgData name="Raymond Otoo" userId="db422aa5-951d-4ff0-8e08-2fdd1eb6de3f" providerId="ADAL" clId="{0FA2DA0A-B08D-E142-8CD2-16B3AB4AF4F2}" dt="2022-11-14T22:31:16.915" v="83" actId="20577"/>
          <ac:spMkLst>
            <pc:docMk/>
            <pc:sldMk cId="1607886191" sldId="269"/>
            <ac:spMk id="2" creationId="{A5F54925-8863-C2C4-C9B4-3A914290A88A}"/>
          </ac:spMkLst>
        </pc:spChg>
        <pc:spChg chg="mod">
          <ac:chgData name="Raymond Otoo" userId="db422aa5-951d-4ff0-8e08-2fdd1eb6de3f" providerId="ADAL" clId="{0FA2DA0A-B08D-E142-8CD2-16B3AB4AF4F2}" dt="2022-11-14T22:31:39.261" v="87"/>
          <ac:spMkLst>
            <pc:docMk/>
            <pc:sldMk cId="1607886191" sldId="269"/>
            <ac:spMk id="3" creationId="{D7AFED91-3742-6904-0AF8-D36F9FD2F45D}"/>
          </ac:spMkLst>
        </pc:spChg>
      </pc:sldChg>
      <pc:sldChg chg="modSp new mod">
        <pc:chgData name="Raymond Otoo" userId="db422aa5-951d-4ff0-8e08-2fdd1eb6de3f" providerId="ADAL" clId="{0FA2DA0A-B08D-E142-8CD2-16B3AB4AF4F2}" dt="2022-11-14T22:30:26.386" v="73" actId="27636"/>
        <pc:sldMkLst>
          <pc:docMk/>
          <pc:sldMk cId="4115218915" sldId="270"/>
        </pc:sldMkLst>
        <pc:spChg chg="mod">
          <ac:chgData name="Raymond Otoo" userId="db422aa5-951d-4ff0-8e08-2fdd1eb6de3f" providerId="ADAL" clId="{0FA2DA0A-B08D-E142-8CD2-16B3AB4AF4F2}" dt="2022-11-14T22:29:07.786" v="62" actId="20577"/>
          <ac:spMkLst>
            <pc:docMk/>
            <pc:sldMk cId="4115218915" sldId="270"/>
            <ac:spMk id="2" creationId="{6D4FBE9E-275F-D0CE-EB8F-20894C52A643}"/>
          </ac:spMkLst>
        </pc:spChg>
        <pc:spChg chg="mod">
          <ac:chgData name="Raymond Otoo" userId="db422aa5-951d-4ff0-8e08-2fdd1eb6de3f" providerId="ADAL" clId="{0FA2DA0A-B08D-E142-8CD2-16B3AB4AF4F2}" dt="2022-11-14T22:30:26.386" v="73" actId="27636"/>
          <ac:spMkLst>
            <pc:docMk/>
            <pc:sldMk cId="4115218915" sldId="270"/>
            <ac:spMk id="3" creationId="{79E79CC4-A2CF-16D7-4A02-D90AB7DB5B20}"/>
          </ac:spMkLst>
        </pc:spChg>
      </pc:sldChg>
      <pc:sldChg chg="modSp add mod">
        <pc:chgData name="Raymond Otoo" userId="db422aa5-951d-4ff0-8e08-2fdd1eb6de3f" providerId="ADAL" clId="{0FA2DA0A-B08D-E142-8CD2-16B3AB4AF4F2}" dt="2022-11-14T22:34:55.955" v="159" actId="20577"/>
        <pc:sldMkLst>
          <pc:docMk/>
          <pc:sldMk cId="3410550863" sldId="271"/>
        </pc:sldMkLst>
        <pc:spChg chg="mod">
          <ac:chgData name="Raymond Otoo" userId="db422aa5-951d-4ff0-8e08-2fdd1eb6de3f" providerId="ADAL" clId="{0FA2DA0A-B08D-E142-8CD2-16B3AB4AF4F2}" dt="2022-11-14T22:34:55.955" v="159" actId="20577"/>
          <ac:spMkLst>
            <pc:docMk/>
            <pc:sldMk cId="3410550863" sldId="271"/>
            <ac:spMk id="3" creationId="{79E79CC4-A2CF-16D7-4A02-D90AB7DB5B20}"/>
          </ac:spMkLst>
        </pc:spChg>
      </pc:sldChg>
      <pc:sldChg chg="modSp add del mod">
        <pc:chgData name="Raymond Otoo" userId="db422aa5-951d-4ff0-8e08-2fdd1eb6de3f" providerId="ADAL" clId="{0FA2DA0A-B08D-E142-8CD2-16B3AB4AF4F2}" dt="2022-11-14T22:33:35.925" v="117"/>
        <pc:sldMkLst>
          <pc:docMk/>
          <pc:sldMk cId="744040483" sldId="272"/>
        </pc:sldMkLst>
        <pc:spChg chg="mod">
          <ac:chgData name="Raymond Otoo" userId="db422aa5-951d-4ff0-8e08-2fdd1eb6de3f" providerId="ADAL" clId="{0FA2DA0A-B08D-E142-8CD2-16B3AB4AF4F2}" dt="2022-11-14T22:33:35.925" v="117"/>
          <ac:spMkLst>
            <pc:docMk/>
            <pc:sldMk cId="744040483" sldId="272"/>
            <ac:spMk id="3" creationId="{79E79CC4-A2CF-16D7-4A02-D90AB7DB5B20}"/>
          </ac:spMkLst>
        </pc:spChg>
      </pc:sldChg>
      <pc:sldChg chg="modSp add del mod">
        <pc:chgData name="Raymond Otoo" userId="db422aa5-951d-4ff0-8e08-2fdd1eb6de3f" providerId="ADAL" clId="{0FA2DA0A-B08D-E142-8CD2-16B3AB4AF4F2}" dt="2022-11-14T22:33:31.447" v="112"/>
        <pc:sldMkLst>
          <pc:docMk/>
          <pc:sldMk cId="1576931112" sldId="272"/>
        </pc:sldMkLst>
        <pc:spChg chg="mod">
          <ac:chgData name="Raymond Otoo" userId="db422aa5-951d-4ff0-8e08-2fdd1eb6de3f" providerId="ADAL" clId="{0FA2DA0A-B08D-E142-8CD2-16B3AB4AF4F2}" dt="2022-11-14T22:33:31.447" v="112"/>
          <ac:spMkLst>
            <pc:docMk/>
            <pc:sldMk cId="1576931112" sldId="272"/>
            <ac:spMk id="3" creationId="{79E79CC4-A2CF-16D7-4A02-D90AB7DB5B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5C9BF-A556-8E4C-8662-508030907098}" type="datetimeFigureOut">
              <a:rPr lang="en-US" smtClean="0"/>
              <a:t>11/14/22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24C1E-1856-C641-9CD5-7F87371CE816}" type="slidenum">
              <a:rPr lang="en-US" smtClean="0"/>
              <a:t>‹#›</a:t>
            </a:fld>
            <a:endParaRPr lang="en-US"/>
          </a:p>
        </p:txBody>
      </p:sp>
    </p:spTree>
    <p:extLst>
      <p:ext uri="{BB962C8B-B14F-4D97-AF65-F5344CB8AC3E}">
        <p14:creationId xmlns:p14="http://schemas.microsoft.com/office/powerpoint/2010/main" val="68543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24C1E-1856-C641-9CD5-7F87371CE816}" type="slidenum">
              <a:rPr lang="en-US" smtClean="0"/>
              <a:t>1</a:t>
            </a:fld>
            <a:endParaRPr lang="en-US"/>
          </a:p>
        </p:txBody>
      </p:sp>
    </p:spTree>
    <p:extLst>
      <p:ext uri="{BB962C8B-B14F-4D97-AF65-F5344CB8AC3E}">
        <p14:creationId xmlns:p14="http://schemas.microsoft.com/office/powerpoint/2010/main" val="58621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Bert model</a:t>
            </a:r>
          </a:p>
          <a:p>
            <a:pPr marL="228600" indent="-228600">
              <a:buAutoNum type="arabicPeriod"/>
            </a:pPr>
            <a:r>
              <a:rPr lang="en-US" dirty="0"/>
              <a:t>Transformer model </a:t>
            </a:r>
            <a:br>
              <a:rPr lang="en-US" dirty="0"/>
            </a:br>
            <a:r>
              <a:rPr lang="en-US" dirty="0"/>
              <a:t>Google T5 (summarization)</a:t>
            </a:r>
          </a:p>
          <a:p>
            <a:pPr marL="228600" indent="-228600">
              <a:buAutoNum type="arabicPeriod"/>
            </a:pPr>
            <a:r>
              <a:rPr lang="en-US" dirty="0"/>
              <a:t>2 ways of summarization</a:t>
            </a:r>
          </a:p>
          <a:p>
            <a:pPr marL="685800" lvl="1" indent="-228600">
              <a:buAutoNum type="arabicPeriod"/>
            </a:pPr>
            <a:r>
              <a:rPr lang="en-US" dirty="0"/>
              <a:t>Extractive summarization</a:t>
            </a:r>
          </a:p>
          <a:p>
            <a:pPr marL="685800" lvl="1" indent="-228600">
              <a:buAutoNum type="arabicPeriod"/>
            </a:pPr>
            <a:r>
              <a:rPr lang="en-US" dirty="0"/>
              <a:t>Abstractive summarization using transformer model.</a:t>
            </a:r>
          </a:p>
          <a:p>
            <a:pPr marL="685800" lvl="1" indent="-228600">
              <a:buAutoNum type="arabicPeriod"/>
            </a:pPr>
            <a:endParaRPr lang="en-US" dirty="0"/>
          </a:p>
          <a:p>
            <a:pPr marL="685800" lvl="1" indent="-228600">
              <a:buAutoNum type="arabicPeriod"/>
            </a:pPr>
            <a:endParaRPr lang="en-US" dirty="0"/>
          </a:p>
          <a:p>
            <a:pPr marL="685800" lvl="1" indent="-228600">
              <a:buAutoNum type="arabicPeriod"/>
            </a:pPr>
            <a:r>
              <a:rPr lang="en-US" dirty="0"/>
              <a:t>Dataset preparation. What is x and what is Y?</a:t>
            </a:r>
          </a:p>
          <a:p>
            <a:pPr marL="1143000" lvl="2" indent="-228600">
              <a:buAutoNum type="arabicPeriod"/>
            </a:pPr>
            <a:r>
              <a:rPr lang="en-US" dirty="0"/>
              <a:t>Options</a:t>
            </a:r>
          </a:p>
          <a:p>
            <a:pPr marL="1600200" lvl="3" indent="-228600">
              <a:buAutoNum type="arabicPeriod"/>
            </a:pPr>
            <a:r>
              <a:rPr lang="en-US" dirty="0"/>
              <a:t>Using Title</a:t>
            </a:r>
          </a:p>
          <a:p>
            <a:pPr marL="1600200" lvl="3" indent="-228600">
              <a:buAutoNum type="arabicPeriod"/>
            </a:pPr>
            <a:r>
              <a:rPr lang="en-US" dirty="0"/>
              <a:t>Using keyword listed in the article.</a:t>
            </a:r>
          </a:p>
          <a:p>
            <a:pPr marL="1600200" lvl="3" indent="-228600">
              <a:buAutoNum type="arabicPeriod"/>
            </a:pPr>
            <a:endParaRPr lang="en-US" dirty="0"/>
          </a:p>
          <a:p>
            <a:pPr marL="1600200" lvl="3" indent="-228600">
              <a:buAutoNum type="arabicPeriod"/>
            </a:pPr>
            <a:endParaRPr lang="en-US" dirty="0"/>
          </a:p>
          <a:p>
            <a:pPr marL="1600200" lvl="3" indent="-228600">
              <a:buAutoNum type="arabicPeriod"/>
            </a:pPr>
            <a:r>
              <a:rPr lang="en-US" dirty="0"/>
              <a:t>Get model, get dataset. Justify why you want </a:t>
            </a:r>
          </a:p>
          <a:p>
            <a:pPr marL="1600200" lvl="3" indent="-228600">
              <a:buAutoNum type="arabicPeriod"/>
            </a:pPr>
            <a:r>
              <a:rPr lang="en-US" dirty="0"/>
              <a:t>Review(summary) of suitable model that I Intend to explore. Use a table and reasons of interest. Pros and Cons. </a:t>
            </a:r>
          </a:p>
        </p:txBody>
      </p:sp>
      <p:sp>
        <p:nvSpPr>
          <p:cNvPr id="4" name="Slide Number Placeholder 3"/>
          <p:cNvSpPr>
            <a:spLocks noGrp="1"/>
          </p:cNvSpPr>
          <p:nvPr>
            <p:ph type="sldNum" sz="quarter" idx="5"/>
          </p:nvPr>
        </p:nvSpPr>
        <p:spPr/>
        <p:txBody>
          <a:bodyPr/>
          <a:lstStyle/>
          <a:p>
            <a:fld id="{D5424C1E-1856-C641-9CD5-7F87371CE816}" type="slidenum">
              <a:rPr lang="en-US" smtClean="0"/>
              <a:t>2</a:t>
            </a:fld>
            <a:endParaRPr lang="en-US"/>
          </a:p>
        </p:txBody>
      </p:sp>
    </p:spTree>
    <p:extLst>
      <p:ext uri="{BB962C8B-B14F-4D97-AF65-F5344CB8AC3E}">
        <p14:creationId xmlns:p14="http://schemas.microsoft.com/office/powerpoint/2010/main" val="290728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24C1E-1856-C641-9CD5-7F87371CE816}" type="slidenum">
              <a:rPr lang="en-US" smtClean="0"/>
              <a:t>6</a:t>
            </a:fld>
            <a:endParaRPr lang="en-US"/>
          </a:p>
        </p:txBody>
      </p:sp>
    </p:spTree>
    <p:extLst>
      <p:ext uri="{BB962C8B-B14F-4D97-AF65-F5344CB8AC3E}">
        <p14:creationId xmlns:p14="http://schemas.microsoft.com/office/powerpoint/2010/main" val="177108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24C1E-1856-C641-9CD5-7F87371CE816}" type="slidenum">
              <a:rPr lang="en-US" smtClean="0"/>
              <a:t>8</a:t>
            </a:fld>
            <a:endParaRPr lang="en-US"/>
          </a:p>
        </p:txBody>
      </p:sp>
    </p:spTree>
    <p:extLst>
      <p:ext uri="{BB962C8B-B14F-4D97-AF65-F5344CB8AC3E}">
        <p14:creationId xmlns:p14="http://schemas.microsoft.com/office/powerpoint/2010/main" val="92500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24C1E-1856-C641-9CD5-7F87371CE816}" type="slidenum">
              <a:rPr lang="en-US" smtClean="0"/>
              <a:t>9</a:t>
            </a:fld>
            <a:endParaRPr lang="en-US"/>
          </a:p>
        </p:txBody>
      </p:sp>
    </p:spTree>
    <p:extLst>
      <p:ext uri="{BB962C8B-B14F-4D97-AF65-F5344CB8AC3E}">
        <p14:creationId xmlns:p14="http://schemas.microsoft.com/office/powerpoint/2010/main" val="287518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24C1E-1856-C641-9CD5-7F87371CE816}" type="slidenum">
              <a:rPr lang="en-US" smtClean="0"/>
              <a:t>13</a:t>
            </a:fld>
            <a:endParaRPr lang="en-US"/>
          </a:p>
        </p:txBody>
      </p:sp>
    </p:spTree>
    <p:extLst>
      <p:ext uri="{BB962C8B-B14F-4D97-AF65-F5344CB8AC3E}">
        <p14:creationId xmlns:p14="http://schemas.microsoft.com/office/powerpoint/2010/main" val="257260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7D86-4EDC-7F4B-1D14-65F711C555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A43A16-FE9D-E86E-D6E5-E5C87695BA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7EF4AB-B062-38DB-6A56-2993FF2C9D42}"/>
              </a:ext>
            </a:extLst>
          </p:cNvPr>
          <p:cNvSpPr>
            <a:spLocks noGrp="1"/>
          </p:cNvSpPr>
          <p:nvPr>
            <p:ph type="dt" sz="half" idx="10"/>
          </p:nvPr>
        </p:nvSpPr>
        <p:spPr/>
        <p:txBody>
          <a:bodyPr/>
          <a:lstStyle/>
          <a:p>
            <a:fld id="{A048948B-9FE0-804E-8DDE-A5237813BB9C}" type="datetimeFigureOut">
              <a:rPr lang="en-US" smtClean="0"/>
              <a:t>11/14/22</a:t>
            </a:fld>
            <a:endParaRPr lang="en-US"/>
          </a:p>
        </p:txBody>
      </p:sp>
      <p:sp>
        <p:nvSpPr>
          <p:cNvPr id="5" name="Footer Placeholder 4">
            <a:extLst>
              <a:ext uri="{FF2B5EF4-FFF2-40B4-BE49-F238E27FC236}">
                <a16:creationId xmlns:a16="http://schemas.microsoft.com/office/drawing/2014/main" id="{7123B231-5480-6ADC-EDC6-BAD671F1C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1A68E-B485-5375-61F6-49F2A9842524}"/>
              </a:ext>
            </a:extLst>
          </p:cNvPr>
          <p:cNvSpPr>
            <a:spLocks noGrp="1"/>
          </p:cNvSpPr>
          <p:nvPr>
            <p:ph type="sldNum" sz="quarter" idx="12"/>
          </p:nvPr>
        </p:nvSpPr>
        <p:spPr/>
        <p:txBody>
          <a:bodyPr/>
          <a:lstStyle/>
          <a:p>
            <a:fld id="{637414CA-E5F5-4D4C-BF9F-870793350629}" type="slidenum">
              <a:rPr lang="en-US" smtClean="0"/>
              <a:t>‹#›</a:t>
            </a:fld>
            <a:endParaRPr lang="en-US"/>
          </a:p>
        </p:txBody>
      </p:sp>
    </p:spTree>
    <p:extLst>
      <p:ext uri="{BB962C8B-B14F-4D97-AF65-F5344CB8AC3E}">
        <p14:creationId xmlns:p14="http://schemas.microsoft.com/office/powerpoint/2010/main" val="92571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6C48-AE36-E272-B1F2-A923B240E4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A5B47D-D405-0D93-914A-4B50AA9342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0C9E7-BBAB-2FF9-B6C7-24DD1B1DA51B}"/>
              </a:ext>
            </a:extLst>
          </p:cNvPr>
          <p:cNvSpPr>
            <a:spLocks noGrp="1"/>
          </p:cNvSpPr>
          <p:nvPr>
            <p:ph type="dt" sz="half" idx="10"/>
          </p:nvPr>
        </p:nvSpPr>
        <p:spPr/>
        <p:txBody>
          <a:bodyPr/>
          <a:lstStyle/>
          <a:p>
            <a:fld id="{A048948B-9FE0-804E-8DDE-A5237813BB9C}" type="datetimeFigureOut">
              <a:rPr lang="en-US" smtClean="0"/>
              <a:t>11/14/22</a:t>
            </a:fld>
            <a:endParaRPr lang="en-US"/>
          </a:p>
        </p:txBody>
      </p:sp>
      <p:sp>
        <p:nvSpPr>
          <p:cNvPr id="5" name="Footer Placeholder 4">
            <a:extLst>
              <a:ext uri="{FF2B5EF4-FFF2-40B4-BE49-F238E27FC236}">
                <a16:creationId xmlns:a16="http://schemas.microsoft.com/office/drawing/2014/main" id="{32DFFD7E-5FC5-00A8-A24F-A45F4A676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725DB-4CF2-CA78-8E1B-17942265116F}"/>
              </a:ext>
            </a:extLst>
          </p:cNvPr>
          <p:cNvSpPr>
            <a:spLocks noGrp="1"/>
          </p:cNvSpPr>
          <p:nvPr>
            <p:ph type="sldNum" sz="quarter" idx="12"/>
          </p:nvPr>
        </p:nvSpPr>
        <p:spPr/>
        <p:txBody>
          <a:bodyPr/>
          <a:lstStyle/>
          <a:p>
            <a:fld id="{637414CA-E5F5-4D4C-BF9F-870793350629}" type="slidenum">
              <a:rPr lang="en-US" smtClean="0"/>
              <a:t>‹#›</a:t>
            </a:fld>
            <a:endParaRPr lang="en-US"/>
          </a:p>
        </p:txBody>
      </p:sp>
    </p:spTree>
    <p:extLst>
      <p:ext uri="{BB962C8B-B14F-4D97-AF65-F5344CB8AC3E}">
        <p14:creationId xmlns:p14="http://schemas.microsoft.com/office/powerpoint/2010/main" val="176272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E08E5-EE4B-6380-058A-5574D22AF3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19FCA-5727-8ACD-62A0-D68F17FDB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B6A28-6468-8626-564B-AA41C84E101E}"/>
              </a:ext>
            </a:extLst>
          </p:cNvPr>
          <p:cNvSpPr>
            <a:spLocks noGrp="1"/>
          </p:cNvSpPr>
          <p:nvPr>
            <p:ph type="dt" sz="half" idx="10"/>
          </p:nvPr>
        </p:nvSpPr>
        <p:spPr/>
        <p:txBody>
          <a:bodyPr/>
          <a:lstStyle/>
          <a:p>
            <a:fld id="{A048948B-9FE0-804E-8DDE-A5237813BB9C}" type="datetimeFigureOut">
              <a:rPr lang="en-US" smtClean="0"/>
              <a:t>11/14/22</a:t>
            </a:fld>
            <a:endParaRPr lang="en-US"/>
          </a:p>
        </p:txBody>
      </p:sp>
      <p:sp>
        <p:nvSpPr>
          <p:cNvPr id="5" name="Footer Placeholder 4">
            <a:extLst>
              <a:ext uri="{FF2B5EF4-FFF2-40B4-BE49-F238E27FC236}">
                <a16:creationId xmlns:a16="http://schemas.microsoft.com/office/drawing/2014/main" id="{FD8DF2F4-655A-18E0-8FD9-68BF9B1F9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D349A-DB67-7E40-B3DC-A69BA8D9997C}"/>
              </a:ext>
            </a:extLst>
          </p:cNvPr>
          <p:cNvSpPr>
            <a:spLocks noGrp="1"/>
          </p:cNvSpPr>
          <p:nvPr>
            <p:ph type="sldNum" sz="quarter" idx="12"/>
          </p:nvPr>
        </p:nvSpPr>
        <p:spPr/>
        <p:txBody>
          <a:bodyPr/>
          <a:lstStyle/>
          <a:p>
            <a:fld id="{637414CA-E5F5-4D4C-BF9F-870793350629}" type="slidenum">
              <a:rPr lang="en-US" smtClean="0"/>
              <a:t>‹#›</a:t>
            </a:fld>
            <a:endParaRPr lang="en-US"/>
          </a:p>
        </p:txBody>
      </p:sp>
    </p:spTree>
    <p:extLst>
      <p:ext uri="{BB962C8B-B14F-4D97-AF65-F5344CB8AC3E}">
        <p14:creationId xmlns:p14="http://schemas.microsoft.com/office/powerpoint/2010/main" val="122292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BF53-4C1A-7DD3-71AB-D9562080B8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988DC6-2477-42E4-CECB-4AF074C258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9E561-68FA-C314-40C7-E98B02935312}"/>
              </a:ext>
            </a:extLst>
          </p:cNvPr>
          <p:cNvSpPr>
            <a:spLocks noGrp="1"/>
          </p:cNvSpPr>
          <p:nvPr>
            <p:ph type="dt" sz="half" idx="10"/>
          </p:nvPr>
        </p:nvSpPr>
        <p:spPr/>
        <p:txBody>
          <a:bodyPr/>
          <a:lstStyle/>
          <a:p>
            <a:fld id="{A048948B-9FE0-804E-8DDE-A5237813BB9C}" type="datetimeFigureOut">
              <a:rPr lang="en-US" smtClean="0"/>
              <a:t>11/14/22</a:t>
            </a:fld>
            <a:endParaRPr lang="en-US"/>
          </a:p>
        </p:txBody>
      </p:sp>
      <p:sp>
        <p:nvSpPr>
          <p:cNvPr id="5" name="Footer Placeholder 4">
            <a:extLst>
              <a:ext uri="{FF2B5EF4-FFF2-40B4-BE49-F238E27FC236}">
                <a16:creationId xmlns:a16="http://schemas.microsoft.com/office/drawing/2014/main" id="{0F6A2CBC-C53F-870E-5DEF-D49F98745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344DD-2C03-8605-B5D6-678D3808CA52}"/>
              </a:ext>
            </a:extLst>
          </p:cNvPr>
          <p:cNvSpPr>
            <a:spLocks noGrp="1"/>
          </p:cNvSpPr>
          <p:nvPr>
            <p:ph type="sldNum" sz="quarter" idx="12"/>
          </p:nvPr>
        </p:nvSpPr>
        <p:spPr/>
        <p:txBody>
          <a:bodyPr/>
          <a:lstStyle/>
          <a:p>
            <a:fld id="{637414CA-E5F5-4D4C-BF9F-870793350629}" type="slidenum">
              <a:rPr lang="en-US" smtClean="0"/>
              <a:t>‹#›</a:t>
            </a:fld>
            <a:endParaRPr lang="en-US"/>
          </a:p>
        </p:txBody>
      </p:sp>
    </p:spTree>
    <p:extLst>
      <p:ext uri="{BB962C8B-B14F-4D97-AF65-F5344CB8AC3E}">
        <p14:creationId xmlns:p14="http://schemas.microsoft.com/office/powerpoint/2010/main" val="27906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3368-A650-6FB4-63C8-8FCC15D3C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307F3D-D865-229A-DF59-185B5D50C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BC5AD-242B-D1AA-E847-773518EB1CE4}"/>
              </a:ext>
            </a:extLst>
          </p:cNvPr>
          <p:cNvSpPr>
            <a:spLocks noGrp="1"/>
          </p:cNvSpPr>
          <p:nvPr>
            <p:ph type="dt" sz="half" idx="10"/>
          </p:nvPr>
        </p:nvSpPr>
        <p:spPr/>
        <p:txBody>
          <a:bodyPr/>
          <a:lstStyle/>
          <a:p>
            <a:fld id="{A048948B-9FE0-804E-8DDE-A5237813BB9C}" type="datetimeFigureOut">
              <a:rPr lang="en-US" smtClean="0"/>
              <a:t>11/14/22</a:t>
            </a:fld>
            <a:endParaRPr lang="en-US"/>
          </a:p>
        </p:txBody>
      </p:sp>
      <p:sp>
        <p:nvSpPr>
          <p:cNvPr id="5" name="Footer Placeholder 4">
            <a:extLst>
              <a:ext uri="{FF2B5EF4-FFF2-40B4-BE49-F238E27FC236}">
                <a16:creationId xmlns:a16="http://schemas.microsoft.com/office/drawing/2014/main" id="{D4CB66F4-A3F5-C857-99FA-C6DC0B06F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1A840-CCC8-696D-0724-7DA66C0AF58A}"/>
              </a:ext>
            </a:extLst>
          </p:cNvPr>
          <p:cNvSpPr>
            <a:spLocks noGrp="1"/>
          </p:cNvSpPr>
          <p:nvPr>
            <p:ph type="sldNum" sz="quarter" idx="12"/>
          </p:nvPr>
        </p:nvSpPr>
        <p:spPr/>
        <p:txBody>
          <a:bodyPr/>
          <a:lstStyle/>
          <a:p>
            <a:fld id="{637414CA-E5F5-4D4C-BF9F-870793350629}" type="slidenum">
              <a:rPr lang="en-US" smtClean="0"/>
              <a:t>‹#›</a:t>
            </a:fld>
            <a:endParaRPr lang="en-US"/>
          </a:p>
        </p:txBody>
      </p:sp>
    </p:spTree>
    <p:extLst>
      <p:ext uri="{BB962C8B-B14F-4D97-AF65-F5344CB8AC3E}">
        <p14:creationId xmlns:p14="http://schemas.microsoft.com/office/powerpoint/2010/main" val="94663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1A2-F406-26FB-5EE6-761739F371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D4CCE-2284-17C7-69F0-433C3254C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45556A-4B14-2949-A71C-D43BF5B824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FAF2F1-44BE-632D-0DA5-F76BFEDA557A}"/>
              </a:ext>
            </a:extLst>
          </p:cNvPr>
          <p:cNvSpPr>
            <a:spLocks noGrp="1"/>
          </p:cNvSpPr>
          <p:nvPr>
            <p:ph type="dt" sz="half" idx="10"/>
          </p:nvPr>
        </p:nvSpPr>
        <p:spPr/>
        <p:txBody>
          <a:bodyPr/>
          <a:lstStyle/>
          <a:p>
            <a:fld id="{A048948B-9FE0-804E-8DDE-A5237813BB9C}" type="datetimeFigureOut">
              <a:rPr lang="en-US" smtClean="0"/>
              <a:t>11/14/22</a:t>
            </a:fld>
            <a:endParaRPr lang="en-US"/>
          </a:p>
        </p:txBody>
      </p:sp>
      <p:sp>
        <p:nvSpPr>
          <p:cNvPr id="6" name="Footer Placeholder 5">
            <a:extLst>
              <a:ext uri="{FF2B5EF4-FFF2-40B4-BE49-F238E27FC236}">
                <a16:creationId xmlns:a16="http://schemas.microsoft.com/office/drawing/2014/main" id="{B63FCB4F-F4BC-5B3F-1417-26F4C956D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578316-E210-3888-5886-2EC886AD02B4}"/>
              </a:ext>
            </a:extLst>
          </p:cNvPr>
          <p:cNvSpPr>
            <a:spLocks noGrp="1"/>
          </p:cNvSpPr>
          <p:nvPr>
            <p:ph type="sldNum" sz="quarter" idx="12"/>
          </p:nvPr>
        </p:nvSpPr>
        <p:spPr/>
        <p:txBody>
          <a:bodyPr/>
          <a:lstStyle/>
          <a:p>
            <a:fld id="{637414CA-E5F5-4D4C-BF9F-870793350629}" type="slidenum">
              <a:rPr lang="en-US" smtClean="0"/>
              <a:t>‹#›</a:t>
            </a:fld>
            <a:endParaRPr lang="en-US"/>
          </a:p>
        </p:txBody>
      </p:sp>
    </p:spTree>
    <p:extLst>
      <p:ext uri="{BB962C8B-B14F-4D97-AF65-F5344CB8AC3E}">
        <p14:creationId xmlns:p14="http://schemas.microsoft.com/office/powerpoint/2010/main" val="113080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094D-07FF-BA5A-AE89-07F7C25A9B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E0AC7F-D598-2BDD-E3B4-DD219988F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36E6A-1B47-45C8-6D5A-69A1A28E7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41D63-4DFF-AC19-F929-91DE1496C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468027-9BAE-3B5E-F594-05BF00A3A7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DFAD6-42A8-4A08-A042-B825A0DEC71C}"/>
              </a:ext>
            </a:extLst>
          </p:cNvPr>
          <p:cNvSpPr>
            <a:spLocks noGrp="1"/>
          </p:cNvSpPr>
          <p:nvPr>
            <p:ph type="dt" sz="half" idx="10"/>
          </p:nvPr>
        </p:nvSpPr>
        <p:spPr/>
        <p:txBody>
          <a:bodyPr/>
          <a:lstStyle/>
          <a:p>
            <a:fld id="{A048948B-9FE0-804E-8DDE-A5237813BB9C}" type="datetimeFigureOut">
              <a:rPr lang="en-US" smtClean="0"/>
              <a:t>11/14/22</a:t>
            </a:fld>
            <a:endParaRPr lang="en-US"/>
          </a:p>
        </p:txBody>
      </p:sp>
      <p:sp>
        <p:nvSpPr>
          <p:cNvPr id="8" name="Footer Placeholder 7">
            <a:extLst>
              <a:ext uri="{FF2B5EF4-FFF2-40B4-BE49-F238E27FC236}">
                <a16:creationId xmlns:a16="http://schemas.microsoft.com/office/drawing/2014/main" id="{6B407D97-29F0-3364-AED8-48FF4E252F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1D619C-090F-77E1-D6B2-121BB516C2D3}"/>
              </a:ext>
            </a:extLst>
          </p:cNvPr>
          <p:cNvSpPr>
            <a:spLocks noGrp="1"/>
          </p:cNvSpPr>
          <p:nvPr>
            <p:ph type="sldNum" sz="quarter" idx="12"/>
          </p:nvPr>
        </p:nvSpPr>
        <p:spPr/>
        <p:txBody>
          <a:bodyPr/>
          <a:lstStyle/>
          <a:p>
            <a:fld id="{637414CA-E5F5-4D4C-BF9F-870793350629}" type="slidenum">
              <a:rPr lang="en-US" smtClean="0"/>
              <a:t>‹#›</a:t>
            </a:fld>
            <a:endParaRPr lang="en-US"/>
          </a:p>
        </p:txBody>
      </p:sp>
    </p:spTree>
    <p:extLst>
      <p:ext uri="{BB962C8B-B14F-4D97-AF65-F5344CB8AC3E}">
        <p14:creationId xmlns:p14="http://schemas.microsoft.com/office/powerpoint/2010/main" val="184297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7F10-BD75-4EF6-D596-45B0B5745E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2880A4-C3BE-FEC3-5F69-624A5ACF3BBF}"/>
              </a:ext>
            </a:extLst>
          </p:cNvPr>
          <p:cNvSpPr>
            <a:spLocks noGrp="1"/>
          </p:cNvSpPr>
          <p:nvPr>
            <p:ph type="dt" sz="half" idx="10"/>
          </p:nvPr>
        </p:nvSpPr>
        <p:spPr/>
        <p:txBody>
          <a:bodyPr/>
          <a:lstStyle/>
          <a:p>
            <a:fld id="{A048948B-9FE0-804E-8DDE-A5237813BB9C}" type="datetimeFigureOut">
              <a:rPr lang="en-US" smtClean="0"/>
              <a:t>11/14/22</a:t>
            </a:fld>
            <a:endParaRPr lang="en-US"/>
          </a:p>
        </p:txBody>
      </p:sp>
      <p:sp>
        <p:nvSpPr>
          <p:cNvPr id="4" name="Footer Placeholder 3">
            <a:extLst>
              <a:ext uri="{FF2B5EF4-FFF2-40B4-BE49-F238E27FC236}">
                <a16:creationId xmlns:a16="http://schemas.microsoft.com/office/drawing/2014/main" id="{910313AA-46A1-9B11-40D8-FC191A1A65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8C8456-3623-26F0-55FC-7DA727F803E3}"/>
              </a:ext>
            </a:extLst>
          </p:cNvPr>
          <p:cNvSpPr>
            <a:spLocks noGrp="1"/>
          </p:cNvSpPr>
          <p:nvPr>
            <p:ph type="sldNum" sz="quarter" idx="12"/>
          </p:nvPr>
        </p:nvSpPr>
        <p:spPr/>
        <p:txBody>
          <a:bodyPr/>
          <a:lstStyle/>
          <a:p>
            <a:fld id="{637414CA-E5F5-4D4C-BF9F-870793350629}" type="slidenum">
              <a:rPr lang="en-US" smtClean="0"/>
              <a:t>‹#›</a:t>
            </a:fld>
            <a:endParaRPr lang="en-US"/>
          </a:p>
        </p:txBody>
      </p:sp>
    </p:spTree>
    <p:extLst>
      <p:ext uri="{BB962C8B-B14F-4D97-AF65-F5344CB8AC3E}">
        <p14:creationId xmlns:p14="http://schemas.microsoft.com/office/powerpoint/2010/main" val="35892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D8968-0280-9F8E-42C4-BFC9768523E2}"/>
              </a:ext>
            </a:extLst>
          </p:cNvPr>
          <p:cNvSpPr>
            <a:spLocks noGrp="1"/>
          </p:cNvSpPr>
          <p:nvPr>
            <p:ph type="dt" sz="half" idx="10"/>
          </p:nvPr>
        </p:nvSpPr>
        <p:spPr/>
        <p:txBody>
          <a:bodyPr/>
          <a:lstStyle/>
          <a:p>
            <a:fld id="{A048948B-9FE0-804E-8DDE-A5237813BB9C}" type="datetimeFigureOut">
              <a:rPr lang="en-US" smtClean="0"/>
              <a:t>11/14/22</a:t>
            </a:fld>
            <a:endParaRPr lang="en-US"/>
          </a:p>
        </p:txBody>
      </p:sp>
      <p:sp>
        <p:nvSpPr>
          <p:cNvPr id="3" name="Footer Placeholder 2">
            <a:extLst>
              <a:ext uri="{FF2B5EF4-FFF2-40B4-BE49-F238E27FC236}">
                <a16:creationId xmlns:a16="http://schemas.microsoft.com/office/drawing/2014/main" id="{78A32BA4-8AE0-6B5F-2A37-BB9711B962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D8F2B8-8668-F104-87E4-406E3EBA440B}"/>
              </a:ext>
            </a:extLst>
          </p:cNvPr>
          <p:cNvSpPr>
            <a:spLocks noGrp="1"/>
          </p:cNvSpPr>
          <p:nvPr>
            <p:ph type="sldNum" sz="quarter" idx="12"/>
          </p:nvPr>
        </p:nvSpPr>
        <p:spPr/>
        <p:txBody>
          <a:bodyPr/>
          <a:lstStyle/>
          <a:p>
            <a:fld id="{637414CA-E5F5-4D4C-BF9F-870793350629}" type="slidenum">
              <a:rPr lang="en-US" smtClean="0"/>
              <a:t>‹#›</a:t>
            </a:fld>
            <a:endParaRPr lang="en-US"/>
          </a:p>
        </p:txBody>
      </p:sp>
    </p:spTree>
    <p:extLst>
      <p:ext uri="{BB962C8B-B14F-4D97-AF65-F5344CB8AC3E}">
        <p14:creationId xmlns:p14="http://schemas.microsoft.com/office/powerpoint/2010/main" val="420102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7221-F0C4-7CA4-FBF7-E09E65C19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E99A57-CDF3-B909-AD84-BE4841E001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1D1A90-7283-3A93-E6F7-31B4A1A2F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19FD6-2ABD-75CB-A1E1-59D1D977A286}"/>
              </a:ext>
            </a:extLst>
          </p:cNvPr>
          <p:cNvSpPr>
            <a:spLocks noGrp="1"/>
          </p:cNvSpPr>
          <p:nvPr>
            <p:ph type="dt" sz="half" idx="10"/>
          </p:nvPr>
        </p:nvSpPr>
        <p:spPr/>
        <p:txBody>
          <a:bodyPr/>
          <a:lstStyle/>
          <a:p>
            <a:fld id="{A048948B-9FE0-804E-8DDE-A5237813BB9C}" type="datetimeFigureOut">
              <a:rPr lang="en-US" smtClean="0"/>
              <a:t>11/14/22</a:t>
            </a:fld>
            <a:endParaRPr lang="en-US"/>
          </a:p>
        </p:txBody>
      </p:sp>
      <p:sp>
        <p:nvSpPr>
          <p:cNvPr id="6" name="Footer Placeholder 5">
            <a:extLst>
              <a:ext uri="{FF2B5EF4-FFF2-40B4-BE49-F238E27FC236}">
                <a16:creationId xmlns:a16="http://schemas.microsoft.com/office/drawing/2014/main" id="{D76346F8-947E-FF59-E9F3-645679F09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691AC-03A7-5D1B-3B8A-97DDBC4777D9}"/>
              </a:ext>
            </a:extLst>
          </p:cNvPr>
          <p:cNvSpPr>
            <a:spLocks noGrp="1"/>
          </p:cNvSpPr>
          <p:nvPr>
            <p:ph type="sldNum" sz="quarter" idx="12"/>
          </p:nvPr>
        </p:nvSpPr>
        <p:spPr/>
        <p:txBody>
          <a:bodyPr/>
          <a:lstStyle/>
          <a:p>
            <a:fld id="{637414CA-E5F5-4D4C-BF9F-870793350629}" type="slidenum">
              <a:rPr lang="en-US" smtClean="0"/>
              <a:t>‹#›</a:t>
            </a:fld>
            <a:endParaRPr lang="en-US"/>
          </a:p>
        </p:txBody>
      </p:sp>
    </p:spTree>
    <p:extLst>
      <p:ext uri="{BB962C8B-B14F-4D97-AF65-F5344CB8AC3E}">
        <p14:creationId xmlns:p14="http://schemas.microsoft.com/office/powerpoint/2010/main" val="187676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036B-B400-CD77-5C22-37E6B2917A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BCC3BC-A134-12C5-1B0B-DF225E1F8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6E7AF-C848-F6AB-18EF-3C734D079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BC3D47-FAD7-8594-4609-258BF514137D}"/>
              </a:ext>
            </a:extLst>
          </p:cNvPr>
          <p:cNvSpPr>
            <a:spLocks noGrp="1"/>
          </p:cNvSpPr>
          <p:nvPr>
            <p:ph type="dt" sz="half" idx="10"/>
          </p:nvPr>
        </p:nvSpPr>
        <p:spPr/>
        <p:txBody>
          <a:bodyPr/>
          <a:lstStyle/>
          <a:p>
            <a:fld id="{A048948B-9FE0-804E-8DDE-A5237813BB9C}" type="datetimeFigureOut">
              <a:rPr lang="en-US" smtClean="0"/>
              <a:t>11/14/22</a:t>
            </a:fld>
            <a:endParaRPr lang="en-US"/>
          </a:p>
        </p:txBody>
      </p:sp>
      <p:sp>
        <p:nvSpPr>
          <p:cNvPr id="6" name="Footer Placeholder 5">
            <a:extLst>
              <a:ext uri="{FF2B5EF4-FFF2-40B4-BE49-F238E27FC236}">
                <a16:creationId xmlns:a16="http://schemas.microsoft.com/office/drawing/2014/main" id="{0666D778-7F02-D535-1103-F06E82C19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B9E45-2392-1DE4-90C1-FE4D10A50702}"/>
              </a:ext>
            </a:extLst>
          </p:cNvPr>
          <p:cNvSpPr>
            <a:spLocks noGrp="1"/>
          </p:cNvSpPr>
          <p:nvPr>
            <p:ph type="sldNum" sz="quarter" idx="12"/>
          </p:nvPr>
        </p:nvSpPr>
        <p:spPr/>
        <p:txBody>
          <a:bodyPr/>
          <a:lstStyle/>
          <a:p>
            <a:fld id="{637414CA-E5F5-4D4C-BF9F-870793350629}" type="slidenum">
              <a:rPr lang="en-US" smtClean="0"/>
              <a:t>‹#›</a:t>
            </a:fld>
            <a:endParaRPr lang="en-US"/>
          </a:p>
        </p:txBody>
      </p:sp>
    </p:spTree>
    <p:extLst>
      <p:ext uri="{BB962C8B-B14F-4D97-AF65-F5344CB8AC3E}">
        <p14:creationId xmlns:p14="http://schemas.microsoft.com/office/powerpoint/2010/main" val="78254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79BFA-6826-969D-4275-5299271112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92B391-D9C2-A830-A1FD-1F3A6F3F6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BB569-3715-AFFB-F9C6-A5E25AAF2A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8948B-9FE0-804E-8DDE-A5237813BB9C}" type="datetimeFigureOut">
              <a:rPr lang="en-US" smtClean="0"/>
              <a:t>11/14/22</a:t>
            </a:fld>
            <a:endParaRPr lang="en-US"/>
          </a:p>
        </p:txBody>
      </p:sp>
      <p:sp>
        <p:nvSpPr>
          <p:cNvPr id="5" name="Footer Placeholder 4">
            <a:extLst>
              <a:ext uri="{FF2B5EF4-FFF2-40B4-BE49-F238E27FC236}">
                <a16:creationId xmlns:a16="http://schemas.microsoft.com/office/drawing/2014/main" id="{BBCE7A70-A7FD-19A5-D1C4-A6CA2A0B6D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E13FC9-9D38-7AA4-62AA-AA1176BCA2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414CA-E5F5-4D4C-BF9F-870793350629}" type="slidenum">
              <a:rPr lang="en-US" smtClean="0"/>
              <a:t>‹#›</a:t>
            </a:fld>
            <a:endParaRPr lang="en-US"/>
          </a:p>
        </p:txBody>
      </p:sp>
    </p:spTree>
    <p:extLst>
      <p:ext uri="{BB962C8B-B14F-4D97-AF65-F5344CB8AC3E}">
        <p14:creationId xmlns:p14="http://schemas.microsoft.com/office/powerpoint/2010/main" val="162500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edium.com/swlh/abstractive-text-summarization-using-transformers-3e774cc4245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F8CF-02A3-6CC1-1FCF-B41D6F154769}"/>
              </a:ext>
            </a:extLst>
          </p:cNvPr>
          <p:cNvSpPr>
            <a:spLocks noGrp="1"/>
          </p:cNvSpPr>
          <p:nvPr>
            <p:ph type="ctrTitle"/>
          </p:nvPr>
        </p:nvSpPr>
        <p:spPr/>
        <p:txBody>
          <a:bodyPr/>
          <a:lstStyle/>
          <a:p>
            <a:r>
              <a:rPr lang="en-US" dirty="0"/>
              <a:t>CORD-19 Analytics</a:t>
            </a:r>
            <a:br>
              <a:rPr lang="en-US" dirty="0"/>
            </a:br>
            <a:r>
              <a:rPr lang="en-US" dirty="0"/>
              <a:t>Abstract Title Tagging</a:t>
            </a:r>
          </a:p>
        </p:txBody>
      </p:sp>
      <p:sp>
        <p:nvSpPr>
          <p:cNvPr id="3" name="Subtitle 2">
            <a:extLst>
              <a:ext uri="{FF2B5EF4-FFF2-40B4-BE49-F238E27FC236}">
                <a16:creationId xmlns:a16="http://schemas.microsoft.com/office/drawing/2014/main" id="{40127AA8-A99D-E9E4-925E-FF2A62972D6D}"/>
              </a:ext>
            </a:extLst>
          </p:cNvPr>
          <p:cNvSpPr>
            <a:spLocks noGrp="1"/>
          </p:cNvSpPr>
          <p:nvPr>
            <p:ph type="subTitle" idx="1"/>
          </p:nvPr>
        </p:nvSpPr>
        <p:spPr/>
        <p:txBody>
          <a:bodyPr/>
          <a:lstStyle/>
          <a:p>
            <a:r>
              <a:rPr lang="en-US" dirty="0"/>
              <a:t>Raymond Otoo</a:t>
            </a:r>
          </a:p>
          <a:p>
            <a:r>
              <a:rPr lang="en-US" dirty="0"/>
              <a:t>Bioinformatics PhD Student</a:t>
            </a:r>
          </a:p>
        </p:txBody>
      </p:sp>
    </p:spTree>
    <p:extLst>
      <p:ext uri="{BB962C8B-B14F-4D97-AF65-F5344CB8AC3E}">
        <p14:creationId xmlns:p14="http://schemas.microsoft.com/office/powerpoint/2010/main" val="202270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C33F-9498-6305-E0AA-D97C3CA9A9A2}"/>
              </a:ext>
            </a:extLst>
          </p:cNvPr>
          <p:cNvSpPr>
            <a:spLocks noGrp="1"/>
          </p:cNvSpPr>
          <p:nvPr>
            <p:ph type="title"/>
          </p:nvPr>
        </p:nvSpPr>
        <p:spPr/>
        <p:txBody>
          <a:bodyPr/>
          <a:lstStyle/>
          <a:p>
            <a:r>
              <a:rPr lang="en-US" b="0" i="0" dirty="0">
                <a:solidFill>
                  <a:srgbClr val="292929"/>
                </a:solidFill>
                <a:effectLst/>
                <a:latin typeface="source-serif-pro"/>
              </a:rPr>
              <a:t>Extractive Summarization</a:t>
            </a:r>
            <a:endParaRPr lang="en-US" dirty="0"/>
          </a:p>
        </p:txBody>
      </p:sp>
      <p:sp>
        <p:nvSpPr>
          <p:cNvPr id="3" name="Content Placeholder 2">
            <a:extLst>
              <a:ext uri="{FF2B5EF4-FFF2-40B4-BE49-F238E27FC236}">
                <a16:creationId xmlns:a16="http://schemas.microsoft.com/office/drawing/2014/main" id="{93757EDC-FB1F-B1A2-A1DA-ABC8CD698B9B}"/>
              </a:ext>
            </a:extLst>
          </p:cNvPr>
          <p:cNvSpPr>
            <a:spLocks noGrp="1"/>
          </p:cNvSpPr>
          <p:nvPr>
            <p:ph idx="1"/>
          </p:nvPr>
        </p:nvSpPr>
        <p:spPr/>
        <p:txBody>
          <a:bodyPr/>
          <a:lstStyle/>
          <a:p>
            <a:r>
              <a:rPr lang="en-US" dirty="0">
                <a:solidFill>
                  <a:srgbClr val="292929"/>
                </a:solidFill>
                <a:latin typeface="source-serif-pro"/>
              </a:rPr>
              <a:t>Extractive Summarization essentially involves extracting particular pieces of text (usually sentences) based on predefined weights assigned to the important words where the selection of the text depends on the weights of the words in it. </a:t>
            </a:r>
          </a:p>
          <a:p>
            <a:endParaRPr lang="en-US" dirty="0">
              <a:solidFill>
                <a:srgbClr val="292929"/>
              </a:solidFill>
              <a:latin typeface="source-serif-pro"/>
            </a:endParaRPr>
          </a:p>
          <a:p>
            <a:r>
              <a:rPr lang="en-US" b="0" i="0" dirty="0">
                <a:solidFill>
                  <a:srgbClr val="292929"/>
                </a:solidFill>
                <a:effectLst/>
                <a:latin typeface="source-serif-pro"/>
              </a:rPr>
              <a:t>Usually, the default weights are assigned according to the frequency of occurrence of a word. Here, the length of the summary can be manipulated by defining the maximum and minimum number of sentences to be included in the summary.</a:t>
            </a:r>
            <a:endParaRPr lang="en-US" dirty="0"/>
          </a:p>
          <a:p>
            <a:endParaRPr lang="en-US" dirty="0">
              <a:solidFill>
                <a:srgbClr val="292929"/>
              </a:solidFill>
              <a:latin typeface="source-serif-pro"/>
            </a:endParaRPr>
          </a:p>
        </p:txBody>
      </p:sp>
    </p:spTree>
    <p:extLst>
      <p:ext uri="{BB962C8B-B14F-4D97-AF65-F5344CB8AC3E}">
        <p14:creationId xmlns:p14="http://schemas.microsoft.com/office/powerpoint/2010/main" val="308045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5787-6EFA-4427-8B0F-1D18F4DD6FB0}"/>
              </a:ext>
            </a:extLst>
          </p:cNvPr>
          <p:cNvSpPr>
            <a:spLocks noGrp="1"/>
          </p:cNvSpPr>
          <p:nvPr>
            <p:ph type="title"/>
          </p:nvPr>
        </p:nvSpPr>
        <p:spPr/>
        <p:txBody>
          <a:bodyPr/>
          <a:lstStyle/>
          <a:p>
            <a:r>
              <a:rPr lang="en-US" b="0" i="0" dirty="0">
                <a:solidFill>
                  <a:srgbClr val="292929"/>
                </a:solidFill>
                <a:effectLst/>
                <a:latin typeface="source-serif-pro"/>
              </a:rPr>
              <a:t>Abstractive Summarization</a:t>
            </a:r>
            <a:endParaRPr lang="en-US" dirty="0"/>
          </a:p>
        </p:txBody>
      </p:sp>
      <p:sp>
        <p:nvSpPr>
          <p:cNvPr id="3" name="Content Placeholder 2">
            <a:extLst>
              <a:ext uri="{FF2B5EF4-FFF2-40B4-BE49-F238E27FC236}">
                <a16:creationId xmlns:a16="http://schemas.microsoft.com/office/drawing/2014/main" id="{095114B7-6F17-5C57-0BA4-463D5D7CA5A3}"/>
              </a:ext>
            </a:extLst>
          </p:cNvPr>
          <p:cNvSpPr>
            <a:spLocks noGrp="1"/>
          </p:cNvSpPr>
          <p:nvPr>
            <p:ph idx="1"/>
          </p:nvPr>
        </p:nvSpPr>
        <p:spPr/>
        <p:txBody>
          <a:bodyPr/>
          <a:lstStyle/>
          <a:p>
            <a:r>
              <a:rPr lang="en-US" b="0" i="0" dirty="0">
                <a:solidFill>
                  <a:srgbClr val="292929"/>
                </a:solidFill>
                <a:effectLst/>
                <a:latin typeface="source-serif-pro"/>
              </a:rPr>
              <a:t>Includes heuristic approaches to train the system in making an attempt to understand the whole context and generate a summary based on that understanding. </a:t>
            </a:r>
          </a:p>
          <a:p>
            <a:endParaRPr lang="en-US" dirty="0">
              <a:solidFill>
                <a:srgbClr val="292929"/>
              </a:solidFill>
              <a:latin typeface="source-serif-pro"/>
            </a:endParaRPr>
          </a:p>
          <a:p>
            <a:r>
              <a:rPr lang="en-US" b="0" i="0" dirty="0">
                <a:solidFill>
                  <a:srgbClr val="292929"/>
                </a:solidFill>
                <a:effectLst/>
                <a:latin typeface="source-serif-pro"/>
              </a:rPr>
              <a:t>This is a more human-like way of generating summaries and these summaries are more effective as compared to the extractive approaches.</a:t>
            </a:r>
            <a:endParaRPr lang="en-US" dirty="0"/>
          </a:p>
        </p:txBody>
      </p:sp>
    </p:spTree>
    <p:extLst>
      <p:ext uri="{BB962C8B-B14F-4D97-AF65-F5344CB8AC3E}">
        <p14:creationId xmlns:p14="http://schemas.microsoft.com/office/powerpoint/2010/main" val="494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88EF-ECE7-3F9F-7649-DC7C68D95D35}"/>
              </a:ext>
            </a:extLst>
          </p:cNvPr>
          <p:cNvSpPr>
            <a:spLocks noGrp="1"/>
          </p:cNvSpPr>
          <p:nvPr>
            <p:ph type="title"/>
          </p:nvPr>
        </p:nvSpPr>
        <p:spPr/>
        <p:txBody>
          <a:bodyPr/>
          <a:lstStyle/>
          <a:p>
            <a:r>
              <a:rPr lang="en-US" b="0" i="0" dirty="0">
                <a:solidFill>
                  <a:srgbClr val="292929"/>
                </a:solidFill>
                <a:effectLst/>
                <a:latin typeface="source-serif-pro"/>
              </a:rPr>
              <a:t>Abstractive Summarization</a:t>
            </a:r>
            <a:endParaRPr lang="en-US" dirty="0"/>
          </a:p>
        </p:txBody>
      </p:sp>
      <p:sp>
        <p:nvSpPr>
          <p:cNvPr id="3" name="Content Placeholder 2">
            <a:extLst>
              <a:ext uri="{FF2B5EF4-FFF2-40B4-BE49-F238E27FC236}">
                <a16:creationId xmlns:a16="http://schemas.microsoft.com/office/drawing/2014/main" id="{E08C6036-D213-CC5B-B2C0-9F0630193BAB}"/>
              </a:ext>
            </a:extLst>
          </p:cNvPr>
          <p:cNvSpPr>
            <a:spLocks noGrp="1"/>
          </p:cNvSpPr>
          <p:nvPr>
            <p:ph idx="1"/>
          </p:nvPr>
        </p:nvSpPr>
        <p:spPr/>
        <p:txBody>
          <a:bodyPr/>
          <a:lstStyle/>
          <a:p>
            <a:r>
              <a:rPr lang="en-US" dirty="0"/>
              <a:t>Sample work using Abstractive Summarization</a:t>
            </a:r>
          </a:p>
          <a:p>
            <a:pPr marL="0" indent="0">
              <a:buNone/>
            </a:pPr>
            <a:r>
              <a:rPr lang="en-US" dirty="0">
                <a:hlinkClick r:id="rId2"/>
              </a:rPr>
              <a:t>https://</a:t>
            </a:r>
            <a:r>
              <a:rPr lang="en-US" dirty="0" err="1">
                <a:hlinkClick r:id="rId2"/>
              </a:rPr>
              <a:t>medium.com</a:t>
            </a:r>
            <a:r>
              <a:rPr lang="en-US" dirty="0">
                <a:hlinkClick r:id="rId2"/>
              </a:rPr>
              <a:t>/</a:t>
            </a:r>
            <a:r>
              <a:rPr lang="en-US" dirty="0" err="1">
                <a:hlinkClick r:id="rId2"/>
              </a:rPr>
              <a:t>swlh</a:t>
            </a:r>
            <a:r>
              <a:rPr lang="en-US" dirty="0">
                <a:hlinkClick r:id="rId2"/>
              </a:rPr>
              <a:t>/abstractive-text-summarization-using-transformers-3e774cc42453</a:t>
            </a:r>
            <a:endParaRPr lang="en-US" dirty="0"/>
          </a:p>
        </p:txBody>
      </p:sp>
    </p:spTree>
    <p:extLst>
      <p:ext uri="{BB962C8B-B14F-4D97-AF65-F5344CB8AC3E}">
        <p14:creationId xmlns:p14="http://schemas.microsoft.com/office/powerpoint/2010/main" val="293384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4925-8863-C2C4-C9B4-3A914290A88A}"/>
              </a:ext>
            </a:extLst>
          </p:cNvPr>
          <p:cNvSpPr>
            <a:spLocks noGrp="1"/>
          </p:cNvSpPr>
          <p:nvPr>
            <p:ph type="title"/>
          </p:nvPr>
        </p:nvSpPr>
        <p:spPr/>
        <p:txBody>
          <a:bodyPr/>
          <a:lstStyle/>
          <a:p>
            <a:r>
              <a:rPr lang="en-US" dirty="0"/>
              <a:t>Dataset (CORD-19)</a:t>
            </a:r>
          </a:p>
        </p:txBody>
      </p:sp>
      <p:sp>
        <p:nvSpPr>
          <p:cNvPr id="3" name="Content Placeholder 2">
            <a:extLst>
              <a:ext uri="{FF2B5EF4-FFF2-40B4-BE49-F238E27FC236}">
                <a16:creationId xmlns:a16="http://schemas.microsoft.com/office/drawing/2014/main" id="{D7AFED91-3742-6904-0AF8-D36F9FD2F45D}"/>
              </a:ext>
            </a:extLst>
          </p:cNvPr>
          <p:cNvSpPr>
            <a:spLocks noGrp="1"/>
          </p:cNvSpPr>
          <p:nvPr>
            <p:ph idx="1"/>
          </p:nvPr>
        </p:nvSpPr>
        <p:spPr>
          <a:xfrm>
            <a:off x="838200" y="1524000"/>
            <a:ext cx="10515600" cy="4652963"/>
          </a:xfrm>
        </p:spPr>
        <p:txBody>
          <a:bodyPr>
            <a:normAutofit fontScale="92500" lnSpcReduction="20000"/>
          </a:bodyPr>
          <a:lstStyle/>
          <a:p>
            <a:pPr algn="l"/>
            <a:r>
              <a:rPr lang="en-US" b="1" i="0" dirty="0">
                <a:solidFill>
                  <a:srgbClr val="24292F"/>
                </a:solidFill>
                <a:effectLst/>
                <a:latin typeface="-apple-system"/>
              </a:rPr>
              <a:t>Overview</a:t>
            </a:r>
          </a:p>
          <a:p>
            <a:r>
              <a:rPr lang="en-US" dirty="0"/>
              <a:t>CORD-19 is a corpus of academic papers about COVID-19 and related coronavirus research. It's curated and maintained by the Semantic Scholar team at the Allen Institute for AI to support text mining and NLP research. Please read our paper for an in-depth description of how it was created</a:t>
            </a:r>
          </a:p>
          <a:p>
            <a:endParaRPr lang="en-US" dirty="0"/>
          </a:p>
          <a:p>
            <a:pPr algn="l"/>
            <a:r>
              <a:rPr lang="en-US" b="0" i="0" dirty="0">
                <a:solidFill>
                  <a:srgbClr val="24292F"/>
                </a:solidFill>
                <a:effectLst/>
                <a:latin typeface="-apple-system"/>
              </a:rPr>
              <a:t>CORD-19 is released </a:t>
            </a:r>
            <a:r>
              <a:rPr lang="en-US" b="1" i="0" dirty="0">
                <a:solidFill>
                  <a:srgbClr val="24292F"/>
                </a:solidFill>
                <a:effectLst/>
                <a:latin typeface="-apple-system"/>
              </a:rPr>
              <a:t>weekly</a:t>
            </a:r>
            <a:r>
              <a:rPr lang="en-US" b="0" i="0" dirty="0">
                <a:solidFill>
                  <a:srgbClr val="24292F"/>
                </a:solidFill>
                <a:effectLst/>
                <a:latin typeface="-apple-system"/>
              </a:rPr>
              <a:t>. Each version of the corpus is tagged with a date stamp (</a:t>
            </a:r>
            <a:r>
              <a:rPr lang="en-US" b="0" i="0" dirty="0" err="1">
                <a:solidFill>
                  <a:srgbClr val="24292F"/>
                </a:solidFill>
                <a:effectLst/>
                <a:latin typeface="-apple-system"/>
              </a:rPr>
              <a:t>e.g</a:t>
            </a:r>
            <a:r>
              <a:rPr lang="en-US" b="0" i="0" dirty="0">
                <a:solidFill>
                  <a:srgbClr val="24292F"/>
                </a:solidFill>
                <a:effectLst/>
                <a:latin typeface="-apple-system"/>
              </a:rPr>
              <a:t> 2020-05-26). Releases look like:</a:t>
            </a:r>
          </a:p>
          <a:p>
            <a:pPr algn="l"/>
            <a:endParaRPr lang="en-US" b="0" i="0" dirty="0">
              <a:solidFill>
                <a:srgbClr val="24292F"/>
              </a:solidFill>
              <a:effectLst/>
              <a:latin typeface="-apple-system"/>
            </a:endParaRPr>
          </a:p>
          <a:p>
            <a:r>
              <a:rPr lang="en-US" dirty="0"/>
              <a:t>|-- 2020-05-26/ </a:t>
            </a:r>
          </a:p>
          <a:p>
            <a:pPr marL="457200" lvl="1" indent="0">
              <a:buNone/>
            </a:pPr>
            <a:r>
              <a:rPr lang="en-US" dirty="0"/>
              <a:t>|-- changelog </a:t>
            </a:r>
          </a:p>
          <a:p>
            <a:pPr marL="457200" lvl="1" indent="0">
              <a:buNone/>
            </a:pPr>
            <a:r>
              <a:rPr lang="en-US" dirty="0"/>
              <a:t>|-- cord_19_embeddings.tar.gz </a:t>
            </a:r>
            <a:br>
              <a:rPr lang="en-US" dirty="0"/>
            </a:br>
            <a:r>
              <a:rPr lang="en-US" dirty="0"/>
              <a:t>|-- </a:t>
            </a:r>
            <a:r>
              <a:rPr lang="en-US" dirty="0" err="1"/>
              <a:t>document_parses.tar.gz</a:t>
            </a:r>
            <a:r>
              <a:rPr lang="en-US" dirty="0"/>
              <a:t> </a:t>
            </a:r>
          </a:p>
          <a:p>
            <a:pPr marL="457200" lvl="1" indent="0">
              <a:buNone/>
            </a:pPr>
            <a:r>
              <a:rPr lang="en-US" dirty="0"/>
              <a:t>|-- </a:t>
            </a:r>
            <a:r>
              <a:rPr lang="en-US" dirty="0" err="1"/>
              <a:t>metadata.csv</a:t>
            </a:r>
            <a:endParaRPr lang="en-US" dirty="0"/>
          </a:p>
        </p:txBody>
      </p:sp>
    </p:spTree>
    <p:extLst>
      <p:ext uri="{BB962C8B-B14F-4D97-AF65-F5344CB8AC3E}">
        <p14:creationId xmlns:p14="http://schemas.microsoft.com/office/powerpoint/2010/main" val="160788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BE9E-275F-D0CE-EB8F-20894C52A643}"/>
              </a:ext>
            </a:extLst>
          </p:cNvPr>
          <p:cNvSpPr>
            <a:spLocks noGrp="1"/>
          </p:cNvSpPr>
          <p:nvPr>
            <p:ph type="title"/>
          </p:nvPr>
        </p:nvSpPr>
        <p:spPr/>
        <p:txBody>
          <a:bodyPr/>
          <a:lstStyle/>
          <a:p>
            <a:r>
              <a:rPr lang="en-US" dirty="0"/>
              <a:t>Dataset cont’d</a:t>
            </a:r>
          </a:p>
        </p:txBody>
      </p:sp>
      <p:sp>
        <p:nvSpPr>
          <p:cNvPr id="3" name="Content Placeholder 2">
            <a:extLst>
              <a:ext uri="{FF2B5EF4-FFF2-40B4-BE49-F238E27FC236}">
                <a16:creationId xmlns:a16="http://schemas.microsoft.com/office/drawing/2014/main" id="{79E79CC4-A2CF-16D7-4A02-D90AB7DB5B20}"/>
              </a:ext>
            </a:extLst>
          </p:cNvPr>
          <p:cNvSpPr>
            <a:spLocks noGrp="1"/>
          </p:cNvSpPr>
          <p:nvPr>
            <p:ph idx="1"/>
          </p:nvPr>
        </p:nvSpPr>
        <p:spPr>
          <a:xfrm>
            <a:off x="838200" y="1690688"/>
            <a:ext cx="10515600" cy="4486275"/>
          </a:xfrm>
        </p:spPr>
        <p:txBody>
          <a:bodyPr>
            <a:normAutofit lnSpcReduction="10000"/>
          </a:bodyPr>
          <a:lstStyle/>
          <a:p>
            <a:r>
              <a:rPr lang="en-US" b="1" dirty="0"/>
              <a:t>changelog</a:t>
            </a:r>
            <a:r>
              <a:rPr lang="en-US" dirty="0"/>
              <a:t>: A text file summarizing changes between this and the previous version.</a:t>
            </a:r>
          </a:p>
          <a:p>
            <a:r>
              <a:rPr lang="en-US" b="1" dirty="0"/>
              <a:t>cord_19_embeddings.tar.gz</a:t>
            </a:r>
            <a:r>
              <a:rPr lang="en-US" dirty="0"/>
              <a:t>: A collection of precomputed SPECTER document embeddings for each CORD-19 paper</a:t>
            </a:r>
          </a:p>
          <a:p>
            <a:r>
              <a:rPr lang="en-US" b="1" dirty="0" err="1"/>
              <a:t>document_parses.tar.gz</a:t>
            </a:r>
            <a:r>
              <a:rPr lang="en-US" dirty="0"/>
              <a:t>: A collection of JSON files that contain full text parses of a subset of CORD-19 papers</a:t>
            </a:r>
          </a:p>
          <a:p>
            <a:r>
              <a:rPr lang="en-US" b="1" dirty="0" err="1"/>
              <a:t>metadata.csv</a:t>
            </a:r>
            <a:r>
              <a:rPr lang="en-US" dirty="0"/>
              <a:t>: Metadata for all CORD-19 papers.</a:t>
            </a:r>
          </a:p>
          <a:p>
            <a:r>
              <a:rPr lang="en-US" b="0" i="1" dirty="0">
                <a:solidFill>
                  <a:srgbClr val="24292F"/>
                </a:solidFill>
                <a:effectLst/>
                <a:latin typeface="-apple-system"/>
              </a:rPr>
              <a:t>When </a:t>
            </a:r>
            <a:r>
              <a:rPr lang="en-US" i="1" dirty="0"/>
              <a:t>cord_19_embeddings.tar.gz</a:t>
            </a:r>
            <a:r>
              <a:rPr lang="en-US" b="0" i="1" dirty="0">
                <a:solidFill>
                  <a:srgbClr val="24292F"/>
                </a:solidFill>
                <a:effectLst/>
                <a:latin typeface="-apple-system"/>
              </a:rPr>
              <a:t> is uncompressed, it is a 769-column CSV file, where the first column is the </a:t>
            </a:r>
            <a:r>
              <a:rPr lang="en-US" i="1" dirty="0" err="1"/>
              <a:t>cord_uid</a:t>
            </a:r>
            <a:r>
              <a:rPr lang="en-US" b="0" i="1" dirty="0">
                <a:solidFill>
                  <a:srgbClr val="24292F"/>
                </a:solidFill>
                <a:effectLst/>
                <a:latin typeface="-apple-system"/>
              </a:rPr>
              <a:t> and the remaining columns correspond to a 768-dimensional document embedding</a:t>
            </a:r>
            <a:r>
              <a:rPr lang="en-US" b="0" i="0" dirty="0">
                <a:solidFill>
                  <a:srgbClr val="24292F"/>
                </a:solidFill>
                <a:effectLst/>
                <a:latin typeface="-apple-system"/>
              </a:rPr>
              <a:t>.</a:t>
            </a:r>
            <a:endParaRPr lang="en-US" dirty="0"/>
          </a:p>
        </p:txBody>
      </p:sp>
    </p:spTree>
    <p:extLst>
      <p:ext uri="{BB962C8B-B14F-4D97-AF65-F5344CB8AC3E}">
        <p14:creationId xmlns:p14="http://schemas.microsoft.com/office/powerpoint/2010/main" val="411521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BE9E-275F-D0CE-EB8F-20894C52A643}"/>
              </a:ext>
            </a:extLst>
          </p:cNvPr>
          <p:cNvSpPr>
            <a:spLocks noGrp="1"/>
          </p:cNvSpPr>
          <p:nvPr>
            <p:ph type="title"/>
          </p:nvPr>
        </p:nvSpPr>
        <p:spPr/>
        <p:txBody>
          <a:bodyPr/>
          <a:lstStyle/>
          <a:p>
            <a:r>
              <a:rPr lang="en-US" dirty="0"/>
              <a:t>Dataset cont’d</a:t>
            </a:r>
          </a:p>
        </p:txBody>
      </p:sp>
      <p:sp>
        <p:nvSpPr>
          <p:cNvPr id="3" name="Content Placeholder 2">
            <a:extLst>
              <a:ext uri="{FF2B5EF4-FFF2-40B4-BE49-F238E27FC236}">
                <a16:creationId xmlns:a16="http://schemas.microsoft.com/office/drawing/2014/main" id="{79E79CC4-A2CF-16D7-4A02-D90AB7DB5B20}"/>
              </a:ext>
            </a:extLst>
          </p:cNvPr>
          <p:cNvSpPr>
            <a:spLocks noGrp="1"/>
          </p:cNvSpPr>
          <p:nvPr>
            <p:ph idx="1"/>
          </p:nvPr>
        </p:nvSpPr>
        <p:spPr>
          <a:xfrm>
            <a:off x="838200" y="1690688"/>
            <a:ext cx="10515600" cy="4486275"/>
          </a:xfrm>
        </p:spPr>
        <p:txBody>
          <a:bodyPr>
            <a:normAutofit fontScale="85000" lnSpcReduction="20000"/>
          </a:bodyPr>
          <a:lstStyle/>
          <a:p>
            <a:r>
              <a:rPr lang="en-US" b="0" i="1" dirty="0">
                <a:solidFill>
                  <a:srgbClr val="24292F"/>
                </a:solidFill>
                <a:effectLst/>
                <a:latin typeface="-apple-system"/>
              </a:rPr>
              <a:t>When </a:t>
            </a:r>
            <a:r>
              <a:rPr lang="en-US" i="1" dirty="0"/>
              <a:t>cord_19_embeddings.tar.gz</a:t>
            </a:r>
            <a:r>
              <a:rPr lang="en-US" b="0" i="1" dirty="0">
                <a:solidFill>
                  <a:srgbClr val="24292F"/>
                </a:solidFill>
                <a:effectLst/>
                <a:latin typeface="-apple-system"/>
              </a:rPr>
              <a:t> is uncompressed, it is a 769-column CSV file, where the first column is the </a:t>
            </a:r>
            <a:r>
              <a:rPr lang="en-US" i="1" dirty="0" err="1"/>
              <a:t>cord_uid</a:t>
            </a:r>
            <a:r>
              <a:rPr lang="en-US" b="0" i="1" dirty="0">
                <a:solidFill>
                  <a:srgbClr val="24292F"/>
                </a:solidFill>
                <a:effectLst/>
                <a:latin typeface="-apple-system"/>
              </a:rPr>
              <a:t> and the remaining columns correspond to a 768-dimensional document embedding</a:t>
            </a:r>
            <a:r>
              <a:rPr lang="en-US" b="0" i="0" dirty="0">
                <a:solidFill>
                  <a:srgbClr val="24292F"/>
                </a:solidFill>
                <a:effectLst/>
                <a:latin typeface="-apple-system"/>
              </a:rPr>
              <a:t>.</a:t>
            </a:r>
          </a:p>
          <a:p>
            <a:endParaRPr lang="en-US" dirty="0">
              <a:solidFill>
                <a:srgbClr val="24292F"/>
              </a:solidFill>
              <a:latin typeface="-apple-system"/>
            </a:endParaRPr>
          </a:p>
          <a:p>
            <a:r>
              <a:rPr lang="en-US" b="0" i="0" dirty="0">
                <a:solidFill>
                  <a:srgbClr val="24292F"/>
                </a:solidFill>
                <a:effectLst/>
                <a:latin typeface="-apple-system"/>
              </a:rPr>
              <a:t>When </a:t>
            </a:r>
            <a:r>
              <a:rPr lang="en-US" dirty="0" err="1"/>
              <a:t>document_parses.tar.gz</a:t>
            </a:r>
            <a:r>
              <a:rPr lang="en-US" b="0" i="0" dirty="0">
                <a:solidFill>
                  <a:srgbClr val="24292F"/>
                </a:solidFill>
                <a:effectLst/>
                <a:latin typeface="-apple-system"/>
              </a:rPr>
              <a:t> is uncompressed, it is a directory:</a:t>
            </a:r>
          </a:p>
          <a:p>
            <a:r>
              <a:rPr lang="en-US" dirty="0"/>
              <a:t>|-- </a:t>
            </a:r>
            <a:r>
              <a:rPr lang="en-US" dirty="0" err="1"/>
              <a:t>document_parses</a:t>
            </a:r>
            <a:r>
              <a:rPr lang="en-US" dirty="0"/>
              <a:t>/ </a:t>
            </a:r>
          </a:p>
          <a:p>
            <a:pPr marL="457200" lvl="1" indent="0">
              <a:buNone/>
            </a:pPr>
            <a:r>
              <a:rPr lang="en-US" dirty="0"/>
              <a:t>   |-- </a:t>
            </a:r>
            <a:r>
              <a:rPr lang="en-US" dirty="0" err="1"/>
              <a:t>pdf_json</a:t>
            </a:r>
            <a:r>
              <a:rPr lang="en-US" dirty="0"/>
              <a:t>/ </a:t>
            </a:r>
          </a:p>
          <a:p>
            <a:pPr marL="457200" lvl="1" indent="0">
              <a:buNone/>
            </a:pPr>
            <a:r>
              <a:rPr lang="en-US" dirty="0"/>
              <a:t>		|-- 80013c44d7d2d3949096511ad6fa424a2c740813.json </a:t>
            </a:r>
          </a:p>
          <a:p>
            <a:pPr marL="457200" lvl="1" indent="0">
              <a:buNone/>
            </a:pPr>
            <a:r>
              <a:rPr lang="en-US" dirty="0"/>
              <a:t>		|-- bfe20b3580e7c539c16ce4b1e424caf917d3be39.json </a:t>
            </a:r>
          </a:p>
          <a:p>
            <a:pPr marL="457200" lvl="1" indent="0">
              <a:buNone/>
            </a:pPr>
            <a:r>
              <a:rPr lang="en-US" dirty="0"/>
              <a:t>		|-- ... </a:t>
            </a:r>
          </a:p>
          <a:p>
            <a:pPr marL="457200" lvl="1" indent="0">
              <a:buNone/>
            </a:pPr>
            <a:r>
              <a:rPr lang="en-US" dirty="0"/>
              <a:t>		|-- </a:t>
            </a:r>
            <a:r>
              <a:rPr lang="en-US" dirty="0" err="1"/>
              <a:t>pmc_json</a:t>
            </a:r>
            <a:r>
              <a:rPr lang="en-US" dirty="0"/>
              <a:t>/ </a:t>
            </a:r>
          </a:p>
          <a:p>
            <a:pPr marL="457200" lvl="1" indent="0">
              <a:buNone/>
            </a:pPr>
            <a:r>
              <a:rPr lang="en-US" dirty="0"/>
              <a:t>   |-- PMC7096781.xml.json </a:t>
            </a:r>
          </a:p>
          <a:p>
            <a:pPr marL="457200" lvl="1" indent="0">
              <a:buNone/>
            </a:pPr>
            <a:r>
              <a:rPr lang="en-US" dirty="0"/>
              <a:t>		|-- PMC7118448.xml.json </a:t>
            </a:r>
          </a:p>
          <a:p>
            <a:pPr marL="457200" lvl="1" indent="0">
              <a:buNone/>
            </a:pPr>
            <a:r>
              <a:rPr lang="en-US" dirty="0"/>
              <a:t>		|-- ...</a:t>
            </a:r>
          </a:p>
        </p:txBody>
      </p:sp>
    </p:spTree>
    <p:extLst>
      <p:ext uri="{BB962C8B-B14F-4D97-AF65-F5344CB8AC3E}">
        <p14:creationId xmlns:p14="http://schemas.microsoft.com/office/powerpoint/2010/main" val="341055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23C5-439C-3331-E053-66EBB11C465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EA8F0CF-71E6-46BC-A598-E03123CE8CAA}"/>
              </a:ext>
            </a:extLst>
          </p:cNvPr>
          <p:cNvSpPr>
            <a:spLocks noGrp="1"/>
          </p:cNvSpPr>
          <p:nvPr>
            <p:ph idx="1"/>
          </p:nvPr>
        </p:nvSpPr>
        <p:spPr/>
        <p:txBody>
          <a:bodyPr/>
          <a:lstStyle/>
          <a:p>
            <a:r>
              <a:rPr lang="en-US" dirty="0"/>
              <a:t> </a:t>
            </a:r>
            <a:r>
              <a:rPr lang="en-US" dirty="0" err="1"/>
              <a:t>Polosukhin</a:t>
            </a:r>
            <a:r>
              <a:rPr lang="en-US" dirty="0"/>
              <a:t>, </a:t>
            </a:r>
            <a:r>
              <a:rPr lang="en-US" dirty="0" err="1"/>
              <a:t>Illia</a:t>
            </a:r>
            <a:r>
              <a:rPr lang="en-US" dirty="0"/>
              <a:t>; Kaiser, Lukasz; Gomez, Aidan N.; Jones, </a:t>
            </a:r>
            <a:r>
              <a:rPr lang="en-US" dirty="0" err="1"/>
              <a:t>Llion</a:t>
            </a:r>
            <a:r>
              <a:rPr lang="en-US" dirty="0"/>
              <a:t>; </a:t>
            </a:r>
            <a:r>
              <a:rPr lang="en-US" dirty="0" err="1"/>
              <a:t>Uszkoreit</a:t>
            </a:r>
            <a:r>
              <a:rPr lang="en-US" dirty="0"/>
              <a:t>, Jakob; Parmar, Niki; </a:t>
            </a:r>
            <a:r>
              <a:rPr lang="en-US" dirty="0" err="1"/>
              <a:t>Shazeer</a:t>
            </a:r>
            <a:r>
              <a:rPr lang="en-US" dirty="0"/>
              <a:t>, Noam; Vaswani, Ashish (2017-06-12). "Attention Is All You Need". arXiv:1706.03762 [</a:t>
            </a:r>
            <a:r>
              <a:rPr lang="en-US" dirty="0" err="1"/>
              <a:t>cs.CL</a:t>
            </a:r>
            <a:r>
              <a:rPr lang="en-US" dirty="0"/>
              <a:t>].</a:t>
            </a:r>
          </a:p>
          <a:p>
            <a:endParaRPr lang="en-US" dirty="0"/>
          </a:p>
        </p:txBody>
      </p:sp>
    </p:spTree>
    <p:extLst>
      <p:ext uri="{BB962C8B-B14F-4D97-AF65-F5344CB8AC3E}">
        <p14:creationId xmlns:p14="http://schemas.microsoft.com/office/powerpoint/2010/main" val="121588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7118-D4D6-D504-D275-71668CE97AA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C2BAB4D-FC4A-0186-147A-3B13E60719ED}"/>
              </a:ext>
            </a:extLst>
          </p:cNvPr>
          <p:cNvSpPr>
            <a:spLocks noGrp="1"/>
          </p:cNvSpPr>
          <p:nvPr>
            <p:ph idx="1"/>
          </p:nvPr>
        </p:nvSpPr>
        <p:spPr/>
        <p:txBody>
          <a:bodyPr/>
          <a:lstStyle/>
          <a:p>
            <a:r>
              <a:rPr lang="en-US" dirty="0"/>
              <a:t>Several effects of covid have been reported. The literature is thus, replete with publications on COVID-19. This presents a challenge; finding the most relevant COVID-related publication with respect to a condition/disease.</a:t>
            </a:r>
          </a:p>
          <a:p>
            <a:r>
              <a:rPr lang="en-US" dirty="0"/>
              <a:t>This study thus aims to use natural language processing to:</a:t>
            </a:r>
          </a:p>
          <a:p>
            <a:pPr marL="0" indent="0">
              <a:buNone/>
            </a:pPr>
            <a:r>
              <a:rPr lang="en-US" dirty="0"/>
              <a:t>	1.  Identify from an abstract the keywords that best describes its 	subject.</a:t>
            </a:r>
          </a:p>
          <a:p>
            <a:pPr marL="0" indent="0">
              <a:buNone/>
            </a:pPr>
            <a:r>
              <a:rPr lang="en-US" dirty="0"/>
              <a:t>	2. Tag a COVID-19 abstract with the fewest words possible. </a:t>
            </a:r>
            <a:r>
              <a:rPr lang="en-US" dirty="0" err="1"/>
              <a:t>eg.</a:t>
            </a:r>
            <a:r>
              <a:rPr lang="en-US" dirty="0"/>
              <a:t> 	“</a:t>
            </a:r>
            <a:r>
              <a:rPr lang="en-US" i="1" dirty="0"/>
              <a:t>COVID-19 Neuro-generation Cognitive Impairment</a:t>
            </a:r>
            <a:r>
              <a:rPr lang="en-US" dirty="0"/>
              <a:t>”</a:t>
            </a:r>
          </a:p>
        </p:txBody>
      </p:sp>
    </p:spTree>
    <p:extLst>
      <p:ext uri="{BB962C8B-B14F-4D97-AF65-F5344CB8AC3E}">
        <p14:creationId xmlns:p14="http://schemas.microsoft.com/office/powerpoint/2010/main" val="268143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0E93-932B-277A-A370-0298CF61D3C6}"/>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B3408CDE-C524-A0A3-F5DE-3A1CE9B4E04D}"/>
              </a:ext>
            </a:extLst>
          </p:cNvPr>
          <p:cNvSpPr>
            <a:spLocks noGrp="1"/>
          </p:cNvSpPr>
          <p:nvPr>
            <p:ph idx="1"/>
          </p:nvPr>
        </p:nvSpPr>
        <p:spPr/>
        <p:txBody>
          <a:bodyPr/>
          <a:lstStyle/>
          <a:p>
            <a:pPr marL="0" indent="0">
              <a:buNone/>
            </a:pPr>
            <a:r>
              <a:rPr lang="en-US" dirty="0"/>
              <a:t>At the end of this study:</a:t>
            </a:r>
          </a:p>
          <a:p>
            <a:endParaRPr lang="en-US" dirty="0"/>
          </a:p>
          <a:p>
            <a:r>
              <a:rPr lang="en-US" dirty="0"/>
              <a:t>An NLP model that can tag a COVID research publication based on a given biological term/condition/disease would be developed.</a:t>
            </a:r>
          </a:p>
          <a:p>
            <a:pPr marL="457200" lvl="1" indent="0">
              <a:buNone/>
            </a:pPr>
            <a:endParaRPr lang="en-US" dirty="0"/>
          </a:p>
          <a:p>
            <a:pPr marL="914400" lvl="1" indent="-457200">
              <a:buFont typeface="+mj-lt"/>
              <a:buAutoNum type="arabicPeriod"/>
            </a:pPr>
            <a:endParaRPr lang="en-US" dirty="0"/>
          </a:p>
        </p:txBody>
      </p:sp>
    </p:spTree>
    <p:extLst>
      <p:ext uri="{BB962C8B-B14F-4D97-AF65-F5344CB8AC3E}">
        <p14:creationId xmlns:p14="http://schemas.microsoft.com/office/powerpoint/2010/main" val="57610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6BE5-BD38-8FD1-BE46-AEF06C62AD8A}"/>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E9291D6E-8CA3-D3D9-3EB4-9631A12757F0}"/>
              </a:ext>
            </a:extLst>
          </p:cNvPr>
          <p:cNvSpPr>
            <a:spLocks noGrp="1"/>
          </p:cNvSpPr>
          <p:nvPr>
            <p:ph idx="1"/>
          </p:nvPr>
        </p:nvSpPr>
        <p:spPr>
          <a:xfrm>
            <a:off x="635431" y="1503336"/>
            <a:ext cx="10718369" cy="4989539"/>
          </a:xfrm>
        </p:spPr>
        <p:txBody>
          <a:bodyPr>
            <a:normAutofit fontScale="92500" lnSpcReduction="10000"/>
          </a:bodyPr>
          <a:lstStyle/>
          <a:p>
            <a:pPr marL="228600" indent="-228600">
              <a:buAutoNum type="arabicPeriod"/>
            </a:pPr>
            <a:r>
              <a:rPr lang="en-US" dirty="0"/>
              <a:t>Bert model</a:t>
            </a:r>
          </a:p>
          <a:p>
            <a:pPr marL="228600" indent="-228600">
              <a:buAutoNum type="arabicPeriod"/>
            </a:pPr>
            <a:r>
              <a:rPr lang="en-US" dirty="0"/>
              <a:t>Transformer model </a:t>
            </a:r>
            <a:br>
              <a:rPr lang="en-US" dirty="0"/>
            </a:br>
            <a:r>
              <a:rPr lang="en-US" dirty="0"/>
              <a:t>Google T5 (summarization) </a:t>
            </a:r>
          </a:p>
          <a:p>
            <a:pPr marL="685800" lvl="1" indent="-228600">
              <a:buAutoNum type="arabicPeriod"/>
            </a:pPr>
            <a:r>
              <a:rPr lang="en-US" dirty="0"/>
              <a:t>Dataset preparation. What is x and what is Y?</a:t>
            </a:r>
          </a:p>
          <a:p>
            <a:pPr marL="1143000" lvl="2" indent="-228600">
              <a:buAutoNum type="arabicPeriod"/>
            </a:pPr>
            <a:r>
              <a:rPr lang="en-US" dirty="0"/>
              <a:t>Options</a:t>
            </a:r>
          </a:p>
          <a:p>
            <a:pPr marL="1600200" lvl="3" indent="-228600">
              <a:buAutoNum type="arabicPeriod"/>
            </a:pPr>
            <a:r>
              <a:rPr lang="en-US" dirty="0"/>
              <a:t>Using Title</a:t>
            </a:r>
          </a:p>
          <a:p>
            <a:pPr marL="1600200" lvl="3" indent="-228600">
              <a:buAutoNum type="arabicPeriod"/>
            </a:pPr>
            <a:r>
              <a:rPr lang="en-US" dirty="0"/>
              <a:t>Using keyword listed in the article.</a:t>
            </a:r>
          </a:p>
          <a:p>
            <a:pPr marL="1600200" lvl="3" indent="-228600">
              <a:buAutoNum type="arabicPeriod"/>
            </a:pPr>
            <a:endParaRPr lang="en-US" dirty="0"/>
          </a:p>
          <a:p>
            <a:pPr marL="1600200" lvl="3" indent="-228600">
              <a:buAutoNum type="arabicPeriod"/>
            </a:pPr>
            <a:endParaRPr lang="en-US" dirty="0"/>
          </a:p>
          <a:p>
            <a:pPr marL="1600200" lvl="3" indent="-228600">
              <a:buAutoNum type="arabicPeriod"/>
            </a:pPr>
            <a:r>
              <a:rPr lang="en-US" dirty="0"/>
              <a:t>Get model, get dataset. Justify why you want </a:t>
            </a:r>
          </a:p>
          <a:p>
            <a:pPr marL="1600200" lvl="3" indent="-228600">
              <a:buAutoNum type="arabicPeriod"/>
            </a:pPr>
            <a:r>
              <a:rPr lang="en-US" dirty="0"/>
              <a:t>Review(summary) of suitable model that I Intend to explore. Use a table and reasons of interest. Pros and Cons. </a:t>
            </a:r>
          </a:p>
          <a:p>
            <a:pPr marL="228600" indent="-228600">
              <a:buAutoNum type="arabicPeriod"/>
            </a:pPr>
            <a:r>
              <a:rPr lang="en-US" dirty="0"/>
              <a:t> Two (2) ways of summarization</a:t>
            </a:r>
          </a:p>
          <a:p>
            <a:pPr marL="685800" lvl="1" indent="-228600">
              <a:buAutoNum type="arabicPeriod"/>
            </a:pPr>
            <a:r>
              <a:rPr lang="en-US" dirty="0"/>
              <a:t>Extractive summarization</a:t>
            </a:r>
          </a:p>
          <a:p>
            <a:pPr marL="685800" lvl="1" indent="-228600">
              <a:buAutoNum type="arabicPeriod"/>
            </a:pPr>
            <a:r>
              <a:rPr lang="en-US" dirty="0"/>
              <a:t>Abstractive summarization using transformer model.</a:t>
            </a:r>
          </a:p>
          <a:p>
            <a:pPr marL="0" indent="0">
              <a:buNone/>
            </a:pPr>
            <a:endParaRPr lang="en-US" dirty="0"/>
          </a:p>
          <a:p>
            <a:pPr marL="228600" indent="-228600">
              <a:buAutoNum type="arabicPeriod"/>
            </a:pPr>
            <a:endParaRPr lang="en-US" dirty="0"/>
          </a:p>
          <a:p>
            <a:pPr marL="685800" lvl="1" indent="-228600">
              <a:buAutoNum type="arabicPeriod"/>
            </a:pPr>
            <a:endParaRPr lang="en-US" dirty="0"/>
          </a:p>
          <a:p>
            <a:pPr marL="685800" lvl="1" indent="-228600">
              <a:buAutoNum type="arabicPeriod"/>
            </a:pPr>
            <a:endParaRPr lang="en-US" dirty="0"/>
          </a:p>
          <a:p>
            <a:endParaRPr lang="en-US" dirty="0"/>
          </a:p>
        </p:txBody>
      </p:sp>
    </p:spTree>
    <p:extLst>
      <p:ext uri="{BB962C8B-B14F-4D97-AF65-F5344CB8AC3E}">
        <p14:creationId xmlns:p14="http://schemas.microsoft.com/office/powerpoint/2010/main" val="219611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70F6-14E5-0DD7-CA65-8836AE10288D}"/>
              </a:ext>
            </a:extLst>
          </p:cNvPr>
          <p:cNvSpPr>
            <a:spLocks noGrp="1"/>
          </p:cNvSpPr>
          <p:nvPr>
            <p:ph type="title"/>
          </p:nvPr>
        </p:nvSpPr>
        <p:spPr/>
        <p:txBody>
          <a:bodyPr/>
          <a:lstStyle/>
          <a:p>
            <a:r>
              <a:rPr lang="en-US" dirty="0"/>
              <a:t>Bidirectional Encoder Representations from Transformers (BERT)</a:t>
            </a:r>
          </a:p>
        </p:txBody>
      </p:sp>
      <p:sp>
        <p:nvSpPr>
          <p:cNvPr id="3" name="Content Placeholder 2">
            <a:extLst>
              <a:ext uri="{FF2B5EF4-FFF2-40B4-BE49-F238E27FC236}">
                <a16:creationId xmlns:a16="http://schemas.microsoft.com/office/drawing/2014/main" id="{8B573754-1C82-82B1-CC22-544623108EFA}"/>
              </a:ext>
            </a:extLst>
          </p:cNvPr>
          <p:cNvSpPr>
            <a:spLocks noGrp="1"/>
          </p:cNvSpPr>
          <p:nvPr>
            <p:ph idx="1"/>
          </p:nvPr>
        </p:nvSpPr>
        <p:spPr/>
        <p:txBody>
          <a:bodyPr/>
          <a:lstStyle/>
          <a:p>
            <a:r>
              <a:rPr lang="en-US" dirty="0"/>
              <a:t>Bidirectional Encoder Representations from Transformers (BERT) is a transformer-based machine learning technique for natural language processing (NLP) pre-training developed by Google.</a:t>
            </a:r>
          </a:p>
          <a:p>
            <a:endParaRPr lang="en-US" dirty="0"/>
          </a:p>
          <a:p>
            <a:r>
              <a:rPr lang="en-US" dirty="0"/>
              <a:t>A 2020 literature survey concluded that "in a little over a year, BERT has become a ubiquitous baseline in NLP experiments", counting over 150 research publications analyzing and improving the model.</a:t>
            </a:r>
          </a:p>
        </p:txBody>
      </p:sp>
    </p:spTree>
    <p:extLst>
      <p:ext uri="{BB962C8B-B14F-4D97-AF65-F5344CB8AC3E}">
        <p14:creationId xmlns:p14="http://schemas.microsoft.com/office/powerpoint/2010/main" val="150061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B912-CA6C-185D-23AF-6F276E442E05}"/>
              </a:ext>
            </a:extLst>
          </p:cNvPr>
          <p:cNvSpPr>
            <a:spLocks noGrp="1"/>
          </p:cNvSpPr>
          <p:nvPr>
            <p:ph type="title"/>
          </p:nvPr>
        </p:nvSpPr>
        <p:spPr/>
        <p:txBody>
          <a:bodyPr/>
          <a:lstStyle/>
          <a:p>
            <a:r>
              <a:rPr lang="en-US" dirty="0"/>
              <a:t>BERT</a:t>
            </a:r>
          </a:p>
        </p:txBody>
      </p:sp>
      <p:sp>
        <p:nvSpPr>
          <p:cNvPr id="3" name="Content Placeholder 2">
            <a:extLst>
              <a:ext uri="{FF2B5EF4-FFF2-40B4-BE49-F238E27FC236}">
                <a16:creationId xmlns:a16="http://schemas.microsoft.com/office/drawing/2014/main" id="{307739F8-0D48-9560-AD55-32ADF772C7E2}"/>
              </a:ext>
            </a:extLst>
          </p:cNvPr>
          <p:cNvSpPr>
            <a:spLocks noGrp="1"/>
          </p:cNvSpPr>
          <p:nvPr>
            <p:ph idx="1"/>
          </p:nvPr>
        </p:nvSpPr>
        <p:spPr>
          <a:xfrm>
            <a:off x="685800" y="1994958"/>
            <a:ext cx="10515600" cy="3999442"/>
          </a:xfrm>
        </p:spPr>
        <p:txBody>
          <a:bodyPr/>
          <a:lstStyle/>
          <a:p>
            <a:r>
              <a:rPr lang="en-US" dirty="0"/>
              <a:t>The original English-language BERT has two models:[1] </a:t>
            </a:r>
          </a:p>
          <a:p>
            <a:pPr marL="457200" lvl="1" indent="0">
              <a:buNone/>
            </a:pPr>
            <a:r>
              <a:rPr lang="en-US" dirty="0"/>
              <a:t>(1) the BERTBASE: 12 encoders with 12 bidirectional self-attention heads</a:t>
            </a:r>
          </a:p>
          <a:p>
            <a:pPr marL="457200" lvl="1" indent="0">
              <a:buNone/>
            </a:pPr>
            <a:r>
              <a:rPr lang="en-US" dirty="0"/>
              <a:t>(2) the BERTLARGE: 24 encoders with 16 bidirectional self-attention heads. </a:t>
            </a:r>
          </a:p>
          <a:p>
            <a:pPr marL="457200" lvl="1" indent="0">
              <a:buNone/>
            </a:pPr>
            <a:endParaRPr lang="en-US" dirty="0"/>
          </a:p>
          <a:p>
            <a:r>
              <a:rPr lang="en-US" dirty="0"/>
              <a:t>Both models are pre-trained from unlabeled data extracted from the </a:t>
            </a:r>
            <a:r>
              <a:rPr lang="en-US" dirty="0" err="1"/>
              <a:t>BooksCorpus</a:t>
            </a:r>
            <a:r>
              <a:rPr lang="en-US" dirty="0"/>
              <a:t>[4] with 800M words and English Wikipedia with 2,500M words.</a:t>
            </a:r>
          </a:p>
          <a:p>
            <a:pPr marL="0" indent="0">
              <a:buNone/>
            </a:pPr>
            <a:endParaRPr lang="en-US" dirty="0"/>
          </a:p>
        </p:txBody>
      </p:sp>
    </p:spTree>
    <p:extLst>
      <p:ext uri="{BB962C8B-B14F-4D97-AF65-F5344CB8AC3E}">
        <p14:creationId xmlns:p14="http://schemas.microsoft.com/office/powerpoint/2010/main" val="187592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79D4-8F58-72D9-BD47-38D528EAED3F}"/>
              </a:ext>
            </a:extLst>
          </p:cNvPr>
          <p:cNvSpPr>
            <a:spLocks noGrp="1"/>
          </p:cNvSpPr>
          <p:nvPr>
            <p:ph type="title"/>
          </p:nvPr>
        </p:nvSpPr>
        <p:spPr>
          <a:xfrm>
            <a:off x="838200" y="18255"/>
            <a:ext cx="10515600" cy="1325563"/>
          </a:xfrm>
        </p:spPr>
        <p:txBody>
          <a:bodyPr/>
          <a:lstStyle/>
          <a:p>
            <a:r>
              <a:rPr lang="en-US" b="0" i="0" dirty="0">
                <a:solidFill>
                  <a:srgbClr val="000000"/>
                </a:solidFill>
                <a:effectLst/>
                <a:latin typeface="Linux Libertine"/>
              </a:rPr>
              <a:t>BERT Architecture</a:t>
            </a:r>
            <a:endParaRPr lang="en-US" dirty="0"/>
          </a:p>
        </p:txBody>
      </p:sp>
      <p:sp>
        <p:nvSpPr>
          <p:cNvPr id="3" name="Content Placeholder 2">
            <a:extLst>
              <a:ext uri="{FF2B5EF4-FFF2-40B4-BE49-F238E27FC236}">
                <a16:creationId xmlns:a16="http://schemas.microsoft.com/office/drawing/2014/main" id="{787AD435-178E-C13A-8E68-EB259E7AFA0C}"/>
              </a:ext>
            </a:extLst>
          </p:cNvPr>
          <p:cNvSpPr>
            <a:spLocks noGrp="1"/>
          </p:cNvSpPr>
          <p:nvPr>
            <p:ph idx="1"/>
          </p:nvPr>
        </p:nvSpPr>
        <p:spPr>
          <a:xfrm>
            <a:off x="838199" y="1100667"/>
            <a:ext cx="10828867" cy="5063066"/>
          </a:xfrm>
        </p:spPr>
        <p:txBody>
          <a:bodyPr>
            <a:normAutofit/>
          </a:bodyPr>
          <a:lstStyle/>
          <a:p>
            <a:r>
              <a:rPr lang="en-US" dirty="0"/>
              <a:t>BERT is at its core a transformer language model with a variable number of encoder layers and self-attention heads. The architecture is "almost identical" to the original transformer implementation in Vaswani et al. (2017).[</a:t>
            </a:r>
          </a:p>
          <a:p>
            <a:r>
              <a:rPr lang="en-US" dirty="0"/>
              <a:t>BERT was pretrained on two tasks: language modeling (15% of tokens were masked and BERT was trained to predict them from context) and next sentence prediction (BERT was trained to predict if a chosen next sentence was probable or not given the first sentence). </a:t>
            </a:r>
          </a:p>
          <a:p>
            <a:r>
              <a:rPr lang="en-US" dirty="0"/>
              <a:t>As a result of the training process, BERT learns contextual embeddings for words. After pretraining, which is computationally expensive, BERT can be finetuned with fewer resources on smaller datasets to optimize its performance on specific tasks.[1][6]</a:t>
            </a:r>
          </a:p>
          <a:p>
            <a:endParaRPr lang="en-US" dirty="0"/>
          </a:p>
        </p:txBody>
      </p:sp>
    </p:spTree>
    <p:extLst>
      <p:ext uri="{BB962C8B-B14F-4D97-AF65-F5344CB8AC3E}">
        <p14:creationId xmlns:p14="http://schemas.microsoft.com/office/powerpoint/2010/main" val="295470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7187-193C-68EA-17A7-E9E32BEE5E0B}"/>
              </a:ext>
            </a:extLst>
          </p:cNvPr>
          <p:cNvSpPr>
            <a:spLocks noGrp="1"/>
          </p:cNvSpPr>
          <p:nvPr>
            <p:ph type="title"/>
          </p:nvPr>
        </p:nvSpPr>
        <p:spPr>
          <a:xfrm>
            <a:off x="838200" y="365125"/>
            <a:ext cx="10515600" cy="1460500"/>
          </a:xfrm>
        </p:spPr>
        <p:txBody>
          <a:bodyPr/>
          <a:lstStyle/>
          <a:p>
            <a:r>
              <a:rPr lang="en-US" dirty="0"/>
              <a:t>Google T5: Text-To-Text Transfer Transformer</a:t>
            </a:r>
          </a:p>
        </p:txBody>
      </p:sp>
      <p:sp>
        <p:nvSpPr>
          <p:cNvPr id="3" name="Content Placeholder 2">
            <a:extLst>
              <a:ext uri="{FF2B5EF4-FFF2-40B4-BE49-F238E27FC236}">
                <a16:creationId xmlns:a16="http://schemas.microsoft.com/office/drawing/2014/main" id="{BCEA5297-14BC-8B2F-B1E6-FD6E730EC6C3}"/>
              </a:ext>
            </a:extLst>
          </p:cNvPr>
          <p:cNvSpPr>
            <a:spLocks noGrp="1"/>
          </p:cNvSpPr>
          <p:nvPr>
            <p:ph idx="1"/>
          </p:nvPr>
        </p:nvSpPr>
        <p:spPr/>
        <p:txBody>
          <a:bodyPr/>
          <a:lstStyle/>
          <a:p>
            <a:r>
              <a:rPr lang="en-US" dirty="0"/>
              <a:t>T5 (Text-to-Text Transfer Transformer), is a Transformer based architecture that uses a </a:t>
            </a:r>
            <a:r>
              <a:rPr lang="en-US" i="1" dirty="0"/>
              <a:t>text-to-text approach</a:t>
            </a:r>
            <a:r>
              <a:rPr lang="en-US" dirty="0"/>
              <a:t>. Every task – including translation, question answering, and classification – is cast as feeding the model text as input and training it to generate some target text. This allows for the use of the same model, loss function, hyperparameters, etc. across our diverse set of tasks. The changes compared to BERT include:</a:t>
            </a:r>
          </a:p>
          <a:p>
            <a:r>
              <a:rPr lang="en-US" dirty="0"/>
              <a:t>Adding a causal decoder to the bidirectional architecture.</a:t>
            </a:r>
          </a:p>
          <a:p>
            <a:r>
              <a:rPr lang="en-US" dirty="0"/>
              <a:t>Replacing the fill-in-the-blank cloze task with a mix of alternative pre-training tasks.</a:t>
            </a:r>
          </a:p>
          <a:p>
            <a:endParaRPr lang="en-US" dirty="0"/>
          </a:p>
        </p:txBody>
      </p:sp>
    </p:spTree>
    <p:extLst>
      <p:ext uri="{BB962C8B-B14F-4D97-AF65-F5344CB8AC3E}">
        <p14:creationId xmlns:p14="http://schemas.microsoft.com/office/powerpoint/2010/main" val="285491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2D6C-6E63-E2C7-CC94-CD231ADBE1B7}"/>
              </a:ext>
            </a:extLst>
          </p:cNvPr>
          <p:cNvSpPr>
            <a:spLocks noGrp="1"/>
          </p:cNvSpPr>
          <p:nvPr>
            <p:ph type="title"/>
          </p:nvPr>
        </p:nvSpPr>
        <p:spPr/>
        <p:txBody>
          <a:bodyPr/>
          <a:lstStyle/>
          <a:p>
            <a:r>
              <a:rPr lang="en-US" dirty="0"/>
              <a:t>Summarization</a:t>
            </a:r>
          </a:p>
        </p:txBody>
      </p:sp>
      <p:sp>
        <p:nvSpPr>
          <p:cNvPr id="3" name="Content Placeholder 2">
            <a:extLst>
              <a:ext uri="{FF2B5EF4-FFF2-40B4-BE49-F238E27FC236}">
                <a16:creationId xmlns:a16="http://schemas.microsoft.com/office/drawing/2014/main" id="{71BD519C-D428-C093-336C-555FFA571583}"/>
              </a:ext>
            </a:extLst>
          </p:cNvPr>
          <p:cNvSpPr>
            <a:spLocks noGrp="1"/>
          </p:cNvSpPr>
          <p:nvPr>
            <p:ph idx="1"/>
          </p:nvPr>
        </p:nvSpPr>
        <p:spPr/>
        <p:txBody>
          <a:bodyPr/>
          <a:lstStyle/>
          <a:p>
            <a:r>
              <a:rPr lang="en-US" dirty="0"/>
              <a:t>Summarization is the ability to explain a larger piece of literature in short and covering most of the meaning the context addresses.</a:t>
            </a:r>
          </a:p>
          <a:p>
            <a:pPr marL="0" indent="0">
              <a:buNone/>
            </a:pPr>
            <a:endParaRPr lang="en-US" dirty="0"/>
          </a:p>
          <a:p>
            <a:r>
              <a:rPr lang="en-US" dirty="0"/>
              <a:t>In Natural Language Processing, the summarization task can be broadly classified into two categories:</a:t>
            </a:r>
          </a:p>
          <a:p>
            <a:pPr marL="914400" lvl="1" indent="-457200">
              <a:buFont typeface="+mj-lt"/>
              <a:buAutoNum type="arabicPeriod"/>
            </a:pPr>
            <a:r>
              <a:rPr lang="en-US" dirty="0"/>
              <a:t>Extractive Summarization</a:t>
            </a:r>
          </a:p>
          <a:p>
            <a:pPr marL="914400" lvl="1" indent="-457200">
              <a:buFont typeface="+mj-lt"/>
              <a:buAutoNum type="arabicPeriod"/>
            </a:pPr>
            <a:r>
              <a:rPr lang="en-US" dirty="0"/>
              <a:t>Abstractive Summarization</a:t>
            </a:r>
          </a:p>
          <a:p>
            <a:endParaRPr lang="en-US" dirty="0"/>
          </a:p>
        </p:txBody>
      </p:sp>
    </p:spTree>
    <p:extLst>
      <p:ext uri="{BB962C8B-B14F-4D97-AF65-F5344CB8AC3E}">
        <p14:creationId xmlns:p14="http://schemas.microsoft.com/office/powerpoint/2010/main" val="314739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1248</Words>
  <Application>Microsoft Macintosh PowerPoint</Application>
  <PresentationFormat>Widescreen</PresentationFormat>
  <Paragraphs>116</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Calibri Light</vt:lpstr>
      <vt:lpstr>Linux Libertine</vt:lpstr>
      <vt:lpstr>source-serif-pro</vt:lpstr>
      <vt:lpstr>Office Theme</vt:lpstr>
      <vt:lpstr>CORD-19 Analytics Abstract Title Tagging</vt:lpstr>
      <vt:lpstr>Motivation</vt:lpstr>
      <vt:lpstr>Outcomes</vt:lpstr>
      <vt:lpstr>To Do</vt:lpstr>
      <vt:lpstr>Bidirectional Encoder Representations from Transformers (BERT)</vt:lpstr>
      <vt:lpstr>BERT</vt:lpstr>
      <vt:lpstr>BERT Architecture</vt:lpstr>
      <vt:lpstr>Google T5: Text-To-Text Transfer Transformer</vt:lpstr>
      <vt:lpstr>Summarization</vt:lpstr>
      <vt:lpstr>Extractive Summarization</vt:lpstr>
      <vt:lpstr>Abstractive Summarization</vt:lpstr>
      <vt:lpstr>Abstractive Summarization</vt:lpstr>
      <vt:lpstr>Dataset (CORD-19)</vt:lpstr>
      <vt:lpstr>Dataset cont’d</vt:lpstr>
      <vt:lpstr>Dataset cont’d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CORD-19 Analytics</dc:title>
  <dc:creator>Otoo, Raymond A</dc:creator>
  <cp:lastModifiedBy>Otoo, Raymond A</cp:lastModifiedBy>
  <cp:revision>2</cp:revision>
  <dcterms:created xsi:type="dcterms:W3CDTF">2022-11-09T14:36:21Z</dcterms:created>
  <dcterms:modified xsi:type="dcterms:W3CDTF">2022-11-14T22:35:02Z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a390d5-a4f3-448c-8368-24080179bc53_Enabled">
    <vt:lpwstr>true</vt:lpwstr>
  </property>
  <property fmtid="{D5CDD505-2E9C-101B-9397-08002B2CF9AE}" pid="3" name="MSIP_Label_8ca390d5-a4f3-448c-8368-24080179bc53_SetDate">
    <vt:lpwstr>2022-11-09T15:00:43Z</vt:lpwstr>
  </property>
  <property fmtid="{D5CDD505-2E9C-101B-9397-08002B2CF9AE}" pid="4" name="MSIP_Label_8ca390d5-a4f3-448c-8368-24080179bc53_Method">
    <vt:lpwstr>Standard</vt:lpwstr>
  </property>
  <property fmtid="{D5CDD505-2E9C-101B-9397-08002B2CF9AE}" pid="5" name="MSIP_Label_8ca390d5-a4f3-448c-8368-24080179bc53_Name">
    <vt:lpwstr>Low Risk</vt:lpwstr>
  </property>
  <property fmtid="{D5CDD505-2E9C-101B-9397-08002B2CF9AE}" pid="6" name="MSIP_Label_8ca390d5-a4f3-448c-8368-24080179bc53_SiteId">
    <vt:lpwstr>5b703aa0-061f-4ed9-beca-765a39ee1304</vt:lpwstr>
  </property>
  <property fmtid="{D5CDD505-2E9C-101B-9397-08002B2CF9AE}" pid="7" name="MSIP_Label_8ca390d5-a4f3-448c-8368-24080179bc53_ActionId">
    <vt:lpwstr>0036159f-a15f-4017-897b-b42600e0f823</vt:lpwstr>
  </property>
  <property fmtid="{D5CDD505-2E9C-101B-9397-08002B2CF9AE}" pid="8" name="MSIP_Label_8ca390d5-a4f3-448c-8368-24080179bc53_ContentBits">
    <vt:lpwstr>0</vt:lpwstr>
  </property>
</Properties>
</file>