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46B"/>
    <a:srgbClr val="EDDBAE"/>
    <a:srgbClr val="DEA62C"/>
    <a:srgbClr val="93C4ED"/>
    <a:srgbClr val="00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0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A824-5344-4AC7-8A5F-A574A29DE407}" type="datetimeFigureOut">
              <a:rPr lang="en-US" smtClean="0"/>
              <a:t>14/08/2022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CD69-28B6-48D5-8546-1BC966055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15/cdbme-2020-3032" TargetMode="External"/><Relationship Id="rId2" Type="http://schemas.openxmlformats.org/officeDocument/2006/relationships/hyperlink" Target="https://radiologykey.com/resol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echotech.com/produ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0958" y="813354"/>
            <a:ext cx="6914095" cy="1047624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solidFill>
                  <a:srgbClr val="004F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Literature Review on Wearable/Mountable Robots for Positioning US Scanners </a:t>
            </a:r>
            <a:endParaRPr lang="en-US" sz="3200" b="1" dirty="0">
              <a:solidFill>
                <a:srgbClr val="004F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217" y="3278321"/>
            <a:ext cx="8791575" cy="2668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RAYAN HASSAN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UNIVERSITY OF PITTSBURGH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SUMMER UNDERGRADUATE RESEARCH PROGRAM (SRUP)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CUHK SUPERVISOR: PROF. HONGLIANG REN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DEPARTMENT OF ELECTRONIC ENGINEERING </a:t>
            </a:r>
          </a:p>
          <a:p>
            <a:pPr algn="ctr"/>
            <a:endParaRPr lang="en-GB" i="1" dirty="0" smtClean="0"/>
          </a:p>
          <a:p>
            <a:pPr algn="ctr"/>
            <a:endParaRPr lang="en-GB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9" y="447375"/>
            <a:ext cx="2507533" cy="1978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769" y="447375"/>
            <a:ext cx="2104246" cy="21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Content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027"/>
            <a:ext cx="10515600" cy="4973156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Overview on Ultrasound (US) Principles </a:t>
            </a:r>
          </a:p>
          <a:p>
            <a:pPr lvl="1"/>
            <a:r>
              <a:rPr lang="en-GB" sz="2000" dirty="0" smtClean="0"/>
              <a:t>Sound waves propagation </a:t>
            </a:r>
          </a:p>
          <a:p>
            <a:pPr lvl="1"/>
            <a:r>
              <a:rPr lang="en-GB" sz="2000" dirty="0" smtClean="0"/>
              <a:t>Sound waves interactions with tissues</a:t>
            </a:r>
          </a:p>
          <a:p>
            <a:pPr lvl="1"/>
            <a:r>
              <a:rPr lang="en-GB" sz="2000" dirty="0" smtClean="0"/>
              <a:t>Image resolution</a:t>
            </a:r>
          </a:p>
          <a:p>
            <a:pPr lvl="1"/>
            <a:r>
              <a:rPr lang="en-GB" sz="2000" dirty="0" smtClean="0"/>
              <a:t>Transducers</a:t>
            </a:r>
          </a:p>
          <a:p>
            <a:r>
              <a:rPr lang="en-GB" sz="2400" dirty="0" smtClean="0"/>
              <a:t>Robotic Systems for US Scanning </a:t>
            </a:r>
          </a:p>
          <a:p>
            <a:pPr lvl="1"/>
            <a:r>
              <a:rPr lang="en-GB" sz="2000" dirty="0" smtClean="0"/>
              <a:t>Mountable robots</a:t>
            </a:r>
          </a:p>
          <a:p>
            <a:pPr lvl="1"/>
            <a:r>
              <a:rPr lang="en-GB" sz="2000" dirty="0" smtClean="0"/>
              <a:t>Wearable robots</a:t>
            </a:r>
          </a:p>
          <a:p>
            <a:pPr lvl="1"/>
            <a:r>
              <a:rPr lang="en-GB" sz="2000" dirty="0" smtClean="0"/>
              <a:t>Soft robotics </a:t>
            </a:r>
          </a:p>
          <a:p>
            <a:r>
              <a:rPr lang="en-GB" sz="2400" dirty="0" smtClean="0"/>
              <a:t>Applications of Robots in US</a:t>
            </a:r>
          </a:p>
          <a:p>
            <a:pPr lvl="1"/>
            <a:r>
              <a:rPr lang="en-GB" sz="2200" dirty="0" smtClean="0"/>
              <a:t>Human assisted systems </a:t>
            </a:r>
          </a:p>
          <a:p>
            <a:pPr lvl="1"/>
            <a:r>
              <a:rPr lang="en-GB" sz="2200" dirty="0" smtClean="0"/>
              <a:t>Autonomous systems</a:t>
            </a:r>
          </a:p>
          <a:p>
            <a:r>
              <a:rPr lang="en-GB" sz="2200" dirty="0" smtClean="0"/>
              <a:t>Localization of Targeted Areas for US</a:t>
            </a:r>
          </a:p>
          <a:p>
            <a:pPr lvl="1"/>
            <a:r>
              <a:rPr lang="en-GB" sz="2200" dirty="0" smtClean="0"/>
              <a:t>Review on convolutional neural networks (CNN) </a:t>
            </a:r>
          </a:p>
          <a:p>
            <a:pPr lvl="1"/>
            <a:r>
              <a:rPr lang="en-GB" sz="2200" dirty="0" smtClean="0"/>
              <a:t>AI algorithms for US procedures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47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Overview on Ultrasound Principles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42523" cy="48170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Sound waves propagation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 </a:t>
            </a:r>
            <a:r>
              <a:rPr lang="en-GB" sz="2000" dirty="0" smtClean="0"/>
              <a:t>Propagation: quick in dense material; slow in compressible material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In soft tissues velocity of waves is constant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Sound waves interactions with tissues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Reflection upon hitting a surface with different density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The larger the difference the more echoes are reflected 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Refraction: percentage of waves get through the surface tissue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Other interactions include attenuation, interference,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Image resolution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Axial, lateral, spatial and temporal resolution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Transducers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Operates by changing piezoelectric crystal’s shape in response to an electric field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Wave sent with a centre frequency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Wave decomposed into harmonic frequencies after hitting tissues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55509" y="2589771"/>
            <a:ext cx="2760899" cy="27137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sz="1200" dirty="0" smtClean="0"/>
              <a:t>Fig.1 Difference between axial and lateral resolution shown in a US image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58" y="2797975"/>
            <a:ext cx="1932599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Robotic Systems for US Scanning 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0740"/>
            <a:ext cx="5427408" cy="510909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Mountable robots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smtClean="0"/>
              <a:t>Handle probe and position in optimal way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smtClean="0"/>
              <a:t> Generation of 3D images</a:t>
            </a:r>
          </a:p>
          <a:p>
            <a:r>
              <a:rPr lang="en-GB" sz="1200" dirty="0" smtClean="0"/>
              <a:t>                                                        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Wearable robots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 smtClean="0"/>
              <a:t>No risk caused by patient’s movement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 smtClean="0"/>
              <a:t>Brain simulation</a:t>
            </a:r>
          </a:p>
          <a:p>
            <a:endParaRPr lang="en-GB" dirty="0" smtClean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 smtClean="0"/>
          </a:p>
          <a:p>
            <a:r>
              <a:rPr lang="en-GB" sz="1200" dirty="0"/>
              <a:t>Fig.2 KUKA LBR Med robotic </a:t>
            </a:r>
            <a:r>
              <a:rPr lang="en-GB" sz="1200" dirty="0" smtClean="0"/>
              <a:t>arm                       Fig.3 Prototype of wearable robot for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                                                                                transcranial US applications</a:t>
            </a:r>
            <a:endParaRPr lang="en-GB" sz="1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8202" y="3723195"/>
            <a:ext cx="1559663" cy="2248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23" y="3723195"/>
            <a:ext cx="1514016" cy="22505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3524" y="1486151"/>
            <a:ext cx="479027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Soft robotics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smtClean="0"/>
              <a:t>Robots made out of soft materials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smtClean="0"/>
              <a:t>Allow flexibility and compliance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lvl="1"/>
            <a:endParaRPr lang="en-GB" sz="2000" dirty="0"/>
          </a:p>
          <a:p>
            <a:pPr lvl="2"/>
            <a:r>
              <a:rPr lang="en-GB" sz="1200" dirty="0" smtClean="0"/>
              <a:t>                 Fig.4 Attachable soft robot</a:t>
            </a:r>
          </a:p>
          <a:p>
            <a:pPr lvl="2"/>
            <a:endParaRPr lang="en-GB" sz="12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smtClean="0"/>
              <a:t>Origami devices: made out of flat composite sheets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smtClean="0"/>
              <a:t>Limitless options for robotic designs</a:t>
            </a: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951778" y="2570328"/>
            <a:ext cx="2018686" cy="18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Applications of Robots in US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235"/>
            <a:ext cx="10515600" cy="504394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 Human assisted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 smtClean="0"/>
              <a:t>Teleoperation: operation of machine remotely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 smtClean="0"/>
              <a:t>System consists of robot that handles the probe (patient’s side) and screen with remote probe (doctor’s side)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marL="457200" lvl="1" indent="0">
              <a:buNone/>
            </a:pPr>
            <a:r>
              <a:rPr lang="en-GB" sz="1200" dirty="0" smtClean="0"/>
              <a:t>                                                                                  Fig.5 MELODY robotic system: example of remote US scanning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600" dirty="0" smtClean="0"/>
              <a:t>Autonomous systems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200" dirty="0" smtClean="0"/>
              <a:t>Reduce human intervention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200" dirty="0" smtClean="0"/>
              <a:t>Three main notions: 3D image reconstruction, </a:t>
            </a:r>
            <a:r>
              <a:rPr lang="en-GB" sz="2200" dirty="0"/>
              <a:t>t</a:t>
            </a:r>
            <a:r>
              <a:rPr lang="en-GB" sz="2200" dirty="0" smtClean="0"/>
              <a:t>rajectory planning and probe positioning, and image quality optimization </a:t>
            </a:r>
            <a:endParaRPr lang="en-US" sz="2200" dirty="0" smtClean="0"/>
          </a:p>
          <a:p>
            <a:pPr marL="457200" lvl="1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26" y="2835798"/>
            <a:ext cx="3284384" cy="17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Localization of Targeted Areas for US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Review on CNN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2542622"/>
            <a:ext cx="1893693" cy="536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Convolution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021" y="2542622"/>
            <a:ext cx="702023" cy="536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 smtClean="0"/>
              <a:t>ReLU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2857" y="2542621"/>
            <a:ext cx="1439443" cy="536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Pooling layer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78013" y="2760896"/>
            <a:ext cx="88490" cy="1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09360" y="2760895"/>
            <a:ext cx="88490" cy="1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0059" y="2760895"/>
            <a:ext cx="88490" cy="1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29529" y="2760894"/>
            <a:ext cx="88490" cy="1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923071" y="941816"/>
            <a:ext cx="29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145413" y="1647253"/>
            <a:ext cx="648929" cy="274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</a:p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</a:p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</a:p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98" y="1690688"/>
            <a:ext cx="1747684" cy="2702940"/>
          </a:xfrm>
          <a:prstGeom prst="rect">
            <a:avLst/>
          </a:prstGeom>
        </p:spPr>
      </p:pic>
      <p:sp>
        <p:nvSpPr>
          <p:cNvPr id="55" name="Right Brace 54"/>
          <p:cNvSpPr/>
          <p:nvPr/>
        </p:nvSpPr>
        <p:spPr>
          <a:xfrm rot="5400000">
            <a:off x="3034608" y="1017991"/>
            <a:ext cx="306018" cy="4698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157" y="4528565"/>
            <a:ext cx="4700423" cy="335309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798319" y="3712573"/>
            <a:ext cx="2778596" cy="6135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Convolutional Layer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733070" y="4998811"/>
            <a:ext cx="2778596" cy="6135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Fully Connected Layer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6123" y="4765958"/>
            <a:ext cx="5701727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AI algorithms for US procedures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/>
              <a:t>A</a:t>
            </a:r>
            <a:r>
              <a:rPr lang="en-GB" sz="2000" dirty="0" smtClean="0"/>
              <a:t>ccurate localization of area of interest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smtClean="0"/>
              <a:t>Helps predict the right area to scan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smtClean="0"/>
              <a:t>Helps with other applications like drug delivery or tumour/infection detection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9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References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Fig.1</a:t>
            </a:r>
            <a:r>
              <a:rPr lang="en-GB" sz="1800" dirty="0" smtClean="0"/>
              <a:t>: </a:t>
            </a:r>
            <a:r>
              <a:rPr lang="en-US" sz="1800" i="1" dirty="0"/>
              <a:t>Resolution</a:t>
            </a:r>
            <a:r>
              <a:rPr lang="en-US" sz="1800" dirty="0"/>
              <a:t>. Radiology Key. (2016, March 10). Retrieved August 13, 2022, from </a:t>
            </a:r>
            <a:r>
              <a:rPr lang="en-US" sz="1800" u="sng" dirty="0">
                <a:hlinkClick r:id="rId2"/>
              </a:rPr>
              <a:t>https://radiologykey.com/resolution</a:t>
            </a:r>
            <a:r>
              <a:rPr lang="en-US" sz="1800" u="sng" dirty="0" smtClean="0">
                <a:hlinkClick r:id="rId2"/>
              </a:rPr>
              <a:t>/</a:t>
            </a:r>
            <a:endParaRPr lang="en-GB" sz="1800" u="sng" dirty="0"/>
          </a:p>
          <a:p>
            <a:pPr marL="0" indent="0">
              <a:buNone/>
            </a:pPr>
            <a:r>
              <a:rPr lang="en-GB" sz="1800" b="1" dirty="0" smtClean="0"/>
              <a:t>Fig.2</a:t>
            </a:r>
            <a:r>
              <a:rPr lang="en-GB" sz="1800" dirty="0" smtClean="0"/>
              <a:t>: </a:t>
            </a:r>
            <a:r>
              <a:rPr lang="en-US" sz="1800" dirty="0"/>
              <a:t>Unger, Michael, Berger, Johann, </a:t>
            </a:r>
            <a:r>
              <a:rPr lang="en-US" sz="1800" dirty="0" err="1"/>
              <a:t>Gerold</a:t>
            </a:r>
            <a:r>
              <a:rPr lang="en-US" sz="1800" dirty="0"/>
              <a:t>, </a:t>
            </a:r>
            <a:r>
              <a:rPr lang="en-US" sz="1800" dirty="0" err="1"/>
              <a:t>Bjoern</a:t>
            </a:r>
            <a:r>
              <a:rPr lang="en-US" sz="1800" dirty="0"/>
              <a:t> and Melzer, Andreas. "Robot-assisted Ultrasound-guided Tracking of Anatomical Structures for the Application of Focused Ultrasound" </a:t>
            </a:r>
            <a:r>
              <a:rPr lang="en-US" sz="1800" i="1" dirty="0"/>
              <a:t>Current Directions in Biomedical Engineering</a:t>
            </a:r>
            <a:r>
              <a:rPr lang="en-US" sz="1800" dirty="0"/>
              <a:t>, vol. 6, no. 3, 2020, pp. 123-126. </a:t>
            </a:r>
            <a:r>
              <a:rPr lang="en-US" sz="1800" u="sng" dirty="0">
                <a:hlinkClick r:id="rId3"/>
              </a:rPr>
              <a:t>https://</a:t>
            </a:r>
            <a:r>
              <a:rPr lang="en-US" sz="1800" u="sng" dirty="0" smtClean="0">
                <a:hlinkClick r:id="rId3"/>
              </a:rPr>
              <a:t>doi.org/10.1515/cdbme-2020-3032</a:t>
            </a:r>
            <a:endParaRPr lang="en-GB" sz="1800" u="sng" dirty="0"/>
          </a:p>
          <a:p>
            <a:pPr marL="0" indent="0">
              <a:buNone/>
            </a:pPr>
            <a:r>
              <a:rPr lang="en-GB" sz="1800" b="1" dirty="0" smtClean="0"/>
              <a:t>Fig.3</a:t>
            </a:r>
            <a:r>
              <a:rPr lang="en-GB" sz="1800" dirty="0" smtClean="0"/>
              <a:t>: </a:t>
            </a:r>
            <a:r>
              <a:rPr lang="en-US" sz="1800" dirty="0"/>
              <a:t>Kim, </a:t>
            </a:r>
            <a:r>
              <a:rPr lang="en-US" sz="1800" dirty="0" err="1"/>
              <a:t>Joonwoo</a:t>
            </a:r>
            <a:r>
              <a:rPr lang="en-US" sz="1800" dirty="0"/>
              <a:t> &amp; Lee, </a:t>
            </a:r>
            <a:r>
              <a:rPr lang="en-US" sz="1800" dirty="0" err="1"/>
              <a:t>Sungon</a:t>
            </a:r>
            <a:r>
              <a:rPr lang="en-US" sz="1800" dirty="0"/>
              <a:t>. (2016). Development of a Wearable Robotic Positioning System for Noninvasive Transcranial Focused Ultrasound Stimulation. IEEE/ASME Transactions on Mechatronics. 21. 1-1. 10.1109/TMECH.2016.2580500</a:t>
            </a:r>
            <a:r>
              <a:rPr lang="en-US" sz="1800" dirty="0" smtClean="0"/>
              <a:t>.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 smtClean="0"/>
              <a:t>Fig.4</a:t>
            </a:r>
            <a:r>
              <a:rPr lang="en-GB" sz="1800" dirty="0" smtClean="0"/>
              <a:t>: </a:t>
            </a:r>
            <a:r>
              <a:rPr lang="en-US" sz="1800" dirty="0"/>
              <a:t>H. Ren, X. </a:t>
            </a:r>
            <a:r>
              <a:rPr lang="en-US" sz="1800" dirty="0" err="1"/>
              <a:t>Gu</a:t>
            </a:r>
            <a:r>
              <a:rPr lang="en-US" sz="1800" dirty="0"/>
              <a:t> and K. L. Tan, "Human-compliant body-attached soft robots towards automatic cooperative ultrasound imaging," 2016 IEEE 20th International Conference on Computer Supported Cooperative Work in Design (CSCWD), 2016, pp. 653-658, </a:t>
            </a:r>
            <a:r>
              <a:rPr lang="en-US" sz="1800" dirty="0" err="1"/>
              <a:t>doi</a:t>
            </a:r>
            <a:r>
              <a:rPr lang="en-US" sz="1800" dirty="0"/>
              <a:t>: 10.1109/CSCWD.2016.7566066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GB" sz="1800" b="1" dirty="0" smtClean="0"/>
              <a:t>Fig.5</a:t>
            </a:r>
            <a:r>
              <a:rPr lang="en-GB" sz="1800" dirty="0" smtClean="0"/>
              <a:t>: </a:t>
            </a:r>
            <a:r>
              <a:rPr lang="en-US" sz="1800" i="1" dirty="0"/>
              <a:t>Melody, a remote, robotic ultrasound solution</a:t>
            </a:r>
            <a:r>
              <a:rPr lang="en-US" sz="1800" dirty="0"/>
              <a:t>. </a:t>
            </a:r>
            <a:r>
              <a:rPr lang="en-US" sz="1800" dirty="0" err="1"/>
              <a:t>AdEchoTech</a:t>
            </a:r>
            <a:r>
              <a:rPr lang="en-US" sz="1800" dirty="0"/>
              <a:t>. (</a:t>
            </a:r>
            <a:r>
              <a:rPr lang="en-US" sz="1800" dirty="0" err="1"/>
              <a:t>n.d.</a:t>
            </a:r>
            <a:r>
              <a:rPr lang="en-US" sz="1800" dirty="0"/>
              <a:t>). Retrieved August 13, 2022, from </a:t>
            </a:r>
            <a:r>
              <a:rPr lang="en-US" sz="1800" u="sng" dirty="0">
                <a:hlinkClick r:id="rId4"/>
              </a:rPr>
              <a:t>https://www.adechotech.com/products/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2909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</TotalTime>
  <Words>612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Tw Cen MT</vt:lpstr>
      <vt:lpstr>Wingdings</vt:lpstr>
      <vt:lpstr>Office Theme</vt:lpstr>
      <vt:lpstr>Literature Review on Wearable/Mountable Robots for Positioning US Scanners </vt:lpstr>
      <vt:lpstr>Content </vt:lpstr>
      <vt:lpstr>Overview on Ultrasound Principles </vt:lpstr>
      <vt:lpstr>Robotic Systems for US Scanning  </vt:lpstr>
      <vt:lpstr>Applications of Robots in US</vt:lpstr>
      <vt:lpstr>Localization of Targeted Areas for US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on Wearable/Mountable Robots for Positioning US Scanners</dc:title>
  <dc:creator>RAYAN</dc:creator>
  <cp:lastModifiedBy>RAYAN</cp:lastModifiedBy>
  <cp:revision>18</cp:revision>
  <dcterms:created xsi:type="dcterms:W3CDTF">2022-08-14T08:40:09Z</dcterms:created>
  <dcterms:modified xsi:type="dcterms:W3CDTF">2022-08-14T11:32:29Z</dcterms:modified>
</cp:coreProperties>
</file>