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R</a:t>
            </a:r>
            <a:r>
              <a:rPr lang="fr-FR" b="1" dirty="0" smtClean="0">
                <a:latin typeface="Calibri Light" panose="020F0302020204030204" pitchFamily="34" charset="0"/>
              </a:rPr>
              <a:t>é</a:t>
            </a:r>
            <a:r>
              <a:rPr lang="fr-FR" dirty="0" smtClean="0"/>
              <a:t>partition </a:t>
            </a:r>
            <a:r>
              <a:rPr lang="fr-FR" dirty="0"/>
              <a:t>du taux de </a:t>
            </a:r>
            <a:endParaRPr lang="fr-FR" dirty="0" smtClean="0"/>
          </a:p>
          <a:p>
            <a:pPr>
              <a:defRPr/>
            </a:pPr>
            <a:r>
              <a:rPr lang="fr-FR" dirty="0" smtClean="0"/>
              <a:t>handicap </a:t>
            </a:r>
            <a:r>
              <a:rPr lang="fr-FR" dirty="0"/>
              <a:t>selon le sexe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Repartition du taux de handicap selon le sexe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Hommes</c:v>
                </c:pt>
                <c:pt idx="1">
                  <c:v>Femmes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5690647610124897"/>
          <c:y val="0.52432821301491017"/>
          <c:w val="0.14463229797457616"/>
          <c:h val="0.14716121302170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R</a:t>
            </a:r>
            <a:r>
              <a:rPr lang="fr-FR" b="1" dirty="0" smtClean="0">
                <a:latin typeface="Calibri Light" panose="020F0302020204030204" pitchFamily="34" charset="0"/>
              </a:rPr>
              <a:t>é</a:t>
            </a:r>
            <a:r>
              <a:rPr lang="fr-FR" dirty="0" smtClean="0"/>
              <a:t>partition </a:t>
            </a:r>
            <a:r>
              <a:rPr lang="fr-FR" dirty="0"/>
              <a:t>du taux de </a:t>
            </a:r>
            <a:endParaRPr lang="fr-FR" dirty="0" smtClean="0"/>
          </a:p>
          <a:p>
            <a:pPr>
              <a:defRPr/>
            </a:pPr>
            <a:r>
              <a:rPr lang="fr-FR" dirty="0" smtClean="0"/>
              <a:t>handicap </a:t>
            </a:r>
            <a:r>
              <a:rPr lang="fr-FR" dirty="0"/>
              <a:t>selon les </a:t>
            </a:r>
            <a:r>
              <a:rPr lang="fr-FR" b="1" dirty="0" smtClean="0">
                <a:latin typeface="Calibri Light" panose="020F0302020204030204" pitchFamily="34" charset="0"/>
              </a:rPr>
              <a:t>â</a:t>
            </a:r>
            <a:r>
              <a:rPr lang="fr-FR" dirty="0" smtClean="0"/>
              <a:t>ges</a:t>
            </a:r>
            <a:endParaRPr lang="fr-F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Repartition du taux de handicap selon les ages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0-5ans</c:v>
                </c:pt>
                <c:pt idx="1">
                  <c:v>6-18ans</c:v>
                </c:pt>
                <c:pt idx="2">
                  <c:v>19-34ans</c:v>
                </c:pt>
                <c:pt idx="3">
                  <c:v>35-65ans</c:v>
                </c:pt>
                <c:pt idx="4">
                  <c:v>66ans et plus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0.13</c:v>
                </c:pt>
                <c:pt idx="1">
                  <c:v>0.57999999999999996</c:v>
                </c:pt>
                <c:pt idx="2">
                  <c:v>0.67</c:v>
                </c:pt>
                <c:pt idx="3">
                  <c:v>1.05</c:v>
                </c:pt>
                <c:pt idx="4">
                  <c:v>0.47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915344102834415"/>
          <c:y val="0.42114854963318982"/>
          <c:w val="0.18758368363003353"/>
          <c:h val="0.367903032554262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 smtClean="0"/>
              <a:t>R</a:t>
            </a:r>
            <a:r>
              <a:rPr lang="fr-FR" b="1" i="0" noProof="0" dirty="0" smtClean="0">
                <a:latin typeface="Calibri Light" panose="020F0302020204030204" pitchFamily="34" charset="0"/>
              </a:rPr>
              <a:t>é</a:t>
            </a:r>
            <a:r>
              <a:rPr lang="fr-FR" noProof="0" dirty="0" smtClean="0"/>
              <a:t>partition </a:t>
            </a:r>
            <a:r>
              <a:rPr lang="fr-FR" noProof="0" dirty="0"/>
              <a:t>du taux de </a:t>
            </a:r>
            <a:endParaRPr lang="fr-FR" noProof="0" dirty="0" smtClean="0"/>
          </a:p>
          <a:p>
            <a:pPr>
              <a:defRPr/>
            </a:pPr>
            <a:r>
              <a:rPr lang="fr-FR" noProof="0" dirty="0" smtClean="0"/>
              <a:t>handicap </a:t>
            </a:r>
            <a:r>
              <a:rPr lang="fr-FR" noProof="0" dirty="0"/>
              <a:t>selon les </a:t>
            </a:r>
            <a:r>
              <a:rPr lang="fr-FR" noProof="0" dirty="0" smtClean="0"/>
              <a:t>r</a:t>
            </a:r>
            <a:r>
              <a:rPr lang="fr-FR" b="1" noProof="0" dirty="0" smtClean="0">
                <a:latin typeface="Calibri Light" panose="020F0302020204030204" pitchFamily="34" charset="0"/>
              </a:rPr>
              <a:t>é</a:t>
            </a:r>
            <a:r>
              <a:rPr lang="fr-FR" noProof="0" dirty="0" smtClean="0"/>
              <a:t>gions </a:t>
            </a:r>
            <a:endParaRPr lang="fr-FR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Repartition du taux de handicap selon les regions 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Mont-Liban</c:v>
                </c:pt>
                <c:pt idx="1">
                  <c:v>Nord</c:v>
                </c:pt>
                <c:pt idx="2">
                  <c:v>Sud</c:v>
                </c:pt>
                <c:pt idx="3">
                  <c:v>Bekaa</c:v>
                </c:pt>
                <c:pt idx="4">
                  <c:v>Nabatieh</c:v>
                </c:pt>
                <c:pt idx="5">
                  <c:v>Beyrouth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1.6</c:v>
                </c:pt>
                <c:pt idx="1">
                  <c:v>0.8</c:v>
                </c:pt>
                <c:pt idx="2">
                  <c:v>0.62</c:v>
                </c:pt>
                <c:pt idx="3">
                  <c:v>0.63</c:v>
                </c:pt>
                <c:pt idx="4">
                  <c:v>0.41</c:v>
                </c:pt>
                <c:pt idx="5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523609622668788"/>
          <c:y val="0.29139315605925364"/>
          <c:w val="0.19779936219952754"/>
          <c:h val="0.441483639065115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3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8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58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8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4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37B6F7-6A4A-4C75-B227-251FEFDA1A2B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47EFDC-466F-4C78-B43E-85E03106BCF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49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03" y="295223"/>
            <a:ext cx="10615354" cy="1442138"/>
          </a:xfrm>
        </p:spPr>
        <p:txBody>
          <a:bodyPr/>
          <a:lstStyle/>
          <a:p>
            <a:r>
              <a:rPr lang="fr-FR" dirty="0" smtClean="0"/>
              <a:t>                         LE HANDICAP : UNE ENTRAVE</a:t>
            </a:r>
            <a:br>
              <a:rPr lang="fr-FR" dirty="0" smtClean="0"/>
            </a:br>
            <a:r>
              <a:rPr lang="fr-FR" dirty="0" smtClean="0"/>
              <a:t>                                    À L’ÉDUCATION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81" y="295223"/>
            <a:ext cx="3537572" cy="6000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80909" y="2833063"/>
            <a:ext cx="28166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Rayan Hassan</a:t>
            </a:r>
          </a:p>
          <a:p>
            <a:r>
              <a:rPr lang="fr-FR" sz="2400" i="1" dirty="0" err="1" smtClean="0"/>
              <a:t>Michele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Ramli</a:t>
            </a:r>
            <a:endParaRPr lang="fr-FR" sz="2400" i="1" dirty="0" smtClean="0"/>
          </a:p>
          <a:p>
            <a:r>
              <a:rPr lang="fr-FR" sz="2400" i="1" dirty="0" smtClean="0"/>
              <a:t>Myriam </a:t>
            </a:r>
            <a:r>
              <a:rPr lang="fr-FR" sz="2400" i="1" dirty="0" err="1" smtClean="0"/>
              <a:t>Godressi</a:t>
            </a:r>
            <a:endParaRPr lang="fr-FR" sz="2400" i="1" dirty="0" smtClean="0"/>
          </a:p>
          <a:p>
            <a:r>
              <a:rPr lang="fr-FR" sz="2400" i="1" dirty="0" smtClean="0"/>
              <a:t>Sima Hakim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66261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          2- L’intégration sociale et l’éducation spécialisée   </a:t>
            </a:r>
            <a:endParaRPr lang="fr-FR" sz="3200" dirty="0"/>
          </a:p>
        </p:txBody>
      </p:sp>
      <p:sp>
        <p:nvSpPr>
          <p:cNvPr id="4" name="Oval 3"/>
          <p:cNvSpPr/>
          <p:nvPr/>
        </p:nvSpPr>
        <p:spPr>
          <a:xfrm>
            <a:off x="4596938" y="2496590"/>
            <a:ext cx="2917767" cy="13466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Intégration des handicapés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3659" y="2112819"/>
            <a:ext cx="2360815" cy="1104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Assurer une insertion socioprofessionnelle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9091" y="3893128"/>
            <a:ext cx="2294313" cy="9725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Développement des activités sportives et de loisirs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6938" y="4865716"/>
            <a:ext cx="2294313" cy="9725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Education spécialisée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7169" y="2112819"/>
            <a:ext cx="2294313" cy="9725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Développement des connaissances et des habiletés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70171" y="4053838"/>
            <a:ext cx="2277691" cy="1233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Création de clubs socio-culturels et sportifs spéciaux et mixtes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48793" y="2599113"/>
            <a:ext cx="648392" cy="28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61510" y="3699164"/>
            <a:ext cx="901930" cy="61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60225" y="4006734"/>
            <a:ext cx="8313" cy="66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06640" y="3699164"/>
            <a:ext cx="731520" cy="680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406640" y="2496590"/>
            <a:ext cx="831273" cy="245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9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300" dirty="0" smtClean="0"/>
              <a:t>III. Action citoyenne</a:t>
            </a:r>
            <a:br>
              <a:rPr lang="fr-FR" sz="4300" dirty="0" smtClean="0"/>
            </a:br>
            <a:r>
              <a:rPr lang="fr-FR" sz="4300" dirty="0"/>
              <a:t> </a:t>
            </a:r>
            <a:r>
              <a:rPr lang="fr-FR" sz="4300" dirty="0" smtClean="0"/>
              <a:t>    </a:t>
            </a:r>
            <a:r>
              <a:rPr lang="fr-FR" sz="3600" dirty="0" smtClean="0"/>
              <a:t>A. Etats des lieux</a:t>
            </a:r>
            <a:endParaRPr lang="fr-FR" sz="4300" dirty="0"/>
          </a:p>
        </p:txBody>
      </p:sp>
      <p:sp>
        <p:nvSpPr>
          <p:cNvPr id="4" name="Rectangle 3"/>
          <p:cNvSpPr/>
          <p:nvPr/>
        </p:nvSpPr>
        <p:spPr>
          <a:xfrm>
            <a:off x="464132" y="1916645"/>
            <a:ext cx="5735780" cy="4222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84" y="2177936"/>
            <a:ext cx="2418410" cy="30840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2874" y="2111433"/>
            <a:ext cx="4842165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Nous avons premièrement 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décider de : </a:t>
            </a:r>
            <a:endParaRPr lang="fr-FR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94313" y="2841867"/>
            <a:ext cx="2" cy="51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1774" y="3431611"/>
            <a:ext cx="2132217" cy="15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Contacter </a:t>
            </a:r>
            <a:r>
              <a:rPr lang="fr-FR" sz="2000" dirty="0" err="1" smtClean="0">
                <a:solidFill>
                  <a:schemeClr val="tx1"/>
                </a:solidFill>
              </a:rPr>
              <a:t>Arcenciel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8970" y="3784603"/>
            <a:ext cx="2846069" cy="2067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Aider un enfant handicapé en lui assurant une prothèse pour sa jambe à 300 000LL  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804756" y="2834822"/>
            <a:ext cx="2078" cy="81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3"/>
          <p:cNvSpPr txBox="1">
            <a:spLocks/>
          </p:cNvSpPr>
          <p:nvPr/>
        </p:nvSpPr>
        <p:spPr>
          <a:xfrm>
            <a:off x="6380018" y="755013"/>
            <a:ext cx="5793970" cy="535319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Cependant, ont a fait </a:t>
            </a:r>
            <a:r>
              <a:rPr lang="fr-FR" sz="3200" dirty="0" err="1" smtClean="0">
                <a:solidFill>
                  <a:schemeClr val="tx1"/>
                </a:solidFill>
              </a:rPr>
              <a:t>façe</a:t>
            </a:r>
            <a:r>
              <a:rPr lang="fr-FR" sz="3200" dirty="0" smtClean="0">
                <a:solidFill>
                  <a:schemeClr val="tx1"/>
                </a:solidFill>
              </a:rPr>
              <a:t> à une complication avec </a:t>
            </a:r>
            <a:r>
              <a:rPr lang="fr-FR" sz="3200" dirty="0" err="1" smtClean="0">
                <a:solidFill>
                  <a:schemeClr val="tx1"/>
                </a:solidFill>
              </a:rPr>
              <a:t>Arcenciel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0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43" y="312735"/>
            <a:ext cx="1346660" cy="1424625"/>
          </a:xfrm>
        </p:spPr>
      </p:pic>
      <p:sp>
        <p:nvSpPr>
          <p:cNvPr id="14" name="TextBox 13"/>
          <p:cNvSpPr txBox="1"/>
          <p:nvPr/>
        </p:nvSpPr>
        <p:spPr>
          <a:xfrm>
            <a:off x="2898370" y="598587"/>
            <a:ext cx="92936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sz="3200" dirty="0" smtClean="0">
                <a:latin typeface="+mj-lt"/>
              </a:rPr>
              <a:t>L’ASSOCIATION « L’ÉCOUTE »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78230" y="1841269"/>
            <a:ext cx="8312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00275" y="1886989"/>
            <a:ext cx="8312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36873" y="1886989"/>
            <a:ext cx="8312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686824" y="1886989"/>
            <a:ext cx="8312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72687" y="4064922"/>
            <a:ext cx="2811087" cy="1978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/>
              <a:t>C’est une association à but non lucratif</a:t>
            </a:r>
            <a:endParaRPr lang="fr-FR" sz="2300" dirty="0"/>
          </a:p>
        </p:txBody>
      </p:sp>
      <p:sp>
        <p:nvSpPr>
          <p:cNvPr id="30" name="Oval 29"/>
          <p:cNvSpPr/>
          <p:nvPr/>
        </p:nvSpPr>
        <p:spPr>
          <a:xfrm>
            <a:off x="3360540" y="4064925"/>
            <a:ext cx="2696095" cy="1978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/>
              <a:t>Il y a 18 ans, l’Ecoute visait à soutenir l’intégration des sourds</a:t>
            </a:r>
            <a:endParaRPr lang="fr-FR" sz="2300" dirty="0"/>
          </a:p>
        </p:txBody>
      </p:sp>
      <p:sp>
        <p:nvSpPr>
          <p:cNvPr id="31" name="Oval 30"/>
          <p:cNvSpPr/>
          <p:nvPr/>
        </p:nvSpPr>
        <p:spPr>
          <a:xfrm>
            <a:off x="6365591" y="4064922"/>
            <a:ext cx="2682239" cy="197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/>
              <a:t>Aujourd’hui, l’Ecoute travaille avec toute sorte de maladie </a:t>
            </a:r>
          </a:p>
        </p:txBody>
      </p:sp>
      <p:sp>
        <p:nvSpPr>
          <p:cNvPr id="32" name="Oval 31"/>
          <p:cNvSpPr/>
          <p:nvPr/>
        </p:nvSpPr>
        <p:spPr>
          <a:xfrm>
            <a:off x="9356786" y="4064925"/>
            <a:ext cx="2655105" cy="1978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Elle vise à faciliter l’accès des handicapés au travail, à l’éducation et à la vie sociale  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1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     B. Les solutions réalisées et les limites</a:t>
            </a:r>
            <a:endParaRPr lang="fr-FR" sz="3600" dirty="0"/>
          </a:p>
        </p:txBody>
      </p:sp>
      <p:sp>
        <p:nvSpPr>
          <p:cNvPr id="5" name="Rectangle 4"/>
          <p:cNvSpPr/>
          <p:nvPr/>
        </p:nvSpPr>
        <p:spPr>
          <a:xfrm>
            <a:off x="1139934" y="2128058"/>
            <a:ext cx="5215538" cy="10343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Ce que nous avons fait : 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4357" y="3162432"/>
            <a:ext cx="0" cy="103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74015" y="3162432"/>
            <a:ext cx="0" cy="103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1394" y="4356458"/>
            <a:ext cx="2345925" cy="1742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Vendre des bracelets à 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5 000 LL chacun 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1052" y="4356459"/>
            <a:ext cx="2345925" cy="1742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Faire et afficher des posters pour favoriser notre récolte d’argent  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257011" y="2044931"/>
            <a:ext cx="1230284" cy="405360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8836344" y="3402559"/>
            <a:ext cx="2867892" cy="13356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>
                <a:solidFill>
                  <a:schemeClr val="tx1"/>
                </a:solidFill>
              </a:rPr>
              <a:t>Pour l’achat d’une oreillette pour un enfant presque sourd</a:t>
            </a:r>
            <a:endParaRPr lang="fr-F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6" name="Picture 254" descr="Displaying IMG-20170504-WA0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59" y="-1"/>
            <a:ext cx="4210014" cy="6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0" name="Picture 258" descr="Displaying IMG-20170504-WA0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24" y="0"/>
            <a:ext cx="4391835" cy="63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isplaying 20170510_222629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07724" cy="63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97280" y="3200400"/>
            <a:ext cx="10058400" cy="109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i="1" dirty="0" smtClean="0"/>
              <a:t>Le handicap : une entrave à l’accès à l’éducation 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39553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87" y="407324"/>
            <a:ext cx="10557164" cy="121365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 Les handicapées au Liban et leur situation</a:t>
            </a:r>
            <a:br>
              <a:rPr lang="fr-FR" dirty="0" smtClean="0"/>
            </a:br>
            <a:r>
              <a:rPr lang="fr-FR" dirty="0" smtClean="0"/>
              <a:t>   </a:t>
            </a:r>
            <a:r>
              <a:rPr lang="fr-FR" sz="4000" dirty="0" smtClean="0"/>
              <a:t>A. Quelques chiffres pour commencer… </a:t>
            </a:r>
            <a:endParaRPr lang="fr-FR" sz="4000" dirty="0"/>
          </a:p>
        </p:txBody>
      </p:sp>
      <p:graphicFrame>
        <p:nvGraphicFramePr>
          <p:cNvPr id="61" name="Content Placeholder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5844"/>
              </p:ext>
            </p:extLst>
          </p:nvPr>
        </p:nvGraphicFramePr>
        <p:xfrm>
          <a:off x="-844974" y="2230565"/>
          <a:ext cx="5503342" cy="353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1210048978"/>
              </p:ext>
            </p:extLst>
          </p:nvPr>
        </p:nvGraphicFramePr>
        <p:xfrm>
          <a:off x="2840662" y="2228649"/>
          <a:ext cx="5644025" cy="353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9" name="Chart 68"/>
          <p:cNvGraphicFramePr/>
          <p:nvPr>
            <p:extLst>
              <p:ext uri="{D42A27DB-BD31-4B8C-83A1-F6EECF244321}">
                <p14:modId xmlns:p14="http://schemas.microsoft.com/office/powerpoint/2010/main" val="2982728745"/>
              </p:ext>
            </p:extLst>
          </p:nvPr>
        </p:nvGraphicFramePr>
        <p:xfrm>
          <a:off x="7306733" y="2228649"/>
          <a:ext cx="4863590" cy="353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1554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Graphic spid="65" grpId="0">
        <p:bldAsOne/>
      </p:bldGraphic>
      <p:bldGraphic spid="6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 B. Rôle de l’Etat et la prise en charge des handicapées  </a:t>
            </a:r>
            <a:endParaRPr lang="fr-FR" sz="3600" dirty="0"/>
          </a:p>
        </p:txBody>
      </p:sp>
      <p:sp>
        <p:nvSpPr>
          <p:cNvPr id="4" name="Oval 3"/>
          <p:cNvSpPr/>
          <p:nvPr/>
        </p:nvSpPr>
        <p:spPr>
          <a:xfrm>
            <a:off x="2184204" y="1990726"/>
            <a:ext cx="3728720" cy="1190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ETAT</a:t>
            </a:r>
          </a:p>
          <a:p>
            <a:pPr algn="ctr"/>
            <a:r>
              <a:rPr lang="fr-FR" sz="2000" dirty="0" smtClean="0"/>
              <a:t>Assure une subvention</a:t>
            </a:r>
            <a:endParaRPr lang="fr-FR" dirty="0"/>
          </a:p>
        </p:txBody>
      </p:sp>
      <p:sp>
        <p:nvSpPr>
          <p:cNvPr id="5" name="Down Arrow 4"/>
          <p:cNvSpPr/>
          <p:nvPr/>
        </p:nvSpPr>
        <p:spPr>
          <a:xfrm rot="2766290">
            <a:off x="2034538" y="3185817"/>
            <a:ext cx="719666" cy="130386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6460" y="4464897"/>
            <a:ext cx="3478954" cy="1395305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ASSOCIATIONS</a:t>
            </a:r>
          </a:p>
          <a:p>
            <a:pPr algn="ctr"/>
            <a:r>
              <a:rPr lang="fr-FR" sz="2000" dirty="0" smtClean="0"/>
              <a:t>- Former les handicapés </a:t>
            </a:r>
          </a:p>
          <a:p>
            <a:pPr algn="ctr"/>
            <a:r>
              <a:rPr lang="fr-FR" sz="2000" dirty="0" smtClean="0"/>
              <a:t>- Former les infrastructures </a:t>
            </a:r>
            <a:endParaRPr lang="fr-FR" sz="2000" dirty="0"/>
          </a:p>
        </p:txBody>
      </p:sp>
      <p:sp>
        <p:nvSpPr>
          <p:cNvPr id="7" name="Notched Right Arrow 6"/>
          <p:cNvSpPr/>
          <p:nvPr/>
        </p:nvSpPr>
        <p:spPr>
          <a:xfrm>
            <a:off x="3812276" y="4734559"/>
            <a:ext cx="1739053" cy="85598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Aidées par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9027" y="4376208"/>
            <a:ext cx="2870200" cy="1504103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COMITÉS</a:t>
            </a:r>
          </a:p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- Fixer les sommes nécessaires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8854282">
            <a:off x="5720789" y="3080108"/>
            <a:ext cx="719666" cy="130386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7704668" y="1984609"/>
            <a:ext cx="3750733" cy="20534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ONG = </a:t>
            </a:r>
          </a:p>
          <a:p>
            <a:pPr algn="ctr"/>
            <a:r>
              <a:rPr lang="fr-FR" sz="2400" dirty="0" smtClean="0"/>
              <a:t>Organisations Non Gouvernementales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9474200" y="4566921"/>
            <a:ext cx="1981201" cy="112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Légende :</a:t>
            </a:r>
          </a:p>
          <a:p>
            <a:pPr algn="ctr"/>
            <a:r>
              <a:rPr lang="fr-FR" dirty="0" smtClean="0"/>
              <a:t>         </a:t>
            </a:r>
          </a:p>
          <a:p>
            <a:pPr algn="ctr"/>
            <a:r>
              <a:rPr lang="fr-FR" dirty="0"/>
              <a:t> </a:t>
            </a:r>
            <a:r>
              <a:rPr lang="fr-FR" dirty="0" smtClean="0"/>
              <a:t>         </a:t>
            </a:r>
            <a:r>
              <a:rPr lang="fr-FR" dirty="0" smtClean="0"/>
              <a:t>: </a:t>
            </a:r>
            <a:r>
              <a:rPr lang="fr-FR" dirty="0" smtClean="0"/>
              <a:t>À la tête de</a:t>
            </a:r>
            <a:endParaRPr lang="fr-FR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9631122" y="5122045"/>
            <a:ext cx="439693" cy="5207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8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   C. Perception de la société </a:t>
            </a:r>
            <a:endParaRPr lang="fr-FR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007194" y="4910328"/>
            <a:ext cx="2675467" cy="125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sz="2000" dirty="0" smtClean="0"/>
              <a:t>Êtres différents, faux, dangereux, maudits… </a:t>
            </a:r>
          </a:p>
          <a:p>
            <a:pPr algn="ctr"/>
            <a:endParaRPr lang="fr-FR" dirty="0"/>
          </a:p>
        </p:txBody>
      </p:sp>
      <p:sp>
        <p:nvSpPr>
          <p:cNvPr id="7" name="Flowchart: Preparation 6"/>
          <p:cNvSpPr/>
          <p:nvPr/>
        </p:nvSpPr>
        <p:spPr>
          <a:xfrm>
            <a:off x="4600940" y="1901466"/>
            <a:ext cx="2884671" cy="2467495"/>
          </a:xfrm>
          <a:prstGeom prst="flowChartPreparat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Les handicapés sont perçues de deux façons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80213" y="4922951"/>
            <a:ext cx="2675467" cy="1241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sz="2000" dirty="0" smtClean="0"/>
              <a:t>Personnes </a:t>
            </a:r>
            <a:r>
              <a:rPr lang="fr-FR" sz="2000" dirty="0" smtClean="0"/>
              <a:t>indifférentes</a:t>
            </a:r>
            <a:r>
              <a:rPr lang="fr-FR" sz="2000" dirty="0" smtClean="0"/>
              <a:t>, avec des difficultés et qu’il faut aider</a:t>
            </a:r>
          </a:p>
          <a:p>
            <a:pPr algn="ctr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" y="1905000"/>
            <a:ext cx="4261104" cy="283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7" t="293" r="-16457" b="-293"/>
          <a:stretch/>
        </p:blipFill>
        <p:spPr>
          <a:xfrm>
            <a:off x="7611071" y="1901466"/>
            <a:ext cx="5051060" cy="284122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089862" y="4497185"/>
            <a:ext cx="1163782" cy="1040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11049" y="4533067"/>
            <a:ext cx="1144231" cy="1004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18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32" y="261665"/>
            <a:ext cx="10316095" cy="1450757"/>
          </a:xfrm>
        </p:spPr>
        <p:txBody>
          <a:bodyPr>
            <a:normAutofit/>
          </a:bodyPr>
          <a:lstStyle/>
          <a:p>
            <a:r>
              <a:rPr lang="fr-FR" sz="4300" dirty="0" smtClean="0"/>
              <a:t>II. Education des handicapés moteurs</a:t>
            </a:r>
            <a:br>
              <a:rPr lang="fr-FR" sz="4300" dirty="0" smtClean="0"/>
            </a:br>
            <a:r>
              <a:rPr lang="fr-FR" sz="4300" dirty="0"/>
              <a:t> </a:t>
            </a:r>
            <a:r>
              <a:rPr lang="fr-FR" sz="4300" dirty="0" smtClean="0"/>
              <a:t>   </a:t>
            </a:r>
            <a:r>
              <a:rPr lang="fr-FR" sz="3600" dirty="0" smtClean="0"/>
              <a:t>A. Ecoles spécialisées et associations ayant des limites </a:t>
            </a:r>
            <a:r>
              <a:rPr lang="fr-FR" sz="4300" dirty="0" smtClean="0"/>
              <a:t> </a:t>
            </a:r>
            <a:endParaRPr lang="fr-FR" sz="4300" dirty="0"/>
          </a:p>
        </p:txBody>
      </p:sp>
      <p:sp>
        <p:nvSpPr>
          <p:cNvPr id="4" name="Vertical Scroll 3"/>
          <p:cNvSpPr/>
          <p:nvPr/>
        </p:nvSpPr>
        <p:spPr>
          <a:xfrm>
            <a:off x="272687" y="1847932"/>
            <a:ext cx="5419900" cy="4278547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0" y="2208281"/>
            <a:ext cx="5359579" cy="35578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329639" y="3379122"/>
            <a:ext cx="1527465" cy="1375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Rôle de </a:t>
            </a:r>
            <a:r>
              <a:rPr lang="fr-FR" sz="2000" dirty="0" err="1" smtClean="0"/>
              <a:t>Sésobel</a:t>
            </a:r>
            <a:endParaRPr lang="fr-FR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80069" y="3243612"/>
            <a:ext cx="260162" cy="24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926" y="2664303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Accueillir les handicapés de 6 à 14 ans </a:t>
            </a:r>
            <a:endParaRPr lang="fr-F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037237" y="3379122"/>
            <a:ext cx="354074" cy="267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4844" y="2529526"/>
            <a:ext cx="189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entourer de </a:t>
            </a:r>
          </a:p>
          <a:p>
            <a:r>
              <a:rPr lang="fr-FR" dirty="0" smtClean="0"/>
              <a:t>gens « normaux »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33161" y="4610915"/>
            <a:ext cx="340123" cy="212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5117" y="5023788"/>
            <a:ext cx="18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Assurer leur droit </a:t>
            </a:r>
            <a:r>
              <a:rPr lang="fr-FR" dirty="0"/>
              <a:t>à</a:t>
            </a:r>
            <a:r>
              <a:rPr lang="fr-FR" dirty="0" smtClean="0"/>
              <a:t> l’éducation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00366" y="4530436"/>
            <a:ext cx="360201" cy="22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2181" y="4843023"/>
            <a:ext cx="180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intégrer : </a:t>
            </a:r>
          </a:p>
          <a:p>
            <a:r>
              <a:rPr lang="fr-FR" dirty="0" smtClean="0"/>
              <a:t>Développer </a:t>
            </a:r>
            <a:r>
              <a:rPr lang="fr-FR" dirty="0" smtClean="0"/>
              <a:t>leurs talents, créer </a:t>
            </a:r>
            <a:r>
              <a:rPr lang="fr-FR" dirty="0" smtClean="0"/>
              <a:t>des liens sociaux…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8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13904"/>
            <a:ext cx="10058400" cy="6234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3200" dirty="0" smtClean="0"/>
              <a:t>QUELQUES ASSOCIATIONS….</a:t>
            </a:r>
            <a:endParaRPr lang="fr-FR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27622" y="1737359"/>
            <a:ext cx="16625" cy="2601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748356" y="1737359"/>
            <a:ext cx="0" cy="1197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41" y="3150523"/>
            <a:ext cx="1861888" cy="1861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76" y="4264429"/>
            <a:ext cx="1703451" cy="1770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59" y="2623495"/>
            <a:ext cx="3599695" cy="1078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14" y="4462594"/>
            <a:ext cx="1816557" cy="1778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1" y="4470193"/>
            <a:ext cx="2156844" cy="16666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206" y="3038301"/>
            <a:ext cx="1587549" cy="136666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306887" y="1737359"/>
            <a:ext cx="0" cy="1197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38349" y="1737359"/>
            <a:ext cx="0" cy="2527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3354185" y="1737359"/>
            <a:ext cx="0" cy="141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62456" y="1737359"/>
            <a:ext cx="16626" cy="2344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515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B. Accès à l’éducation : droits et besoins non assurés  </a:t>
            </a:r>
            <a:endParaRPr lang="fr-FR" sz="3600" dirty="0"/>
          </a:p>
        </p:txBody>
      </p:sp>
      <p:sp>
        <p:nvSpPr>
          <p:cNvPr id="8" name="Horizontal Scroll 7"/>
          <p:cNvSpPr/>
          <p:nvPr/>
        </p:nvSpPr>
        <p:spPr>
          <a:xfrm>
            <a:off x="814647" y="1011981"/>
            <a:ext cx="10623665" cy="522039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862945" y="1911926"/>
            <a:ext cx="2926080" cy="665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Droits et besoins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n</a:t>
            </a:r>
            <a:r>
              <a:rPr lang="fr-FR" sz="2400" dirty="0" smtClean="0">
                <a:solidFill>
                  <a:schemeClr val="tx1"/>
                </a:solidFill>
              </a:rPr>
              <a:t>on assurés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56858" y="2244435"/>
            <a:ext cx="814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04356" y="1856508"/>
            <a:ext cx="2252749" cy="11388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Accès à </a:t>
            </a:r>
            <a:r>
              <a:rPr lang="fr-FR" sz="2000" dirty="0" smtClean="0">
                <a:solidFill>
                  <a:schemeClr val="tx1"/>
                </a:solidFill>
              </a:rPr>
              <a:t>la santé 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88779" y="2244435"/>
            <a:ext cx="806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8774" y="1856508"/>
            <a:ext cx="2252749" cy="11388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Accès à </a:t>
            </a:r>
            <a:r>
              <a:rPr lang="fr-FR" sz="2000" dirty="0" smtClean="0">
                <a:solidFill>
                  <a:schemeClr val="tx1"/>
                </a:solidFill>
              </a:rPr>
              <a:t>l’éducation  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8254" y="2733502"/>
            <a:ext cx="51538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31471" y="3005047"/>
            <a:ext cx="2252749" cy="11388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tx1"/>
                </a:solidFill>
              </a:rPr>
              <a:t>Accès aux facilités du transport 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48452" y="2730727"/>
            <a:ext cx="540327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888779" y="2995352"/>
            <a:ext cx="2252749" cy="11388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Accès au travail 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854240" y="2751510"/>
            <a:ext cx="939338" cy="149005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Terminator 26"/>
          <p:cNvSpPr/>
          <p:nvPr/>
        </p:nvSpPr>
        <p:spPr>
          <a:xfrm>
            <a:off x="4810992" y="4418208"/>
            <a:ext cx="3025834" cy="74122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À CAUSE DE </a:t>
            </a:r>
            <a:endParaRPr lang="fr-FR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956858" y="4838695"/>
            <a:ext cx="727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855133" y="4344087"/>
            <a:ext cx="2202873" cy="889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Etablissements mal équipés  </a:t>
            </a:r>
            <a:endParaRPr lang="fr-FR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71907" y="4788818"/>
            <a:ext cx="748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637607" y="4393964"/>
            <a:ext cx="2219498" cy="889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Problèmes auxquels fait face l’Etat   </a:t>
            </a:r>
            <a:endParaRPr lang="fr-FR" sz="2000" dirty="0"/>
          </a:p>
        </p:txBody>
      </p:sp>
      <p:sp>
        <p:nvSpPr>
          <p:cNvPr id="36" name="Rectangle 35"/>
          <p:cNvSpPr/>
          <p:nvPr/>
        </p:nvSpPr>
        <p:spPr>
          <a:xfrm>
            <a:off x="1637607" y="5694218"/>
            <a:ext cx="9725891" cy="5381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MALGRÈ LA LOI 220 QUI CONCERNE ET DÉFEND LES DROITS </a:t>
            </a:r>
            <a:r>
              <a:rPr lang="fr-FR" sz="2000" dirty="0">
                <a:solidFill>
                  <a:schemeClr val="bg1"/>
                </a:solidFill>
              </a:rPr>
              <a:t>D</a:t>
            </a:r>
            <a:r>
              <a:rPr lang="fr-FR" sz="2000" dirty="0" smtClean="0">
                <a:solidFill>
                  <a:schemeClr val="bg1"/>
                </a:solidFill>
              </a:rPr>
              <a:t>ES HANDICAPÉS 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02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  <p:bldP spid="31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    C. L’intégration des handicapés </a:t>
            </a:r>
            <a:br>
              <a:rPr lang="fr-FR" sz="3600" dirty="0" smtClean="0"/>
            </a:br>
            <a:r>
              <a:rPr lang="fr-FR" sz="3600" dirty="0"/>
              <a:t> </a:t>
            </a:r>
            <a:r>
              <a:rPr lang="fr-FR" sz="3600" dirty="0" smtClean="0"/>
              <a:t>        </a:t>
            </a:r>
            <a:r>
              <a:rPr lang="fr-FR" sz="3200" dirty="0" smtClean="0"/>
              <a:t>1- Les conditions de l’intégration sociale 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139477" y="3067098"/>
            <a:ext cx="2439786" cy="187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La situation d’une personne handicapée dépend de</a:t>
            </a:r>
            <a:endParaRPr lang="fr-FR" sz="2400" dirty="0"/>
          </a:p>
        </p:txBody>
      </p:sp>
      <p:sp>
        <p:nvSpPr>
          <p:cNvPr id="5" name="Down Arrow 4"/>
          <p:cNvSpPr/>
          <p:nvPr/>
        </p:nvSpPr>
        <p:spPr>
          <a:xfrm rot="14435924">
            <a:off x="2895252" y="2287578"/>
            <a:ext cx="565266" cy="105571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Down Arrow 5"/>
          <p:cNvSpPr/>
          <p:nvPr/>
        </p:nvSpPr>
        <p:spPr>
          <a:xfrm rot="16200000">
            <a:off x="2966017" y="3476220"/>
            <a:ext cx="565266" cy="105571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own Arrow 6"/>
          <p:cNvSpPr/>
          <p:nvPr/>
        </p:nvSpPr>
        <p:spPr>
          <a:xfrm rot="18423908">
            <a:off x="3029712" y="4703172"/>
            <a:ext cx="565266" cy="105571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03899" y="2055907"/>
            <a:ext cx="2485505" cy="759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Son atteinte physique ou mentale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8037" y="3697591"/>
            <a:ext cx="1510174" cy="612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Le degré d’autonomie 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3901" y="5133718"/>
            <a:ext cx="2097888" cy="855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Milieu qui accepte et comprend sa situation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38817" y="3067098"/>
            <a:ext cx="2439786" cy="1873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Les possibilités offertes pour la prise en charge des handicapés </a:t>
            </a:r>
            <a:endParaRPr lang="fr-FR" sz="2400" dirty="0"/>
          </a:p>
        </p:txBody>
      </p:sp>
      <p:sp>
        <p:nvSpPr>
          <p:cNvPr id="13" name="Down Arrow 12"/>
          <p:cNvSpPr/>
          <p:nvPr/>
        </p:nvSpPr>
        <p:spPr>
          <a:xfrm rot="7193773">
            <a:off x="8657427" y="2176373"/>
            <a:ext cx="565266" cy="105571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Down Arrow 13"/>
          <p:cNvSpPr/>
          <p:nvPr/>
        </p:nvSpPr>
        <p:spPr>
          <a:xfrm rot="5400000">
            <a:off x="8586796" y="3476219"/>
            <a:ext cx="565266" cy="105571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Down Arrow 14"/>
          <p:cNvSpPr/>
          <p:nvPr/>
        </p:nvSpPr>
        <p:spPr>
          <a:xfrm rot="3117473">
            <a:off x="8595531" y="4727294"/>
            <a:ext cx="565266" cy="105571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745259" y="2055907"/>
            <a:ext cx="1596044" cy="5293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Les écoles 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1789" y="3582433"/>
            <a:ext cx="2212391" cy="8432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Les ateliers ouverts ou protégés de travail   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67466" y="4707275"/>
            <a:ext cx="1720809" cy="1281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Monde actif des entreprises de production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83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720</TotalTime>
  <Words>453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                         LE HANDICAP : UNE ENTRAVE                                     À L’ÉDUCATION</vt:lpstr>
      <vt:lpstr>PROBLÉMATIQUE </vt:lpstr>
      <vt:lpstr>I. Les handicapées au Liban et leur situation    A. Quelques chiffres pour commencer… </vt:lpstr>
      <vt:lpstr>   B. Rôle de l’Etat et la prise en charge des handicapées  </vt:lpstr>
      <vt:lpstr>   C. Perception de la société </vt:lpstr>
      <vt:lpstr>II. Education des handicapés moteurs     A. Ecoles spécialisées et associations ayant des limites  </vt:lpstr>
      <vt:lpstr>QUELQUES ASSOCIATIONS….</vt:lpstr>
      <vt:lpstr>B. Accès à l’éducation : droits et besoins non assurés  </vt:lpstr>
      <vt:lpstr>    C. L’intégration des handicapés           1- Les conditions de l’intégration sociale </vt:lpstr>
      <vt:lpstr>          2- L’intégration sociale et l’éducation spécialisée   </vt:lpstr>
      <vt:lpstr>III. Action citoyenne      A. Etats des lieux</vt:lpstr>
      <vt:lpstr>PowerPoint Presentation</vt:lpstr>
      <vt:lpstr>     B. Les solutions réalisées et les limites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HANDICAP : UNE ENTRAVE                                     À L’ÉDUCATION</dc:title>
  <dc:creator>BASSAM</dc:creator>
  <cp:lastModifiedBy>BASSAM</cp:lastModifiedBy>
  <cp:revision>58</cp:revision>
  <dcterms:created xsi:type="dcterms:W3CDTF">2017-05-02T17:41:06Z</dcterms:created>
  <dcterms:modified xsi:type="dcterms:W3CDTF">2017-05-15T17:40:06Z</dcterms:modified>
</cp:coreProperties>
</file>