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4" r:id="rId7"/>
    <p:sldId id="262" r:id="rId8"/>
    <p:sldId id="265" r:id="rId9"/>
    <p:sldId id="266" r:id="rId10"/>
    <p:sldId id="267"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C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p:scale>
          <a:sx n="75" d="100"/>
          <a:sy n="75" d="100"/>
        </p:scale>
        <p:origin x="-1522" y="-3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B58176B-2F9D-41C8-AAAB-D492D807952F}" type="datetimeFigureOut">
              <a:rPr lang="en-US" smtClean="0"/>
              <a:pPr/>
              <a:t>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B6BDC2A-E389-45E4-A133-DDA70FCA8C6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8176B-2F9D-41C8-AAAB-D492D807952F}" type="datetimeFigureOut">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DC2A-E389-45E4-A133-DDA70FCA8C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8176B-2F9D-41C8-AAAB-D492D807952F}" type="datetimeFigureOut">
              <a:rPr lang="en-US" smtClean="0"/>
              <a:pPr/>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DC2A-E389-45E4-A133-DDA70FCA8C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B58176B-2F9D-41C8-AAAB-D492D807952F}" type="datetimeFigureOut">
              <a:rPr lang="en-US" smtClean="0"/>
              <a:pPr/>
              <a:t>2/6/2020</a:t>
            </a:fld>
            <a:endParaRPr lang="en-US"/>
          </a:p>
        </p:txBody>
      </p:sp>
      <p:sp>
        <p:nvSpPr>
          <p:cNvPr id="9" name="Slide Number Placeholder 8"/>
          <p:cNvSpPr>
            <a:spLocks noGrp="1"/>
          </p:cNvSpPr>
          <p:nvPr>
            <p:ph type="sldNum" sz="quarter" idx="15"/>
          </p:nvPr>
        </p:nvSpPr>
        <p:spPr/>
        <p:txBody>
          <a:bodyPr rtlCol="0"/>
          <a:lstStyle/>
          <a:p>
            <a:fld id="{1B6BDC2A-E389-45E4-A133-DDA70FCA8C6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B58176B-2F9D-41C8-AAAB-D492D807952F}" type="datetimeFigureOut">
              <a:rPr lang="en-US" smtClean="0"/>
              <a:pPr/>
              <a:t>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B6BDC2A-E389-45E4-A133-DDA70FCA8C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58176B-2F9D-41C8-AAAB-D492D807952F}" type="datetimeFigureOut">
              <a:rPr lang="en-US" smtClean="0"/>
              <a:pPr/>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DC2A-E389-45E4-A133-DDA70FCA8C6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B58176B-2F9D-41C8-AAAB-D492D807952F}" type="datetimeFigureOut">
              <a:rPr lang="en-US" smtClean="0"/>
              <a:pPr/>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BDC2A-E389-45E4-A133-DDA70FCA8C6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B58176B-2F9D-41C8-AAAB-D492D807952F}" type="datetimeFigureOut">
              <a:rPr lang="en-US" smtClean="0"/>
              <a:pPr/>
              <a:t>2/6/2020</a:t>
            </a:fld>
            <a:endParaRPr lang="en-US"/>
          </a:p>
        </p:txBody>
      </p:sp>
      <p:sp>
        <p:nvSpPr>
          <p:cNvPr id="7" name="Slide Number Placeholder 6"/>
          <p:cNvSpPr>
            <a:spLocks noGrp="1"/>
          </p:cNvSpPr>
          <p:nvPr>
            <p:ph type="sldNum" sz="quarter" idx="11"/>
          </p:nvPr>
        </p:nvSpPr>
        <p:spPr/>
        <p:txBody>
          <a:bodyPr rtlCol="0"/>
          <a:lstStyle/>
          <a:p>
            <a:fld id="{1B6BDC2A-E389-45E4-A133-DDA70FCA8C6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8176B-2F9D-41C8-AAAB-D492D807952F}" type="datetimeFigureOut">
              <a:rPr lang="en-US" smtClean="0"/>
              <a:pPr/>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BDC2A-E389-45E4-A133-DDA70FCA8C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B58176B-2F9D-41C8-AAAB-D492D807952F}" type="datetimeFigureOut">
              <a:rPr lang="en-US" smtClean="0"/>
              <a:pPr/>
              <a:t>2/6/2020</a:t>
            </a:fld>
            <a:endParaRPr lang="en-US"/>
          </a:p>
        </p:txBody>
      </p:sp>
      <p:sp>
        <p:nvSpPr>
          <p:cNvPr id="22" name="Slide Number Placeholder 21"/>
          <p:cNvSpPr>
            <a:spLocks noGrp="1"/>
          </p:cNvSpPr>
          <p:nvPr>
            <p:ph type="sldNum" sz="quarter" idx="15"/>
          </p:nvPr>
        </p:nvSpPr>
        <p:spPr/>
        <p:txBody>
          <a:bodyPr rtlCol="0"/>
          <a:lstStyle/>
          <a:p>
            <a:fld id="{1B6BDC2A-E389-45E4-A133-DDA70FCA8C6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B58176B-2F9D-41C8-AAAB-D492D807952F}" type="datetimeFigureOut">
              <a:rPr lang="en-US" smtClean="0"/>
              <a:pPr/>
              <a:t>2/6/2020</a:t>
            </a:fld>
            <a:endParaRPr lang="en-US"/>
          </a:p>
        </p:txBody>
      </p:sp>
      <p:sp>
        <p:nvSpPr>
          <p:cNvPr id="18" name="Slide Number Placeholder 17"/>
          <p:cNvSpPr>
            <a:spLocks noGrp="1"/>
          </p:cNvSpPr>
          <p:nvPr>
            <p:ph type="sldNum" sz="quarter" idx="11"/>
          </p:nvPr>
        </p:nvSpPr>
        <p:spPr/>
        <p:txBody>
          <a:bodyPr rtlCol="0"/>
          <a:lstStyle/>
          <a:p>
            <a:fld id="{1B6BDC2A-E389-45E4-A133-DDA70FCA8C6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B58176B-2F9D-41C8-AAAB-D492D807952F}" type="datetimeFigureOut">
              <a:rPr lang="en-US" smtClean="0"/>
              <a:pPr/>
              <a:t>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B6BDC2A-E389-45E4-A133-DDA70FCA8C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2.jpeg"/><Relationship Id="rId7" Type="http://schemas.openxmlformats.org/officeDocument/2006/relationships/image" Target="../media/image2.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h.jpg"/>
          <p:cNvPicPr>
            <a:picLocks noChangeAspect="1"/>
          </p:cNvPicPr>
          <p:nvPr/>
        </p:nvPicPr>
        <p:blipFill>
          <a:blip r:embed="rId2"/>
          <a:stretch>
            <a:fillRect/>
          </a:stretch>
        </p:blipFill>
        <p:spPr>
          <a:xfrm>
            <a:off x="228600" y="5410200"/>
            <a:ext cx="1185573" cy="1250833"/>
          </a:xfrm>
          <a:prstGeom prst="rect">
            <a:avLst/>
          </a:prstGeom>
        </p:spPr>
      </p:pic>
      <p:sp>
        <p:nvSpPr>
          <p:cNvPr id="5" name="TextBox 4"/>
          <p:cNvSpPr txBox="1"/>
          <p:nvPr/>
        </p:nvSpPr>
        <p:spPr>
          <a:xfrm>
            <a:off x="609600" y="304800"/>
            <a:ext cx="7772400" cy="523220"/>
          </a:xfrm>
          <a:prstGeom prst="rect">
            <a:avLst/>
          </a:prstGeom>
          <a:noFill/>
        </p:spPr>
        <p:txBody>
          <a:bodyPr wrap="square" rtlCol="0">
            <a:spAutoFit/>
          </a:bodyPr>
          <a:lstStyle/>
          <a:p>
            <a:r>
              <a:rPr lang="en-US" sz="2800" b="1" dirty="0" smtClean="0">
                <a:latin typeface="ubuntu"/>
              </a:rPr>
              <a:t>         </a:t>
            </a:r>
            <a:r>
              <a:rPr lang="en-US" sz="2800" b="1" dirty="0" smtClean="0">
                <a:solidFill>
                  <a:schemeClr val="accent1">
                    <a:lumMod val="75000"/>
                  </a:schemeClr>
                </a:solidFill>
                <a:latin typeface="ubuntu"/>
              </a:rPr>
              <a:t>SMART INDIA HACKATHON </a:t>
            </a:r>
            <a:r>
              <a:rPr lang="en-US" sz="2800" b="1" dirty="0" smtClean="0">
                <a:latin typeface="ubuntu"/>
              </a:rPr>
              <a:t>2020</a:t>
            </a:r>
            <a:endParaRPr lang="en-US" sz="2800" b="1" dirty="0">
              <a:latin typeface="ubuntu"/>
            </a:endParaRPr>
          </a:p>
        </p:txBody>
      </p:sp>
      <p:sp>
        <p:nvSpPr>
          <p:cNvPr id="6" name="TextBox 5"/>
          <p:cNvSpPr txBox="1"/>
          <p:nvPr/>
        </p:nvSpPr>
        <p:spPr>
          <a:xfrm>
            <a:off x="381000" y="1066800"/>
            <a:ext cx="5442644" cy="2077164"/>
          </a:xfrm>
          <a:prstGeom prst="flowChartAlternateProcess">
            <a:avLst/>
          </a:prstGeom>
          <a:ln>
            <a:solidFill>
              <a:srgbClr val="00B050"/>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latin typeface="ubuntu"/>
            </a:endParaRPr>
          </a:p>
          <a:p>
            <a:r>
              <a:rPr lang="en-US" sz="1400" dirty="0" smtClean="0">
                <a:latin typeface="ubuntu"/>
              </a:rPr>
              <a:t>Organization name   : Amazon Web Services(AWS)</a:t>
            </a:r>
          </a:p>
          <a:p>
            <a:r>
              <a:rPr lang="en-US" sz="1400" dirty="0" smtClean="0">
                <a:latin typeface="ubuntu"/>
              </a:rPr>
              <a:t>Category                   : Hardware</a:t>
            </a:r>
          </a:p>
          <a:p>
            <a:r>
              <a:rPr lang="en-US" sz="1400" dirty="0" smtClean="0">
                <a:latin typeface="ubuntu"/>
              </a:rPr>
              <a:t>Domain Bucket         : Robotics and Drones</a:t>
            </a:r>
          </a:p>
          <a:p>
            <a:r>
              <a:rPr lang="en-US" sz="1400" dirty="0" smtClean="0">
                <a:latin typeface="ubuntu"/>
              </a:rPr>
              <a:t>Team Name              : </a:t>
            </a:r>
            <a:r>
              <a:rPr lang="en-US" sz="1400" dirty="0" err="1" smtClean="0">
                <a:latin typeface="ubuntu"/>
              </a:rPr>
              <a:t>Optimus</a:t>
            </a:r>
            <a:r>
              <a:rPr lang="en-US" sz="1400" dirty="0" smtClean="0">
                <a:latin typeface="ubuntu"/>
              </a:rPr>
              <a:t> </a:t>
            </a:r>
            <a:endParaRPr lang="en-US" sz="1400" dirty="0" smtClean="0">
              <a:latin typeface="ubuntu"/>
            </a:endParaRPr>
          </a:p>
          <a:p>
            <a:r>
              <a:rPr lang="en-US" sz="1400" dirty="0" smtClean="0">
                <a:latin typeface="ubuntu"/>
              </a:rPr>
              <a:t>Team leader Name   : </a:t>
            </a:r>
            <a:r>
              <a:rPr lang="en-US" sz="1400" dirty="0" err="1" smtClean="0">
                <a:latin typeface="ubuntu"/>
              </a:rPr>
              <a:t>Pratik</a:t>
            </a:r>
            <a:r>
              <a:rPr lang="en-US" sz="1400" dirty="0" smtClean="0">
                <a:latin typeface="ubuntu"/>
              </a:rPr>
              <a:t> Ray</a:t>
            </a:r>
          </a:p>
          <a:p>
            <a:r>
              <a:rPr lang="en-US" sz="1400" dirty="0" smtClean="0">
                <a:latin typeface="ubuntu"/>
              </a:rPr>
              <a:t>College Code            :</a:t>
            </a:r>
          </a:p>
          <a:p>
            <a:endParaRPr lang="en-US" sz="1600" dirty="0">
              <a:latin typeface="ubuntu"/>
            </a:endParaRPr>
          </a:p>
        </p:txBody>
      </p:sp>
      <p:sp>
        <p:nvSpPr>
          <p:cNvPr id="8" name="TextBox 7"/>
          <p:cNvSpPr txBox="1"/>
          <p:nvPr/>
        </p:nvSpPr>
        <p:spPr>
          <a:xfrm>
            <a:off x="304800" y="3352800"/>
            <a:ext cx="8153400" cy="984885"/>
          </a:xfrm>
          <a:prstGeom prst="rect">
            <a:avLst/>
          </a:prstGeom>
          <a:noFill/>
        </p:spPr>
        <p:txBody>
          <a:bodyPr wrap="square" rtlCol="0">
            <a:spAutoFit/>
          </a:bodyPr>
          <a:lstStyle/>
          <a:p>
            <a:pPr algn="just"/>
            <a:r>
              <a:rPr lang="en-US" sz="1400" b="1" dirty="0" smtClean="0">
                <a:latin typeface="ubuntu"/>
              </a:rPr>
              <a:t>PROBLEM STATEMENT: </a:t>
            </a:r>
            <a:r>
              <a:rPr lang="en-US" sz="1400" dirty="0" smtClean="0">
                <a:latin typeface="ubuntu"/>
              </a:rPr>
              <a:t>These </a:t>
            </a:r>
            <a:r>
              <a:rPr lang="en-US" sz="1400" dirty="0">
                <a:latin typeface="ubuntu"/>
              </a:rPr>
              <a:t>days we are pretty habituated of home- delivery system through e-commerce platform, however there is a big dependency on delivery boys and vehicles for timely delivery of the items. We could potentially use Drones for last mile delivery </a:t>
            </a:r>
            <a:r>
              <a:rPr lang="en-US" sz="1400" dirty="0" smtClean="0">
                <a:latin typeface="ubuntu"/>
              </a:rPr>
              <a:t>of items. An effective solution to accurately deliver the order using a drone is yet to be achieved</a:t>
            </a:r>
            <a:r>
              <a:rPr lang="en-US" sz="1600" dirty="0" smtClean="0">
                <a:latin typeface="ubuntu"/>
              </a:rPr>
              <a:t>.</a:t>
            </a:r>
            <a:endParaRPr lang="en-US" sz="1600" b="1" dirty="0">
              <a:latin typeface="ubuntu"/>
            </a:endParaRPr>
          </a:p>
        </p:txBody>
      </p:sp>
      <p:pic>
        <p:nvPicPr>
          <p:cNvPr id="9" name="Picture 8" descr="huhu.jpg"/>
          <p:cNvPicPr>
            <a:picLocks noChangeAspect="1"/>
          </p:cNvPicPr>
          <p:nvPr/>
        </p:nvPicPr>
        <p:blipFill>
          <a:blip r:embed="rId3">
            <a:lum bright="-4000" contrast="19000"/>
          </a:blip>
          <a:srcRect l="1178" b="17054"/>
          <a:stretch>
            <a:fillRect/>
          </a:stretch>
        </p:blipFill>
        <p:spPr>
          <a:xfrm>
            <a:off x="5638800" y="4572000"/>
            <a:ext cx="3057721" cy="1981200"/>
          </a:xfrm>
          <a:prstGeom prst="rect">
            <a:avLst/>
          </a:prstGeom>
        </p:spPr>
      </p:pic>
      <p:pic>
        <p:nvPicPr>
          <p:cNvPr id="10" name="Picture 9" descr="hi.jpg"/>
          <p:cNvPicPr>
            <a:picLocks noChangeAspect="1"/>
          </p:cNvPicPr>
          <p:nvPr/>
        </p:nvPicPr>
        <p:blipFill>
          <a:blip r:embed="rId4"/>
          <a:srcRect r="3125" b="10080"/>
          <a:stretch>
            <a:fillRect/>
          </a:stretch>
        </p:blipFill>
        <p:spPr>
          <a:xfrm>
            <a:off x="1385454" y="4648200"/>
            <a:ext cx="2653146" cy="1882877"/>
          </a:xfrm>
          <a:prstGeom prst="rect">
            <a:avLst/>
          </a:prstGeom>
        </p:spPr>
      </p:pic>
      <p:sp>
        <p:nvSpPr>
          <p:cNvPr id="11" name="TextBox 10"/>
          <p:cNvSpPr txBox="1"/>
          <p:nvPr/>
        </p:nvSpPr>
        <p:spPr>
          <a:xfrm>
            <a:off x="4267200" y="5334000"/>
            <a:ext cx="990600" cy="646331"/>
          </a:xfrm>
          <a:prstGeom prst="rect">
            <a:avLst/>
          </a:prstGeom>
          <a:noFill/>
        </p:spPr>
        <p:txBody>
          <a:bodyPr wrap="square" rtlCol="0">
            <a:spAutoFit/>
          </a:bodyPr>
          <a:lstStyle/>
          <a:p>
            <a:r>
              <a:rPr lang="en-US" sz="3600" b="1" dirty="0" smtClean="0">
                <a:latin typeface="ubuntu"/>
              </a:rPr>
              <a:t>VS</a:t>
            </a:r>
            <a:endParaRPr lang="en-US" sz="4000" b="1" dirty="0">
              <a:latin typeface="ubuntu"/>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down)">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7620000" cy="1077218"/>
          </a:xfrm>
          <a:prstGeom prst="rect">
            <a:avLst/>
          </a:prstGeom>
          <a:noFill/>
        </p:spPr>
        <p:txBody>
          <a:bodyPr wrap="square" rtlCol="0">
            <a:spAutoFit/>
          </a:bodyPr>
          <a:lstStyle/>
          <a:p>
            <a:pPr algn="just"/>
            <a:endParaRPr lang="en-US" sz="3200" b="1" dirty="0" smtClean="0">
              <a:solidFill>
                <a:schemeClr val="accent1"/>
              </a:solidFill>
              <a:latin typeface="ubuntu"/>
            </a:endParaRPr>
          </a:p>
          <a:p>
            <a:r>
              <a:rPr lang="en-US" sz="3200" b="1" dirty="0" smtClean="0">
                <a:solidFill>
                  <a:srgbClr val="00B050"/>
                </a:solidFill>
                <a:latin typeface="ubuntu"/>
              </a:rPr>
              <a:t> </a:t>
            </a:r>
            <a:r>
              <a:rPr lang="en-US" sz="3200" b="1" dirty="0" smtClean="0">
                <a:solidFill>
                  <a:srgbClr val="00B050"/>
                </a:solidFill>
                <a:latin typeface="ubuntu"/>
              </a:rPr>
              <a:t>      THANK YOU EVERYONE !!!</a:t>
            </a:r>
            <a:endParaRPr lang="en-US" sz="3200" b="1" dirty="0">
              <a:solidFill>
                <a:srgbClr val="00B050"/>
              </a:solidFill>
              <a:latin typeface="ubuntu"/>
            </a:endParaRPr>
          </a:p>
        </p:txBody>
      </p:sp>
      <p:sp>
        <p:nvSpPr>
          <p:cNvPr id="3" name="TextBox 2"/>
          <p:cNvSpPr txBox="1"/>
          <p:nvPr/>
        </p:nvSpPr>
        <p:spPr>
          <a:xfrm>
            <a:off x="1447800" y="1905000"/>
            <a:ext cx="6553200" cy="523220"/>
          </a:xfrm>
          <a:prstGeom prst="rect">
            <a:avLst/>
          </a:prstGeom>
          <a:noFill/>
        </p:spPr>
        <p:txBody>
          <a:bodyPr wrap="square" rtlCol="0">
            <a:spAutoFit/>
          </a:bodyPr>
          <a:lstStyle/>
          <a:p>
            <a:r>
              <a:rPr lang="en-US" sz="2800" b="1" dirty="0" smtClean="0">
                <a:solidFill>
                  <a:srgbClr val="00B050"/>
                </a:solidFill>
                <a:latin typeface="ubuntu"/>
              </a:rPr>
              <a:t>IMAGINE…IMPLEMENT...LAUNCH…</a:t>
            </a:r>
            <a:endParaRPr lang="en-US" sz="2000" dirty="0">
              <a:solidFill>
                <a:srgbClr val="00B050"/>
              </a:solidFill>
              <a:latin typeface="ubuntu"/>
            </a:endParaRPr>
          </a:p>
        </p:txBody>
      </p:sp>
      <p:pic>
        <p:nvPicPr>
          <p:cNvPr id="4" name="Picture 3" descr="jhodf.jpg"/>
          <p:cNvPicPr>
            <a:picLocks noChangeAspect="1"/>
          </p:cNvPicPr>
          <p:nvPr/>
        </p:nvPicPr>
        <p:blipFill>
          <a:blip r:embed="rId2"/>
          <a:srcRect l="26667" r="20000" b="5983"/>
          <a:stretch>
            <a:fillRect/>
          </a:stretch>
        </p:blipFill>
        <p:spPr>
          <a:xfrm>
            <a:off x="3429000" y="2743200"/>
            <a:ext cx="1828800" cy="3352800"/>
          </a:xfrm>
          <a:prstGeom prst="rect">
            <a:avLst/>
          </a:prstGeom>
        </p:spPr>
      </p:pic>
      <p:pic>
        <p:nvPicPr>
          <p:cNvPr id="6" name="Picture 5" descr="sih.jpg"/>
          <p:cNvPicPr>
            <a:picLocks noChangeAspect="1"/>
          </p:cNvPicPr>
          <p:nvPr/>
        </p:nvPicPr>
        <p:blipFill>
          <a:blip r:embed="rId3"/>
          <a:stretch>
            <a:fillRect/>
          </a:stretch>
        </p:blipFill>
        <p:spPr>
          <a:xfrm>
            <a:off x="7924800" y="5715000"/>
            <a:ext cx="1219201" cy="114300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400" b="1" dirty="0" smtClean="0">
                <a:solidFill>
                  <a:srgbClr val="00B050"/>
                </a:solidFill>
                <a:latin typeface="ubuntu"/>
              </a:rPr>
              <a:t>OUR IDEA TO SOLVE THE PROBLEM</a:t>
            </a:r>
            <a:endParaRPr lang="en-US" sz="2800" b="1" dirty="0">
              <a:solidFill>
                <a:srgbClr val="00B050"/>
              </a:solidFill>
              <a:latin typeface="ubuntu"/>
            </a:endParaRPr>
          </a:p>
        </p:txBody>
      </p:sp>
      <p:sp>
        <p:nvSpPr>
          <p:cNvPr id="3" name="TextBox 2"/>
          <p:cNvSpPr txBox="1"/>
          <p:nvPr/>
        </p:nvSpPr>
        <p:spPr>
          <a:xfrm>
            <a:off x="381000" y="1295400"/>
            <a:ext cx="7924800" cy="1815882"/>
          </a:xfrm>
          <a:prstGeom prst="rect">
            <a:avLst/>
          </a:prstGeom>
          <a:noFill/>
        </p:spPr>
        <p:txBody>
          <a:bodyPr wrap="square" rtlCol="0">
            <a:spAutoFit/>
          </a:bodyPr>
          <a:lstStyle/>
          <a:p>
            <a:r>
              <a:rPr lang="en-US" sz="1600" dirty="0" smtClean="0">
                <a:latin typeface="ubuntu"/>
              </a:rPr>
              <a:t>We aim to achieve greater heights of accuracy in last mile delivery of items using drones by creating a technologically efficient model that is fed with the location details of delivery at the nearest facility of conveyance. The drone leaves the hub with the information-when confirmed by the customer-identifies and prevents all the obstructions on its path to the location given. The customer has the authority to choose the time and place of the delivery when questioned through a notification sent to him/her.</a:t>
            </a:r>
            <a:endParaRPr lang="en-US" sz="1600" dirty="0">
              <a:latin typeface="ubuntu"/>
            </a:endParaRPr>
          </a:p>
        </p:txBody>
      </p:sp>
      <p:pic>
        <p:nvPicPr>
          <p:cNvPr id="4" name="Picture 3" descr="sih.jpg"/>
          <p:cNvPicPr>
            <a:picLocks noChangeAspect="1"/>
          </p:cNvPicPr>
          <p:nvPr/>
        </p:nvPicPr>
        <p:blipFill>
          <a:blip r:embed="rId2"/>
          <a:stretch>
            <a:fillRect/>
          </a:stretch>
        </p:blipFill>
        <p:spPr>
          <a:xfrm>
            <a:off x="7958427" y="5607167"/>
            <a:ext cx="1185573" cy="1250833"/>
          </a:xfrm>
          <a:prstGeom prst="rect">
            <a:avLst/>
          </a:prstGeom>
        </p:spPr>
      </p:pic>
      <p:sp>
        <p:nvSpPr>
          <p:cNvPr id="12" name="Hexagon 11"/>
          <p:cNvSpPr/>
          <p:nvPr/>
        </p:nvSpPr>
        <p:spPr>
          <a:xfrm>
            <a:off x="3505200" y="4191000"/>
            <a:ext cx="1828800" cy="1676400"/>
          </a:xfrm>
          <a:prstGeom prst="hexagon">
            <a:avLst/>
          </a:prstGeom>
          <a:blipFill>
            <a:blip r:embed="rId3"/>
            <a:stretch>
              <a:fillRect/>
            </a:stretch>
          </a:blip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Hexagon 12"/>
          <p:cNvSpPr/>
          <p:nvPr/>
        </p:nvSpPr>
        <p:spPr>
          <a:xfrm>
            <a:off x="6400800" y="4191000"/>
            <a:ext cx="1905000" cy="1676400"/>
          </a:xfrm>
          <a:prstGeom prst="hexagon">
            <a:avLst/>
          </a:prstGeom>
          <a:blipFill>
            <a:blip r:embed="rId4"/>
            <a:stretch>
              <a:fillRect/>
            </a:stretch>
          </a:blip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Hexagon 13"/>
          <p:cNvSpPr/>
          <p:nvPr/>
        </p:nvSpPr>
        <p:spPr>
          <a:xfrm>
            <a:off x="4953000" y="3276600"/>
            <a:ext cx="1828800" cy="1600200"/>
          </a:xfrm>
          <a:prstGeom prst="hexagon">
            <a:avLst/>
          </a:prstGeom>
          <a:blipFill>
            <a:blip r:embed="rId5"/>
            <a:stretch>
              <a:fillRect/>
            </a:stretch>
          </a:blip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Hexagon 14"/>
          <p:cNvSpPr/>
          <p:nvPr/>
        </p:nvSpPr>
        <p:spPr>
          <a:xfrm>
            <a:off x="1981200" y="3276600"/>
            <a:ext cx="1905000" cy="1524000"/>
          </a:xfrm>
          <a:prstGeom prst="hexagon">
            <a:avLst/>
          </a:prstGeom>
          <a:blipFill>
            <a:blip r:embed="rId6"/>
            <a:stretch>
              <a:fillRect/>
            </a:stretch>
          </a:blip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Hexagon 17"/>
          <p:cNvSpPr/>
          <p:nvPr/>
        </p:nvSpPr>
        <p:spPr>
          <a:xfrm>
            <a:off x="533400" y="4267200"/>
            <a:ext cx="1828800" cy="1600200"/>
          </a:xfrm>
          <a:prstGeom prst="hexagon">
            <a:avLst/>
          </a:prstGeom>
          <a:blipFill>
            <a:blip r:embed="rId7"/>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28600"/>
            <a:ext cx="7467600" cy="563562"/>
          </a:xfrm>
        </p:spPr>
        <p:txBody>
          <a:bodyPr>
            <a:normAutofit/>
          </a:bodyPr>
          <a:lstStyle/>
          <a:p>
            <a:r>
              <a:rPr lang="en-US" sz="2400" b="1" dirty="0" smtClean="0">
                <a:solidFill>
                  <a:schemeClr val="accent1">
                    <a:lumMod val="75000"/>
                  </a:schemeClr>
                </a:solidFill>
                <a:latin typeface="ubuntu"/>
              </a:rPr>
              <a:t>IDEA AND APPROACH DETAILS </a:t>
            </a:r>
            <a:endParaRPr lang="en-US" sz="2400" b="1" dirty="0">
              <a:solidFill>
                <a:schemeClr val="accent1">
                  <a:lumMod val="75000"/>
                </a:schemeClr>
              </a:solidFill>
              <a:latin typeface="ubuntu"/>
            </a:endParaRPr>
          </a:p>
        </p:txBody>
      </p:sp>
      <p:sp>
        <p:nvSpPr>
          <p:cNvPr id="8" name="Content Placeholder 7"/>
          <p:cNvSpPr>
            <a:spLocks noGrp="1"/>
          </p:cNvSpPr>
          <p:nvPr>
            <p:ph sz="quarter" idx="1"/>
          </p:nvPr>
        </p:nvSpPr>
        <p:spPr>
          <a:xfrm>
            <a:off x="304800" y="838200"/>
            <a:ext cx="6477000" cy="5559552"/>
          </a:xfrm>
        </p:spPr>
        <p:txBody>
          <a:bodyPr>
            <a:normAutofit fontScale="25000" lnSpcReduction="20000"/>
          </a:bodyPr>
          <a:lstStyle/>
          <a:p>
            <a:pPr marL="342900" indent="-342900"/>
            <a:endParaRPr lang="en-US" sz="5600" dirty="0" smtClean="0">
              <a:latin typeface="ubuntu"/>
            </a:endParaRPr>
          </a:p>
          <a:p>
            <a:pPr marL="342900" indent="-342900"/>
            <a:r>
              <a:rPr lang="en-US" sz="5600" dirty="0" smtClean="0">
                <a:latin typeface="ubuntu"/>
              </a:rPr>
              <a:t>The customer when places an order, gives the basic details about the </a:t>
            </a:r>
            <a:r>
              <a:rPr lang="en-US" sz="5600" b="1" dirty="0" smtClean="0">
                <a:latin typeface="ubuntu"/>
              </a:rPr>
              <a:t>delivery location </a:t>
            </a:r>
            <a:r>
              <a:rPr lang="en-US" sz="5600" dirty="0" smtClean="0">
                <a:latin typeface="ubuntu"/>
              </a:rPr>
              <a:t>of  the item.</a:t>
            </a:r>
            <a:br>
              <a:rPr lang="en-US" sz="5600" dirty="0" smtClean="0">
                <a:latin typeface="ubuntu"/>
              </a:rPr>
            </a:br>
            <a:endParaRPr lang="en-US" sz="5600" dirty="0" smtClean="0">
              <a:latin typeface="ubuntu"/>
            </a:endParaRPr>
          </a:p>
          <a:p>
            <a:pPr marL="342900" indent="-342900">
              <a:lnSpc>
                <a:spcPct val="120000"/>
              </a:lnSpc>
            </a:pPr>
            <a:r>
              <a:rPr lang="en-US" sz="5600" dirty="0" smtClean="0">
                <a:latin typeface="ubuntu"/>
              </a:rPr>
              <a:t>The customer is asked to enter the location through </a:t>
            </a:r>
            <a:r>
              <a:rPr lang="en-US" sz="5600" b="1" dirty="0" smtClean="0">
                <a:latin typeface="ubuntu"/>
              </a:rPr>
              <a:t>pinning it in the satellite view </a:t>
            </a:r>
            <a:r>
              <a:rPr lang="en-US" sz="5600" dirty="0" smtClean="0">
                <a:latin typeface="ubuntu"/>
              </a:rPr>
              <a:t>of the area given to him or by selecting the option of live location or by choosing through a list of previously entered </a:t>
            </a:r>
            <a:r>
              <a:rPr lang="en-US" sz="5600" b="1" dirty="0" smtClean="0">
                <a:latin typeface="ubuntu"/>
              </a:rPr>
              <a:t>location suggestions</a:t>
            </a:r>
            <a:r>
              <a:rPr lang="en-US" sz="5600" dirty="0" smtClean="0">
                <a:latin typeface="ubuntu"/>
              </a:rPr>
              <a:t>. </a:t>
            </a:r>
            <a:br>
              <a:rPr lang="en-US" sz="5600" dirty="0" smtClean="0">
                <a:latin typeface="ubuntu"/>
              </a:rPr>
            </a:br>
            <a:endParaRPr lang="en-US" sz="5600" dirty="0" smtClean="0">
              <a:latin typeface="ubuntu"/>
            </a:endParaRPr>
          </a:p>
          <a:p>
            <a:pPr marL="342900" indent="-342900" algn="just"/>
            <a:r>
              <a:rPr lang="en-US" sz="5600" dirty="0" smtClean="0">
                <a:latin typeface="ubuntu"/>
              </a:rPr>
              <a:t>When the order is confirmed , a QR code is sent to the customer .</a:t>
            </a:r>
          </a:p>
          <a:p>
            <a:pPr marL="342900" indent="-342900"/>
            <a:endParaRPr lang="en-US" sz="5600" dirty="0" smtClean="0">
              <a:latin typeface="ubuntu"/>
            </a:endParaRPr>
          </a:p>
          <a:p>
            <a:pPr marL="342900" indent="-342900">
              <a:lnSpc>
                <a:spcPct val="120000"/>
              </a:lnSpc>
            </a:pPr>
            <a:r>
              <a:rPr lang="en-US" sz="5600" dirty="0" smtClean="0">
                <a:latin typeface="ubuntu"/>
              </a:rPr>
              <a:t>When the required order reaches the nearest courier facility to the location given, a </a:t>
            </a:r>
            <a:r>
              <a:rPr lang="en-US" sz="5600" b="1" dirty="0" smtClean="0">
                <a:latin typeface="ubuntu"/>
              </a:rPr>
              <a:t>notification </a:t>
            </a:r>
            <a:r>
              <a:rPr lang="en-US" sz="5600" dirty="0" smtClean="0">
                <a:latin typeface="ubuntu"/>
              </a:rPr>
              <a:t>asking the further details are sent to the customer.</a:t>
            </a:r>
          </a:p>
          <a:p>
            <a:pPr marL="342900" indent="-342900"/>
            <a:endParaRPr lang="en-US" sz="5600" dirty="0" smtClean="0">
              <a:latin typeface="ubuntu"/>
            </a:endParaRPr>
          </a:p>
          <a:p>
            <a:pPr marL="342900" indent="-342900"/>
            <a:r>
              <a:rPr lang="en-US" sz="5600" dirty="0" smtClean="0">
                <a:latin typeface="ubuntu"/>
              </a:rPr>
              <a:t>The following enquiry is done before the item is out for delivery:</a:t>
            </a:r>
          </a:p>
          <a:p>
            <a:pPr marL="342900" indent="-342900">
              <a:lnSpc>
                <a:spcPct val="120000"/>
              </a:lnSpc>
              <a:buNone/>
            </a:pPr>
            <a:r>
              <a:rPr lang="en-US" sz="5600" dirty="0" smtClean="0">
                <a:latin typeface="ubuntu"/>
              </a:rPr>
              <a:t>   1. Whether he/she is </a:t>
            </a:r>
            <a:r>
              <a:rPr lang="en-US" sz="5600" b="1" dirty="0" smtClean="0">
                <a:latin typeface="ubuntu"/>
              </a:rPr>
              <a:t>available to receive the order </a:t>
            </a:r>
            <a:r>
              <a:rPr lang="en-US" sz="5600" dirty="0" smtClean="0">
                <a:latin typeface="ubuntu"/>
              </a:rPr>
              <a:t>in a prescribed   amount of time (for example : within an hour ) in the location given or not .</a:t>
            </a:r>
            <a:br>
              <a:rPr lang="en-US" sz="5600" dirty="0" smtClean="0">
                <a:latin typeface="ubuntu"/>
              </a:rPr>
            </a:br>
            <a:endParaRPr lang="en-US" sz="5600" dirty="0" smtClean="0">
              <a:latin typeface="ubuntu"/>
            </a:endParaRPr>
          </a:p>
          <a:p>
            <a:pPr marL="342900" indent="-342900">
              <a:lnSpc>
                <a:spcPct val="120000"/>
              </a:lnSpc>
              <a:buNone/>
            </a:pPr>
            <a:r>
              <a:rPr lang="en-US" sz="5600" dirty="0" smtClean="0">
                <a:latin typeface="ubuntu"/>
              </a:rPr>
              <a:t>   2. Upon answering yes to the notification , the drone is sent to the location carrying the given item.</a:t>
            </a:r>
            <a:br>
              <a:rPr lang="en-US" sz="5600" dirty="0" smtClean="0">
                <a:latin typeface="ubuntu"/>
              </a:rPr>
            </a:br>
            <a:endParaRPr lang="en-US" sz="5600" dirty="0" smtClean="0">
              <a:latin typeface="ubuntu"/>
            </a:endParaRPr>
          </a:p>
          <a:p>
            <a:pPr marL="342900" indent="-342900">
              <a:lnSpc>
                <a:spcPct val="120000"/>
              </a:lnSpc>
              <a:buNone/>
            </a:pPr>
            <a:r>
              <a:rPr lang="en-US" sz="5600" dirty="0" smtClean="0">
                <a:latin typeface="ubuntu"/>
              </a:rPr>
              <a:t>   3. If the customer is unavailable in the time frame and answers “no”, the notification is still available in its respective region in the app and hence the customer can answer “yes” whenever he/she is ready to receive it. </a:t>
            </a:r>
            <a:br>
              <a:rPr lang="en-US" sz="5600" dirty="0" smtClean="0">
                <a:latin typeface="ubuntu"/>
              </a:rPr>
            </a:br>
            <a:endParaRPr lang="en-US" sz="5600" dirty="0" smtClean="0">
              <a:latin typeface="ubuntu"/>
            </a:endParaRPr>
          </a:p>
          <a:p>
            <a:pPr marL="342900" indent="-342900">
              <a:lnSpc>
                <a:spcPct val="120000"/>
              </a:lnSpc>
              <a:buNone/>
            </a:pPr>
            <a:endParaRPr lang="en-US" sz="5600" dirty="0" smtClean="0">
              <a:latin typeface="ubuntu"/>
            </a:endParaRPr>
          </a:p>
          <a:p>
            <a:pPr marL="342900" indent="-342900" algn="just">
              <a:buFont typeface="Courier New" pitchFamily="49" charset="0"/>
              <a:buChar char="o"/>
            </a:pPr>
            <a:endParaRPr lang="en-US" sz="3000" dirty="0" smtClean="0">
              <a:latin typeface="ubuntu"/>
            </a:endParaRPr>
          </a:p>
          <a:p>
            <a:pPr marL="342900" indent="-342900" algn="just">
              <a:buFont typeface="Courier New" pitchFamily="49" charset="0"/>
              <a:buChar char="o"/>
            </a:pPr>
            <a:r>
              <a:rPr lang="en-US" sz="1400" dirty="0" smtClean="0">
                <a:latin typeface="ubuntu"/>
              </a:rPr>
              <a:t/>
            </a:r>
            <a:br>
              <a:rPr lang="en-US" sz="1400" dirty="0" smtClean="0">
                <a:latin typeface="ubuntu"/>
              </a:rPr>
            </a:br>
            <a:r>
              <a:rPr lang="en-US" sz="1400" dirty="0" smtClean="0">
                <a:latin typeface="ubuntu"/>
              </a:rPr>
              <a:t> </a:t>
            </a:r>
          </a:p>
          <a:p>
            <a:pPr marL="342900" indent="-342900" algn="just">
              <a:buNone/>
            </a:pPr>
            <a:endParaRPr lang="en-US" sz="1400" dirty="0" smtClean="0">
              <a:latin typeface="ubuntu"/>
            </a:endParaRPr>
          </a:p>
          <a:p>
            <a:pPr marL="342900" indent="-342900" algn="just">
              <a:buNone/>
            </a:pPr>
            <a:r>
              <a:rPr lang="en-US" sz="1400" dirty="0" smtClean="0">
                <a:latin typeface="ubuntu"/>
              </a:rPr>
              <a:t> </a:t>
            </a:r>
          </a:p>
          <a:p>
            <a:pPr marL="342900" indent="-342900" algn="just">
              <a:buNone/>
            </a:pPr>
            <a:endParaRPr lang="en-US" sz="1400" dirty="0" smtClean="0">
              <a:latin typeface="ubuntu"/>
            </a:endParaRPr>
          </a:p>
        </p:txBody>
      </p:sp>
      <p:pic>
        <p:nvPicPr>
          <p:cNvPr id="9" name="Picture 8" descr="sih.jpg"/>
          <p:cNvPicPr>
            <a:picLocks noChangeAspect="1"/>
          </p:cNvPicPr>
          <p:nvPr/>
        </p:nvPicPr>
        <p:blipFill>
          <a:blip r:embed="rId2"/>
          <a:stretch>
            <a:fillRect/>
          </a:stretch>
        </p:blipFill>
        <p:spPr>
          <a:xfrm>
            <a:off x="7924799" y="0"/>
            <a:ext cx="1219201" cy="1143000"/>
          </a:xfrm>
          <a:prstGeom prst="rect">
            <a:avLst/>
          </a:prstGeom>
        </p:spPr>
      </p:pic>
      <p:sp>
        <p:nvSpPr>
          <p:cNvPr id="16" name="Flowchart: Stored Data 15"/>
          <p:cNvSpPr/>
          <p:nvPr/>
        </p:nvSpPr>
        <p:spPr>
          <a:xfrm>
            <a:off x="6858000" y="1447800"/>
            <a:ext cx="2057400" cy="1600200"/>
          </a:xfrm>
          <a:prstGeom prst="flowChartOnlineStorag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Stored Data 16"/>
          <p:cNvSpPr/>
          <p:nvPr/>
        </p:nvSpPr>
        <p:spPr>
          <a:xfrm>
            <a:off x="6934200" y="3276600"/>
            <a:ext cx="2057400" cy="1600200"/>
          </a:xfrm>
          <a:prstGeom prst="flowChartOnlineStorag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Stored Data 17"/>
          <p:cNvSpPr/>
          <p:nvPr/>
        </p:nvSpPr>
        <p:spPr>
          <a:xfrm>
            <a:off x="7010400" y="5105400"/>
            <a:ext cx="1981200" cy="1524000"/>
          </a:xfrm>
          <a:prstGeom prst="flowChartOnlineStorag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16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wipe(down)">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wipe(down)">
                                      <p:cBhvr>
                                        <p:cTn id="32" dur="500"/>
                                        <p:tgtEl>
                                          <p:spTgt spid="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wipe(down)">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wipe(down)">
                                      <p:cBhvr>
                                        <p:cTn id="42" dur="500"/>
                                        <p:tgtEl>
                                          <p:spTgt spid="8">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wipe(down)">
                                      <p:cBhvr>
                                        <p:cTn id="47" dur="500"/>
                                        <p:tgtEl>
                                          <p:spTgt spid="8">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wipe(down)">
                                      <p:cBhvr>
                                        <p:cTn id="52" dur="500"/>
                                        <p:tgtEl>
                                          <p:spTgt spid="8">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411162"/>
          </a:xfrm>
        </p:spPr>
        <p:txBody>
          <a:bodyPr>
            <a:noAutofit/>
          </a:bodyPr>
          <a:lstStyle/>
          <a:p>
            <a:r>
              <a:rPr lang="en-US" sz="2400" b="1" dirty="0" smtClean="0">
                <a:solidFill>
                  <a:srgbClr val="00B050"/>
                </a:solidFill>
                <a:latin typeface="ubuntu"/>
              </a:rPr>
              <a:t>IDEA AND APPROACH DETAILS CONTINUED</a:t>
            </a:r>
          </a:p>
        </p:txBody>
      </p:sp>
      <p:sp>
        <p:nvSpPr>
          <p:cNvPr id="3" name="Content Placeholder 2"/>
          <p:cNvSpPr>
            <a:spLocks noGrp="1"/>
          </p:cNvSpPr>
          <p:nvPr>
            <p:ph sz="quarter" idx="1"/>
          </p:nvPr>
        </p:nvSpPr>
        <p:spPr>
          <a:xfrm>
            <a:off x="304800" y="990600"/>
            <a:ext cx="5257800" cy="5791200"/>
          </a:xfrm>
        </p:spPr>
        <p:txBody>
          <a:bodyPr>
            <a:normAutofit lnSpcReduction="10000"/>
          </a:bodyPr>
          <a:lstStyle/>
          <a:p>
            <a:r>
              <a:rPr lang="en-US" sz="1400" dirty="0" smtClean="0">
                <a:latin typeface="ubuntu"/>
              </a:rPr>
              <a:t>The location given to the drone is through the latitude –   longitude crossing position obtained through GPS- Global Positioning System.</a:t>
            </a:r>
            <a:br>
              <a:rPr lang="en-US" sz="1400" dirty="0" smtClean="0">
                <a:latin typeface="ubuntu"/>
              </a:rPr>
            </a:br>
            <a:endParaRPr lang="en-US" sz="1400" dirty="0" smtClean="0">
              <a:latin typeface="ubuntu"/>
            </a:endParaRPr>
          </a:p>
          <a:p>
            <a:r>
              <a:rPr lang="en-US" sz="1400" dirty="0" smtClean="0">
                <a:latin typeface="ubuntu"/>
              </a:rPr>
              <a:t>During the flight period of the drone , it is </a:t>
            </a:r>
            <a:r>
              <a:rPr lang="en-US" sz="1400" dirty="0" err="1" smtClean="0">
                <a:latin typeface="ubuntu"/>
              </a:rPr>
              <a:t>stabilised</a:t>
            </a:r>
            <a:r>
              <a:rPr lang="en-US" sz="1400" dirty="0" smtClean="0">
                <a:latin typeface="ubuntu"/>
              </a:rPr>
              <a:t> by a flight controller which is being </a:t>
            </a:r>
            <a:r>
              <a:rPr lang="en-US" sz="1400" dirty="0" err="1" smtClean="0">
                <a:latin typeface="ubuntu"/>
              </a:rPr>
              <a:t>governised</a:t>
            </a:r>
            <a:r>
              <a:rPr lang="en-US" sz="1400" dirty="0" smtClean="0">
                <a:latin typeface="ubuntu"/>
              </a:rPr>
              <a:t> by a microcontroller installed in it.</a:t>
            </a:r>
            <a:br>
              <a:rPr lang="en-US" sz="1400" dirty="0" smtClean="0">
                <a:latin typeface="ubuntu"/>
              </a:rPr>
            </a:br>
            <a:endParaRPr lang="en-US" sz="1400" dirty="0" smtClean="0">
              <a:latin typeface="ubuntu"/>
            </a:endParaRPr>
          </a:p>
          <a:p>
            <a:pPr algn="just"/>
            <a:r>
              <a:rPr lang="en-US" sz="1400" dirty="0" smtClean="0">
                <a:latin typeface="ubuntu"/>
              </a:rPr>
              <a:t>The camera and the ultrasonic sensors used in the drone enable the it to identify the potential security threats to itself and its environment using the concept of image processing .</a:t>
            </a:r>
            <a:br>
              <a:rPr lang="en-US" sz="1400" dirty="0" smtClean="0">
                <a:latin typeface="ubuntu"/>
              </a:rPr>
            </a:br>
            <a:endParaRPr lang="en-US" sz="1400" dirty="0" smtClean="0">
              <a:latin typeface="ubuntu"/>
            </a:endParaRPr>
          </a:p>
          <a:p>
            <a:r>
              <a:rPr lang="en-US" sz="1400" dirty="0" smtClean="0">
                <a:latin typeface="ubuntu"/>
              </a:rPr>
              <a:t>When the drone reaches the location provided to it , an OTP is sent to the customer  which serves as the </a:t>
            </a:r>
            <a:r>
              <a:rPr lang="en-US" sz="1400" dirty="0" err="1" smtClean="0">
                <a:latin typeface="ubuntu"/>
              </a:rPr>
              <a:t>passcode</a:t>
            </a:r>
            <a:r>
              <a:rPr lang="en-US" sz="1400" dirty="0" smtClean="0">
                <a:latin typeface="ubuntu"/>
              </a:rPr>
              <a:t> to the Hotspot of the drone .</a:t>
            </a:r>
            <a:br>
              <a:rPr lang="en-US" sz="1400" dirty="0" smtClean="0">
                <a:latin typeface="ubuntu"/>
              </a:rPr>
            </a:br>
            <a:endParaRPr lang="en-US" sz="1400" dirty="0" smtClean="0">
              <a:latin typeface="ubuntu"/>
            </a:endParaRPr>
          </a:p>
          <a:p>
            <a:r>
              <a:rPr lang="en-US" sz="1400" dirty="0" smtClean="0">
                <a:latin typeface="ubuntu"/>
              </a:rPr>
              <a:t>The drone’s capacity of  carrying the weight depends from model to model. But it’s possible for a model to carry several packages at once for delivery. </a:t>
            </a:r>
            <a:br>
              <a:rPr lang="en-US" sz="1400" dirty="0" smtClean="0">
                <a:latin typeface="ubuntu"/>
              </a:rPr>
            </a:br>
            <a:endParaRPr lang="en-US" sz="1400" dirty="0" smtClean="0">
              <a:latin typeface="ubuntu"/>
            </a:endParaRPr>
          </a:p>
          <a:p>
            <a:r>
              <a:rPr lang="en-US" sz="1400" dirty="0" smtClean="0">
                <a:latin typeface="ubuntu"/>
              </a:rPr>
              <a:t>For the above point to be implemented , the drone has numbered QR codes corresponding to each of the package.</a:t>
            </a:r>
            <a:br>
              <a:rPr lang="en-US" sz="1400" dirty="0" smtClean="0">
                <a:latin typeface="ubuntu"/>
              </a:rPr>
            </a:br>
            <a:endParaRPr lang="en-US" sz="1400" dirty="0" smtClean="0">
              <a:latin typeface="ubuntu"/>
            </a:endParaRPr>
          </a:p>
          <a:p>
            <a:r>
              <a:rPr lang="en-US" sz="1400" dirty="0" smtClean="0">
                <a:latin typeface="ubuntu"/>
              </a:rPr>
              <a:t>Proper loading discretion is advised, to ensure the safe and proper delivery of items.  </a:t>
            </a:r>
            <a:br>
              <a:rPr lang="en-US" sz="1400" dirty="0" smtClean="0">
                <a:latin typeface="ubuntu"/>
              </a:rPr>
            </a:br>
            <a:endParaRPr lang="en-US" sz="1400" dirty="0" smtClean="0">
              <a:latin typeface="ubuntu"/>
            </a:endParaRPr>
          </a:p>
          <a:p>
            <a:pPr>
              <a:buNone/>
            </a:pPr>
            <a:endParaRPr lang="en-US" sz="1400" dirty="0" smtClean="0">
              <a:latin typeface="ubuntu"/>
            </a:endParaRPr>
          </a:p>
          <a:p>
            <a:pPr>
              <a:buNone/>
            </a:pPr>
            <a:endParaRPr lang="en-US" dirty="0" smtClean="0">
              <a:latin typeface="ubuntu"/>
            </a:endParaRPr>
          </a:p>
          <a:p>
            <a:pPr>
              <a:buNone/>
            </a:pPr>
            <a:endParaRPr lang="en-US" dirty="0" smtClean="0">
              <a:latin typeface="ubuntu"/>
            </a:endParaRPr>
          </a:p>
          <a:p>
            <a:endParaRPr lang="en-US" dirty="0"/>
          </a:p>
        </p:txBody>
      </p:sp>
      <p:pic>
        <p:nvPicPr>
          <p:cNvPr id="5" name="Picture 4" descr="sih.jpg"/>
          <p:cNvPicPr>
            <a:picLocks noChangeAspect="1"/>
          </p:cNvPicPr>
          <p:nvPr/>
        </p:nvPicPr>
        <p:blipFill>
          <a:blip r:embed="rId2"/>
          <a:stretch>
            <a:fillRect/>
          </a:stretch>
        </p:blipFill>
        <p:spPr>
          <a:xfrm>
            <a:off x="7924799" y="5715000"/>
            <a:ext cx="1219201" cy="1143000"/>
          </a:xfrm>
          <a:prstGeom prst="rect">
            <a:avLst/>
          </a:prstGeom>
        </p:spPr>
      </p:pic>
      <p:sp>
        <p:nvSpPr>
          <p:cNvPr id="6" name="Oval 5"/>
          <p:cNvSpPr/>
          <p:nvPr/>
        </p:nvSpPr>
        <p:spPr>
          <a:xfrm>
            <a:off x="5562600" y="838200"/>
            <a:ext cx="2133600" cy="205740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858000" y="2590800"/>
            <a:ext cx="2057400" cy="2057400"/>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800" y="4419600"/>
            <a:ext cx="2057400" cy="2057400"/>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1143000"/>
            <a:ext cx="5105400" cy="4708981"/>
          </a:xfrm>
          <a:prstGeom prst="rect">
            <a:avLst/>
          </a:prstGeom>
          <a:noFill/>
        </p:spPr>
        <p:txBody>
          <a:bodyPr wrap="square" rtlCol="0">
            <a:spAutoFit/>
          </a:bodyPr>
          <a:lstStyle/>
          <a:p>
            <a:pPr algn="just">
              <a:buFont typeface="Arial" pitchFamily="34" charset="0"/>
              <a:buChar char="•"/>
            </a:pPr>
            <a:r>
              <a:rPr lang="en-US" sz="1600" dirty="0" smtClean="0">
                <a:latin typeface="ubuntu"/>
              </a:rPr>
              <a:t> </a:t>
            </a:r>
            <a:r>
              <a:rPr lang="en-US" sz="1400" dirty="0" smtClean="0">
                <a:latin typeface="ubuntu"/>
              </a:rPr>
              <a:t>The phone of the customer is then connected to the drone   </a:t>
            </a:r>
            <a:br>
              <a:rPr lang="en-US" sz="1400" dirty="0" smtClean="0">
                <a:latin typeface="ubuntu"/>
              </a:rPr>
            </a:br>
            <a:r>
              <a:rPr lang="en-US" sz="1400" dirty="0" smtClean="0">
                <a:latin typeface="ubuntu"/>
              </a:rPr>
              <a:t>  upon confirmation of the OTP,  which will be valid for a time</a:t>
            </a:r>
          </a:p>
          <a:p>
            <a:pPr algn="just"/>
            <a:r>
              <a:rPr lang="en-US" sz="1400" dirty="0" smtClean="0">
                <a:latin typeface="ubuntu"/>
              </a:rPr>
              <a:t>  period of maximum 10 minutes.</a:t>
            </a:r>
          </a:p>
          <a:p>
            <a:endParaRPr lang="en-US" sz="1400" dirty="0" smtClean="0">
              <a:latin typeface="ubuntu"/>
            </a:endParaRPr>
          </a:p>
          <a:p>
            <a:pPr>
              <a:buFont typeface="Arial" pitchFamily="34" charset="0"/>
              <a:buChar char="•"/>
            </a:pPr>
            <a:r>
              <a:rPr lang="en-US" sz="1400" dirty="0" smtClean="0">
                <a:latin typeface="ubuntu"/>
              </a:rPr>
              <a:t> RSSI- Received Signal Strength Indicator – helps the</a:t>
            </a:r>
          </a:p>
          <a:p>
            <a:r>
              <a:rPr lang="en-US" sz="1400" dirty="0">
                <a:latin typeface="ubuntu"/>
              </a:rPr>
              <a:t> </a:t>
            </a:r>
            <a:r>
              <a:rPr lang="en-US" sz="1400" dirty="0" smtClean="0">
                <a:latin typeface="ubuntu"/>
              </a:rPr>
              <a:t> drone find the customer, who needs to be present in an</a:t>
            </a:r>
          </a:p>
          <a:p>
            <a:r>
              <a:rPr lang="en-US" sz="1400" dirty="0">
                <a:latin typeface="ubuntu"/>
              </a:rPr>
              <a:t> </a:t>
            </a:r>
            <a:r>
              <a:rPr lang="en-US" sz="1400" dirty="0" smtClean="0">
                <a:latin typeface="ubuntu"/>
              </a:rPr>
              <a:t> open area for the drone to level itself down to a lower</a:t>
            </a:r>
          </a:p>
          <a:p>
            <a:r>
              <a:rPr lang="en-US" sz="1400" dirty="0">
                <a:latin typeface="ubuntu"/>
              </a:rPr>
              <a:t> </a:t>
            </a:r>
            <a:r>
              <a:rPr lang="en-US" sz="1400" dirty="0" smtClean="0">
                <a:latin typeface="ubuntu"/>
              </a:rPr>
              <a:t> altitude detecting the higher signal strength of signal</a:t>
            </a:r>
          </a:p>
          <a:p>
            <a:r>
              <a:rPr lang="en-US" sz="1400" dirty="0">
                <a:latin typeface="ubuntu"/>
              </a:rPr>
              <a:t> </a:t>
            </a:r>
            <a:r>
              <a:rPr lang="en-US" sz="1400" dirty="0" smtClean="0">
                <a:latin typeface="ubuntu"/>
              </a:rPr>
              <a:t> emanating from the phone of customer.</a:t>
            </a:r>
          </a:p>
          <a:p>
            <a:endParaRPr lang="en-US" sz="1400" dirty="0">
              <a:latin typeface="ubuntu"/>
            </a:endParaRPr>
          </a:p>
          <a:p>
            <a:pPr>
              <a:buFont typeface="Arial" pitchFamily="34" charset="0"/>
              <a:buChar char="•"/>
            </a:pPr>
            <a:r>
              <a:rPr lang="en-US" sz="1400" dirty="0" smtClean="0">
                <a:latin typeface="ubuntu"/>
              </a:rPr>
              <a:t> If there are more than one packages with the drone the user </a:t>
            </a:r>
          </a:p>
          <a:p>
            <a:r>
              <a:rPr lang="en-US" sz="1400" dirty="0" smtClean="0">
                <a:latin typeface="ubuntu"/>
              </a:rPr>
              <a:t>  is sent the QR code according to his number of package. For  </a:t>
            </a:r>
          </a:p>
          <a:p>
            <a:r>
              <a:rPr lang="en-US" sz="1400" dirty="0">
                <a:latin typeface="ubuntu"/>
              </a:rPr>
              <a:t> </a:t>
            </a:r>
            <a:r>
              <a:rPr lang="en-US" sz="1400" dirty="0" smtClean="0">
                <a:latin typeface="ubuntu"/>
              </a:rPr>
              <a:t> </a:t>
            </a:r>
            <a:r>
              <a:rPr lang="en-US" sz="1400" dirty="0" err="1" smtClean="0">
                <a:latin typeface="ubuntu"/>
              </a:rPr>
              <a:t>eg</a:t>
            </a:r>
            <a:r>
              <a:rPr lang="en-US" sz="1400" dirty="0" smtClean="0">
                <a:latin typeface="ubuntu"/>
              </a:rPr>
              <a:t>: QR 1, QR 2…so on. </a:t>
            </a:r>
            <a:br>
              <a:rPr lang="en-US" sz="1400" dirty="0" smtClean="0">
                <a:latin typeface="ubuntu"/>
              </a:rPr>
            </a:br>
            <a:endParaRPr lang="en-US" sz="1400" dirty="0" smtClean="0">
              <a:latin typeface="ubuntu"/>
            </a:endParaRPr>
          </a:p>
          <a:p>
            <a:pPr algn="just">
              <a:buFont typeface="Arial" pitchFamily="34" charset="0"/>
              <a:buChar char="•"/>
            </a:pPr>
            <a:r>
              <a:rPr lang="en-US" sz="1400" dirty="0" smtClean="0">
                <a:latin typeface="ubuntu"/>
              </a:rPr>
              <a:t> Finally the drone drops to a level of two </a:t>
            </a:r>
            <a:r>
              <a:rPr lang="en-US" sz="1400" dirty="0" err="1" smtClean="0">
                <a:latin typeface="ubuntu"/>
              </a:rPr>
              <a:t>metres</a:t>
            </a:r>
            <a:r>
              <a:rPr lang="en-US" sz="1400" dirty="0" smtClean="0">
                <a:latin typeface="ubuntu"/>
              </a:rPr>
              <a:t> from</a:t>
            </a:r>
          </a:p>
          <a:p>
            <a:pPr algn="just"/>
            <a:r>
              <a:rPr lang="en-US" sz="1400" dirty="0" smtClean="0">
                <a:latin typeface="ubuntu"/>
              </a:rPr>
              <a:t>  ground level and the customer needs to scan the QR code</a:t>
            </a:r>
          </a:p>
          <a:p>
            <a:pPr algn="just"/>
            <a:r>
              <a:rPr lang="en-US" sz="1400" dirty="0">
                <a:latin typeface="ubuntu"/>
              </a:rPr>
              <a:t> </a:t>
            </a:r>
            <a:r>
              <a:rPr lang="en-US" sz="1400" dirty="0" smtClean="0">
                <a:latin typeface="ubuntu"/>
              </a:rPr>
              <a:t> provided in the first step to him in the drone camera.</a:t>
            </a:r>
          </a:p>
          <a:p>
            <a:pPr algn="just"/>
            <a:r>
              <a:rPr lang="en-US" sz="1400" dirty="0" smtClean="0">
                <a:latin typeface="ubuntu"/>
              </a:rPr>
              <a:t>  The item is then delivered to the customer and the drone</a:t>
            </a:r>
          </a:p>
          <a:p>
            <a:pPr algn="just"/>
            <a:r>
              <a:rPr lang="en-US" sz="1400" dirty="0">
                <a:latin typeface="ubuntu"/>
              </a:rPr>
              <a:t> </a:t>
            </a:r>
            <a:r>
              <a:rPr lang="en-US" sz="1400" dirty="0" smtClean="0">
                <a:latin typeface="ubuntu"/>
              </a:rPr>
              <a:t>  returns to the delivery facility.</a:t>
            </a:r>
          </a:p>
          <a:p>
            <a:pPr algn="just"/>
            <a:endParaRPr lang="en-US" sz="1600" dirty="0" smtClean="0"/>
          </a:p>
          <a:p>
            <a:pPr algn="just"/>
            <a:endParaRPr lang="en-US" sz="1600" dirty="0"/>
          </a:p>
        </p:txBody>
      </p:sp>
      <p:sp>
        <p:nvSpPr>
          <p:cNvPr id="4" name="TextBox 3"/>
          <p:cNvSpPr txBox="1"/>
          <p:nvPr/>
        </p:nvSpPr>
        <p:spPr>
          <a:xfrm>
            <a:off x="381000" y="457200"/>
            <a:ext cx="5791200" cy="461665"/>
          </a:xfrm>
          <a:prstGeom prst="rect">
            <a:avLst/>
          </a:prstGeom>
          <a:noFill/>
        </p:spPr>
        <p:txBody>
          <a:bodyPr wrap="square" rtlCol="0">
            <a:spAutoFit/>
          </a:bodyPr>
          <a:lstStyle/>
          <a:p>
            <a:r>
              <a:rPr lang="en-US" sz="2400" b="1" dirty="0" smtClean="0">
                <a:solidFill>
                  <a:schemeClr val="accent1"/>
                </a:solidFill>
                <a:latin typeface="ubuntu"/>
              </a:rPr>
              <a:t>IDEA AND APPROACH DETAILS...</a:t>
            </a:r>
            <a:endParaRPr lang="en-US" sz="2400" b="1" dirty="0">
              <a:solidFill>
                <a:schemeClr val="accent1"/>
              </a:solidFill>
              <a:latin typeface="ubuntu"/>
            </a:endParaRPr>
          </a:p>
        </p:txBody>
      </p:sp>
      <p:pic>
        <p:nvPicPr>
          <p:cNvPr id="5" name="Picture 4" descr="sih.jpg"/>
          <p:cNvPicPr>
            <a:picLocks noChangeAspect="1"/>
          </p:cNvPicPr>
          <p:nvPr/>
        </p:nvPicPr>
        <p:blipFill>
          <a:blip r:embed="rId2"/>
          <a:stretch>
            <a:fillRect/>
          </a:stretch>
        </p:blipFill>
        <p:spPr>
          <a:xfrm>
            <a:off x="7924799" y="5715000"/>
            <a:ext cx="1219201" cy="1143000"/>
          </a:xfrm>
          <a:prstGeom prst="rect">
            <a:avLst/>
          </a:prstGeom>
        </p:spPr>
      </p:pic>
      <p:sp>
        <p:nvSpPr>
          <p:cNvPr id="6" name="Diamond 5"/>
          <p:cNvSpPr/>
          <p:nvPr/>
        </p:nvSpPr>
        <p:spPr>
          <a:xfrm>
            <a:off x="457200" y="1828800"/>
            <a:ext cx="1905000" cy="1676400"/>
          </a:xfrm>
          <a:prstGeom prst="diamond">
            <a:avLst/>
          </a:prstGeom>
          <a:blipFill>
            <a:blip r:embed="rId3"/>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1524000" y="4572000"/>
            <a:ext cx="1905000" cy="1828800"/>
          </a:xfrm>
          <a:prstGeom prst="diamond">
            <a:avLst/>
          </a:prstGeom>
          <a:blipFill>
            <a:blip r:embed="rId4"/>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533400" y="3657600"/>
            <a:ext cx="1828800" cy="1752600"/>
          </a:xfrm>
          <a:prstGeom prst="diamond">
            <a:avLst/>
          </a:prstGeom>
          <a:blipFill>
            <a:blip r:embed="rId5"/>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1524000" y="2743200"/>
            <a:ext cx="1828800" cy="1676400"/>
          </a:xfrm>
          <a:prstGeom prst="diamond">
            <a:avLst/>
          </a:prstGeom>
          <a:blipFill>
            <a:blip r:embed="rId6"/>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1524000" y="838200"/>
            <a:ext cx="1905000" cy="1752600"/>
          </a:xfrm>
          <a:prstGeom prst="diamond">
            <a:avLst/>
          </a:prstGeom>
          <a:blipFill>
            <a:blip r:embed="rId7"/>
            <a:stretch>
              <a:fillRect/>
            </a:stretch>
          </a:bli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fade">
                                      <p:cBhvr>
                                        <p:cTn id="31" dur="2000"/>
                                        <p:tgtEl>
                                          <p:spTgt spid="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fade">
                                      <p:cBhvr>
                                        <p:cTn id="34" dur="2000"/>
                                        <p:tgtEl>
                                          <p:spTgt spid="2">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2000"/>
                                        <p:tgtEl>
                                          <p:spTgt spid="2">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2000"/>
                                        <p:tgtEl>
                                          <p:spTgt spid="2">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2000"/>
                                        <p:tgtEl>
                                          <p:spTgt spid="2">
                                            <p:txEl>
                                              <p:pRg st="5" end="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2000"/>
                                        <p:tgtEl>
                                          <p:spTgt spid="2">
                                            <p:txEl>
                                              <p:pRg st="6" end="6"/>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2000"/>
                                        <p:tgtEl>
                                          <p:spTgt spid="2">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2000"/>
                                        <p:tgtEl>
                                          <p:spTgt spid="2">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000"/>
                                        <p:tgtEl>
                                          <p:spTgt spid="2">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txEl>
                                              <p:pRg st="11" end="11"/>
                                            </p:txEl>
                                          </p:spTgt>
                                        </p:tgtEl>
                                        <p:attrNameLst>
                                          <p:attrName>style.visibility</p:attrName>
                                        </p:attrNameLst>
                                      </p:cBhvr>
                                      <p:to>
                                        <p:strVal val="visible"/>
                                      </p:to>
                                    </p:set>
                                    <p:animEffect transition="in" filter="fade">
                                      <p:cBhvr>
                                        <p:cTn id="58" dur="2000"/>
                                        <p:tgtEl>
                                          <p:spTgt spid="2">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animEffect transition="in" filter="fade">
                                      <p:cBhvr>
                                        <p:cTn id="61" dur="2000"/>
                                        <p:tgtEl>
                                          <p:spTgt spid="2">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3" end="13"/>
                                            </p:txEl>
                                          </p:spTgt>
                                        </p:tgtEl>
                                        <p:attrNameLst>
                                          <p:attrName>style.visibility</p:attrName>
                                        </p:attrNameLst>
                                      </p:cBhvr>
                                      <p:to>
                                        <p:strVal val="visible"/>
                                      </p:to>
                                    </p:set>
                                    <p:animEffect transition="in" filter="fade">
                                      <p:cBhvr>
                                        <p:cTn id="64" dur="2000"/>
                                        <p:tgtEl>
                                          <p:spTgt spid="2">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fade">
                                      <p:cBhvr>
                                        <p:cTn id="67" dur="2000"/>
                                        <p:tgtEl>
                                          <p:spTgt spid="2">
                                            <p:txEl>
                                              <p:pRg st="14" end="14"/>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
                                            <p:txEl>
                                              <p:pRg st="15" end="15"/>
                                            </p:txEl>
                                          </p:spTgt>
                                        </p:tgtEl>
                                        <p:attrNameLst>
                                          <p:attrName>style.visibility</p:attrName>
                                        </p:attrNameLst>
                                      </p:cBhvr>
                                      <p:to>
                                        <p:strVal val="visible"/>
                                      </p:to>
                                    </p:set>
                                    <p:animEffect transition="in" filter="fade">
                                      <p:cBhvr>
                                        <p:cTn id="70" dur="2000"/>
                                        <p:tgtEl>
                                          <p:spTgt spid="2">
                                            <p:txEl>
                                              <p:pRg st="15" end="15"/>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
                                            <p:txEl>
                                              <p:pRg st="16" end="16"/>
                                            </p:txEl>
                                          </p:spTgt>
                                        </p:tgtEl>
                                        <p:attrNameLst>
                                          <p:attrName>style.visibility</p:attrName>
                                        </p:attrNameLst>
                                      </p:cBhvr>
                                      <p:to>
                                        <p:strVal val="visible"/>
                                      </p:to>
                                    </p:set>
                                    <p:animEffect transition="in" filter="fade">
                                      <p:cBhvr>
                                        <p:cTn id="73" dur="20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hdjf;.jpg"/>
          <p:cNvPicPr>
            <a:picLocks noChangeAspect="1"/>
          </p:cNvPicPr>
          <p:nvPr/>
        </p:nvPicPr>
        <p:blipFill>
          <a:blip r:embed="rId2"/>
          <a:srcRect b="7143"/>
          <a:stretch>
            <a:fillRect/>
          </a:stretch>
        </p:blipFill>
        <p:spPr>
          <a:xfrm>
            <a:off x="457200" y="1219200"/>
            <a:ext cx="1981200" cy="1981200"/>
          </a:xfrm>
          <a:prstGeom prst="rect">
            <a:avLst/>
          </a:prstGeom>
          <a:solidFill>
            <a:srgbClr val="FFFFFF">
              <a:shade val="85000"/>
            </a:srgbClr>
          </a:solidFill>
          <a:ln w="190500" cap="sq">
            <a:solidFill>
              <a:srgbClr val="FFFFFF"/>
            </a:solidFill>
            <a:miter lim="800000"/>
          </a:ln>
          <a:effectLst>
            <a:glow rad="101600">
              <a:srgbClr val="00B05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hygj.jpg"/>
          <p:cNvPicPr>
            <a:picLocks noChangeAspect="1"/>
          </p:cNvPicPr>
          <p:nvPr/>
        </p:nvPicPr>
        <p:blipFill>
          <a:blip r:embed="rId3"/>
          <a:srcRect b="5732"/>
          <a:stretch>
            <a:fillRect/>
          </a:stretch>
        </p:blipFill>
        <p:spPr>
          <a:xfrm>
            <a:off x="3429000" y="3962400"/>
            <a:ext cx="1965960" cy="1981200"/>
          </a:xfrm>
          <a:prstGeom prst="rect">
            <a:avLst/>
          </a:prstGeom>
          <a:solidFill>
            <a:srgbClr val="FFFFFF">
              <a:shade val="85000"/>
            </a:srgbClr>
          </a:solidFill>
          <a:ln w="190500" cap="sq">
            <a:solidFill>
              <a:srgbClr val="FFFFFF"/>
            </a:solidFill>
            <a:miter lim="800000"/>
          </a:ln>
          <a:effectLst>
            <a:glow rad="101600">
              <a:srgbClr val="00B05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descr="ho;dzf.jpg"/>
          <p:cNvPicPr>
            <a:picLocks noChangeAspect="1"/>
          </p:cNvPicPr>
          <p:nvPr/>
        </p:nvPicPr>
        <p:blipFill>
          <a:blip r:embed="rId4"/>
          <a:srcRect l="2907" b="6977"/>
          <a:stretch>
            <a:fillRect/>
          </a:stretch>
        </p:blipFill>
        <p:spPr>
          <a:xfrm>
            <a:off x="6096000" y="3886200"/>
            <a:ext cx="2164080" cy="2073370"/>
          </a:xfrm>
          <a:prstGeom prst="rect">
            <a:avLst/>
          </a:prstGeom>
          <a:solidFill>
            <a:srgbClr val="FFFFFF">
              <a:shade val="85000"/>
            </a:srgbClr>
          </a:solidFill>
          <a:ln w="190500" cap="sq">
            <a:solidFill>
              <a:srgbClr val="FFFFFF"/>
            </a:solidFill>
            <a:miter lim="800000"/>
          </a:ln>
          <a:effectLst>
            <a:glow rad="101600">
              <a:srgbClr val="00B05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oijvofvj.jpg"/>
          <p:cNvPicPr>
            <a:picLocks noChangeAspect="1"/>
          </p:cNvPicPr>
          <p:nvPr/>
        </p:nvPicPr>
        <p:blipFill>
          <a:blip r:embed="rId5"/>
          <a:stretch>
            <a:fillRect/>
          </a:stretch>
        </p:blipFill>
        <p:spPr>
          <a:xfrm>
            <a:off x="3200400" y="1143000"/>
            <a:ext cx="2139635" cy="2057400"/>
          </a:xfrm>
          <a:prstGeom prst="rect">
            <a:avLst/>
          </a:prstGeom>
          <a:solidFill>
            <a:srgbClr val="FFFFFF">
              <a:shade val="85000"/>
            </a:srgbClr>
          </a:solidFill>
          <a:ln w="190500" cap="sq">
            <a:solidFill>
              <a:srgbClr val="FFFFFF"/>
            </a:solidFill>
            <a:miter lim="800000"/>
          </a:ln>
          <a:effectLst>
            <a:glow rad="139700">
              <a:srgbClr val="00B050">
                <a:alpha val="4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hkhhjnkj.jpg"/>
          <p:cNvPicPr>
            <a:picLocks noChangeAspect="1"/>
          </p:cNvPicPr>
          <p:nvPr/>
        </p:nvPicPr>
        <p:blipFill>
          <a:blip r:embed="rId6"/>
          <a:srcRect l="1567" t="53247" r="7265" b="4545"/>
          <a:stretch>
            <a:fillRect/>
          </a:stretch>
        </p:blipFill>
        <p:spPr>
          <a:xfrm>
            <a:off x="6096000" y="1219200"/>
            <a:ext cx="2438400" cy="1981200"/>
          </a:xfrm>
          <a:prstGeom prst="rect">
            <a:avLst/>
          </a:prstGeom>
          <a:solidFill>
            <a:srgbClr val="FFFFFF">
              <a:shade val="85000"/>
            </a:srgbClr>
          </a:solidFill>
          <a:ln w="190500" cap="sq">
            <a:solidFill>
              <a:srgbClr val="FFFFFF"/>
            </a:solidFill>
            <a:miter lim="800000"/>
          </a:ln>
          <a:effectLst>
            <a:glow rad="101600">
              <a:srgbClr val="00B05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609600" y="304800"/>
            <a:ext cx="7467600" cy="461665"/>
          </a:xfrm>
          <a:prstGeom prst="rect">
            <a:avLst/>
          </a:prstGeom>
          <a:noFill/>
        </p:spPr>
        <p:txBody>
          <a:bodyPr wrap="square" rtlCol="0">
            <a:spAutoFit/>
          </a:bodyPr>
          <a:lstStyle/>
          <a:p>
            <a:r>
              <a:rPr lang="en-US" sz="2400" b="1" dirty="0" smtClean="0">
                <a:solidFill>
                  <a:srgbClr val="00B050"/>
                </a:solidFill>
                <a:latin typeface="ubuntu"/>
              </a:rPr>
              <a:t>GRAPHICAL FLOWCHART </a:t>
            </a:r>
            <a:endParaRPr lang="en-US" sz="2400" b="1" dirty="0">
              <a:latin typeface="ubuntu"/>
            </a:endParaRPr>
          </a:p>
        </p:txBody>
      </p:sp>
      <p:sp>
        <p:nvSpPr>
          <p:cNvPr id="11" name="Curved Right Arrow 10"/>
          <p:cNvSpPr/>
          <p:nvPr/>
        </p:nvSpPr>
        <p:spPr>
          <a:xfrm>
            <a:off x="2514600" y="1981200"/>
            <a:ext cx="533400" cy="457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a:off x="5410200" y="2057400"/>
            <a:ext cx="533400" cy="457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sih.jpg"/>
          <p:cNvPicPr>
            <a:picLocks noChangeAspect="1"/>
          </p:cNvPicPr>
          <p:nvPr/>
        </p:nvPicPr>
        <p:blipFill>
          <a:blip r:embed="rId7"/>
          <a:stretch>
            <a:fillRect/>
          </a:stretch>
        </p:blipFill>
        <p:spPr>
          <a:xfrm>
            <a:off x="7924800" y="5715000"/>
            <a:ext cx="1219201" cy="1143000"/>
          </a:xfrm>
          <a:prstGeom prst="rect">
            <a:avLst/>
          </a:prstGeom>
        </p:spPr>
      </p:pic>
      <p:sp>
        <p:nvSpPr>
          <p:cNvPr id="15" name="Curved Left Arrow 14"/>
          <p:cNvSpPr/>
          <p:nvPr/>
        </p:nvSpPr>
        <p:spPr>
          <a:xfrm>
            <a:off x="7010400" y="3276600"/>
            <a:ext cx="457200" cy="53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Left Arrow 15"/>
          <p:cNvSpPr/>
          <p:nvPr/>
        </p:nvSpPr>
        <p:spPr>
          <a:xfrm>
            <a:off x="2743200" y="4724400"/>
            <a:ext cx="533400" cy="53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Left Arrow 16"/>
          <p:cNvSpPr/>
          <p:nvPr/>
        </p:nvSpPr>
        <p:spPr>
          <a:xfrm>
            <a:off x="5486400" y="4648200"/>
            <a:ext cx="457200" cy="53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descr="JVDSG.jpg"/>
          <p:cNvPicPr>
            <a:picLocks noChangeAspect="1"/>
          </p:cNvPicPr>
          <p:nvPr/>
        </p:nvPicPr>
        <p:blipFill>
          <a:blip r:embed="rId8"/>
          <a:stretch>
            <a:fillRect/>
          </a:stretch>
        </p:blipFill>
        <p:spPr>
          <a:xfrm>
            <a:off x="533400" y="3962400"/>
            <a:ext cx="2133600" cy="1905000"/>
          </a:xfrm>
          <a:prstGeom prst="rect">
            <a:avLst/>
          </a:prstGeom>
          <a:solidFill>
            <a:srgbClr val="FFFFFF">
              <a:shade val="85000"/>
            </a:srgbClr>
          </a:solidFill>
          <a:ln w="190500" cap="sq">
            <a:solidFill>
              <a:srgbClr val="FFFFFF"/>
            </a:solidFill>
            <a:miter lim="800000"/>
          </a:ln>
          <a:effectLst>
            <a:glow rad="101600">
              <a:srgbClr val="00B05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2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20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animBg="1"/>
      <p:bldP spid="12"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781800" cy="461665"/>
          </a:xfrm>
          <a:prstGeom prst="rect">
            <a:avLst/>
          </a:prstGeom>
          <a:noFill/>
        </p:spPr>
        <p:txBody>
          <a:bodyPr wrap="square" rtlCol="0">
            <a:spAutoFit/>
          </a:bodyPr>
          <a:lstStyle/>
          <a:p>
            <a:r>
              <a:rPr lang="en-US" sz="2400" b="1" dirty="0" smtClean="0">
                <a:solidFill>
                  <a:schemeClr val="accent1"/>
                </a:solidFill>
                <a:latin typeface="ubuntu"/>
              </a:rPr>
              <a:t>TECHNOLOGICAL</a:t>
            </a:r>
            <a:r>
              <a:rPr lang="en-US" sz="2400" b="1" dirty="0" smtClean="0">
                <a:latin typeface="ubuntu"/>
              </a:rPr>
              <a:t> </a:t>
            </a:r>
            <a:r>
              <a:rPr lang="en-US" sz="2400" b="1" dirty="0" smtClean="0">
                <a:solidFill>
                  <a:schemeClr val="accent1"/>
                </a:solidFill>
                <a:latin typeface="ubuntu"/>
              </a:rPr>
              <a:t>ALGORITHM..</a:t>
            </a:r>
            <a:endParaRPr lang="en-US" sz="2400" b="1" dirty="0">
              <a:solidFill>
                <a:schemeClr val="accent1"/>
              </a:solidFill>
              <a:latin typeface="ubuntu"/>
            </a:endParaRPr>
          </a:p>
        </p:txBody>
      </p:sp>
      <p:pic>
        <p:nvPicPr>
          <p:cNvPr id="3" name="Picture 2" descr="sih.jpg"/>
          <p:cNvPicPr>
            <a:picLocks noChangeAspect="1"/>
          </p:cNvPicPr>
          <p:nvPr/>
        </p:nvPicPr>
        <p:blipFill>
          <a:blip r:embed="rId2"/>
          <a:stretch>
            <a:fillRect/>
          </a:stretch>
        </p:blipFill>
        <p:spPr>
          <a:xfrm>
            <a:off x="7924800" y="5715000"/>
            <a:ext cx="1219201" cy="1143000"/>
          </a:xfrm>
          <a:prstGeom prst="rect">
            <a:avLst/>
          </a:prstGeom>
        </p:spPr>
      </p:pic>
      <p:sp>
        <p:nvSpPr>
          <p:cNvPr id="6" name="TextBox 5"/>
          <p:cNvSpPr txBox="1"/>
          <p:nvPr/>
        </p:nvSpPr>
        <p:spPr>
          <a:xfrm>
            <a:off x="533400" y="838200"/>
            <a:ext cx="5257800" cy="6340197"/>
          </a:xfrm>
          <a:prstGeom prst="rect">
            <a:avLst/>
          </a:prstGeom>
          <a:noFill/>
        </p:spPr>
        <p:txBody>
          <a:bodyPr wrap="square" rtlCol="0">
            <a:spAutoFit/>
          </a:bodyPr>
          <a:lstStyle/>
          <a:p>
            <a:pPr>
              <a:buFont typeface="Arial" pitchFamily="34" charset="0"/>
              <a:buChar char="•"/>
            </a:pPr>
            <a:r>
              <a:rPr lang="en-US" sz="1400" b="1" dirty="0" smtClean="0">
                <a:latin typeface="ubuntu"/>
              </a:rPr>
              <a:t> IMAGE </a:t>
            </a:r>
            <a:r>
              <a:rPr lang="en-US" sz="1400" b="1" dirty="0" smtClean="0">
                <a:latin typeface="ubuntu"/>
              </a:rPr>
              <a:t> PROCESSING:</a:t>
            </a:r>
            <a:br>
              <a:rPr lang="en-US" sz="1400" b="1" dirty="0" smtClean="0">
                <a:latin typeface="ubuntu"/>
              </a:rPr>
            </a:br>
            <a:endParaRPr lang="en-US" sz="1400" b="1" dirty="0" smtClean="0">
              <a:latin typeface="ubuntu"/>
            </a:endParaRPr>
          </a:p>
          <a:p>
            <a:pPr algn="just"/>
            <a:r>
              <a:rPr lang="en-US" sz="1400" dirty="0" smtClean="0">
                <a:latin typeface="ubuntu"/>
              </a:rPr>
              <a:t>Technology that makes it possible for the drone to actually     identify its threats and react to them accordingly</a:t>
            </a:r>
            <a:r>
              <a:rPr lang="en-US" sz="1400" b="1" dirty="0" smtClean="0">
                <a:latin typeface="ubuntu"/>
              </a:rPr>
              <a:t>. </a:t>
            </a:r>
            <a:r>
              <a:rPr lang="en-US" sz="1400" dirty="0" smtClean="0">
                <a:latin typeface="ubuntu"/>
              </a:rPr>
              <a:t>For </a:t>
            </a:r>
            <a:r>
              <a:rPr lang="en-US" sz="1400" dirty="0" err="1" smtClean="0">
                <a:latin typeface="ubuntu"/>
              </a:rPr>
              <a:t>eg</a:t>
            </a:r>
            <a:r>
              <a:rPr lang="en-US" sz="1400" dirty="0" smtClean="0">
                <a:latin typeface="ubuntu"/>
              </a:rPr>
              <a:t>: If the drone detects some obstruction ,such as walls on its left and right sides , it moves in upward direction to prevent collision.</a:t>
            </a:r>
          </a:p>
          <a:p>
            <a:pPr algn="just"/>
            <a:r>
              <a:rPr lang="en-US" sz="1400" dirty="0" smtClean="0">
                <a:latin typeface="ubuntu"/>
              </a:rPr>
              <a:t>Scanning of QR code is performed by image processing only. </a:t>
            </a:r>
          </a:p>
          <a:p>
            <a:pPr algn="just"/>
            <a:endParaRPr lang="en-US" sz="1400" dirty="0">
              <a:latin typeface="ubuntu"/>
            </a:endParaRPr>
          </a:p>
          <a:p>
            <a:pPr>
              <a:buFont typeface="Arial" pitchFamily="34" charset="0"/>
              <a:buChar char="•"/>
            </a:pPr>
            <a:r>
              <a:rPr lang="en-US" sz="1400" b="1" dirty="0" smtClean="0">
                <a:latin typeface="ubuntu"/>
              </a:rPr>
              <a:t> </a:t>
            </a:r>
            <a:r>
              <a:rPr lang="en-US" sz="1400" b="1" dirty="0" smtClean="0">
                <a:latin typeface="ubuntu"/>
              </a:rPr>
              <a:t>MACHINE  </a:t>
            </a:r>
            <a:r>
              <a:rPr lang="en-US" sz="1400" b="1" dirty="0" smtClean="0">
                <a:latin typeface="ubuntu"/>
              </a:rPr>
              <a:t>LEARNING</a:t>
            </a:r>
            <a:r>
              <a:rPr lang="en-US" sz="1400" b="1" dirty="0" smtClean="0">
                <a:latin typeface="ubuntu"/>
              </a:rPr>
              <a:t>:</a:t>
            </a:r>
            <a:br>
              <a:rPr lang="en-US" sz="1400" b="1" dirty="0" smtClean="0">
                <a:latin typeface="ubuntu"/>
              </a:rPr>
            </a:br>
            <a:endParaRPr lang="en-US" sz="1400" b="1" dirty="0" smtClean="0">
              <a:latin typeface="ubuntu"/>
            </a:endParaRPr>
          </a:p>
          <a:p>
            <a:pPr algn="just">
              <a:buFont typeface="Wingdings" pitchFamily="2" charset="2"/>
              <a:buChar char="Ø"/>
            </a:pPr>
            <a:r>
              <a:rPr lang="en-US" sz="1400" dirty="0" smtClean="0">
                <a:latin typeface="ubuntu"/>
              </a:rPr>
              <a:t>  The drone when reaches its destination, captures the characteristics of the house it delivered to and learns to move closer to the exact position of customer without the signal strength detection(RSSI) if ordered from the same location again.</a:t>
            </a:r>
          </a:p>
          <a:p>
            <a:pPr algn="just"/>
            <a:endParaRPr lang="en-US" sz="1400" dirty="0" smtClean="0">
              <a:latin typeface="ubuntu"/>
            </a:endParaRPr>
          </a:p>
          <a:p>
            <a:pPr algn="just">
              <a:buFont typeface="Wingdings" pitchFamily="2" charset="2"/>
              <a:buChar char="Ø"/>
            </a:pPr>
            <a:r>
              <a:rPr lang="en-US" sz="1400" dirty="0" smtClean="0">
                <a:latin typeface="ubuntu"/>
              </a:rPr>
              <a:t>It facilitates the movement of drone comparatively to a lower height if it </a:t>
            </a:r>
            <a:r>
              <a:rPr lang="en-US" sz="1400" dirty="0" smtClean="0">
                <a:latin typeface="ubuntu"/>
              </a:rPr>
              <a:t>recognizes </a:t>
            </a:r>
            <a:r>
              <a:rPr lang="en-US" sz="1400" dirty="0" smtClean="0">
                <a:latin typeface="ubuntu"/>
              </a:rPr>
              <a:t>the house and could find a road connected to the building it can see.</a:t>
            </a:r>
          </a:p>
          <a:p>
            <a:pPr algn="just"/>
            <a:endParaRPr lang="en-US" sz="1400" dirty="0" smtClean="0">
              <a:latin typeface="ubuntu"/>
            </a:endParaRPr>
          </a:p>
          <a:p>
            <a:pPr algn="just">
              <a:buFont typeface="Wingdings" pitchFamily="2" charset="2"/>
              <a:buChar char="Ø"/>
            </a:pPr>
            <a:r>
              <a:rPr lang="en-US" sz="1400" dirty="0" smtClean="0">
                <a:latin typeface="ubuntu"/>
              </a:rPr>
              <a:t>More the number of times it learns , more is its efficiency in  delivering. .</a:t>
            </a:r>
            <a:br>
              <a:rPr lang="en-US" sz="1400" dirty="0" smtClean="0">
                <a:latin typeface="ubuntu"/>
              </a:rPr>
            </a:br>
            <a:endParaRPr lang="en-US" sz="1400" dirty="0" smtClean="0">
              <a:latin typeface="ubuntu"/>
            </a:endParaRPr>
          </a:p>
          <a:p>
            <a:pPr algn="just">
              <a:buFont typeface="Wingdings" pitchFamily="2" charset="2"/>
              <a:buChar char="Ø"/>
            </a:pPr>
            <a:r>
              <a:rPr lang="en-US" sz="1400" dirty="0" smtClean="0">
                <a:latin typeface="ubuntu"/>
              </a:rPr>
              <a:t>Example: It stores the information regarding the </a:t>
            </a:r>
            <a:r>
              <a:rPr lang="en-US" sz="1400" dirty="0" smtClean="0">
                <a:latin typeface="ubuntu"/>
              </a:rPr>
              <a:t>color</a:t>
            </a:r>
            <a:r>
              <a:rPr lang="en-US" sz="1400" dirty="0" smtClean="0">
                <a:latin typeface="ubuntu"/>
              </a:rPr>
              <a:t>, shape</a:t>
            </a:r>
            <a:r>
              <a:rPr lang="en-US" sz="1400" dirty="0">
                <a:latin typeface="ubuntu"/>
              </a:rPr>
              <a:t> </a:t>
            </a:r>
            <a:r>
              <a:rPr lang="en-US" sz="1400" dirty="0" smtClean="0">
                <a:latin typeface="ubuntu"/>
              </a:rPr>
              <a:t>and dimensions etc. while </a:t>
            </a:r>
            <a:r>
              <a:rPr lang="en-US" sz="1400" dirty="0" smtClean="0">
                <a:latin typeface="ubuntu"/>
              </a:rPr>
              <a:t>recognizing </a:t>
            </a:r>
            <a:r>
              <a:rPr lang="en-US" sz="1400" dirty="0" smtClean="0">
                <a:latin typeface="ubuntu"/>
              </a:rPr>
              <a:t>a </a:t>
            </a:r>
            <a:r>
              <a:rPr lang="en-US" sz="1400" dirty="0" smtClean="0">
                <a:latin typeface="ubuntu"/>
              </a:rPr>
              <a:t>house.</a:t>
            </a:r>
            <a:endParaRPr lang="en-US" sz="1400" dirty="0" smtClean="0">
              <a:latin typeface="ubuntu"/>
            </a:endParaRPr>
          </a:p>
          <a:p>
            <a:pPr>
              <a:buFont typeface="Wingdings" pitchFamily="2" charset="2"/>
              <a:buChar char="Ø"/>
            </a:pPr>
            <a:endParaRPr lang="en-US" sz="1400" dirty="0">
              <a:latin typeface="ubuntu"/>
            </a:endParaRPr>
          </a:p>
          <a:p>
            <a:pPr algn="just"/>
            <a:endParaRPr lang="en-US" sz="1400" dirty="0" smtClean="0">
              <a:latin typeface="ubuntu"/>
            </a:endParaRPr>
          </a:p>
          <a:p>
            <a:pPr algn="just"/>
            <a:r>
              <a:rPr lang="en-US" sz="1400" dirty="0" smtClean="0">
                <a:latin typeface="ubuntu"/>
              </a:rPr>
              <a:t> </a:t>
            </a:r>
          </a:p>
          <a:p>
            <a:pPr algn="just">
              <a:buFont typeface="Arial" pitchFamily="34" charset="0"/>
              <a:buChar char="•"/>
            </a:pPr>
            <a:endParaRPr lang="en-US" sz="1400" b="1" dirty="0">
              <a:latin typeface="ubuntu"/>
            </a:endParaRPr>
          </a:p>
        </p:txBody>
      </p:sp>
      <p:sp>
        <p:nvSpPr>
          <p:cNvPr id="11" name="Rectangle 10"/>
          <p:cNvSpPr/>
          <p:nvPr/>
        </p:nvSpPr>
        <p:spPr>
          <a:xfrm>
            <a:off x="6019800" y="1295400"/>
            <a:ext cx="2743200" cy="2057400"/>
          </a:xfrm>
          <a:prstGeom prst="rect">
            <a:avLst/>
          </a:prstGeom>
          <a:blipFill>
            <a:blip r:embed="rId3" cstate="print"/>
            <a:stretch>
              <a:fillRect/>
            </a:stretch>
          </a:blip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9800" y="3581400"/>
            <a:ext cx="2743200" cy="2057400"/>
          </a:xfrm>
          <a:prstGeom prst="rect">
            <a:avLst/>
          </a:prstGeom>
          <a:blipFill>
            <a:blip r:embed="rId4"/>
            <a:stretch>
              <a:fillRect/>
            </a:stretch>
          </a:blip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 calcmode="lin" valueType="num">
                                      <p:cBhvr additive="base">
                                        <p:cTn id="55"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20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7924800" cy="461665"/>
          </a:xfrm>
          <a:prstGeom prst="rect">
            <a:avLst/>
          </a:prstGeom>
          <a:noFill/>
        </p:spPr>
        <p:txBody>
          <a:bodyPr wrap="square" rtlCol="0">
            <a:spAutoFit/>
          </a:bodyPr>
          <a:lstStyle/>
          <a:p>
            <a:r>
              <a:rPr lang="en-US" sz="2400" b="1" dirty="0" smtClean="0">
                <a:solidFill>
                  <a:srgbClr val="00B050"/>
                </a:solidFill>
                <a:latin typeface="ubuntu"/>
              </a:rPr>
              <a:t>BENEFITS OF DRONE DELIVERY SYSTEM</a:t>
            </a:r>
            <a:endParaRPr lang="en-US" sz="2400" b="1" dirty="0">
              <a:solidFill>
                <a:srgbClr val="00B050"/>
              </a:solidFill>
              <a:latin typeface="ubuntu"/>
            </a:endParaRPr>
          </a:p>
        </p:txBody>
      </p:sp>
      <p:pic>
        <p:nvPicPr>
          <p:cNvPr id="4" name="Picture 3" descr="sih.jpg"/>
          <p:cNvPicPr>
            <a:picLocks noChangeAspect="1"/>
          </p:cNvPicPr>
          <p:nvPr/>
        </p:nvPicPr>
        <p:blipFill>
          <a:blip r:embed="rId2"/>
          <a:stretch>
            <a:fillRect/>
          </a:stretch>
        </p:blipFill>
        <p:spPr>
          <a:xfrm>
            <a:off x="7924800" y="5715000"/>
            <a:ext cx="1219201" cy="1143000"/>
          </a:xfrm>
          <a:prstGeom prst="rect">
            <a:avLst/>
          </a:prstGeom>
        </p:spPr>
      </p:pic>
      <p:sp>
        <p:nvSpPr>
          <p:cNvPr id="6" name="TextBox 5"/>
          <p:cNvSpPr txBox="1"/>
          <p:nvPr/>
        </p:nvSpPr>
        <p:spPr>
          <a:xfrm>
            <a:off x="3581400" y="990600"/>
            <a:ext cx="4953000" cy="5478423"/>
          </a:xfrm>
          <a:prstGeom prst="rect">
            <a:avLst/>
          </a:prstGeom>
          <a:noFill/>
        </p:spPr>
        <p:txBody>
          <a:bodyPr wrap="square" rtlCol="0">
            <a:spAutoFit/>
          </a:bodyPr>
          <a:lstStyle/>
          <a:p>
            <a:pPr algn="just"/>
            <a:r>
              <a:rPr lang="en-US" sz="1400" dirty="0" smtClean="0">
                <a:latin typeface="ubuntu"/>
              </a:rPr>
              <a:t>The main advantages of this idea is:</a:t>
            </a:r>
          </a:p>
          <a:p>
            <a:pPr algn="just"/>
            <a:endParaRPr lang="en-US" sz="1400" dirty="0" smtClean="0">
              <a:latin typeface="ubuntu"/>
            </a:endParaRPr>
          </a:p>
          <a:p>
            <a:pPr>
              <a:buFont typeface="Arial" pitchFamily="34" charset="0"/>
              <a:buChar char="•"/>
            </a:pPr>
            <a:r>
              <a:rPr lang="en-US" sz="1400" dirty="0">
                <a:latin typeface="ubuntu"/>
              </a:rPr>
              <a:t> </a:t>
            </a:r>
            <a:r>
              <a:rPr lang="en-US" sz="1400" dirty="0" smtClean="0">
                <a:latin typeface="ubuntu"/>
              </a:rPr>
              <a:t>The idea presented before you is economically efficient </a:t>
            </a:r>
            <a:endParaRPr lang="en-US" sz="1400" dirty="0" smtClean="0">
              <a:latin typeface="ubuntu"/>
            </a:endParaRPr>
          </a:p>
          <a:p>
            <a:r>
              <a:rPr lang="en-US" sz="1400" dirty="0" smtClean="0">
                <a:latin typeface="ubuntu"/>
              </a:rPr>
              <a:t> </a:t>
            </a:r>
            <a:r>
              <a:rPr lang="en-US" sz="1400" dirty="0" smtClean="0">
                <a:latin typeface="ubuntu"/>
              </a:rPr>
              <a:t>  and </a:t>
            </a:r>
            <a:r>
              <a:rPr lang="en-US" sz="1400" dirty="0" smtClean="0">
                <a:latin typeface="ubuntu"/>
              </a:rPr>
              <a:t>convenient. </a:t>
            </a:r>
            <a:r>
              <a:rPr lang="en-US" sz="1400" dirty="0" smtClean="0">
                <a:latin typeface="ubuntu"/>
              </a:rPr>
              <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Our idea can be efficiently implemented in a </a:t>
            </a:r>
            <a:r>
              <a:rPr lang="en-US" sz="1400" dirty="0" smtClean="0">
                <a:latin typeface="ubuntu"/>
              </a:rPr>
              <a:t>hardware </a:t>
            </a:r>
            <a:br>
              <a:rPr lang="en-US" sz="1400" dirty="0" smtClean="0">
                <a:latin typeface="ubuntu"/>
              </a:rPr>
            </a:br>
            <a:r>
              <a:rPr lang="en-US" sz="1400" dirty="0" smtClean="0">
                <a:latin typeface="ubuntu"/>
              </a:rPr>
              <a:t>   model in a price range of Rs 7000 – Rs 8000.</a:t>
            </a:r>
          </a:p>
          <a:p>
            <a:r>
              <a:rPr lang="en-US" sz="1400" dirty="0" smtClean="0">
                <a:latin typeface="ubuntu"/>
              </a:rPr>
              <a:t>   Whereas </a:t>
            </a:r>
            <a:r>
              <a:rPr lang="en-US" sz="1400" dirty="0" smtClean="0">
                <a:latin typeface="ubuntu"/>
              </a:rPr>
              <a:t>if assembled or bought readymade costs </a:t>
            </a:r>
            <a:r>
              <a:rPr lang="en-US" sz="1400" dirty="0" smtClean="0">
                <a:latin typeface="ubuntu"/>
              </a:rPr>
              <a:t>around</a:t>
            </a:r>
            <a:br>
              <a:rPr lang="en-US" sz="1400" dirty="0" smtClean="0">
                <a:latin typeface="ubuntu"/>
              </a:rPr>
            </a:br>
            <a:r>
              <a:rPr lang="en-US" sz="1400" dirty="0" smtClean="0">
                <a:latin typeface="ubuntu"/>
              </a:rPr>
              <a:t>   </a:t>
            </a:r>
            <a:r>
              <a:rPr lang="en-US" sz="1400" dirty="0" smtClean="0">
                <a:latin typeface="ubuntu"/>
              </a:rPr>
              <a:t>Rs 40000 – Rs 45000.</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Use </a:t>
            </a:r>
            <a:r>
              <a:rPr lang="en-US" sz="1400" dirty="0" smtClean="0">
                <a:latin typeface="ubuntu"/>
              </a:rPr>
              <a:t>of solar panel in the drone increases it’s </a:t>
            </a:r>
            <a:r>
              <a:rPr lang="en-US" sz="1400" dirty="0" smtClean="0">
                <a:latin typeface="ubuntu"/>
              </a:rPr>
              <a:t>battery</a:t>
            </a:r>
            <a:br>
              <a:rPr lang="en-US" sz="1400" dirty="0" smtClean="0">
                <a:latin typeface="ubuntu"/>
              </a:rPr>
            </a:br>
            <a:r>
              <a:rPr lang="en-US" sz="1400" dirty="0" smtClean="0">
                <a:latin typeface="ubuntu"/>
              </a:rPr>
              <a:t>  </a:t>
            </a:r>
            <a:r>
              <a:rPr lang="en-US" sz="1400" dirty="0" smtClean="0">
                <a:latin typeface="ubuntu"/>
              </a:rPr>
              <a:t>backup </a:t>
            </a:r>
            <a:r>
              <a:rPr lang="en-US" sz="1400" dirty="0" smtClean="0">
                <a:latin typeface="ubuntu"/>
              </a:rPr>
              <a:t>and hence , the flight time is sufficiently increased.</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It </a:t>
            </a:r>
            <a:r>
              <a:rPr lang="en-US" sz="1400" dirty="0" smtClean="0">
                <a:latin typeface="ubuntu"/>
              </a:rPr>
              <a:t>is environment friendly as no fuel consumption </a:t>
            </a:r>
            <a:r>
              <a:rPr lang="en-US" sz="1400" dirty="0" smtClean="0">
                <a:latin typeface="ubuntu"/>
              </a:rPr>
              <a:t>is</a:t>
            </a:r>
            <a:br>
              <a:rPr lang="en-US" sz="1400" dirty="0" smtClean="0">
                <a:latin typeface="ubuntu"/>
              </a:rPr>
            </a:br>
            <a:r>
              <a:rPr lang="en-US" sz="1400" dirty="0" smtClean="0">
                <a:latin typeface="ubuntu"/>
              </a:rPr>
              <a:t>  required and no harmful substances are emitted from </a:t>
            </a:r>
            <a:r>
              <a:rPr lang="en-US" sz="1400" dirty="0" smtClean="0">
                <a:latin typeface="ubuntu"/>
              </a:rPr>
              <a:t>the</a:t>
            </a:r>
            <a:br>
              <a:rPr lang="en-US" sz="1400" dirty="0" smtClean="0">
                <a:latin typeface="ubuntu"/>
              </a:rPr>
            </a:br>
            <a:r>
              <a:rPr lang="en-US" sz="1400" dirty="0" smtClean="0">
                <a:latin typeface="ubuntu"/>
              </a:rPr>
              <a:t>  </a:t>
            </a:r>
            <a:r>
              <a:rPr lang="en-US" sz="1400" dirty="0" smtClean="0">
                <a:latin typeface="ubuntu"/>
              </a:rPr>
              <a:t>drone.</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It </a:t>
            </a:r>
            <a:r>
              <a:rPr lang="en-US" sz="1400" dirty="0" smtClean="0">
                <a:latin typeface="ubuntu"/>
              </a:rPr>
              <a:t>can deliver packages to virtually any location.</a:t>
            </a:r>
            <a:br>
              <a:rPr lang="en-US" sz="1400" dirty="0" smtClean="0">
                <a:latin typeface="ubuntu"/>
              </a:rPr>
            </a:br>
            <a:endParaRPr lang="en-US" sz="1400" dirty="0" smtClean="0">
              <a:latin typeface="ubuntu"/>
            </a:endParaRPr>
          </a:p>
          <a:p>
            <a:pPr>
              <a:buFont typeface="Arial" pitchFamily="34" charset="0"/>
              <a:buChar char="•"/>
            </a:pPr>
            <a:r>
              <a:rPr lang="en-US" sz="1400" dirty="0">
                <a:latin typeface="ubuntu"/>
              </a:rPr>
              <a:t> </a:t>
            </a:r>
            <a:r>
              <a:rPr lang="en-US" sz="1400" dirty="0" smtClean="0">
                <a:latin typeface="ubuntu"/>
              </a:rPr>
              <a:t>Improves time management for all the ends of the system. </a:t>
            </a:r>
            <a:r>
              <a:rPr lang="en-US" sz="1400" dirty="0" smtClean="0">
                <a:latin typeface="ubuntu"/>
              </a:rPr>
              <a:t/>
            </a:r>
            <a:br>
              <a:rPr lang="en-US" sz="1400" dirty="0" smtClean="0">
                <a:latin typeface="ubuntu"/>
              </a:rPr>
            </a:br>
            <a:r>
              <a:rPr lang="en-US" sz="1400" dirty="0" smtClean="0">
                <a:latin typeface="ubuntu"/>
              </a:rPr>
              <a:t> </a:t>
            </a:r>
            <a:r>
              <a:rPr lang="en-US" sz="1400" dirty="0" smtClean="0">
                <a:latin typeface="ubuntu"/>
              </a:rPr>
              <a:t> Consumers </a:t>
            </a:r>
            <a:r>
              <a:rPr lang="en-US" sz="1400" dirty="0" smtClean="0">
                <a:latin typeface="ubuntu"/>
              </a:rPr>
              <a:t>receive their goods faster, companies </a:t>
            </a:r>
            <a:r>
              <a:rPr lang="en-US" sz="1400" dirty="0" smtClean="0">
                <a:latin typeface="ubuntu"/>
              </a:rPr>
              <a:t>can</a:t>
            </a:r>
            <a:br>
              <a:rPr lang="en-US" sz="1400" dirty="0" smtClean="0">
                <a:latin typeface="ubuntu"/>
              </a:rPr>
            </a:br>
            <a:r>
              <a:rPr lang="en-US" sz="1400" dirty="0" smtClean="0">
                <a:latin typeface="ubuntu"/>
              </a:rPr>
              <a:t>  </a:t>
            </a:r>
            <a:r>
              <a:rPr lang="en-US" sz="1400" dirty="0" smtClean="0">
                <a:latin typeface="ubuntu"/>
              </a:rPr>
              <a:t>increase their turnover rate , which leads to higher level of </a:t>
            </a:r>
            <a:r>
              <a:rPr lang="en-US" sz="1400" dirty="0" smtClean="0">
                <a:latin typeface="ubuntu"/>
              </a:rPr>
              <a:t>  </a:t>
            </a:r>
            <a:br>
              <a:rPr lang="en-US" sz="1400" dirty="0" smtClean="0">
                <a:latin typeface="ubuntu"/>
              </a:rPr>
            </a:br>
            <a:r>
              <a:rPr lang="en-US" sz="1400" dirty="0" smtClean="0">
                <a:latin typeface="ubuntu"/>
              </a:rPr>
              <a:t>  productivity</a:t>
            </a:r>
            <a:r>
              <a:rPr lang="en-US" sz="1400" dirty="0" smtClean="0">
                <a:latin typeface="ubuntu"/>
              </a:rPr>
              <a:t>. </a:t>
            </a:r>
            <a:br>
              <a:rPr lang="en-US" sz="1400" dirty="0" smtClean="0">
                <a:latin typeface="ubuntu"/>
              </a:rPr>
            </a:br>
            <a:endParaRPr lang="en-US" sz="1400" dirty="0" smtClean="0">
              <a:latin typeface="ubuntu"/>
            </a:endParaRPr>
          </a:p>
          <a:p>
            <a:pPr algn="just">
              <a:buFont typeface="Arial" pitchFamily="34" charset="0"/>
              <a:buChar char="•"/>
            </a:pPr>
            <a:r>
              <a:rPr lang="en-US" sz="1400" dirty="0">
                <a:latin typeface="ubuntu"/>
              </a:rPr>
              <a:t> </a:t>
            </a:r>
            <a:r>
              <a:rPr lang="en-US" sz="1400" dirty="0" smtClean="0">
                <a:latin typeface="ubuntu"/>
              </a:rPr>
              <a:t>Safer delivery system.</a:t>
            </a:r>
            <a:endParaRPr lang="en-US" sz="1400" dirty="0">
              <a:latin typeface="ubuntu"/>
            </a:endParaRPr>
          </a:p>
        </p:txBody>
      </p:sp>
      <p:sp>
        <p:nvSpPr>
          <p:cNvPr id="7" name="Flowchart: Data 6"/>
          <p:cNvSpPr/>
          <p:nvPr/>
        </p:nvSpPr>
        <p:spPr>
          <a:xfrm>
            <a:off x="228600" y="1066800"/>
            <a:ext cx="2590800" cy="1524000"/>
          </a:xfrm>
          <a:prstGeom prst="flowChartInputOutpu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ata 7"/>
          <p:cNvSpPr/>
          <p:nvPr/>
        </p:nvSpPr>
        <p:spPr>
          <a:xfrm>
            <a:off x="1143000" y="2743200"/>
            <a:ext cx="2438400" cy="1600200"/>
          </a:xfrm>
          <a:prstGeom prst="flowChartInputOutpu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ata 8"/>
          <p:cNvSpPr/>
          <p:nvPr/>
        </p:nvSpPr>
        <p:spPr>
          <a:xfrm>
            <a:off x="152400" y="4495800"/>
            <a:ext cx="2286000" cy="1524000"/>
          </a:xfrm>
          <a:prstGeom prst="flowChartInputOutput">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dow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ppt_x"/>
                                          </p:val>
                                        </p:tav>
                                        <p:tav tm="100000">
                                          <p:val>
                                            <p:strVal val="#ppt_x"/>
                                          </p:val>
                                        </p:tav>
                                      </p:tavLst>
                                    </p:anim>
                                    <p:anim calcmode="lin" valueType="num">
                                      <p:cBhvr additive="base">
                                        <p:cTn id="8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7162800" cy="461665"/>
          </a:xfrm>
          <a:prstGeom prst="rect">
            <a:avLst/>
          </a:prstGeom>
          <a:noFill/>
        </p:spPr>
        <p:txBody>
          <a:bodyPr wrap="square" rtlCol="0">
            <a:spAutoFit/>
          </a:bodyPr>
          <a:lstStyle/>
          <a:p>
            <a:r>
              <a:rPr lang="en-US" sz="2400" b="1" dirty="0" smtClean="0">
                <a:solidFill>
                  <a:schemeClr val="accent1"/>
                </a:solidFill>
                <a:latin typeface="ubuntu"/>
              </a:rPr>
              <a:t>APPLICATIONS CASES </a:t>
            </a:r>
            <a:endParaRPr lang="en-US" sz="2400" b="1" dirty="0">
              <a:solidFill>
                <a:schemeClr val="accent1"/>
              </a:solidFill>
              <a:latin typeface="ubuntu"/>
            </a:endParaRPr>
          </a:p>
        </p:txBody>
      </p:sp>
      <p:sp>
        <p:nvSpPr>
          <p:cNvPr id="3" name="TextBox 2"/>
          <p:cNvSpPr txBox="1"/>
          <p:nvPr/>
        </p:nvSpPr>
        <p:spPr>
          <a:xfrm>
            <a:off x="457200" y="1143000"/>
            <a:ext cx="1905000" cy="646331"/>
          </a:xfrm>
          <a:prstGeom prst="rect">
            <a:avLst/>
          </a:prstGeom>
          <a:noFill/>
        </p:spPr>
        <p:txBody>
          <a:bodyPr wrap="square" rtlCol="0">
            <a:spAutoFit/>
          </a:bodyPr>
          <a:lstStyle/>
          <a:p>
            <a:r>
              <a:rPr lang="en-US" b="1" dirty="0" smtClean="0">
                <a:solidFill>
                  <a:srgbClr val="00B050"/>
                </a:solidFill>
                <a:latin typeface="ubuntu"/>
              </a:rPr>
              <a:t>CITIZEN</a:t>
            </a:r>
          </a:p>
          <a:p>
            <a:r>
              <a:rPr lang="en-US" b="1" dirty="0" smtClean="0">
                <a:solidFill>
                  <a:srgbClr val="00B050"/>
                </a:solidFill>
                <a:latin typeface="ubuntu"/>
              </a:rPr>
              <a:t> </a:t>
            </a:r>
            <a:endParaRPr lang="en-US" dirty="0"/>
          </a:p>
        </p:txBody>
      </p:sp>
      <p:sp>
        <p:nvSpPr>
          <p:cNvPr id="4" name="TextBox 3"/>
          <p:cNvSpPr txBox="1"/>
          <p:nvPr/>
        </p:nvSpPr>
        <p:spPr>
          <a:xfrm>
            <a:off x="3429000" y="1143000"/>
            <a:ext cx="1905000" cy="369332"/>
          </a:xfrm>
          <a:prstGeom prst="rect">
            <a:avLst/>
          </a:prstGeom>
          <a:noFill/>
        </p:spPr>
        <p:txBody>
          <a:bodyPr wrap="square" rtlCol="0">
            <a:spAutoFit/>
          </a:bodyPr>
          <a:lstStyle/>
          <a:p>
            <a:r>
              <a:rPr lang="en-US" b="1" dirty="0" smtClean="0">
                <a:solidFill>
                  <a:srgbClr val="00B050"/>
                </a:solidFill>
                <a:latin typeface="ubuntu"/>
              </a:rPr>
              <a:t>RETAILER</a:t>
            </a:r>
            <a:endParaRPr lang="en-US" dirty="0"/>
          </a:p>
        </p:txBody>
      </p:sp>
      <p:sp>
        <p:nvSpPr>
          <p:cNvPr id="5" name="TextBox 4"/>
          <p:cNvSpPr txBox="1"/>
          <p:nvPr/>
        </p:nvSpPr>
        <p:spPr>
          <a:xfrm>
            <a:off x="6629400" y="1143000"/>
            <a:ext cx="1905000" cy="369332"/>
          </a:xfrm>
          <a:prstGeom prst="rect">
            <a:avLst/>
          </a:prstGeom>
          <a:noFill/>
        </p:spPr>
        <p:txBody>
          <a:bodyPr wrap="square" rtlCol="0">
            <a:spAutoFit/>
          </a:bodyPr>
          <a:lstStyle/>
          <a:p>
            <a:r>
              <a:rPr lang="en-US" b="1" dirty="0" smtClean="0">
                <a:solidFill>
                  <a:srgbClr val="00B050"/>
                </a:solidFill>
                <a:latin typeface="ubuntu"/>
              </a:rPr>
              <a:t>E-COMMERCE </a:t>
            </a:r>
            <a:endParaRPr lang="en-US" dirty="0"/>
          </a:p>
        </p:txBody>
      </p:sp>
      <p:cxnSp>
        <p:nvCxnSpPr>
          <p:cNvPr id="9" name="Elbow Connector 8"/>
          <p:cNvCxnSpPr/>
          <p:nvPr/>
        </p:nvCxnSpPr>
        <p:spPr>
          <a:xfrm>
            <a:off x="533400" y="1600200"/>
            <a:ext cx="4267200" cy="3962400"/>
          </a:xfrm>
          <a:prstGeom prst="bent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Hexagon 10"/>
          <p:cNvSpPr/>
          <p:nvPr/>
        </p:nvSpPr>
        <p:spPr>
          <a:xfrm>
            <a:off x="4800600" y="4953000"/>
            <a:ext cx="2819400" cy="1295400"/>
          </a:xfrm>
          <a:prstGeom prst="hexagon">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1981200"/>
            <a:ext cx="2438400" cy="1446550"/>
          </a:xfrm>
          <a:prstGeom prst="rect">
            <a:avLst/>
          </a:prstGeom>
          <a:noFill/>
        </p:spPr>
        <p:txBody>
          <a:bodyPr wrap="square" rtlCol="0">
            <a:spAutoFit/>
          </a:bodyPr>
          <a:lstStyle/>
          <a:p>
            <a:pPr>
              <a:buFont typeface="Arial" pitchFamily="34" charset="0"/>
              <a:buChar char="•"/>
            </a:pPr>
            <a:r>
              <a:rPr lang="en-US" dirty="0" smtClean="0"/>
              <a:t> </a:t>
            </a:r>
            <a:r>
              <a:rPr lang="en-US" sz="1400" dirty="0" smtClean="0">
                <a:latin typeface="ubuntu"/>
              </a:rPr>
              <a:t>Load items to the drone.</a:t>
            </a:r>
          </a:p>
          <a:p>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Pin the address .</a:t>
            </a:r>
          </a:p>
          <a:p>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Used to send gifts to family . </a:t>
            </a:r>
            <a:endParaRPr lang="en-US" sz="1400" dirty="0">
              <a:latin typeface="ubuntu"/>
            </a:endParaRPr>
          </a:p>
        </p:txBody>
      </p:sp>
      <p:cxnSp>
        <p:nvCxnSpPr>
          <p:cNvPr id="17" name="Elbow Connector 16"/>
          <p:cNvCxnSpPr/>
          <p:nvPr/>
        </p:nvCxnSpPr>
        <p:spPr>
          <a:xfrm rot="16200000" flipH="1">
            <a:off x="3695700" y="2552700"/>
            <a:ext cx="3581400" cy="12192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rot="5400000">
            <a:off x="6057900" y="3543300"/>
            <a:ext cx="41910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a:endCxn id="11" idx="0"/>
          </p:cNvCxnSpPr>
          <p:nvPr/>
        </p:nvCxnSpPr>
        <p:spPr>
          <a:xfrm rot="10800000">
            <a:off x="7620000" y="5600700"/>
            <a:ext cx="5334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2" name="TextBox 31"/>
          <p:cNvSpPr txBox="1"/>
          <p:nvPr/>
        </p:nvSpPr>
        <p:spPr>
          <a:xfrm>
            <a:off x="3352800" y="3352800"/>
            <a:ext cx="2438400" cy="2031325"/>
          </a:xfrm>
          <a:prstGeom prst="rect">
            <a:avLst/>
          </a:prstGeom>
          <a:noFill/>
        </p:spPr>
        <p:txBody>
          <a:bodyPr wrap="square" rtlCol="0">
            <a:spAutoFit/>
          </a:bodyPr>
          <a:lstStyle/>
          <a:p>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Take orders from customer</a:t>
            </a:r>
            <a:r>
              <a:rPr lang="en-US" sz="1400" dirty="0" smtClean="0">
                <a:latin typeface="ubuntu"/>
              </a:rPr>
              <a:t>. </a:t>
            </a:r>
            <a:r>
              <a:rPr lang="en-US" sz="1400" dirty="0" smtClean="0">
                <a:latin typeface="ubuntu"/>
              </a:rPr>
              <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Send the items to the   </a:t>
            </a:r>
            <a:br>
              <a:rPr lang="en-US" sz="1400" dirty="0" smtClean="0">
                <a:latin typeface="ubuntu"/>
              </a:rPr>
            </a:br>
            <a:r>
              <a:rPr lang="en-US" sz="1400" dirty="0" smtClean="0">
                <a:latin typeface="ubuntu"/>
              </a:rPr>
              <a:t>  home </a:t>
            </a:r>
            <a:r>
              <a:rPr lang="en-US" sz="1400" dirty="0" smtClean="0">
                <a:latin typeface="ubuntu"/>
              </a:rPr>
              <a:t>delivery location </a:t>
            </a:r>
            <a:r>
              <a:rPr lang="en-US" sz="1400" dirty="0" smtClean="0">
                <a:latin typeface="ubuntu"/>
              </a:rPr>
              <a:t>.</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Close range delivery .</a:t>
            </a:r>
          </a:p>
          <a:p>
            <a:pPr>
              <a:buFont typeface="Arial" pitchFamily="34" charset="0"/>
              <a:buChar char="•"/>
            </a:pPr>
            <a:endParaRPr lang="en-US" sz="1400" dirty="0" smtClean="0">
              <a:latin typeface="ubuntu"/>
            </a:endParaRPr>
          </a:p>
          <a:p>
            <a:endParaRPr lang="en-US" sz="1400" dirty="0" smtClean="0">
              <a:latin typeface="ubuntu"/>
            </a:endParaRPr>
          </a:p>
        </p:txBody>
      </p:sp>
      <p:sp>
        <p:nvSpPr>
          <p:cNvPr id="33" name="TextBox 32"/>
          <p:cNvSpPr txBox="1"/>
          <p:nvPr/>
        </p:nvSpPr>
        <p:spPr>
          <a:xfrm>
            <a:off x="5791200" y="1371600"/>
            <a:ext cx="2438400" cy="2677656"/>
          </a:xfrm>
          <a:prstGeom prst="rect">
            <a:avLst/>
          </a:prstGeom>
          <a:noFill/>
        </p:spPr>
        <p:txBody>
          <a:bodyPr wrap="square" rtlCol="0">
            <a:spAutoFit/>
          </a:bodyPr>
          <a:lstStyle/>
          <a:p>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Take orders from customer  </a:t>
            </a:r>
            <a:br>
              <a:rPr lang="en-US" sz="1400" dirty="0" smtClean="0">
                <a:latin typeface="ubuntu"/>
              </a:rPr>
            </a:br>
            <a:r>
              <a:rPr lang="en-US" sz="1400" dirty="0" smtClean="0">
                <a:latin typeface="ubuntu"/>
              </a:rPr>
              <a:t>  using app interface. </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Send the items to the   </a:t>
            </a:r>
            <a:br>
              <a:rPr lang="en-US" sz="1400" dirty="0" smtClean="0">
                <a:latin typeface="ubuntu"/>
              </a:rPr>
            </a:br>
            <a:r>
              <a:rPr lang="en-US" sz="1400" dirty="0" smtClean="0">
                <a:latin typeface="ubuntu"/>
              </a:rPr>
              <a:t>  home </a:t>
            </a:r>
            <a:r>
              <a:rPr lang="en-US" sz="1400" dirty="0" smtClean="0">
                <a:latin typeface="ubuntu"/>
              </a:rPr>
              <a:t>delivery location </a:t>
            </a:r>
            <a:r>
              <a:rPr lang="en-US" sz="1400" dirty="0" smtClean="0">
                <a:latin typeface="ubuntu"/>
              </a:rPr>
              <a:t>.</a:t>
            </a:r>
            <a:br>
              <a:rPr lang="en-US" sz="1400" dirty="0" smtClean="0">
                <a:latin typeface="ubuntu"/>
              </a:rPr>
            </a:br>
            <a:endParaRPr lang="en-US" sz="1400" dirty="0" smtClean="0">
              <a:latin typeface="ubuntu"/>
            </a:endParaRPr>
          </a:p>
          <a:p>
            <a:pPr>
              <a:buFont typeface="Arial" pitchFamily="34" charset="0"/>
              <a:buChar char="•"/>
            </a:pPr>
            <a:r>
              <a:rPr lang="en-US" sz="1400" dirty="0" smtClean="0">
                <a:latin typeface="ubuntu"/>
              </a:rPr>
              <a:t>  </a:t>
            </a:r>
            <a:r>
              <a:rPr lang="en-US" sz="1400" dirty="0" smtClean="0">
                <a:latin typeface="ubuntu"/>
              </a:rPr>
              <a:t>Delivery possible to</a:t>
            </a:r>
            <a:br>
              <a:rPr lang="en-US" sz="1400" dirty="0" smtClean="0">
                <a:latin typeface="ubuntu"/>
              </a:rPr>
            </a:br>
            <a:r>
              <a:rPr lang="en-US" sz="1400" dirty="0" smtClean="0">
                <a:latin typeface="ubuntu"/>
              </a:rPr>
              <a:t>       </a:t>
            </a:r>
            <a:r>
              <a:rPr lang="en-US" sz="1400" dirty="0" smtClean="0">
                <a:latin typeface="ubuntu"/>
              </a:rPr>
              <a:t>virtually any </a:t>
            </a:r>
            <a:r>
              <a:rPr lang="en-US" sz="1400" dirty="0" smtClean="0">
                <a:latin typeface="ubuntu"/>
              </a:rPr>
              <a:t>location</a:t>
            </a:r>
            <a:br>
              <a:rPr lang="en-US" sz="1400" dirty="0" smtClean="0">
                <a:latin typeface="ubuntu"/>
              </a:rPr>
            </a:br>
            <a:r>
              <a:rPr lang="en-US" sz="1400" dirty="0" smtClean="0">
                <a:latin typeface="ubuntu"/>
              </a:rPr>
              <a:t>       </a:t>
            </a:r>
            <a:r>
              <a:rPr lang="en-US" sz="1400" dirty="0" smtClean="0">
                <a:latin typeface="ubuntu"/>
              </a:rPr>
              <a:t>possible.</a:t>
            </a:r>
          </a:p>
          <a:p>
            <a:pPr>
              <a:buFont typeface="Arial" pitchFamily="34" charset="0"/>
              <a:buChar char="•"/>
            </a:pPr>
            <a:endParaRPr lang="en-US" sz="1400" dirty="0" smtClean="0">
              <a:latin typeface="ubuntu"/>
            </a:endParaRPr>
          </a:p>
          <a:p>
            <a:endParaRPr lang="en-US" sz="1400" dirty="0" smtClean="0">
              <a:latin typeface="ubuntu"/>
            </a:endParaRPr>
          </a:p>
        </p:txBody>
      </p:sp>
      <p:pic>
        <p:nvPicPr>
          <p:cNvPr id="34" name="Picture 33" descr="huofdk.jpg"/>
          <p:cNvPicPr>
            <a:picLocks noChangeAspect="1"/>
          </p:cNvPicPr>
          <p:nvPr/>
        </p:nvPicPr>
        <p:blipFill>
          <a:blip r:embed="rId3"/>
          <a:srcRect l="23151" r="21856" b="7778"/>
          <a:stretch>
            <a:fillRect/>
          </a:stretch>
        </p:blipFill>
        <p:spPr>
          <a:xfrm>
            <a:off x="152400" y="3276600"/>
            <a:ext cx="990600" cy="2563030"/>
          </a:xfrm>
          <a:prstGeom prst="rect">
            <a:avLst/>
          </a:prstGeom>
        </p:spPr>
      </p:pic>
      <p:pic>
        <p:nvPicPr>
          <p:cNvPr id="35" name="Picture 34" descr="hbasjh;.jpg"/>
          <p:cNvPicPr>
            <a:picLocks noChangeAspect="1"/>
          </p:cNvPicPr>
          <p:nvPr/>
        </p:nvPicPr>
        <p:blipFill>
          <a:blip r:embed="rId4"/>
          <a:stretch>
            <a:fillRect/>
          </a:stretch>
        </p:blipFill>
        <p:spPr>
          <a:xfrm>
            <a:off x="3048000" y="1524000"/>
            <a:ext cx="1813560" cy="1905000"/>
          </a:xfrm>
          <a:prstGeom prst="rect">
            <a:avLst/>
          </a:prstGeom>
        </p:spPr>
      </p:pic>
      <p:pic>
        <p:nvPicPr>
          <p:cNvPr id="37" name="Picture 36" descr="oidiv.jpg"/>
          <p:cNvPicPr>
            <a:picLocks noChangeAspect="1"/>
          </p:cNvPicPr>
          <p:nvPr/>
        </p:nvPicPr>
        <p:blipFill>
          <a:blip r:embed="rId5" cstate="print"/>
          <a:srcRect l="5000" t="10000" r="10000" b="10000"/>
          <a:stretch>
            <a:fillRect/>
          </a:stretch>
        </p:blipFill>
        <p:spPr>
          <a:xfrm>
            <a:off x="1066800" y="4433047"/>
            <a:ext cx="1524000" cy="1434353"/>
          </a:xfrm>
          <a:prstGeom prst="rect">
            <a:avLst/>
          </a:prstGeom>
        </p:spPr>
      </p:pic>
      <p:pic>
        <p:nvPicPr>
          <p:cNvPr id="38" name="Picture 37" descr="bbladbfkja.jpg"/>
          <p:cNvPicPr>
            <a:picLocks noChangeAspect="1"/>
          </p:cNvPicPr>
          <p:nvPr/>
        </p:nvPicPr>
        <p:blipFill>
          <a:blip r:embed="rId6"/>
          <a:srcRect l="24540" t="7778" r="22843" b="15556"/>
          <a:stretch>
            <a:fillRect/>
          </a:stretch>
        </p:blipFill>
        <p:spPr>
          <a:xfrm>
            <a:off x="4953000" y="457200"/>
            <a:ext cx="958573" cy="2514600"/>
          </a:xfrm>
          <a:prstGeom prst="rect">
            <a:avLst/>
          </a:prstGeom>
        </p:spPr>
      </p:pic>
      <p:pic>
        <p:nvPicPr>
          <p:cNvPr id="39" name="Picture 38" descr="item.jpg"/>
          <p:cNvPicPr>
            <a:picLocks noChangeAspect="1"/>
          </p:cNvPicPr>
          <p:nvPr/>
        </p:nvPicPr>
        <p:blipFill>
          <a:blip r:embed="rId7" cstate="print"/>
          <a:srcRect l="3978" t="5738" b="10097"/>
          <a:stretch>
            <a:fillRect/>
          </a:stretch>
        </p:blipFill>
        <p:spPr>
          <a:xfrm>
            <a:off x="6629400" y="3657600"/>
            <a:ext cx="1421328" cy="1295400"/>
          </a:xfrm>
          <a:prstGeom prst="rect">
            <a:avLst/>
          </a:prstGeom>
        </p:spPr>
      </p:pic>
      <p:sp>
        <p:nvSpPr>
          <p:cNvPr id="40" name="TextBox 39"/>
          <p:cNvSpPr txBox="1"/>
          <p:nvPr/>
        </p:nvSpPr>
        <p:spPr>
          <a:xfrm>
            <a:off x="4876800" y="6324600"/>
            <a:ext cx="2895600" cy="400110"/>
          </a:xfrm>
          <a:prstGeom prst="rect">
            <a:avLst/>
          </a:prstGeom>
          <a:noFill/>
        </p:spPr>
        <p:txBody>
          <a:bodyPr wrap="square" rtlCol="0">
            <a:spAutoFit/>
          </a:bodyPr>
          <a:lstStyle/>
          <a:p>
            <a:r>
              <a:rPr lang="en-US" sz="2000" b="1" dirty="0" smtClean="0">
                <a:solidFill>
                  <a:srgbClr val="00B050"/>
                </a:solidFill>
                <a:latin typeface="ubuntu"/>
              </a:rPr>
              <a:t>OUT FOR DELIVERY</a:t>
            </a:r>
            <a:endParaRPr lang="en-US" sz="2000" b="1" dirty="0">
              <a:solidFill>
                <a:srgbClr val="00B050"/>
              </a:solidFill>
              <a:latin typeface="ubuntu"/>
            </a:endParaRPr>
          </a:p>
        </p:txBody>
      </p:sp>
      <p:pic>
        <p:nvPicPr>
          <p:cNvPr id="41" name="Picture 40" descr="sih.jpg"/>
          <p:cNvPicPr>
            <a:picLocks noChangeAspect="1"/>
          </p:cNvPicPr>
          <p:nvPr/>
        </p:nvPicPr>
        <p:blipFill>
          <a:blip r:embed="rId8"/>
          <a:stretch>
            <a:fillRect/>
          </a:stretch>
        </p:blipFill>
        <p:spPr>
          <a:xfrm>
            <a:off x="7924800" y="5715000"/>
            <a:ext cx="1219201" cy="11430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down)">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 calcmode="lin" valueType="num">
                                      <p:cBhvr additive="base">
                                        <p:cTn id="4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
                                            <p:txEl>
                                              <p:pRg st="2" end="2"/>
                                            </p:txEl>
                                          </p:spTgt>
                                        </p:tgtEl>
                                        <p:attrNameLst>
                                          <p:attrName>style.visibility</p:attrName>
                                        </p:attrNameLst>
                                      </p:cBhvr>
                                      <p:to>
                                        <p:strVal val="visible"/>
                                      </p:to>
                                    </p:set>
                                    <p:anim calcmode="lin" valueType="num">
                                      <p:cBhvr additive="base">
                                        <p:cTn id="46"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3">
                                            <p:txEl>
                                              <p:pRg st="4" end="4"/>
                                            </p:txEl>
                                          </p:spTgt>
                                        </p:tgtEl>
                                        <p:attrNameLst>
                                          <p:attrName>style.visibility</p:attrName>
                                        </p:attrNameLst>
                                      </p:cBhvr>
                                      <p:to>
                                        <p:strVal val="visible"/>
                                      </p:to>
                                    </p:set>
                                    <p:anim calcmode="lin" valueType="num">
                                      <p:cBhvr additive="base">
                                        <p:cTn id="52"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2">
                                            <p:txEl>
                                              <p:pRg st="1" end="1"/>
                                            </p:txEl>
                                          </p:spTgt>
                                        </p:tgtEl>
                                        <p:attrNameLst>
                                          <p:attrName>style.visibility</p:attrName>
                                        </p:attrNameLst>
                                      </p:cBhvr>
                                      <p:to>
                                        <p:strVal val="visible"/>
                                      </p:to>
                                    </p:set>
                                    <p:anim calcmode="lin" valueType="num">
                                      <p:cBhvr additive="base">
                                        <p:cTn id="63"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2">
                                            <p:txEl>
                                              <p:pRg st="2" end="2"/>
                                            </p:txEl>
                                          </p:spTgt>
                                        </p:tgtEl>
                                        <p:attrNameLst>
                                          <p:attrName>style.visibility</p:attrName>
                                        </p:attrNameLst>
                                      </p:cBhvr>
                                      <p:to>
                                        <p:strVal val="visible"/>
                                      </p:to>
                                    </p:set>
                                    <p:anim calcmode="lin" valueType="num">
                                      <p:cBhvr additive="base">
                                        <p:cTn id="69"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2">
                                            <p:txEl>
                                              <p:pRg st="3" end="3"/>
                                            </p:txEl>
                                          </p:spTgt>
                                        </p:tgtEl>
                                        <p:attrNameLst>
                                          <p:attrName>style.visibility</p:attrName>
                                        </p:attrNameLst>
                                      </p:cBhvr>
                                      <p:to>
                                        <p:strVal val="visible"/>
                                      </p:to>
                                    </p:set>
                                    <p:anim calcmode="lin" valueType="num">
                                      <p:cBhvr additive="base">
                                        <p:cTn id="75" dur="500" fill="hold"/>
                                        <p:tgtEl>
                                          <p:spTgt spid="32">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3">
                                            <p:txEl>
                                              <p:pRg st="1" end="1"/>
                                            </p:txEl>
                                          </p:spTgt>
                                        </p:tgtEl>
                                        <p:attrNameLst>
                                          <p:attrName>style.visibility</p:attrName>
                                        </p:attrNameLst>
                                      </p:cBhvr>
                                      <p:to>
                                        <p:strVal val="visible"/>
                                      </p:to>
                                    </p:set>
                                    <p:anim calcmode="lin" valueType="num">
                                      <p:cBhvr additive="base">
                                        <p:cTn id="81"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3">
                                            <p:txEl>
                                              <p:pRg st="2" end="2"/>
                                            </p:txEl>
                                          </p:spTgt>
                                        </p:tgtEl>
                                        <p:attrNameLst>
                                          <p:attrName>style.visibility</p:attrName>
                                        </p:attrNameLst>
                                      </p:cBhvr>
                                      <p:to>
                                        <p:strVal val="visible"/>
                                      </p:to>
                                    </p:set>
                                    <p:anim calcmode="lin" valueType="num">
                                      <p:cBhvr additive="base">
                                        <p:cTn id="87"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3">
                                            <p:txEl>
                                              <p:pRg st="3" end="3"/>
                                            </p:txEl>
                                          </p:spTgt>
                                        </p:tgtEl>
                                        <p:attrNameLst>
                                          <p:attrName>style.visibility</p:attrName>
                                        </p:attrNameLst>
                                      </p:cBhvr>
                                      <p:to>
                                        <p:strVal val="visible"/>
                                      </p:to>
                                    </p:set>
                                    <p:anim calcmode="lin" valueType="num">
                                      <p:cBhvr additive="base">
                                        <p:cTn id="93" dur="500" fill="hold"/>
                                        <p:tgtEl>
                                          <p:spTgt spid="33">
                                            <p:txEl>
                                              <p:pRg st="3" end="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wipe(down)">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down)">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additive="base">
                                        <p:cTn id="109" dur="500" fill="hold"/>
                                        <p:tgtEl>
                                          <p:spTgt spid="38"/>
                                        </p:tgtEl>
                                        <p:attrNameLst>
                                          <p:attrName>ppt_x</p:attrName>
                                        </p:attrNameLst>
                                      </p:cBhvr>
                                      <p:tavLst>
                                        <p:tav tm="0">
                                          <p:val>
                                            <p:strVal val="#ppt_x"/>
                                          </p:val>
                                        </p:tav>
                                        <p:tav tm="100000">
                                          <p:val>
                                            <p:strVal val="#ppt_x"/>
                                          </p:val>
                                        </p:tav>
                                      </p:tavLst>
                                    </p:anim>
                                    <p:anim calcmode="lin" valueType="num">
                                      <p:cBhvr additive="base">
                                        <p:cTn id="11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ppt_x"/>
                                          </p:val>
                                        </p:tav>
                                        <p:tav tm="100000">
                                          <p:val>
                                            <p:strVal val="#ppt_x"/>
                                          </p:val>
                                        </p:tav>
                                      </p:tavLst>
                                    </p:anim>
                                    <p:anim calcmode="lin" valueType="num">
                                      <p:cBhvr additive="base">
                                        <p:cTn id="1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anim calcmode="lin" valueType="num">
                                      <p:cBhvr additive="base">
                                        <p:cTn id="127" dur="500" fill="hold"/>
                                        <p:tgtEl>
                                          <p:spTgt spid="11"/>
                                        </p:tgtEl>
                                        <p:attrNameLst>
                                          <p:attrName>ppt_x</p:attrName>
                                        </p:attrNameLst>
                                      </p:cBhvr>
                                      <p:tavLst>
                                        <p:tav tm="0">
                                          <p:val>
                                            <p:strVal val="#ppt_x"/>
                                          </p:val>
                                        </p:tav>
                                        <p:tav tm="100000">
                                          <p:val>
                                            <p:strVal val="#ppt_x"/>
                                          </p:val>
                                        </p:tav>
                                      </p:tavLst>
                                    </p:anim>
                                    <p:anim calcmode="lin" valueType="num">
                                      <p:cBhvr additive="base">
                                        <p:cTn id="1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40">
                                            <p:txEl>
                                              <p:pRg st="0" end="0"/>
                                            </p:txEl>
                                          </p:spTgt>
                                        </p:tgtEl>
                                        <p:attrNameLst>
                                          <p:attrName>style.visibility</p:attrName>
                                        </p:attrNameLst>
                                      </p:cBhvr>
                                      <p:to>
                                        <p:strVal val="visible"/>
                                      </p:to>
                                    </p:set>
                                    <p:animEffect transition="in" filter="wipe(down)">
                                      <p:cBhvr>
                                        <p:cTn id="133" dur="500"/>
                                        <p:tgtEl>
                                          <p:spTgt spid="40">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41"/>
                                        </p:tgtEl>
                                        <p:attrNameLst>
                                          <p:attrName>style.visibility</p:attrName>
                                        </p:attrNameLst>
                                      </p:cBhvr>
                                      <p:to>
                                        <p:strVal val="visible"/>
                                      </p:to>
                                    </p:set>
                                    <p:anim calcmode="lin" valueType="num">
                                      <p:cBhvr additive="base">
                                        <p:cTn id="138" dur="500" fill="hold"/>
                                        <p:tgtEl>
                                          <p:spTgt spid="41"/>
                                        </p:tgtEl>
                                        <p:attrNameLst>
                                          <p:attrName>ppt_x</p:attrName>
                                        </p:attrNameLst>
                                      </p:cBhvr>
                                      <p:tavLst>
                                        <p:tav tm="0">
                                          <p:val>
                                            <p:strVal val="#ppt_x"/>
                                          </p:val>
                                        </p:tav>
                                        <p:tav tm="100000">
                                          <p:val>
                                            <p:strVal val="#ppt_x"/>
                                          </p:val>
                                        </p:tav>
                                      </p:tavLst>
                                    </p:anim>
                                    <p:anim calcmode="lin" valueType="num">
                                      <p:cBhvr additive="base">
                                        <p:cTn id="13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11" grpId="0" animBg="1"/>
      <p:bldP spid="13" grpId="0" build="p"/>
      <p:bldP spid="32" grpId="0" build="p"/>
      <p:bldP spid="33" grpId="0" build="p"/>
      <p:bldP spid="40"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654</TotalTime>
  <Words>341</Words>
  <Application>Microsoft Office PowerPoint</Application>
  <PresentationFormat>On-screen Show (4:3)</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Slide 1</vt:lpstr>
      <vt:lpstr>OUR IDEA TO SOLVE THE PROBLEM</vt:lpstr>
      <vt:lpstr>IDEA AND APPROACH DETAILS </vt:lpstr>
      <vt:lpstr>IDEA AND APPROACH DETAILS CONTINUED</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62</cp:revision>
  <dcterms:created xsi:type="dcterms:W3CDTF">2020-02-05T12:11:36Z</dcterms:created>
  <dcterms:modified xsi:type="dcterms:W3CDTF">2020-02-06T07:38:08Z</dcterms:modified>
</cp:coreProperties>
</file>