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2"/>
  </p:notesMasterIdLst>
  <p:sldIdLst>
    <p:sldId id="256" r:id="rId2"/>
    <p:sldId id="257" r:id="rId3"/>
    <p:sldId id="258" r:id="rId4"/>
    <p:sldId id="259" r:id="rId5"/>
    <p:sldId id="261" r:id="rId6"/>
    <p:sldId id="262" r:id="rId7"/>
    <p:sldId id="263" r:id="rId8"/>
    <p:sldId id="267" r:id="rId9"/>
    <p:sldId id="265" r:id="rId10"/>
    <p:sldId id="266" r:id="rId11"/>
  </p:sldIdLst>
  <p:sldSz cx="18288000" cy="10287000"/>
  <p:notesSz cx="6858000" cy="9144000"/>
  <p:embeddedFontLst>
    <p:embeddedFont>
      <p:font typeface="Clear Sans Regular Bold" panose="020B0604020202020204" charset="0"/>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38" autoAdjust="0"/>
    <p:restoredTop sz="92267" autoAdjust="0"/>
  </p:normalViewPr>
  <p:slideViewPr>
    <p:cSldViewPr>
      <p:cViewPr varScale="1">
        <p:scale>
          <a:sx n="55" d="100"/>
          <a:sy n="55" d="100"/>
        </p:scale>
        <p:origin x="552"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esktop\Remodeled%20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User\Desktop\Remodeled%20Data.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overlay val="0"/>
      <c:spPr>
        <a:noFill/>
        <a:ln>
          <a:noFill/>
        </a:ln>
        <a:effectLst/>
      </c:spPr>
      <c:txPr>
        <a:bodyPr rot="0" spcFirstLastPara="1" vertOverflow="ellipsis" vert="horz" wrap="square" anchor="ctr" anchorCtr="1"/>
        <a:lstStyle/>
        <a:p>
          <a:pPr>
            <a:defRPr sz="384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9789932343025934"/>
          <c:y val="3.7191470469176424E-2"/>
          <c:w val="0.76303048047029898"/>
          <c:h val="0.82370692469411477"/>
        </c:manualLayout>
      </c:layout>
      <c:barChart>
        <c:barDir val="bar"/>
        <c:grouping val="clustered"/>
        <c:varyColors val="0"/>
        <c:ser>
          <c:idx val="0"/>
          <c:order val="0"/>
          <c:tx>
            <c:strRef>
              <c:f>'Aggregate of Categories'!$B$1</c:f>
              <c:strCache>
                <c:ptCount val="1"/>
                <c:pt idx="0">
                  <c:v>Sum of Scores</c:v>
                </c:pt>
              </c:strCache>
            </c:strRef>
          </c:tx>
          <c:spPr>
            <a:solidFill>
              <a:schemeClr val="accent4"/>
            </a:solidFill>
            <a:ln>
              <a:noFill/>
            </a:ln>
            <a:effectLst/>
          </c:spPr>
          <c:invertIfNegative val="0"/>
          <c:cat>
            <c:strRef>
              <c:f>'Aggregate of Categories'!$A$2:$A$17</c:f>
              <c:strCache>
                <c:ptCount val="5"/>
                <c:pt idx="0">
                  <c:v>Animals</c:v>
                </c:pt>
                <c:pt idx="1">
                  <c:v>science</c:v>
                </c:pt>
                <c:pt idx="2">
                  <c:v>healthy eating</c:v>
                </c:pt>
                <c:pt idx="3">
                  <c:v>technology</c:v>
                </c:pt>
                <c:pt idx="4">
                  <c:v>food</c:v>
                </c:pt>
              </c:strCache>
            </c:strRef>
          </c:cat>
          <c:val>
            <c:numRef>
              <c:f>'Aggregate of Categories'!$B$2:$B$17</c:f>
              <c:numCache>
                <c:formatCode>General</c:formatCode>
                <c:ptCount val="5"/>
                <c:pt idx="0">
                  <c:v>74965</c:v>
                </c:pt>
                <c:pt idx="1">
                  <c:v>71168</c:v>
                </c:pt>
                <c:pt idx="2">
                  <c:v>69339</c:v>
                </c:pt>
                <c:pt idx="3">
                  <c:v>68738</c:v>
                </c:pt>
                <c:pt idx="4">
                  <c:v>66676</c:v>
                </c:pt>
              </c:numCache>
            </c:numRef>
          </c:val>
          <c:extLst>
            <c:ext xmlns:c16="http://schemas.microsoft.com/office/drawing/2014/chart" uri="{C3380CC4-5D6E-409C-BE32-E72D297353CC}">
              <c16:uniqueId val="{00000000-C23E-450E-8F92-923EF0820DC9}"/>
            </c:ext>
          </c:extLst>
        </c:ser>
        <c:dLbls>
          <c:showLegendKey val="0"/>
          <c:showVal val="0"/>
          <c:showCatName val="0"/>
          <c:showSerName val="0"/>
          <c:showPercent val="0"/>
          <c:showBubbleSize val="0"/>
        </c:dLbls>
        <c:gapWidth val="182"/>
        <c:axId val="1367923440"/>
        <c:axId val="1367922480"/>
      </c:barChart>
      <c:catAx>
        <c:axId val="136792344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en-US"/>
          </a:p>
        </c:txPr>
        <c:crossAx val="1367922480"/>
        <c:crosses val="autoZero"/>
        <c:auto val="1"/>
        <c:lblAlgn val="ctr"/>
        <c:lblOffset val="100"/>
        <c:noMultiLvlLbl val="0"/>
      </c:catAx>
      <c:valAx>
        <c:axId val="136792248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3200" b="0" i="0" u="none" strike="noStrike" kern="1200" baseline="0">
                <a:solidFill>
                  <a:schemeClr val="tx1">
                    <a:lumMod val="65000"/>
                    <a:lumOff val="35000"/>
                  </a:schemeClr>
                </a:solidFill>
                <a:latin typeface="+mn-lt"/>
                <a:ea typeface="+mn-ea"/>
                <a:cs typeface="+mn-cs"/>
              </a:defRPr>
            </a:pPr>
            <a:endParaRPr lang="en-US"/>
          </a:p>
        </c:txPr>
        <c:crossAx val="1367923440"/>
        <c:crosses val="autoZero"/>
        <c:crossBetween val="between"/>
      </c:valAx>
      <c:spPr>
        <a:noFill/>
        <a:ln>
          <a:noFill/>
        </a:ln>
        <a:effectLst/>
      </c:spPr>
    </c:plotArea>
    <c:plotVisOnly val="1"/>
    <c:dispBlanksAs val="gap"/>
    <c:showDLblsOverMax val="0"/>
  </c:chart>
  <c:spPr>
    <a:noFill/>
    <a:ln>
      <a:noFill/>
    </a:ln>
    <a:effectLst/>
  </c:spPr>
  <c:txPr>
    <a:bodyPr/>
    <a:lstStyle/>
    <a:p>
      <a:pPr>
        <a:defRPr sz="3200"/>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r>
              <a:rPr lang="en-IN"/>
              <a:t>Percentage of Popular Content Distribution </a:t>
            </a:r>
          </a:p>
        </c:rich>
      </c:tx>
      <c:overlay val="0"/>
      <c:spPr>
        <a:noFill/>
        <a:ln>
          <a:noFill/>
        </a:ln>
        <a:effectLst/>
      </c:spPr>
      <c:txPr>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'Aggregate of Categories'!$B$1</c:f>
              <c:strCache>
                <c:ptCount val="1"/>
                <c:pt idx="0">
                  <c:v>Sum of Scores</c:v>
                </c:pt>
              </c:strCache>
            </c:strRef>
          </c:tx>
          <c:explosion val="1"/>
          <c:dPt>
            <c:idx val="0"/>
            <c:bubble3D val="0"/>
            <c:spPr>
              <a:solidFill>
                <a:schemeClr val="accent6"/>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1-1974-46D0-B1E7-F4B427817AB2}"/>
              </c:ext>
            </c:extLst>
          </c:dPt>
          <c:dPt>
            <c:idx val="1"/>
            <c:bubble3D val="0"/>
            <c:spPr>
              <a:solidFill>
                <a:schemeClr val="accent5"/>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3-1974-46D0-B1E7-F4B427817AB2}"/>
              </c:ext>
            </c:extLst>
          </c:dPt>
          <c:dPt>
            <c:idx val="2"/>
            <c:bubble3D val="0"/>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5-1974-46D0-B1E7-F4B427817AB2}"/>
              </c:ext>
            </c:extLst>
          </c:dPt>
          <c:dPt>
            <c:idx val="3"/>
            <c:bubble3D val="0"/>
            <c:spPr>
              <a:solidFill>
                <a:schemeClr val="accent6">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7-1974-46D0-B1E7-F4B427817AB2}"/>
              </c:ext>
            </c:extLst>
          </c:dPt>
          <c:dPt>
            <c:idx val="4"/>
            <c:bubble3D val="0"/>
            <c:spPr>
              <a:solidFill>
                <a:schemeClr val="accent5">
                  <a:lumMod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9-1974-46D0-B1E7-F4B427817AB2}"/>
              </c:ext>
            </c:extLst>
          </c:dPt>
          <c:dLbls>
            <c:dLbl>
              <c:idx val="0"/>
              <c:numFmt formatCode="0.0%" sourceLinked="0"/>
              <c:spPr>
                <a:noFill/>
                <a:ln>
                  <a:noFill/>
                </a:ln>
                <a:effectLst/>
              </c:spPr>
              <c:txPr>
                <a:bodyPr rot="0" spcFirstLastPara="1" vertOverflow="ellipsis" vert="horz" wrap="square" lIns="38100" tIns="19050" rIns="38100" bIns="19050" anchor="ctr" anchorCtr="1">
                  <a:spAutoFit/>
                </a:bodyPr>
                <a:lstStyle/>
                <a:p>
                  <a:pPr>
                    <a:defRPr sz="3200" b="1" i="0" u="none" strike="noStrike" kern="1200" spc="0" baseline="0">
                      <a:solidFill>
                        <a:schemeClr val="accent6"/>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1-1974-46D0-B1E7-F4B427817AB2}"/>
                </c:ext>
              </c:extLst>
            </c:dLbl>
            <c:dLbl>
              <c:idx val="1"/>
              <c:numFmt formatCode="0.0%" sourceLinked="0"/>
              <c:spPr>
                <a:noFill/>
                <a:ln>
                  <a:noFill/>
                </a:ln>
                <a:effectLst/>
              </c:spPr>
              <c:txPr>
                <a:bodyPr rot="0" spcFirstLastPara="1" vertOverflow="ellipsis" vert="horz" wrap="square" lIns="38100" tIns="19050" rIns="38100" bIns="19050" anchor="ctr" anchorCtr="1">
                  <a:spAutoFit/>
                </a:bodyPr>
                <a:lstStyle/>
                <a:p>
                  <a:pPr>
                    <a:defRPr sz="3200" b="1" i="0" u="none" strike="noStrike" kern="1200" spc="0" baseline="0">
                      <a:solidFill>
                        <a:schemeClr val="accent5"/>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3-1974-46D0-B1E7-F4B427817AB2}"/>
                </c:ext>
              </c:extLst>
            </c:dLbl>
            <c:dLbl>
              <c:idx val="2"/>
              <c:numFmt formatCode="0.0%" sourceLinked="0"/>
              <c:spPr>
                <a:noFill/>
                <a:ln>
                  <a:noFill/>
                </a:ln>
                <a:effectLst/>
              </c:spPr>
              <c:txPr>
                <a:bodyPr rot="0" spcFirstLastPara="1" vertOverflow="ellipsis" vert="horz" wrap="square" lIns="38100" tIns="19050" rIns="38100" bIns="19050" anchor="ctr" anchorCtr="1">
                  <a:spAutoFit/>
                </a:bodyPr>
                <a:lstStyle/>
                <a:p>
                  <a:pPr>
                    <a:defRPr sz="320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5-1974-46D0-B1E7-F4B427817AB2}"/>
                </c:ext>
              </c:extLst>
            </c:dLbl>
            <c:dLbl>
              <c:idx val="3"/>
              <c:numFmt formatCode="0.0%" sourceLinked="0"/>
              <c:spPr>
                <a:noFill/>
                <a:ln>
                  <a:noFill/>
                </a:ln>
                <a:effectLst/>
              </c:spPr>
              <c:txPr>
                <a:bodyPr rot="0" spcFirstLastPara="1" vertOverflow="ellipsis" vert="horz" wrap="square" lIns="38100" tIns="19050" rIns="38100" bIns="19050" anchor="ctr" anchorCtr="1">
                  <a:spAutoFit/>
                </a:bodyPr>
                <a:lstStyle/>
                <a:p>
                  <a:pPr>
                    <a:defRPr sz="3200" b="1" i="0" u="none" strike="noStrike" kern="1200" spc="0" baseline="0">
                      <a:solidFill>
                        <a:schemeClr val="accent6">
                          <a:lumMod val="60000"/>
                        </a:schemeClr>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7-1974-46D0-B1E7-F4B427817AB2}"/>
                </c:ext>
              </c:extLst>
            </c:dLbl>
            <c:dLbl>
              <c:idx val="4"/>
              <c:layout>
                <c:manualLayout>
                  <c:x val="-4.3687941268211163E-2"/>
                  <c:y val="0"/>
                </c:manualLayout>
              </c:layout>
              <c:numFmt formatCode="0.0%" sourceLinked="0"/>
              <c:spPr>
                <a:noFill/>
                <a:ln>
                  <a:noFill/>
                </a:ln>
                <a:effectLst/>
              </c:spPr>
              <c:txPr>
                <a:bodyPr rot="0" spcFirstLastPara="1" vertOverflow="ellipsis" vert="horz" wrap="square" lIns="38100" tIns="19050" rIns="38100" bIns="19050" anchor="ctr" anchorCtr="1">
                  <a:spAutoFit/>
                </a:bodyPr>
                <a:lstStyle/>
                <a:p>
                  <a:pPr>
                    <a:defRPr sz="3200" b="1" i="0" u="none" strike="noStrike" kern="1200" spc="0" baseline="0">
                      <a:solidFill>
                        <a:schemeClr val="accent5">
                          <a:lumMod val="60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1125771390919504"/>
                      <c:h val="0.14373426088004593"/>
                    </c:manualLayout>
                  </c15:layout>
                </c:ext>
                <c:ext xmlns:c16="http://schemas.microsoft.com/office/drawing/2014/chart" uri="{C3380CC4-5D6E-409C-BE32-E72D297353CC}">
                  <c16:uniqueId val="{00000009-1974-46D0-B1E7-F4B427817AB2}"/>
                </c:ext>
              </c:extLst>
            </c:dLbl>
            <c:spPr>
              <a:noFill/>
              <a:ln>
                <a:noFill/>
              </a:ln>
              <a:effectLst/>
            </c:spPr>
            <c:txPr>
              <a:bodyPr rot="0" spcFirstLastPara="1" vertOverflow="ellipsis" vert="horz" wrap="square" lIns="38100" tIns="19050" rIns="38100" bIns="19050" anchor="ctr" anchorCtr="1">
                <a:spAutoFit/>
              </a:bodyPr>
              <a:lstStyle/>
              <a:p>
                <a:pPr>
                  <a:defRPr sz="3200" b="1" i="0" u="none" strike="noStrike" kern="1200" spc="0" baseline="0">
                    <a:solidFill>
                      <a:schemeClr val="accent6"/>
                    </a:solidFill>
                    <a:latin typeface="+mn-lt"/>
                    <a:ea typeface="+mn-ea"/>
                    <a:cs typeface="+mn-cs"/>
                  </a:defRPr>
                </a:pPr>
                <a:endParaRPr lang="en-US"/>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'Aggregate of Categories'!$A$2:$A$6</c:f>
              <c:strCache>
                <c:ptCount val="5"/>
                <c:pt idx="0">
                  <c:v>Animals</c:v>
                </c:pt>
                <c:pt idx="1">
                  <c:v>science</c:v>
                </c:pt>
                <c:pt idx="2">
                  <c:v>healthy eating</c:v>
                </c:pt>
                <c:pt idx="3">
                  <c:v>technology</c:v>
                </c:pt>
                <c:pt idx="4">
                  <c:v>food</c:v>
                </c:pt>
              </c:strCache>
            </c:strRef>
          </c:cat>
          <c:val>
            <c:numRef>
              <c:f>'Aggregate of Categories'!$B$2:$B$6</c:f>
              <c:numCache>
                <c:formatCode>General</c:formatCode>
                <c:ptCount val="5"/>
                <c:pt idx="0">
                  <c:v>74965</c:v>
                </c:pt>
                <c:pt idx="1">
                  <c:v>71168</c:v>
                </c:pt>
                <c:pt idx="2">
                  <c:v>69339</c:v>
                </c:pt>
                <c:pt idx="3">
                  <c:v>68738</c:v>
                </c:pt>
                <c:pt idx="4">
                  <c:v>66676</c:v>
                </c:pt>
              </c:numCache>
            </c:numRef>
          </c:val>
          <c:extLst>
            <c:ext xmlns:c16="http://schemas.microsoft.com/office/drawing/2014/chart" uri="{C3380CC4-5D6E-409C-BE32-E72D297353CC}">
              <c16:uniqueId val="{0000000A-1974-46D0-B1E7-F4B427817AB2}"/>
            </c:ext>
          </c:extLst>
        </c:ser>
        <c:dLbls>
          <c:dLblPos val="outEnd"/>
          <c:showLegendKey val="0"/>
          <c:showVal val="0"/>
          <c:showCatName val="0"/>
          <c:showSerName val="0"/>
          <c:showPercent val="1"/>
          <c:showBubbleSize val="0"/>
          <c:showLeaderLines val="1"/>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7">
  <a:schemeClr val="accent4"/>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29.07.2024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29.07.2024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29.07.2024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29.07.2024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29.07.2024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29.07.2024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29.07.2024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29.07.2024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29.07.2024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29.07.2024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extLst>
      <p:ext uri="{BB962C8B-B14F-4D97-AF65-F5344CB8AC3E}">
        <p14:creationId xmlns:p14="http://schemas.microsoft.com/office/powerpoint/2010/main" val="7847306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29.07.2024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6.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4.sv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2.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8.sv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5.jpeg"/><Relationship Id="rId4" Type="http://schemas.openxmlformats.org/officeDocument/2006/relationships/image" Target="../media/image14.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079221" y="3035216"/>
            <a:ext cx="5727479" cy="4185377"/>
          </a:xfrm>
          <a:prstGeom prst="rect">
            <a:avLst/>
          </a:prstGeom>
        </p:spPr>
        <p:txBody>
          <a:bodyPr wrap="square" lIns="0" tIns="0" rIns="0" bIns="0" rtlCol="0" anchor="t">
            <a:spAutoFit/>
          </a:bodyPr>
          <a:lstStyle/>
          <a:p>
            <a:pPr algn="ctr">
              <a:lnSpc>
                <a:spcPts val="11059"/>
              </a:lnSpc>
            </a:pPr>
            <a:r>
              <a:rPr lang="en-IN" sz="8000" dirty="0"/>
              <a:t>Social Buzz Performance Analysis</a:t>
            </a:r>
            <a:endParaRPr lang="en-US" sz="8800" spc="-105" dirty="0">
              <a:solidFill>
                <a:srgbClr val="FFFFFF"/>
              </a:solidFill>
              <a:latin typeface="Graphik Regular" panose="020B0503030202060203"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9727609" cy="3990546"/>
            <a:chOff x="0" y="0"/>
            <a:chExt cx="11564591" cy="4059188"/>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0" y="2298166"/>
              <a:ext cx="11564591" cy="1761022"/>
            </a:xfrm>
            <a:prstGeom prst="rect">
              <a:avLst/>
            </a:prstGeom>
          </p:spPr>
          <p:txBody>
            <a:bodyPr lIns="0" tIns="0" rIns="0" bIns="0" rtlCol="0" anchor="t">
              <a:spAutoFit/>
            </a:bodyPr>
            <a:lstStyle/>
            <a:p>
              <a:pPr>
                <a:lnSpc>
                  <a:spcPts val="2660"/>
                </a:lnSpc>
              </a:pPr>
              <a:r>
                <a:rPr lang="en-US" sz="2400" spc="-19" dirty="0">
                  <a:solidFill>
                    <a:srgbClr val="000000"/>
                  </a:solidFill>
                  <a:latin typeface="Graphik Regular" panose="020B0503030202060203" pitchFamily="34" charset="0"/>
                </a:rPr>
                <a:t>Project recap</a:t>
              </a:r>
            </a:p>
            <a:p>
              <a:pPr>
                <a:lnSpc>
                  <a:spcPts val="2660"/>
                </a:lnSpc>
              </a:pPr>
              <a:r>
                <a:rPr lang="en-US" sz="2400" spc="-19" dirty="0">
                  <a:solidFill>
                    <a:srgbClr val="000000"/>
                  </a:solidFill>
                  <a:latin typeface="Graphik Regular" panose="020B0503030202060203" pitchFamily="34" charset="0"/>
                </a:rPr>
                <a:t>Problem</a:t>
              </a:r>
            </a:p>
            <a:p>
              <a:pPr>
                <a:lnSpc>
                  <a:spcPts val="2660"/>
                </a:lnSpc>
              </a:pPr>
              <a:r>
                <a:rPr lang="en-US" sz="2400" spc="-19" dirty="0">
                  <a:solidFill>
                    <a:srgbClr val="000000"/>
                  </a:solidFill>
                  <a:latin typeface="Graphik Regular" panose="020B0503030202060203" pitchFamily="34" charset="0"/>
                </a:rPr>
                <a:t>Process</a:t>
              </a:r>
            </a:p>
            <a:p>
              <a:pPr>
                <a:lnSpc>
                  <a:spcPts val="2660"/>
                </a:lnSpc>
              </a:pPr>
              <a:r>
                <a:rPr lang="en-US" sz="2400" spc="-19" dirty="0">
                  <a:solidFill>
                    <a:srgbClr val="000000"/>
                  </a:solidFill>
                  <a:latin typeface="Graphik Regular" panose="020B0503030202060203" pitchFamily="34" charset="0"/>
                </a:rPr>
                <a:t>Insights</a:t>
              </a:r>
            </a:p>
            <a:p>
              <a:pPr>
                <a:lnSpc>
                  <a:spcPts val="2660"/>
                </a:lnSpc>
              </a:pPr>
              <a:r>
                <a:rPr lang="en-US" sz="2400" spc="-19" dirty="0">
                  <a:solidFill>
                    <a:srgbClr val="000000"/>
                  </a:solidFill>
                  <a:latin typeface="Graphik Regular" panose="020B0503030202060203" pitchFamily="34" charset="0"/>
                </a:rPr>
                <a:t>Summary</a:t>
              </a:r>
              <a:endParaRPr lang="en-US" sz="2000" spc="-19" dirty="0">
                <a:solidFill>
                  <a:srgbClr val="000000"/>
                </a:solidFill>
                <a:latin typeface="Graphik Regular" panose="020B0503030202060203" pitchFamily="34" charset="0"/>
              </a:endParaRP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5200161" y="2005584"/>
            <a:ext cx="11342283" cy="6275832"/>
          </a:xfrm>
          <a:prstGeom prst="rect">
            <a:avLst/>
          </a:prstGeom>
          <a:solidFill>
            <a:schemeClr val="bg1"/>
          </a:solidFill>
        </p:spPr>
        <p:txBody>
          <a:bodyPr/>
          <a:lstStyle/>
          <a:p>
            <a:endParaRPr lang="en-IN" dirty="0"/>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4" name="TextBox 33">
            <a:extLst>
              <a:ext uri="{FF2B5EF4-FFF2-40B4-BE49-F238E27FC236}">
                <a16:creationId xmlns:a16="http://schemas.microsoft.com/office/drawing/2014/main" id="{28C1D718-4C1E-1169-86EF-0B0E33ECCBE4}"/>
              </a:ext>
            </a:extLst>
          </p:cNvPr>
          <p:cNvSpPr txBox="1"/>
          <p:nvPr/>
        </p:nvSpPr>
        <p:spPr>
          <a:xfrm>
            <a:off x="8719949" y="2213986"/>
            <a:ext cx="7205851" cy="5509200"/>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Social Buzz is a rapidly expanding technology consortium that must swiftly adjust to its global reach. Accenture has initiated a 3-month proof of concept (POC) aimed at addressing these tasks:</a:t>
            </a:r>
          </a:p>
          <a:p>
            <a:pPr marL="285750" indent="-285750">
              <a:buFont typeface="Arial" panose="020B0604020202020204" pitchFamily="34" charset="0"/>
              <a:buChar char="•"/>
            </a:pPr>
            <a:r>
              <a:rPr lang="en-IN" sz="3200" b="1" dirty="0">
                <a:latin typeface="Times New Roman" panose="02020603050405020304" pitchFamily="18" charset="0"/>
                <a:cs typeface="Times New Roman" panose="02020603050405020304" pitchFamily="18" charset="0"/>
              </a:rPr>
              <a:t>An audit of Social Buzz’s big data practise</a:t>
            </a:r>
          </a:p>
          <a:p>
            <a:pPr marL="285750" indent="-285750">
              <a:buFont typeface="Arial" panose="020B0604020202020204" pitchFamily="34" charset="0"/>
              <a:buChar char="•"/>
            </a:pPr>
            <a:r>
              <a:rPr lang="en-IN" sz="3200" b="1" dirty="0">
                <a:latin typeface="Times New Roman" panose="02020603050405020304" pitchFamily="18" charset="0"/>
                <a:cs typeface="Times New Roman" panose="02020603050405020304" pitchFamily="18" charset="0"/>
              </a:rPr>
              <a:t>Recommendations for a successful IPO</a:t>
            </a:r>
          </a:p>
          <a:p>
            <a:pPr marL="285750" indent="-285750">
              <a:buFont typeface="Arial" panose="020B0604020202020204" pitchFamily="34" charset="0"/>
              <a:buChar char="•"/>
            </a:pPr>
            <a:r>
              <a:rPr lang="en-IN" sz="3200" b="1" dirty="0">
                <a:latin typeface="Times New Roman" panose="02020603050405020304" pitchFamily="18" charset="0"/>
                <a:cs typeface="Times New Roman" panose="02020603050405020304" pitchFamily="18" charset="0"/>
              </a:rPr>
              <a:t>Analysis to find Social Buzz’s 5 top most popular categories of content</a:t>
            </a:r>
            <a:endParaRPr lang="en-US" sz="32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32436" y="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2" name="TextBox 21">
            <a:extLst>
              <a:ext uri="{FF2B5EF4-FFF2-40B4-BE49-F238E27FC236}">
                <a16:creationId xmlns:a16="http://schemas.microsoft.com/office/drawing/2014/main" id="{2CA7112F-B766-A238-0811-4C27E81955CE}"/>
              </a:ext>
            </a:extLst>
          </p:cNvPr>
          <p:cNvSpPr txBox="1"/>
          <p:nvPr/>
        </p:nvSpPr>
        <p:spPr>
          <a:xfrm>
            <a:off x="3705681" y="3809486"/>
            <a:ext cx="6298278" cy="6001643"/>
          </a:xfrm>
          <a:prstGeom prst="rect">
            <a:avLst/>
          </a:prstGeom>
          <a:noFill/>
        </p:spPr>
        <p:txBody>
          <a:bodyPr wrap="square" rtlCol="0">
            <a:spAutoFit/>
          </a:bodyPr>
          <a:lstStyle/>
          <a:p>
            <a:pPr marL="571500" indent="-571500">
              <a:buFont typeface="Arial" panose="020B0604020202020204" pitchFamily="34" charset="0"/>
              <a:buChar char="•"/>
            </a:pPr>
            <a:r>
              <a:rPr lang="en-US" sz="3200" b="1" dirty="0">
                <a:solidFill>
                  <a:schemeClr val="bg1"/>
                </a:solidFill>
              </a:rPr>
              <a:t>With more than </a:t>
            </a:r>
            <a:r>
              <a:rPr lang="en-US" sz="3200" b="1" u="sng" dirty="0">
                <a:solidFill>
                  <a:schemeClr val="bg1"/>
                </a:solidFill>
              </a:rPr>
              <a:t>100,000</a:t>
            </a:r>
            <a:r>
              <a:rPr lang="en-US" sz="3200" b="1" dirty="0">
                <a:solidFill>
                  <a:schemeClr val="bg1"/>
                </a:solidFill>
              </a:rPr>
              <a:t> posts daily,</a:t>
            </a:r>
          </a:p>
          <a:p>
            <a:pPr marL="571500" indent="-571500">
              <a:buFont typeface="Arial" panose="020B0604020202020204" pitchFamily="34" charset="0"/>
              <a:buChar char="•"/>
            </a:pPr>
            <a:r>
              <a:rPr lang="en-US" sz="3200" b="1" dirty="0">
                <a:solidFill>
                  <a:schemeClr val="bg1"/>
                </a:solidFill>
              </a:rPr>
              <a:t>Social Buzz boasts over </a:t>
            </a:r>
            <a:r>
              <a:rPr lang="en-US" sz="3200" b="1" u="sng" dirty="0">
                <a:solidFill>
                  <a:schemeClr val="bg1"/>
                </a:solidFill>
              </a:rPr>
              <a:t>500 million active users </a:t>
            </a:r>
            <a:r>
              <a:rPr lang="en-US" sz="3200" b="1" dirty="0">
                <a:solidFill>
                  <a:schemeClr val="bg1"/>
                </a:solidFill>
              </a:rPr>
              <a:t>each month,</a:t>
            </a:r>
          </a:p>
          <a:p>
            <a:pPr marL="571500" indent="-571500">
              <a:buFont typeface="Arial" panose="020B0604020202020204" pitchFamily="34" charset="0"/>
              <a:buChar char="•"/>
            </a:pPr>
            <a:r>
              <a:rPr lang="en-US" sz="3200" b="1" dirty="0">
                <a:solidFill>
                  <a:schemeClr val="bg1"/>
                </a:solidFill>
              </a:rPr>
              <a:t>Generating  </a:t>
            </a:r>
            <a:r>
              <a:rPr lang="en-US" sz="3200" b="1" u="sng" dirty="0">
                <a:solidFill>
                  <a:schemeClr val="bg1"/>
                </a:solidFill>
              </a:rPr>
              <a:t>36,500,000</a:t>
            </a:r>
            <a:r>
              <a:rPr lang="en-US" sz="3200" b="1" dirty="0">
                <a:solidFill>
                  <a:schemeClr val="bg1"/>
                </a:solidFill>
              </a:rPr>
              <a:t> pieces of content annually!</a:t>
            </a:r>
          </a:p>
          <a:p>
            <a:pPr marL="571500" indent="-571500">
              <a:buFont typeface="Arial" panose="020B0604020202020204" pitchFamily="34" charset="0"/>
              <a:buChar char="•"/>
            </a:pPr>
            <a:endParaRPr lang="en-US" sz="3200" b="1" dirty="0">
              <a:solidFill>
                <a:schemeClr val="bg1"/>
              </a:solidFill>
            </a:endParaRPr>
          </a:p>
          <a:p>
            <a:r>
              <a:rPr lang="en-US" sz="3200" b="1" dirty="0">
                <a:solidFill>
                  <a:schemeClr val="bg1"/>
                </a:solidFill>
              </a:rPr>
              <a:t>But how can we leverage this vast amount of content?</a:t>
            </a:r>
          </a:p>
          <a:p>
            <a:endParaRPr lang="en-US" sz="3200" b="1" dirty="0">
              <a:solidFill>
                <a:schemeClr val="bg1"/>
              </a:solidFill>
            </a:endParaRPr>
          </a:p>
          <a:p>
            <a:r>
              <a:rPr lang="en-US" sz="3200" b="1" u="sng" dirty="0">
                <a:solidFill>
                  <a:schemeClr val="bg1"/>
                </a:solidFill>
              </a:rPr>
              <a:t>Analysis to find the top 5 most viewed categories of content</a:t>
            </a:r>
            <a:endParaRPr lang="en-IN" sz="3200" b="1" u="sng"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D77E4564-172F-4CA6-0FCD-E7A59C306DD4}"/>
              </a:ext>
            </a:extLst>
          </p:cNvPr>
          <p:cNvSpPr txBox="1"/>
          <p:nvPr/>
        </p:nvSpPr>
        <p:spPr>
          <a:xfrm>
            <a:off x="4063947" y="1447833"/>
            <a:ext cx="6298278" cy="584775"/>
          </a:xfrm>
          <a:prstGeom prst="rect">
            <a:avLst/>
          </a:prstGeom>
          <a:noFill/>
        </p:spPr>
        <p:txBody>
          <a:bodyPr wrap="square" rtlCol="0">
            <a:spAutoFit/>
          </a:bodyPr>
          <a:lstStyle/>
          <a:p>
            <a:r>
              <a:rPr lang="en-US" sz="3200" b="1" dirty="0">
                <a:solidFill>
                  <a:schemeClr val="bg1"/>
                </a:solidFill>
              </a:rPr>
              <a:t>Data Understanding</a:t>
            </a:r>
            <a:endParaRPr lang="en-IN" sz="3200" b="1" dirty="0">
              <a:solidFill>
                <a:schemeClr val="bg1"/>
              </a:solidFill>
            </a:endParaRPr>
          </a:p>
        </p:txBody>
      </p:sp>
      <p:sp>
        <p:nvSpPr>
          <p:cNvPr id="40" name="TextBox 39">
            <a:extLst>
              <a:ext uri="{FF2B5EF4-FFF2-40B4-BE49-F238E27FC236}">
                <a16:creationId xmlns:a16="http://schemas.microsoft.com/office/drawing/2014/main" id="{758F897C-22B0-AEDB-88B9-59E3ACD67C77}"/>
              </a:ext>
            </a:extLst>
          </p:cNvPr>
          <p:cNvSpPr txBox="1"/>
          <p:nvPr/>
        </p:nvSpPr>
        <p:spPr>
          <a:xfrm>
            <a:off x="5775851" y="2889774"/>
            <a:ext cx="6298278" cy="584775"/>
          </a:xfrm>
          <a:prstGeom prst="rect">
            <a:avLst/>
          </a:prstGeom>
          <a:noFill/>
        </p:spPr>
        <p:txBody>
          <a:bodyPr wrap="square" rtlCol="0">
            <a:spAutoFit/>
          </a:bodyPr>
          <a:lstStyle/>
          <a:p>
            <a:r>
              <a:rPr lang="en-US" sz="3200" b="1" dirty="0">
                <a:solidFill>
                  <a:schemeClr val="bg1"/>
                </a:solidFill>
              </a:rPr>
              <a:t>Data Cleaning</a:t>
            </a:r>
            <a:endParaRPr lang="en-IN" sz="3200" b="1" dirty="0">
              <a:solidFill>
                <a:schemeClr val="bg1"/>
              </a:solidFill>
            </a:endParaRPr>
          </a:p>
        </p:txBody>
      </p:sp>
      <p:sp>
        <p:nvSpPr>
          <p:cNvPr id="41" name="TextBox 40">
            <a:extLst>
              <a:ext uri="{FF2B5EF4-FFF2-40B4-BE49-F238E27FC236}">
                <a16:creationId xmlns:a16="http://schemas.microsoft.com/office/drawing/2014/main" id="{CDAE5AD2-B90F-7714-597D-1F97569E4AA1}"/>
              </a:ext>
            </a:extLst>
          </p:cNvPr>
          <p:cNvSpPr txBox="1"/>
          <p:nvPr/>
        </p:nvSpPr>
        <p:spPr>
          <a:xfrm>
            <a:off x="7714481" y="4589083"/>
            <a:ext cx="6298278" cy="584775"/>
          </a:xfrm>
          <a:prstGeom prst="rect">
            <a:avLst/>
          </a:prstGeom>
          <a:noFill/>
        </p:spPr>
        <p:txBody>
          <a:bodyPr wrap="square" rtlCol="0">
            <a:spAutoFit/>
          </a:bodyPr>
          <a:lstStyle/>
          <a:p>
            <a:r>
              <a:rPr lang="en-US" sz="3200" b="1" dirty="0">
                <a:solidFill>
                  <a:schemeClr val="bg1"/>
                </a:solidFill>
              </a:rPr>
              <a:t>Data Modelling </a:t>
            </a:r>
            <a:endParaRPr lang="en-IN" sz="3200" b="1" dirty="0">
              <a:solidFill>
                <a:schemeClr val="bg1"/>
              </a:solidFill>
            </a:endParaRPr>
          </a:p>
        </p:txBody>
      </p:sp>
      <p:sp>
        <p:nvSpPr>
          <p:cNvPr id="42" name="TextBox 41">
            <a:extLst>
              <a:ext uri="{FF2B5EF4-FFF2-40B4-BE49-F238E27FC236}">
                <a16:creationId xmlns:a16="http://schemas.microsoft.com/office/drawing/2014/main" id="{74251503-5ED7-CD04-2E10-CF4C47794DDF}"/>
              </a:ext>
            </a:extLst>
          </p:cNvPr>
          <p:cNvSpPr txBox="1"/>
          <p:nvPr/>
        </p:nvSpPr>
        <p:spPr>
          <a:xfrm>
            <a:off x="9423367" y="6176106"/>
            <a:ext cx="6298278" cy="584775"/>
          </a:xfrm>
          <a:prstGeom prst="rect">
            <a:avLst/>
          </a:prstGeom>
          <a:noFill/>
        </p:spPr>
        <p:txBody>
          <a:bodyPr wrap="square" rtlCol="0">
            <a:spAutoFit/>
          </a:bodyPr>
          <a:lstStyle/>
          <a:p>
            <a:r>
              <a:rPr lang="en-US" sz="3200" b="1" dirty="0">
                <a:solidFill>
                  <a:schemeClr val="bg1"/>
                </a:solidFill>
              </a:rPr>
              <a:t>Analysis </a:t>
            </a:r>
            <a:endParaRPr lang="en-IN" sz="3200" b="1" dirty="0">
              <a:solidFill>
                <a:schemeClr val="bg1"/>
              </a:solidFill>
            </a:endParaRPr>
          </a:p>
        </p:txBody>
      </p:sp>
      <p:sp>
        <p:nvSpPr>
          <p:cNvPr id="43" name="TextBox 42">
            <a:extLst>
              <a:ext uri="{FF2B5EF4-FFF2-40B4-BE49-F238E27FC236}">
                <a16:creationId xmlns:a16="http://schemas.microsoft.com/office/drawing/2014/main" id="{ABF333D2-A7D8-767D-925D-A28ADA77DD28}"/>
              </a:ext>
            </a:extLst>
          </p:cNvPr>
          <p:cNvSpPr txBox="1"/>
          <p:nvPr/>
        </p:nvSpPr>
        <p:spPr>
          <a:xfrm>
            <a:off x="11337710" y="8050853"/>
            <a:ext cx="6298278" cy="584775"/>
          </a:xfrm>
          <a:prstGeom prst="rect">
            <a:avLst/>
          </a:prstGeom>
          <a:noFill/>
        </p:spPr>
        <p:txBody>
          <a:bodyPr wrap="square" rtlCol="0">
            <a:spAutoFit/>
          </a:bodyPr>
          <a:lstStyle/>
          <a:p>
            <a:r>
              <a:rPr lang="en-US" sz="3200" b="1" dirty="0">
                <a:solidFill>
                  <a:schemeClr val="bg1"/>
                </a:solidFill>
              </a:rPr>
              <a:t>Reveal insights</a:t>
            </a:r>
            <a:endParaRPr lang="en-IN" sz="3200" b="1"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63120" y="6454143"/>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5052694" y="6454143"/>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9759745" y="6485759"/>
            <a:ext cx="2972219" cy="881758"/>
          </a:xfrm>
          <a:prstGeom prst="rect">
            <a:avLst/>
          </a:prstGeom>
        </p:spPr>
      </p:pic>
      <p:sp>
        <p:nvSpPr>
          <p:cNvPr id="14" name="TextBox 13">
            <a:extLst>
              <a:ext uri="{FF2B5EF4-FFF2-40B4-BE49-F238E27FC236}">
                <a16:creationId xmlns:a16="http://schemas.microsoft.com/office/drawing/2014/main" id="{24E30758-5A76-1CA0-9106-91B8600E0E70}"/>
              </a:ext>
            </a:extLst>
          </p:cNvPr>
          <p:cNvSpPr txBox="1"/>
          <p:nvPr/>
        </p:nvSpPr>
        <p:spPr>
          <a:xfrm>
            <a:off x="230718" y="2708601"/>
            <a:ext cx="3836029" cy="2431435"/>
          </a:xfrm>
          <a:prstGeom prst="rect">
            <a:avLst/>
          </a:prstGeom>
          <a:noFill/>
        </p:spPr>
        <p:txBody>
          <a:bodyPr wrap="square" rtlCol="0">
            <a:spAutoFit/>
          </a:bodyPr>
          <a:lstStyle/>
          <a:p>
            <a:pPr algn="ctr"/>
            <a:r>
              <a:rPr lang="en-US" sz="8000" dirty="0"/>
              <a:t>16</a:t>
            </a:r>
            <a:endParaRPr lang="en-US" sz="5400" dirty="0"/>
          </a:p>
          <a:p>
            <a:pPr algn="ctr"/>
            <a:r>
              <a:rPr lang="en-US" sz="3600" dirty="0"/>
              <a:t>Unique categories of content</a:t>
            </a:r>
            <a:endParaRPr lang="en-IN" sz="3200" dirty="0"/>
          </a:p>
        </p:txBody>
      </p:sp>
      <p:sp>
        <p:nvSpPr>
          <p:cNvPr id="15" name="TextBox 14">
            <a:extLst>
              <a:ext uri="{FF2B5EF4-FFF2-40B4-BE49-F238E27FC236}">
                <a16:creationId xmlns:a16="http://schemas.microsoft.com/office/drawing/2014/main" id="{0892B5E6-BE06-F84E-7735-52D721DAE9EC}"/>
              </a:ext>
            </a:extLst>
          </p:cNvPr>
          <p:cNvSpPr txBox="1"/>
          <p:nvPr/>
        </p:nvSpPr>
        <p:spPr>
          <a:xfrm>
            <a:off x="4395581" y="2566620"/>
            <a:ext cx="3836029" cy="2431435"/>
          </a:xfrm>
          <a:prstGeom prst="rect">
            <a:avLst/>
          </a:prstGeom>
          <a:noFill/>
        </p:spPr>
        <p:txBody>
          <a:bodyPr wrap="square" rtlCol="0">
            <a:spAutoFit/>
          </a:bodyPr>
          <a:lstStyle/>
          <a:p>
            <a:pPr algn="ctr"/>
            <a:r>
              <a:rPr lang="en-US" sz="8000" dirty="0"/>
              <a:t>74000</a:t>
            </a:r>
            <a:endParaRPr lang="en-US" sz="5400" dirty="0"/>
          </a:p>
          <a:p>
            <a:pPr algn="ctr"/>
            <a:r>
              <a:rPr lang="en-US" sz="3600" dirty="0"/>
              <a:t>Reaction score to “ANIMAL” Posts</a:t>
            </a:r>
            <a:endParaRPr lang="en-IN" sz="3200" dirty="0"/>
          </a:p>
        </p:txBody>
      </p:sp>
      <p:sp>
        <p:nvSpPr>
          <p:cNvPr id="17" name="TextBox 16">
            <a:extLst>
              <a:ext uri="{FF2B5EF4-FFF2-40B4-BE49-F238E27FC236}">
                <a16:creationId xmlns:a16="http://schemas.microsoft.com/office/drawing/2014/main" id="{E10DD62A-DE36-55EF-BB9E-F1F5A0040009}"/>
              </a:ext>
            </a:extLst>
          </p:cNvPr>
          <p:cNvSpPr txBox="1"/>
          <p:nvPr/>
        </p:nvSpPr>
        <p:spPr>
          <a:xfrm>
            <a:off x="8560445" y="2400300"/>
            <a:ext cx="4961397" cy="3539430"/>
          </a:xfrm>
          <a:prstGeom prst="rect">
            <a:avLst/>
          </a:prstGeom>
          <a:noFill/>
        </p:spPr>
        <p:txBody>
          <a:bodyPr wrap="square" rtlCol="0">
            <a:spAutoFit/>
          </a:bodyPr>
          <a:lstStyle/>
          <a:p>
            <a:pPr algn="ctr"/>
            <a:r>
              <a:rPr lang="en-US" sz="8000" dirty="0"/>
              <a:t>6589</a:t>
            </a:r>
            <a:endParaRPr lang="en-US" sz="5400" dirty="0"/>
          </a:p>
          <a:p>
            <a:pPr algn="ctr"/>
            <a:r>
              <a:rPr lang="en-US" sz="3600" dirty="0"/>
              <a:t>Out of the total posts are “Photos” making it the most popular type of content</a:t>
            </a:r>
          </a:p>
        </p:txBody>
      </p:sp>
      <p:pic>
        <p:nvPicPr>
          <p:cNvPr id="18" name="Picture 13">
            <a:extLst>
              <a:ext uri="{FF2B5EF4-FFF2-40B4-BE49-F238E27FC236}">
                <a16:creationId xmlns:a16="http://schemas.microsoft.com/office/drawing/2014/main" id="{EF1845CB-C743-4416-25FF-204A439C7FE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4319329" y="6496110"/>
            <a:ext cx="2972219" cy="881758"/>
          </a:xfrm>
          <a:prstGeom prst="rect">
            <a:avLst/>
          </a:prstGeom>
        </p:spPr>
      </p:pic>
      <p:sp>
        <p:nvSpPr>
          <p:cNvPr id="19" name="TextBox 18">
            <a:extLst>
              <a:ext uri="{FF2B5EF4-FFF2-40B4-BE49-F238E27FC236}">
                <a16:creationId xmlns:a16="http://schemas.microsoft.com/office/drawing/2014/main" id="{5FBD0CAB-5982-BD2E-13E2-11416D6E7BCB}"/>
              </a:ext>
            </a:extLst>
          </p:cNvPr>
          <p:cNvSpPr txBox="1"/>
          <p:nvPr/>
        </p:nvSpPr>
        <p:spPr>
          <a:xfrm>
            <a:off x="13953032" y="2708601"/>
            <a:ext cx="4104250" cy="2431435"/>
          </a:xfrm>
          <a:prstGeom prst="rect">
            <a:avLst/>
          </a:prstGeom>
          <a:noFill/>
        </p:spPr>
        <p:txBody>
          <a:bodyPr wrap="square" rtlCol="0">
            <a:spAutoFit/>
          </a:bodyPr>
          <a:lstStyle/>
          <a:p>
            <a:pPr algn="ctr"/>
            <a:r>
              <a:rPr lang="en-US" sz="8000" dirty="0"/>
              <a:t>JANUARY</a:t>
            </a:r>
          </a:p>
          <a:p>
            <a:pPr algn="ctr"/>
            <a:r>
              <a:rPr lang="en-US" sz="3600" dirty="0"/>
              <a:t>Month with most number of Posts</a:t>
            </a: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517111" y="-703077"/>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8" name="Chart 27">
            <a:extLst>
              <a:ext uri="{FF2B5EF4-FFF2-40B4-BE49-F238E27FC236}">
                <a16:creationId xmlns:a16="http://schemas.microsoft.com/office/drawing/2014/main" id="{C9C8D21F-BC12-DCD8-B457-888F11B91F4B}"/>
              </a:ext>
            </a:extLst>
          </p:cNvPr>
          <p:cNvGraphicFramePr>
            <a:graphicFrameLocks/>
          </p:cNvGraphicFramePr>
          <p:nvPr>
            <p:extLst>
              <p:ext uri="{D42A27DB-BD31-4B8C-83A1-F6EECF244321}">
                <p14:modId xmlns:p14="http://schemas.microsoft.com/office/powerpoint/2010/main" val="2044515479"/>
              </p:ext>
            </p:extLst>
          </p:nvPr>
        </p:nvGraphicFramePr>
        <p:xfrm>
          <a:off x="2686014" y="1389295"/>
          <a:ext cx="14979367" cy="7658100"/>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7" name="Chart 26">
            <a:extLst>
              <a:ext uri="{FF2B5EF4-FFF2-40B4-BE49-F238E27FC236}">
                <a16:creationId xmlns:a16="http://schemas.microsoft.com/office/drawing/2014/main" id="{5698D07A-844B-B0D0-8409-AFAFF7D63BF7}"/>
              </a:ext>
            </a:extLst>
          </p:cNvPr>
          <p:cNvGraphicFramePr>
            <a:graphicFrameLocks/>
          </p:cNvGraphicFramePr>
          <p:nvPr>
            <p:extLst>
              <p:ext uri="{D42A27DB-BD31-4B8C-83A1-F6EECF244321}">
                <p14:modId xmlns:p14="http://schemas.microsoft.com/office/powerpoint/2010/main" val="3551324313"/>
              </p:ext>
            </p:extLst>
          </p:nvPr>
        </p:nvGraphicFramePr>
        <p:xfrm>
          <a:off x="3626188" y="1231450"/>
          <a:ext cx="13372111" cy="7958216"/>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453851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18" name="TextBox 17">
            <a:extLst>
              <a:ext uri="{FF2B5EF4-FFF2-40B4-BE49-F238E27FC236}">
                <a16:creationId xmlns:a16="http://schemas.microsoft.com/office/drawing/2014/main" id="{44F486C5-9AA6-A048-FC4E-C94261EE1D73}"/>
              </a:ext>
            </a:extLst>
          </p:cNvPr>
          <p:cNvSpPr txBox="1"/>
          <p:nvPr/>
        </p:nvSpPr>
        <p:spPr>
          <a:xfrm>
            <a:off x="10965873" y="924809"/>
            <a:ext cx="6553200" cy="2862322"/>
          </a:xfrm>
          <a:prstGeom prst="rect">
            <a:avLst/>
          </a:prstGeom>
          <a:noFill/>
        </p:spPr>
        <p:txBody>
          <a:bodyPr wrap="square" rtlCol="0">
            <a:spAutoFit/>
          </a:bodyPr>
          <a:lstStyle/>
          <a:p>
            <a:r>
              <a:rPr lang="en-US" sz="3600" b="1" dirty="0"/>
              <a:t>Analysis </a:t>
            </a:r>
            <a:endParaRPr lang="en-US" sz="2400" dirty="0"/>
          </a:p>
          <a:p>
            <a:pPr algn="just"/>
            <a:r>
              <a:rPr lang="en-US" sz="2400" dirty="0"/>
              <a:t>The audience shows a significant interest in animal-related and science-related topics. This suggests that content featuring animals or science, including explanations and facts, resonates well with them and is more enjoyable for the audience.</a:t>
            </a:r>
            <a:br>
              <a:rPr lang="en-US" sz="2400" dirty="0"/>
            </a:br>
            <a:endParaRPr lang="en-IN" sz="2400" dirty="0"/>
          </a:p>
        </p:txBody>
      </p:sp>
      <p:sp>
        <p:nvSpPr>
          <p:cNvPr id="27" name="TextBox 26">
            <a:extLst>
              <a:ext uri="{FF2B5EF4-FFF2-40B4-BE49-F238E27FC236}">
                <a16:creationId xmlns:a16="http://schemas.microsoft.com/office/drawing/2014/main" id="{00FF33B1-F49F-03CB-721B-88759FAC60AB}"/>
              </a:ext>
            </a:extLst>
          </p:cNvPr>
          <p:cNvSpPr txBox="1"/>
          <p:nvPr/>
        </p:nvSpPr>
        <p:spPr>
          <a:xfrm>
            <a:off x="10938164" y="3788909"/>
            <a:ext cx="7230368" cy="2800767"/>
          </a:xfrm>
          <a:prstGeom prst="rect">
            <a:avLst/>
          </a:prstGeom>
          <a:noFill/>
        </p:spPr>
        <p:txBody>
          <a:bodyPr wrap="square" rtlCol="0">
            <a:spAutoFit/>
          </a:bodyPr>
          <a:lstStyle/>
          <a:p>
            <a:r>
              <a:rPr lang="en-US" sz="3200" b="1" dirty="0"/>
              <a:t> Insight</a:t>
            </a:r>
          </a:p>
          <a:p>
            <a:r>
              <a:rPr lang="en-US" sz="2400" dirty="0"/>
              <a:t>A higher number of posts about healthy food shows strong audience interest in health and wellness. This suggests that content on healthy eating and nutrition will engage them more. You can use this insight to enhance user engagement and collaborate with brands targeting the same audience.</a:t>
            </a:r>
          </a:p>
        </p:txBody>
      </p:sp>
      <p:sp>
        <p:nvSpPr>
          <p:cNvPr id="28" name="TextBox 27">
            <a:extLst>
              <a:ext uri="{FF2B5EF4-FFF2-40B4-BE49-F238E27FC236}">
                <a16:creationId xmlns:a16="http://schemas.microsoft.com/office/drawing/2014/main" id="{7594F3A8-002B-9DB1-B3EA-E3B38870884E}"/>
              </a:ext>
            </a:extLst>
          </p:cNvPr>
          <p:cNvSpPr txBox="1"/>
          <p:nvPr/>
        </p:nvSpPr>
        <p:spPr>
          <a:xfrm>
            <a:off x="10938164" y="7191977"/>
            <a:ext cx="6553200" cy="2369880"/>
          </a:xfrm>
          <a:prstGeom prst="rect">
            <a:avLst/>
          </a:prstGeom>
          <a:noFill/>
        </p:spPr>
        <p:txBody>
          <a:bodyPr wrap="square" rtlCol="0">
            <a:spAutoFit/>
          </a:bodyPr>
          <a:lstStyle/>
          <a:p>
            <a:r>
              <a:rPr lang="en-US" sz="3600" b="1" dirty="0"/>
              <a:t>Next Steps</a:t>
            </a:r>
          </a:p>
          <a:p>
            <a:r>
              <a:rPr lang="en-US" sz="2800" dirty="0"/>
              <a:t>This ad-hoc analysis has provided valuable insights, but it's time to scale it up for real-time business understanding. We can guide you through this process.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259</TotalTime>
  <Words>346</Words>
  <Application>Microsoft Office PowerPoint</Application>
  <PresentationFormat>Custom</PresentationFormat>
  <Paragraphs>76</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Clear Sans Regular Bold</vt:lpstr>
      <vt:lpstr>Graphik Regular</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Rajbir Ray</cp:lastModifiedBy>
  <cp:revision>11</cp:revision>
  <dcterms:created xsi:type="dcterms:W3CDTF">2006-08-16T00:00:00Z</dcterms:created>
  <dcterms:modified xsi:type="dcterms:W3CDTF">2024-07-29T15:58:13Z</dcterms:modified>
  <dc:identifier>DAEhDyfaYKE</dc:identifier>
</cp:coreProperties>
</file>