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0" d="100"/>
          <a:sy n="100" d="100"/>
        </p:scale>
        <p:origin x="7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EDC3EF57-2995-4FF4-9B2A-DED92701ADA9}" type="datetimeFigureOut">
              <a:rPr lang="en-US" smtClean="0"/>
              <a:t>4/12/2025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25FD2D2-E182-40BF-AACB-7C202E842B84}" type="slidenum">
              <a:rPr lang="en-US" smtClean="0"/>
              <a:t>‹#›</a:t>
            </a:fld>
            <a:endParaRPr lang="en-US"/>
          </a:p>
        </p:txBody>
      </p:sp>
    </p:spTree>
    <p:extLst>
      <p:ext uri="{BB962C8B-B14F-4D97-AF65-F5344CB8AC3E}">
        <p14:creationId xmlns:p14="http://schemas.microsoft.com/office/powerpoint/2010/main" val="21784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5FD2D2-E182-40BF-AACB-7C202E842B84}" type="slidenum">
              <a:rPr lang="en-US" smtClean="0"/>
              <a:t>4</a:t>
            </a:fld>
            <a:endParaRPr lang="en-US"/>
          </a:p>
        </p:txBody>
      </p:sp>
    </p:spTree>
    <p:extLst>
      <p:ext uri="{BB962C8B-B14F-4D97-AF65-F5344CB8AC3E}">
        <p14:creationId xmlns:p14="http://schemas.microsoft.com/office/powerpoint/2010/main" val="3637085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24705" y="4900397"/>
            <a:ext cx="3942588" cy="1327785"/>
          </a:xfrm>
          <a:prstGeom prst="rect">
            <a:avLst/>
          </a:prstGeom>
        </p:spPr>
        <p:txBody>
          <a:bodyPr wrap="square" lIns="0" tIns="0" rIns="0" bIns="0">
            <a:spAutoFit/>
          </a:bodyPr>
          <a:lstStyle>
            <a:lvl1pPr>
              <a:defRPr sz="5400" b="0" i="0">
                <a:solidFill>
                  <a:srgbClr val="252525"/>
                </a:solidFill>
                <a:latin typeface="MS Gothic"/>
                <a:cs typeface="MS Gothic"/>
              </a:defRPr>
            </a:lvl1pPr>
          </a:lstStyle>
          <a:p>
            <a:endParaRPr/>
          </a:p>
        </p:txBody>
      </p:sp>
      <p:sp>
        <p:nvSpPr>
          <p:cNvPr id="3" name="Holder 3"/>
          <p:cNvSpPr>
            <a:spLocks noGrp="1"/>
          </p:cNvSpPr>
          <p:nvPr>
            <p:ph type="subTitle" idx="4"/>
          </p:nvPr>
        </p:nvSpPr>
        <p:spPr>
          <a:xfrm>
            <a:off x="4124705" y="4900397"/>
            <a:ext cx="3942588" cy="13277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252525"/>
                </a:solidFill>
                <a:latin typeface="MS Gothic"/>
                <a:cs typeface="MS Gothic"/>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252525"/>
                </a:solidFill>
                <a:latin typeface="MS Gothic"/>
                <a:cs typeface="MS Goth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252525"/>
                </a:solidFill>
                <a:latin typeface="MS Gothic"/>
                <a:cs typeface="MS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3788410" cy="6858000"/>
          </a:xfrm>
          <a:custGeom>
            <a:avLst/>
            <a:gdLst/>
            <a:ahLst/>
            <a:cxnLst/>
            <a:rect l="l" t="t" r="r" b="b"/>
            <a:pathLst>
              <a:path w="3788410" h="6858000">
                <a:moveTo>
                  <a:pt x="3787902" y="0"/>
                </a:moveTo>
                <a:lnTo>
                  <a:pt x="0" y="0"/>
                </a:lnTo>
                <a:lnTo>
                  <a:pt x="0" y="6858000"/>
                </a:lnTo>
                <a:lnTo>
                  <a:pt x="3787902" y="6858000"/>
                </a:lnTo>
                <a:lnTo>
                  <a:pt x="3787902" y="0"/>
                </a:lnTo>
                <a:close/>
              </a:path>
            </a:pathLst>
          </a:custGeom>
          <a:solidFill>
            <a:srgbClr val="1A8EA9"/>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697221" y="225044"/>
            <a:ext cx="2797556" cy="848360"/>
          </a:xfrm>
          <a:prstGeom prst="rect">
            <a:avLst/>
          </a:prstGeom>
        </p:spPr>
        <p:txBody>
          <a:bodyPr wrap="square" lIns="0" tIns="0" rIns="0" bIns="0">
            <a:spAutoFit/>
          </a:bodyPr>
          <a:lstStyle>
            <a:lvl1pPr>
              <a:defRPr sz="5400" b="0" i="0">
                <a:solidFill>
                  <a:srgbClr val="252525"/>
                </a:solidFill>
                <a:latin typeface="MS Gothic"/>
                <a:cs typeface="MS Gothic"/>
              </a:defRPr>
            </a:lvl1pPr>
          </a:lstStyle>
          <a:p>
            <a:endParaRPr/>
          </a:p>
        </p:txBody>
      </p:sp>
      <p:sp>
        <p:nvSpPr>
          <p:cNvPr id="3" name="Holder 3"/>
          <p:cNvSpPr>
            <a:spLocks noGrp="1"/>
          </p:cNvSpPr>
          <p:nvPr>
            <p:ph type="body" idx="1"/>
          </p:nvPr>
        </p:nvSpPr>
        <p:spPr>
          <a:xfrm>
            <a:off x="1967229" y="1791842"/>
            <a:ext cx="9481820" cy="19392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9"/>
          </a:xfrm>
          <a:prstGeom prst="rect">
            <a:avLst/>
          </a:prstGeom>
        </p:spPr>
      </p:pic>
      <p:sp>
        <p:nvSpPr>
          <p:cNvPr id="3" name="object 3"/>
          <p:cNvSpPr txBox="1">
            <a:spLocks noGrp="1"/>
          </p:cNvSpPr>
          <p:nvPr>
            <p:ph type="subTitle" idx="4"/>
          </p:nvPr>
        </p:nvSpPr>
        <p:spPr>
          <a:xfrm>
            <a:off x="2362200" y="5125850"/>
            <a:ext cx="7619999" cy="1326004"/>
          </a:xfrm>
          <a:prstGeom prst="rect">
            <a:avLst/>
          </a:prstGeom>
        </p:spPr>
        <p:txBody>
          <a:bodyPr vert="horz" wrap="square" lIns="0" tIns="157480" rIns="0" bIns="0" rtlCol="0">
            <a:spAutoFit/>
          </a:bodyPr>
          <a:lstStyle/>
          <a:p>
            <a:pPr algn="ctr">
              <a:lnSpc>
                <a:spcPct val="100000"/>
              </a:lnSpc>
              <a:spcBef>
                <a:spcPts val="1240"/>
              </a:spcBef>
            </a:pPr>
            <a:r>
              <a:rPr lang="en-US" sz="5400" b="1" i="0" dirty="0">
                <a:solidFill>
                  <a:schemeClr val="bg1"/>
                </a:solidFill>
                <a:effectLst/>
                <a:latin typeface="Times New Roman" panose="02020603050405020304" pitchFamily="18" charset="0"/>
                <a:cs typeface="Times New Roman" panose="02020603050405020304" pitchFamily="18" charset="0"/>
              </a:rPr>
              <a:t>Practical Utility Software</a:t>
            </a:r>
            <a:endParaRPr lang="zh-TW" altLang="en-US" sz="5400" dirty="0">
              <a:latin typeface="Times New Roman" panose="02020603050405020304" pitchFamily="18" charset="0"/>
              <a:cs typeface="Times New Roman" panose="02020603050405020304" pitchFamily="18" charset="0"/>
            </a:endParaRPr>
          </a:p>
          <a:p>
            <a:pPr algn="ctr">
              <a:lnSpc>
                <a:spcPct val="100000"/>
              </a:lnSpc>
              <a:spcBef>
                <a:spcPts val="409"/>
              </a:spcBef>
            </a:pPr>
            <a:r>
              <a:rPr lang="en-US" altLang="zh-TW" sz="1850" dirty="0">
                <a:solidFill>
                  <a:srgbClr val="FFFFFF"/>
                </a:solidFill>
                <a:latin typeface="Times New Roman" panose="02020603050405020304" pitchFamily="18" charset="0"/>
                <a:cs typeface="Times New Roman" panose="02020603050405020304" pitchFamily="18" charset="0"/>
              </a:rPr>
              <a:t>B11102111</a:t>
            </a:r>
            <a:r>
              <a:rPr lang="zh-TW" altLang="en-US" sz="1850" spc="20" dirty="0">
                <a:solidFill>
                  <a:srgbClr val="FFFFFF"/>
                </a:solidFill>
                <a:latin typeface="Times New Roman" panose="02020603050405020304" pitchFamily="18" charset="0"/>
                <a:cs typeface="Times New Roman" panose="02020603050405020304" pitchFamily="18" charset="0"/>
              </a:rPr>
              <a:t> </a:t>
            </a:r>
            <a:r>
              <a:rPr lang="en-US" altLang="zh-TW" sz="1850" spc="135" dirty="0" err="1">
                <a:solidFill>
                  <a:srgbClr val="FFFFFF"/>
                </a:solidFill>
                <a:latin typeface="Times New Roman" panose="02020603050405020304" pitchFamily="18" charset="0"/>
                <a:cs typeface="Times New Roman" panose="02020603050405020304" pitchFamily="18" charset="0"/>
              </a:rPr>
              <a:t>Jingze</a:t>
            </a:r>
            <a:r>
              <a:rPr lang="zh-TW" altLang="en-US" sz="1850" spc="135" dirty="0">
                <a:solidFill>
                  <a:srgbClr val="FFFFFF"/>
                </a:solidFill>
                <a:latin typeface="Times New Roman" panose="02020603050405020304" pitchFamily="18" charset="0"/>
                <a:cs typeface="Times New Roman" panose="02020603050405020304" pitchFamily="18" charset="0"/>
              </a:rPr>
              <a:t> </a:t>
            </a:r>
            <a:r>
              <a:rPr lang="en-US" altLang="zh-TW" sz="1850" spc="135" dirty="0">
                <a:solidFill>
                  <a:srgbClr val="FFFFFF"/>
                </a:solidFill>
                <a:latin typeface="Times New Roman" panose="02020603050405020304" pitchFamily="18" charset="0"/>
                <a:cs typeface="Times New Roman" panose="02020603050405020304" pitchFamily="18" charset="0"/>
              </a:rPr>
              <a:t>He</a:t>
            </a:r>
            <a:r>
              <a:rPr lang="en-US" altLang="zh-TW" sz="1850" spc="5" dirty="0">
                <a:solidFill>
                  <a:srgbClr val="FFFFFF"/>
                </a:solidFill>
                <a:latin typeface="Times New Roman" panose="02020603050405020304" pitchFamily="18" charset="0"/>
                <a:cs typeface="Times New Roman" panose="02020603050405020304" pitchFamily="18" charset="0"/>
              </a:rPr>
              <a:t>/ </a:t>
            </a:r>
            <a:r>
              <a:rPr lang="en-US" altLang="zh-TW" sz="1850" dirty="0">
                <a:solidFill>
                  <a:srgbClr val="FFFFFF"/>
                </a:solidFill>
                <a:latin typeface="Times New Roman" panose="02020603050405020304" pitchFamily="18" charset="0"/>
                <a:cs typeface="Times New Roman" panose="02020603050405020304" pitchFamily="18" charset="0"/>
              </a:rPr>
              <a:t>B11102112</a:t>
            </a:r>
            <a:r>
              <a:rPr lang="zh-TW" altLang="en-US" sz="1850" spc="30" dirty="0">
                <a:solidFill>
                  <a:srgbClr val="FFFFFF"/>
                </a:solidFill>
                <a:latin typeface="Times New Roman" panose="02020603050405020304" pitchFamily="18" charset="0"/>
                <a:cs typeface="Times New Roman" panose="02020603050405020304" pitchFamily="18" charset="0"/>
              </a:rPr>
              <a:t> </a:t>
            </a:r>
            <a:r>
              <a:rPr lang="en-US" altLang="zh-TW" sz="1850" spc="-20" dirty="0" err="1">
                <a:solidFill>
                  <a:srgbClr val="FFFFFF"/>
                </a:solidFill>
                <a:latin typeface="Times New Roman" panose="02020603050405020304" pitchFamily="18" charset="0"/>
                <a:cs typeface="Times New Roman" panose="02020603050405020304" pitchFamily="18" charset="0"/>
              </a:rPr>
              <a:t>Chiajui</a:t>
            </a:r>
            <a:r>
              <a:rPr lang="en-US" altLang="zh-TW" sz="1850" spc="-20" dirty="0">
                <a:solidFill>
                  <a:srgbClr val="FFFFFF"/>
                </a:solidFill>
                <a:latin typeface="Times New Roman" panose="02020603050405020304" pitchFamily="18" charset="0"/>
                <a:cs typeface="Times New Roman" panose="02020603050405020304" pitchFamily="18" charset="0"/>
              </a:rPr>
              <a:t> Lee</a:t>
            </a:r>
            <a:endParaRPr lang="zh-TW" altLang="en-US" sz="1850" dirty="0">
              <a:latin typeface="Times New Roman" panose="02020603050405020304" pitchFamily="18" charset="0"/>
              <a:cs typeface="Times New Roman" panose="02020603050405020304" pitchFamily="18" charset="0"/>
            </a:endParaRPr>
          </a:p>
        </p:txBody>
      </p:sp>
      <p:sp>
        <p:nvSpPr>
          <p:cNvPr id="4" name="object 4"/>
          <p:cNvSpPr/>
          <p:nvPr/>
        </p:nvSpPr>
        <p:spPr>
          <a:xfrm>
            <a:off x="9372600" y="406146"/>
            <a:ext cx="2362199" cy="433070"/>
          </a:xfrm>
          <a:custGeom>
            <a:avLst/>
            <a:gdLst/>
            <a:ahLst/>
            <a:cxnLst/>
            <a:rect l="l" t="t" r="r" b="b"/>
            <a:pathLst>
              <a:path w="1685290" h="433070">
                <a:moveTo>
                  <a:pt x="1468247" y="0"/>
                </a:moveTo>
                <a:lnTo>
                  <a:pt x="216535" y="0"/>
                </a:lnTo>
                <a:lnTo>
                  <a:pt x="166911" y="5722"/>
                </a:lnTo>
                <a:lnTo>
                  <a:pt x="121344" y="22020"/>
                </a:lnTo>
                <a:lnTo>
                  <a:pt x="81137" y="47586"/>
                </a:lnTo>
                <a:lnTo>
                  <a:pt x="47596" y="81114"/>
                </a:lnTo>
                <a:lnTo>
                  <a:pt x="22023" y="121297"/>
                </a:lnTo>
                <a:lnTo>
                  <a:pt x="5723" y="166831"/>
                </a:lnTo>
                <a:lnTo>
                  <a:pt x="0" y="216407"/>
                </a:lnTo>
                <a:lnTo>
                  <a:pt x="5723" y="265984"/>
                </a:lnTo>
                <a:lnTo>
                  <a:pt x="22023" y="311518"/>
                </a:lnTo>
                <a:lnTo>
                  <a:pt x="47596" y="351701"/>
                </a:lnTo>
                <a:lnTo>
                  <a:pt x="81137" y="385229"/>
                </a:lnTo>
                <a:lnTo>
                  <a:pt x="121344" y="410795"/>
                </a:lnTo>
                <a:lnTo>
                  <a:pt x="166911" y="427093"/>
                </a:lnTo>
                <a:lnTo>
                  <a:pt x="216535" y="432815"/>
                </a:lnTo>
                <a:lnTo>
                  <a:pt x="1468247" y="432815"/>
                </a:lnTo>
                <a:lnTo>
                  <a:pt x="1517870" y="427093"/>
                </a:lnTo>
                <a:lnTo>
                  <a:pt x="1554422" y="414019"/>
                </a:lnTo>
                <a:lnTo>
                  <a:pt x="216535" y="414019"/>
                </a:lnTo>
                <a:lnTo>
                  <a:pt x="171231" y="408791"/>
                </a:lnTo>
                <a:lnTo>
                  <a:pt x="129624" y="393904"/>
                </a:lnTo>
                <a:lnTo>
                  <a:pt x="92907" y="370552"/>
                </a:lnTo>
                <a:lnTo>
                  <a:pt x="62273" y="339931"/>
                </a:lnTo>
                <a:lnTo>
                  <a:pt x="38914" y="303237"/>
                </a:lnTo>
                <a:lnTo>
                  <a:pt x="24024" y="261664"/>
                </a:lnTo>
                <a:lnTo>
                  <a:pt x="18796" y="216407"/>
                </a:lnTo>
                <a:lnTo>
                  <a:pt x="24031" y="171151"/>
                </a:lnTo>
                <a:lnTo>
                  <a:pt x="38936" y="129578"/>
                </a:lnTo>
                <a:lnTo>
                  <a:pt x="62313" y="92884"/>
                </a:lnTo>
                <a:lnTo>
                  <a:pt x="92961" y="62263"/>
                </a:lnTo>
                <a:lnTo>
                  <a:pt x="129680" y="38911"/>
                </a:lnTo>
                <a:lnTo>
                  <a:pt x="171271" y="24024"/>
                </a:lnTo>
                <a:lnTo>
                  <a:pt x="216535" y="18795"/>
                </a:lnTo>
                <a:lnTo>
                  <a:pt x="1554422" y="18795"/>
                </a:lnTo>
                <a:lnTo>
                  <a:pt x="1517870" y="5722"/>
                </a:lnTo>
                <a:lnTo>
                  <a:pt x="1468247" y="0"/>
                </a:lnTo>
                <a:close/>
              </a:path>
              <a:path w="1685290" h="433070">
                <a:moveTo>
                  <a:pt x="1554422" y="18795"/>
                </a:moveTo>
                <a:lnTo>
                  <a:pt x="1468247" y="18795"/>
                </a:lnTo>
                <a:lnTo>
                  <a:pt x="1513550" y="24024"/>
                </a:lnTo>
                <a:lnTo>
                  <a:pt x="1555157" y="38911"/>
                </a:lnTo>
                <a:lnTo>
                  <a:pt x="1591874" y="62263"/>
                </a:lnTo>
                <a:lnTo>
                  <a:pt x="1622508" y="92884"/>
                </a:lnTo>
                <a:lnTo>
                  <a:pt x="1645867" y="129578"/>
                </a:lnTo>
                <a:lnTo>
                  <a:pt x="1660757" y="171151"/>
                </a:lnTo>
                <a:lnTo>
                  <a:pt x="1665986" y="216407"/>
                </a:lnTo>
                <a:lnTo>
                  <a:pt x="1660750" y="261664"/>
                </a:lnTo>
                <a:lnTo>
                  <a:pt x="1645845" y="303237"/>
                </a:lnTo>
                <a:lnTo>
                  <a:pt x="1622468" y="339931"/>
                </a:lnTo>
                <a:lnTo>
                  <a:pt x="1591820" y="370552"/>
                </a:lnTo>
                <a:lnTo>
                  <a:pt x="1555101" y="393904"/>
                </a:lnTo>
                <a:lnTo>
                  <a:pt x="1513510" y="408791"/>
                </a:lnTo>
                <a:lnTo>
                  <a:pt x="1468247" y="414019"/>
                </a:lnTo>
                <a:lnTo>
                  <a:pt x="1554422" y="414019"/>
                </a:lnTo>
                <a:lnTo>
                  <a:pt x="1603644" y="385229"/>
                </a:lnTo>
                <a:lnTo>
                  <a:pt x="1637185" y="351701"/>
                </a:lnTo>
                <a:lnTo>
                  <a:pt x="1662758" y="311518"/>
                </a:lnTo>
                <a:lnTo>
                  <a:pt x="1679058" y="265984"/>
                </a:lnTo>
                <a:lnTo>
                  <a:pt x="1684782" y="216407"/>
                </a:lnTo>
                <a:lnTo>
                  <a:pt x="1679058" y="166831"/>
                </a:lnTo>
                <a:lnTo>
                  <a:pt x="1662758" y="121297"/>
                </a:lnTo>
                <a:lnTo>
                  <a:pt x="1637185" y="81114"/>
                </a:lnTo>
                <a:lnTo>
                  <a:pt x="1603644" y="47586"/>
                </a:lnTo>
                <a:lnTo>
                  <a:pt x="1563437" y="22020"/>
                </a:lnTo>
                <a:lnTo>
                  <a:pt x="1554422" y="18795"/>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5" name="object 5"/>
          <p:cNvSpPr txBox="1"/>
          <p:nvPr/>
        </p:nvSpPr>
        <p:spPr>
          <a:xfrm>
            <a:off x="9490435" y="477769"/>
            <a:ext cx="2667000" cy="289823"/>
          </a:xfrm>
          <a:prstGeom prst="rect">
            <a:avLst/>
          </a:prstGeom>
        </p:spPr>
        <p:txBody>
          <a:bodyPr vert="horz" wrap="square" lIns="0" tIns="12700" rIns="0" bIns="0" rtlCol="0">
            <a:spAutoFit/>
          </a:bodyPr>
          <a:lstStyle/>
          <a:p>
            <a:pPr marL="12700">
              <a:lnSpc>
                <a:spcPct val="100000"/>
              </a:lnSpc>
              <a:spcBef>
                <a:spcPts val="100"/>
              </a:spcBef>
            </a:pPr>
            <a:r>
              <a:rPr lang="en-US" sz="1800" spc="-10" dirty="0">
                <a:solidFill>
                  <a:srgbClr val="FFFFFF"/>
                </a:solidFill>
                <a:latin typeface="Times New Roman" panose="02020603050405020304" pitchFamily="18" charset="0"/>
                <a:cs typeface="Times New Roman" panose="02020603050405020304" pitchFamily="18" charset="0"/>
              </a:rPr>
              <a:t>Lab. of Microcomputer</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133600" y="1512569"/>
            <a:ext cx="1905000" cy="289823"/>
          </a:xfrm>
          <a:prstGeom prst="rect">
            <a:avLst/>
          </a:prstGeom>
        </p:spPr>
        <p:txBody>
          <a:bodyPr vert="horz" wrap="square" lIns="0" tIns="12700" rIns="0" bIns="0" rtlCol="0">
            <a:spAutoFit/>
          </a:bodyPr>
          <a:lstStyle/>
          <a:p>
            <a:pPr marL="12700">
              <a:lnSpc>
                <a:spcPct val="100000"/>
              </a:lnSpc>
              <a:spcBef>
                <a:spcPts val="100"/>
              </a:spcBef>
            </a:pPr>
            <a:r>
              <a:rPr lang="en-US" b="1" i="0" dirty="0">
                <a:solidFill>
                  <a:srgbClr val="404040"/>
                </a:solidFill>
                <a:effectLst/>
                <a:latin typeface="DeepSeek-CJK-patch"/>
              </a:rPr>
              <a:t>Addition Function</a:t>
            </a:r>
            <a:endParaRPr sz="1800" dirty="0">
              <a:latin typeface="MS Gothic"/>
              <a:cs typeface="MS Gothic"/>
            </a:endParaRPr>
          </a:p>
        </p:txBody>
      </p:sp>
      <p:sp>
        <p:nvSpPr>
          <p:cNvPr id="4" name="object 4"/>
          <p:cNvSpPr txBox="1"/>
          <p:nvPr/>
        </p:nvSpPr>
        <p:spPr>
          <a:xfrm>
            <a:off x="8458200" y="1512569"/>
            <a:ext cx="1752599" cy="300355"/>
          </a:xfrm>
          <a:prstGeom prst="rect">
            <a:avLst/>
          </a:prstGeom>
        </p:spPr>
        <p:txBody>
          <a:bodyPr vert="horz" wrap="square" lIns="0" tIns="12700" rIns="0" bIns="0" rtlCol="0">
            <a:spAutoFit/>
          </a:bodyPr>
          <a:lstStyle/>
          <a:p>
            <a:pPr marL="12700">
              <a:lnSpc>
                <a:spcPct val="100000"/>
              </a:lnSpc>
              <a:spcBef>
                <a:spcPts val="100"/>
              </a:spcBef>
            </a:pPr>
            <a:r>
              <a:rPr lang="en-US" b="1" i="0" dirty="0">
                <a:solidFill>
                  <a:srgbClr val="404040"/>
                </a:solidFill>
                <a:effectLst/>
                <a:latin typeface="DeepSeek-CJK-patch"/>
              </a:rPr>
              <a:t>Division Function </a:t>
            </a:r>
            <a:endParaRPr sz="1800" dirty="0">
              <a:latin typeface="MS Gothic"/>
              <a:cs typeface="MS Gothic"/>
            </a:endParaRPr>
          </a:p>
        </p:txBody>
      </p:sp>
      <p:pic>
        <p:nvPicPr>
          <p:cNvPr id="5" name="object 5"/>
          <p:cNvPicPr/>
          <p:nvPr/>
        </p:nvPicPr>
        <p:blipFill>
          <a:blip r:embed="rId2" cstate="print"/>
          <a:stretch>
            <a:fillRect/>
          </a:stretch>
        </p:blipFill>
        <p:spPr>
          <a:xfrm>
            <a:off x="530352" y="1991487"/>
            <a:ext cx="5111496" cy="2875026"/>
          </a:xfrm>
          <a:prstGeom prst="rect">
            <a:avLst/>
          </a:prstGeom>
        </p:spPr>
      </p:pic>
      <p:pic>
        <p:nvPicPr>
          <p:cNvPr id="6" name="object 6"/>
          <p:cNvPicPr/>
          <p:nvPr/>
        </p:nvPicPr>
        <p:blipFill>
          <a:blip r:embed="rId3" cstate="print"/>
          <a:stretch>
            <a:fillRect/>
          </a:stretch>
        </p:blipFill>
        <p:spPr>
          <a:xfrm>
            <a:off x="6550152" y="2015550"/>
            <a:ext cx="5111496" cy="2875026"/>
          </a:xfrm>
          <a:prstGeom prst="rect">
            <a:avLst/>
          </a:prstGeom>
        </p:spPr>
      </p:pic>
      <p:sp>
        <p:nvSpPr>
          <p:cNvPr id="9" name="object 2">
            <a:extLst>
              <a:ext uri="{FF2B5EF4-FFF2-40B4-BE49-F238E27FC236}">
                <a16:creationId xmlns:a16="http://schemas.microsoft.com/office/drawing/2014/main" id="{F681A602-8E09-9B69-DEF7-86AD73218E08}"/>
              </a:ext>
            </a:extLst>
          </p:cNvPr>
          <p:cNvSpPr txBox="1"/>
          <p:nvPr/>
        </p:nvSpPr>
        <p:spPr>
          <a:xfrm>
            <a:off x="2667000" y="228600"/>
            <a:ext cx="9601200" cy="843821"/>
          </a:xfrm>
          <a:prstGeom prst="rect">
            <a:avLst/>
          </a:prstGeom>
        </p:spPr>
        <p:txBody>
          <a:bodyPr vert="horz" wrap="square" lIns="0" tIns="12700" rIns="0" bIns="0" rtlCol="0">
            <a:spAutoFit/>
          </a:bodyPr>
          <a:lstStyle/>
          <a:p>
            <a:pPr marL="12700">
              <a:lnSpc>
                <a:spcPct val="100000"/>
              </a:lnSpc>
              <a:spcBef>
                <a:spcPts val="100"/>
              </a:spcBef>
            </a:pPr>
            <a:r>
              <a:rPr lang="en-US" sz="5400" b="1" i="0" dirty="0">
                <a:solidFill>
                  <a:srgbClr val="404040"/>
                </a:solidFill>
                <a:effectLst/>
                <a:latin typeface="Times New Roman" panose="02020603050405020304" pitchFamily="18" charset="0"/>
                <a:cs typeface="Times New Roman" panose="02020603050405020304" pitchFamily="18" charset="0"/>
              </a:rPr>
              <a:t>Function Demonstration</a:t>
            </a:r>
            <a:endParaRPr lang="zh-TW" altLang="en-US" sz="5400" dirty="0">
              <a:latin typeface="MS Gothic"/>
              <a:cs typeface="MS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6200" y="225045"/>
            <a:ext cx="5257799" cy="843821"/>
          </a:xfrm>
          <a:prstGeom prst="rect">
            <a:avLst/>
          </a:prstGeom>
        </p:spPr>
        <p:txBody>
          <a:bodyPr vert="horz" wrap="square" lIns="0" tIns="12700" rIns="0" bIns="0" rtlCol="0">
            <a:spAutoFit/>
          </a:bodyPr>
          <a:lstStyle/>
          <a:p>
            <a:pPr marL="41275">
              <a:lnSpc>
                <a:spcPct val="100000"/>
              </a:lnSpc>
              <a:spcBef>
                <a:spcPts val="100"/>
              </a:spcBef>
            </a:pPr>
            <a:r>
              <a:rPr lang="en-US" b="1" i="0" dirty="0">
                <a:solidFill>
                  <a:srgbClr val="404040"/>
                </a:solidFill>
                <a:effectLst/>
                <a:latin typeface="DeepSeek-CJK-patch"/>
              </a:rPr>
              <a:t>Work Assignment</a:t>
            </a:r>
            <a:endParaRPr spc="-15" dirty="0"/>
          </a:p>
        </p:txBody>
      </p:sp>
      <p:graphicFrame>
        <p:nvGraphicFramePr>
          <p:cNvPr id="3" name="object 3"/>
          <p:cNvGraphicFramePr>
            <a:graphicFrameLocks noGrp="1"/>
          </p:cNvGraphicFramePr>
          <p:nvPr>
            <p:extLst>
              <p:ext uri="{D42A27DB-BD31-4B8C-83A1-F6EECF244321}">
                <p14:modId xmlns:p14="http://schemas.microsoft.com/office/powerpoint/2010/main" val="1774643133"/>
              </p:ext>
            </p:extLst>
          </p:nvPr>
        </p:nvGraphicFramePr>
        <p:xfrm>
          <a:off x="815976" y="1068866"/>
          <a:ext cx="10560048" cy="5561065"/>
        </p:xfrm>
        <a:graphic>
          <a:graphicData uri="http://schemas.openxmlformats.org/drawingml/2006/table">
            <a:tbl>
              <a:tblPr firstRow="1" bandRow="1">
                <a:tableStyleId>{2D5ABB26-0587-4C30-8999-92F81FD0307C}</a:tableStyleId>
              </a:tblPr>
              <a:tblGrid>
                <a:gridCol w="2983399">
                  <a:extLst>
                    <a:ext uri="{9D8B030D-6E8A-4147-A177-3AD203B41FA5}">
                      <a16:colId xmlns:a16="http://schemas.microsoft.com/office/drawing/2014/main" val="20000"/>
                    </a:ext>
                  </a:extLst>
                </a:gridCol>
                <a:gridCol w="7576649">
                  <a:extLst>
                    <a:ext uri="{9D8B030D-6E8A-4147-A177-3AD203B41FA5}">
                      <a16:colId xmlns:a16="http://schemas.microsoft.com/office/drawing/2014/main" val="20001"/>
                    </a:ext>
                  </a:extLst>
                </a:gridCol>
              </a:tblGrid>
              <a:tr h="902571">
                <a:tc>
                  <a:txBody>
                    <a:bodyPr/>
                    <a:lstStyle/>
                    <a:p>
                      <a:pPr>
                        <a:lnSpc>
                          <a:spcPct val="100000"/>
                        </a:lnSpc>
                      </a:pPr>
                      <a:endParaRPr sz="1400">
                        <a:latin typeface="Times New Roman" panose="020206030504050203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86391"/>
                    </a:solidFill>
                  </a:tcPr>
                </a:tc>
                <a:tc>
                  <a:txBody>
                    <a:bodyPr/>
                    <a:lstStyle/>
                    <a:p>
                      <a:pPr marL="635" algn="ctr">
                        <a:lnSpc>
                          <a:spcPct val="100000"/>
                        </a:lnSpc>
                        <a:spcBef>
                          <a:spcPts val="330"/>
                        </a:spcBef>
                      </a:pPr>
                      <a:r>
                        <a:rPr lang="en-US" sz="2400" b="1" i="0" dirty="0">
                          <a:solidFill>
                            <a:schemeClr val="bg1"/>
                          </a:solidFill>
                          <a:effectLst/>
                          <a:latin typeface="+mn-lt"/>
                          <a:ea typeface="+mn-ea"/>
                          <a:cs typeface="+mn-cs"/>
                        </a:rPr>
                        <a:t>Project</a:t>
                      </a:r>
                      <a:endParaRPr sz="2400" dirty="0">
                        <a:solidFill>
                          <a:schemeClr val="bg1"/>
                        </a:solidFill>
                        <a:latin typeface="Times New Roman" panose="02020603050405020304" pitchFamily="18" charset="0"/>
                        <a:cs typeface="Times New Roman" panose="02020603050405020304" pitchFamily="18" charset="0"/>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86391"/>
                    </a:solidFill>
                  </a:tcPr>
                </a:tc>
                <a:extLst>
                  <a:ext uri="{0D108BD9-81ED-4DB2-BD59-A6C34878D82A}">
                    <a16:rowId xmlns:a16="http://schemas.microsoft.com/office/drawing/2014/main" val="10000"/>
                  </a:ext>
                </a:extLst>
              </a:tr>
              <a:tr h="3126239">
                <a:tc>
                  <a:txBody>
                    <a:bodyPr/>
                    <a:lstStyle/>
                    <a:p>
                      <a:pPr marL="635" algn="ctr">
                        <a:lnSpc>
                          <a:spcPct val="100000"/>
                        </a:lnSpc>
                        <a:spcBef>
                          <a:spcPts val="330"/>
                        </a:spcBef>
                      </a:pPr>
                      <a:r>
                        <a:rPr lang="en-US" altLang="zh-TW" sz="1800" b="1" spc="135" dirty="0" err="1">
                          <a:solidFill>
                            <a:schemeClr val="tx1"/>
                          </a:solidFill>
                          <a:latin typeface="Times New Roman" panose="02020603050405020304" pitchFamily="18" charset="0"/>
                          <a:cs typeface="Times New Roman" panose="02020603050405020304" pitchFamily="18" charset="0"/>
                        </a:rPr>
                        <a:t>Jingze</a:t>
                      </a:r>
                      <a:r>
                        <a:rPr lang="zh-TW" altLang="en-US" sz="1800" b="1" spc="135" dirty="0">
                          <a:solidFill>
                            <a:schemeClr val="tx1"/>
                          </a:solidFill>
                          <a:latin typeface="Times New Roman" panose="02020603050405020304" pitchFamily="18" charset="0"/>
                          <a:cs typeface="Times New Roman" panose="02020603050405020304" pitchFamily="18" charset="0"/>
                        </a:rPr>
                        <a:t> </a:t>
                      </a:r>
                      <a:r>
                        <a:rPr lang="en-US" altLang="zh-TW" sz="1800" b="1" spc="135" dirty="0">
                          <a:solidFill>
                            <a:schemeClr val="tx1"/>
                          </a:solidFill>
                          <a:latin typeface="Times New Roman" panose="02020603050405020304" pitchFamily="18" charset="0"/>
                          <a:cs typeface="Times New Roman" panose="02020603050405020304" pitchFamily="18" charset="0"/>
                        </a:rPr>
                        <a:t>He</a:t>
                      </a:r>
                      <a:endParaRPr sz="1800" b="1" dirty="0">
                        <a:solidFill>
                          <a:schemeClr val="tx1"/>
                        </a:solidFill>
                        <a:latin typeface="Times New Roman" panose="02020603050405020304" pitchFamily="18" charset="0"/>
                        <a:cs typeface="Times New Roman" panose="02020603050405020304" pitchFamily="18" charset="0"/>
                      </a:endParaRPr>
                    </a:p>
                  </a:txBody>
                  <a:tcPr marL="0" marR="0" marT="419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2DC"/>
                    </a:solidFill>
                  </a:tcPr>
                </a:tc>
                <a:tc>
                  <a:txBody>
                    <a:bodyPr/>
                    <a:lstStyle/>
                    <a:p>
                      <a:pPr marL="2912745" marR="141605" indent="-2762885">
                        <a:lnSpc>
                          <a:spcPct val="100000"/>
                        </a:lnSpc>
                        <a:spcBef>
                          <a:spcPts val="310"/>
                        </a:spcBef>
                      </a:pPr>
                      <a:r>
                        <a:rPr lang="en-US" sz="1400" b="0" i="0" dirty="0">
                          <a:solidFill>
                            <a:schemeClr val="tx1"/>
                          </a:solidFill>
                          <a:effectLst/>
                          <a:latin typeface="Times New Roman" panose="02020603050405020304" pitchFamily="18" charset="0"/>
                          <a:ea typeface="+mn-ea"/>
                          <a:cs typeface="Times New Roman" panose="02020603050405020304" pitchFamily="18" charset="0"/>
                        </a:rPr>
                        <a:t>The project begins with </a:t>
                      </a:r>
                      <a:r>
                        <a:rPr lang="en-US" sz="1400" b="1" i="0" dirty="0">
                          <a:solidFill>
                            <a:schemeClr val="tx1"/>
                          </a:solidFill>
                          <a:effectLst/>
                          <a:latin typeface="Times New Roman" panose="02020603050405020304" pitchFamily="18" charset="0"/>
                          <a:ea typeface="+mn-ea"/>
                          <a:cs typeface="Times New Roman" panose="02020603050405020304" pitchFamily="18" charset="0"/>
                        </a:rPr>
                        <a:t>topic conceptualization</a:t>
                      </a:r>
                      <a:r>
                        <a:rPr lang="en-US" sz="1400" b="0" i="0" dirty="0">
                          <a:solidFill>
                            <a:schemeClr val="tx1"/>
                          </a:solidFill>
                          <a:effectLst/>
                          <a:latin typeface="Times New Roman" panose="02020603050405020304" pitchFamily="18" charset="0"/>
                          <a:ea typeface="+mn-ea"/>
                          <a:cs typeface="Times New Roman" panose="02020603050405020304" pitchFamily="18" charset="0"/>
                        </a:rPr>
                        <a:t> to define system specifications (password/timer/calculator) and hardware selection (8051 MCU, 4x4 keypad, 7-segment display). Next, </a:t>
                      </a:r>
                      <a:r>
                        <a:rPr lang="en-US" sz="1400" b="1" i="0" dirty="0">
                          <a:solidFill>
                            <a:schemeClr val="tx1"/>
                          </a:solidFill>
                          <a:effectLst/>
                          <a:latin typeface="Times New Roman" panose="02020603050405020304" pitchFamily="18" charset="0"/>
                          <a:ea typeface="+mn-ea"/>
                          <a:cs typeface="Times New Roman" panose="02020603050405020304" pitchFamily="18" charset="0"/>
                        </a:rPr>
                        <a:t>7-segment display programming</a:t>
                      </a:r>
                      <a:r>
                        <a:rPr lang="en-US" sz="1400" b="0" i="0" dirty="0">
                          <a:solidFill>
                            <a:schemeClr val="tx1"/>
                          </a:solidFill>
                          <a:effectLst/>
                          <a:latin typeface="Times New Roman" panose="02020603050405020304" pitchFamily="18" charset="0"/>
                          <a:ea typeface="+mn-ea"/>
                          <a:cs typeface="Times New Roman" panose="02020603050405020304" pitchFamily="18" charset="0"/>
                        </a:rPr>
                        <a:t> implements digit encoding (0-9) and multiplexed output, while </a:t>
                      </a:r>
                      <a:r>
                        <a:rPr lang="en-US" sz="1400" b="1" i="0" dirty="0">
                          <a:solidFill>
                            <a:schemeClr val="tx1"/>
                          </a:solidFill>
                          <a:effectLst/>
                          <a:latin typeface="Times New Roman" panose="02020603050405020304" pitchFamily="18" charset="0"/>
                          <a:ea typeface="+mn-ea"/>
                          <a:cs typeface="Times New Roman" panose="02020603050405020304" pitchFamily="18" charset="0"/>
                        </a:rPr>
                        <a:t>keypad programming</a:t>
                      </a:r>
                      <a:r>
                        <a:rPr lang="en-US" sz="1400" b="0" i="0" dirty="0">
                          <a:solidFill>
                            <a:schemeClr val="tx1"/>
                          </a:solidFill>
                          <a:effectLst/>
                          <a:latin typeface="Times New Roman" panose="02020603050405020304" pitchFamily="18" charset="0"/>
                          <a:ea typeface="+mn-ea"/>
                          <a:cs typeface="Times New Roman" panose="02020603050405020304" pitchFamily="18" charset="0"/>
                        </a:rPr>
                        <a:t> develops row-column scanning with debounce logic. The </a:t>
                      </a:r>
                      <a:r>
                        <a:rPr lang="en-US" sz="1400" b="1" i="0" dirty="0">
                          <a:solidFill>
                            <a:schemeClr val="tx1"/>
                          </a:solidFill>
                          <a:effectLst/>
                          <a:latin typeface="Times New Roman" panose="02020603050405020304" pitchFamily="18" charset="0"/>
                          <a:ea typeface="+mn-ea"/>
                          <a:cs typeface="Times New Roman" panose="02020603050405020304" pitchFamily="18" charset="0"/>
                        </a:rPr>
                        <a:t>integration phase</a:t>
                      </a:r>
                      <a:r>
                        <a:rPr lang="en-US" sz="1400" b="0" i="0" dirty="0">
                          <a:solidFill>
                            <a:schemeClr val="tx1"/>
                          </a:solidFill>
                          <a:effectLst/>
                          <a:latin typeface="Times New Roman" panose="02020603050405020304" pitchFamily="18" charset="0"/>
                          <a:ea typeface="+mn-ea"/>
                          <a:cs typeface="Times New Roman" panose="02020603050405020304" pitchFamily="18" charset="0"/>
                        </a:rPr>
                        <a:t> combines subsystems with rigorous I/O testing. For core functionalities, </a:t>
                      </a:r>
                      <a:r>
                        <a:rPr lang="en-US" sz="1400" b="1" i="0" dirty="0">
                          <a:solidFill>
                            <a:schemeClr val="tx1"/>
                          </a:solidFill>
                          <a:effectLst/>
                          <a:latin typeface="Times New Roman" panose="02020603050405020304" pitchFamily="18" charset="0"/>
                          <a:ea typeface="+mn-ea"/>
                          <a:cs typeface="Times New Roman" panose="02020603050405020304" pitchFamily="18" charset="0"/>
                        </a:rPr>
                        <a:t>countdown programming</a:t>
                      </a:r>
                      <a:r>
                        <a:rPr lang="en-US" sz="1400" b="0" i="0" dirty="0">
                          <a:solidFill>
                            <a:schemeClr val="tx1"/>
                          </a:solidFill>
                          <a:effectLst/>
                          <a:latin typeface="Times New Roman" panose="02020603050405020304" pitchFamily="18" charset="0"/>
                          <a:ea typeface="+mn-ea"/>
                          <a:cs typeface="Times New Roman" panose="02020603050405020304" pitchFamily="18" charset="0"/>
                        </a:rPr>
                        <a:t> adds MM:SS timing with alarm triggers, and </a:t>
                      </a:r>
                      <a:r>
                        <a:rPr lang="en-US" sz="1400" b="1" i="0" dirty="0">
                          <a:solidFill>
                            <a:schemeClr val="tx1"/>
                          </a:solidFill>
                          <a:effectLst/>
                          <a:latin typeface="Times New Roman" panose="02020603050405020304" pitchFamily="18" charset="0"/>
                          <a:ea typeface="+mn-ea"/>
                          <a:cs typeface="Times New Roman" panose="02020603050405020304" pitchFamily="18" charset="0"/>
                        </a:rPr>
                        <a:t>calculator programming</a:t>
                      </a:r>
                      <a:r>
                        <a:rPr lang="en-US" sz="1400" b="0" i="0" dirty="0">
                          <a:solidFill>
                            <a:schemeClr val="tx1"/>
                          </a:solidFill>
                          <a:effectLst/>
                          <a:latin typeface="Times New Roman" panose="02020603050405020304" pitchFamily="18" charset="0"/>
                          <a:ea typeface="+mn-ea"/>
                          <a:cs typeface="Times New Roman" panose="02020603050405020304" pitchFamily="18" charset="0"/>
                        </a:rPr>
                        <a:t> handles arithmetic operations (+, -, *, /) including divide-by-zero checks. Finally, </a:t>
                      </a:r>
                      <a:r>
                        <a:rPr lang="en-US" sz="1400" b="1" i="0" dirty="0">
                          <a:solidFill>
                            <a:schemeClr val="tx1"/>
                          </a:solidFill>
                          <a:effectLst/>
                          <a:latin typeface="Times New Roman" panose="02020603050405020304" pitchFamily="18" charset="0"/>
                          <a:ea typeface="+mn-ea"/>
                          <a:cs typeface="Times New Roman" panose="02020603050405020304" pitchFamily="18" charset="0"/>
                        </a:rPr>
                        <a:t>report compilation</a:t>
                      </a:r>
                      <a:r>
                        <a:rPr lang="en-US" sz="1400" b="0" i="0" dirty="0">
                          <a:solidFill>
                            <a:schemeClr val="tx1"/>
                          </a:solidFill>
                          <a:effectLst/>
                          <a:latin typeface="Times New Roman" panose="02020603050405020304" pitchFamily="18" charset="0"/>
                          <a:ea typeface="+mn-ea"/>
                          <a:cs typeface="Times New Roman" panose="02020603050405020304" pitchFamily="18" charset="0"/>
                        </a:rPr>
                        <a:t> documents all design stages with schematics, flowcharts, and validation data.</a:t>
                      </a:r>
                      <a:endParaRPr sz="1400" dirty="0">
                        <a:latin typeface="Times New Roman" panose="02020603050405020304" pitchFamily="18" charset="0"/>
                        <a:cs typeface="Times New Roman" panose="02020603050405020304" pitchFamily="18" charset="0"/>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D2DC"/>
                    </a:solidFill>
                  </a:tcPr>
                </a:tc>
                <a:extLst>
                  <a:ext uri="{0D108BD9-81ED-4DB2-BD59-A6C34878D82A}">
                    <a16:rowId xmlns:a16="http://schemas.microsoft.com/office/drawing/2014/main" val="10001"/>
                  </a:ext>
                </a:extLst>
              </a:tr>
              <a:tr h="924190">
                <a:tc>
                  <a:txBody>
                    <a:bodyPr/>
                    <a:lstStyle/>
                    <a:p>
                      <a:pPr marL="635" algn="ctr">
                        <a:lnSpc>
                          <a:spcPct val="100000"/>
                        </a:lnSpc>
                        <a:spcBef>
                          <a:spcPts val="330"/>
                        </a:spcBef>
                      </a:pPr>
                      <a:r>
                        <a:rPr lang="en-US" sz="1800" b="1" spc="-25" dirty="0" err="1">
                          <a:latin typeface="Times New Roman" panose="02020603050405020304" pitchFamily="18" charset="0"/>
                          <a:cs typeface="Times New Roman" panose="02020603050405020304" pitchFamily="18" charset="0"/>
                        </a:rPr>
                        <a:t>Chiajui</a:t>
                      </a:r>
                      <a:r>
                        <a:rPr lang="en-US" sz="1800" b="1" spc="-25" dirty="0">
                          <a:latin typeface="Times New Roman" panose="02020603050405020304" pitchFamily="18" charset="0"/>
                          <a:cs typeface="Times New Roman" panose="02020603050405020304" pitchFamily="18" charset="0"/>
                        </a:rPr>
                        <a:t> Lee</a:t>
                      </a:r>
                      <a:endParaRPr sz="1800" dirty="0">
                        <a:latin typeface="Times New Roman" panose="02020603050405020304" pitchFamily="18" charset="0"/>
                        <a:cs typeface="Times New Roman" panose="02020603050405020304" pitchFamily="18" charset="0"/>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AED"/>
                    </a:solidFill>
                  </a:tcPr>
                </a:tc>
                <a:tc>
                  <a:txBody>
                    <a:bodyPr/>
                    <a:lstStyle/>
                    <a:p>
                      <a:pPr marL="635" algn="ctr">
                        <a:lnSpc>
                          <a:spcPct val="100000"/>
                        </a:lnSpc>
                        <a:spcBef>
                          <a:spcPts val="305"/>
                        </a:spcBef>
                      </a:pPr>
                      <a:r>
                        <a:rPr lang="en-US" sz="1400" b="0" i="0" dirty="0">
                          <a:solidFill>
                            <a:schemeClr val="tx1"/>
                          </a:solidFill>
                          <a:effectLst/>
                          <a:latin typeface="Times New Roman" panose="02020603050405020304" pitchFamily="18" charset="0"/>
                          <a:ea typeface="+mn-ea"/>
                          <a:cs typeface="Times New Roman" panose="02020603050405020304" pitchFamily="18" charset="0"/>
                        </a:rPr>
                        <a:t>The project begins with </a:t>
                      </a:r>
                      <a:r>
                        <a:rPr lang="en-US" sz="1400" b="1" i="0" dirty="0">
                          <a:solidFill>
                            <a:schemeClr val="tx1"/>
                          </a:solidFill>
                          <a:effectLst/>
                          <a:latin typeface="Times New Roman" panose="02020603050405020304" pitchFamily="18" charset="0"/>
                          <a:ea typeface="+mn-ea"/>
                          <a:cs typeface="Times New Roman" panose="02020603050405020304" pitchFamily="18" charset="0"/>
                        </a:rPr>
                        <a:t>topic conceptualization</a:t>
                      </a:r>
                      <a:r>
                        <a:rPr lang="en-US" sz="1400" b="0" i="0" dirty="0">
                          <a:solidFill>
                            <a:schemeClr val="tx1"/>
                          </a:solidFill>
                          <a:effectLst/>
                          <a:latin typeface="Times New Roman" panose="02020603050405020304" pitchFamily="18" charset="0"/>
                          <a:ea typeface="+mn-ea"/>
                          <a:cs typeface="Times New Roman" panose="02020603050405020304" pitchFamily="18" charset="0"/>
                        </a:rPr>
                        <a:t> to define objectives and scope, followed by </a:t>
                      </a:r>
                      <a:r>
                        <a:rPr lang="en-US" sz="1400" b="1" i="0" dirty="0">
                          <a:solidFill>
                            <a:schemeClr val="tx1"/>
                          </a:solidFill>
                          <a:effectLst/>
                          <a:latin typeface="Times New Roman" panose="02020603050405020304" pitchFamily="18" charset="0"/>
                          <a:ea typeface="+mn-ea"/>
                          <a:cs typeface="Times New Roman" panose="02020603050405020304" pitchFamily="18" charset="0"/>
                        </a:rPr>
                        <a:t>LCD research</a:t>
                      </a:r>
                      <a:r>
                        <a:rPr lang="en-US" sz="1400" b="0" i="0" dirty="0">
                          <a:solidFill>
                            <a:schemeClr val="tx1"/>
                          </a:solidFill>
                          <a:effectLst/>
                          <a:latin typeface="Times New Roman" panose="02020603050405020304" pitchFamily="18" charset="0"/>
                          <a:ea typeface="+mn-ea"/>
                          <a:cs typeface="Times New Roman" panose="02020603050405020304" pitchFamily="18" charset="0"/>
                        </a:rPr>
                        <a:t> to understand its interface protocols and control methods. Next, </a:t>
                      </a:r>
                      <a:r>
                        <a:rPr lang="en-US" sz="1400" b="1" i="0" dirty="0">
                          <a:solidFill>
                            <a:schemeClr val="tx1"/>
                          </a:solidFill>
                          <a:effectLst/>
                          <a:latin typeface="Times New Roman" panose="02020603050405020304" pitchFamily="18" charset="0"/>
                          <a:ea typeface="+mn-ea"/>
                          <a:cs typeface="Times New Roman" panose="02020603050405020304" pitchFamily="18" charset="0"/>
                        </a:rPr>
                        <a:t>LCD countdown programming</a:t>
                      </a:r>
                      <a:r>
                        <a:rPr lang="en-US" sz="1400" b="0" i="0" dirty="0">
                          <a:solidFill>
                            <a:schemeClr val="tx1"/>
                          </a:solidFill>
                          <a:effectLst/>
                          <a:latin typeface="Times New Roman" panose="02020603050405020304" pitchFamily="18" charset="0"/>
                          <a:ea typeface="+mn-ea"/>
                          <a:cs typeface="Times New Roman" panose="02020603050405020304" pitchFamily="18" charset="0"/>
                        </a:rPr>
                        <a:t> implements a timer function with real-time display updates, while </a:t>
                      </a:r>
                      <a:r>
                        <a:rPr lang="en-US" sz="1400" b="1" i="0" dirty="0">
                          <a:solidFill>
                            <a:schemeClr val="tx1"/>
                          </a:solidFill>
                          <a:effectLst/>
                          <a:latin typeface="Times New Roman" panose="02020603050405020304" pitchFamily="18" charset="0"/>
                          <a:ea typeface="+mn-ea"/>
                          <a:cs typeface="Times New Roman" panose="02020603050405020304" pitchFamily="18" charset="0"/>
                        </a:rPr>
                        <a:t>LCD calculator programming</a:t>
                      </a:r>
                      <a:r>
                        <a:rPr lang="en-US" sz="1400" b="0" i="0" dirty="0">
                          <a:solidFill>
                            <a:schemeClr val="tx1"/>
                          </a:solidFill>
                          <a:effectLst/>
                          <a:latin typeface="Times New Roman" panose="02020603050405020304" pitchFamily="18" charset="0"/>
                          <a:ea typeface="+mn-ea"/>
                          <a:cs typeface="Times New Roman" panose="02020603050405020304" pitchFamily="18" charset="0"/>
                        </a:rPr>
                        <a:t> develops arithmetic operations (+, -, *, /) with result output. The </a:t>
                      </a:r>
                      <a:r>
                        <a:rPr lang="en-US" sz="1400" b="1" i="0" dirty="0">
                          <a:solidFill>
                            <a:schemeClr val="tx1"/>
                          </a:solidFill>
                          <a:effectLst/>
                          <a:latin typeface="Times New Roman" panose="02020603050405020304" pitchFamily="18" charset="0"/>
                          <a:ea typeface="+mn-ea"/>
                          <a:cs typeface="Times New Roman" panose="02020603050405020304" pitchFamily="18" charset="0"/>
                        </a:rPr>
                        <a:t>integration phase</a:t>
                      </a:r>
                      <a:r>
                        <a:rPr lang="en-US" sz="1400" b="0" i="0" dirty="0">
                          <a:solidFill>
                            <a:schemeClr val="tx1"/>
                          </a:solidFill>
                          <a:effectLst/>
                          <a:latin typeface="Times New Roman" panose="02020603050405020304" pitchFamily="18" charset="0"/>
                          <a:ea typeface="+mn-ea"/>
                          <a:cs typeface="Times New Roman" panose="02020603050405020304" pitchFamily="18" charset="0"/>
                        </a:rPr>
                        <a:t> combines all modules, ensuring seamless interaction between hardware and software. Finally, </a:t>
                      </a:r>
                      <a:r>
                        <a:rPr lang="en-US" sz="1400" b="1" i="0" dirty="0">
                          <a:solidFill>
                            <a:schemeClr val="tx1"/>
                          </a:solidFill>
                          <a:effectLst/>
                          <a:latin typeface="Times New Roman" panose="02020603050405020304" pitchFamily="18" charset="0"/>
                          <a:ea typeface="+mn-ea"/>
                          <a:cs typeface="Times New Roman" panose="02020603050405020304" pitchFamily="18" charset="0"/>
                        </a:rPr>
                        <a:t>report writing</a:t>
                      </a:r>
                      <a:r>
                        <a:rPr lang="en-US" sz="1400" b="0" i="0" dirty="0">
                          <a:solidFill>
                            <a:schemeClr val="tx1"/>
                          </a:solidFill>
                          <a:effectLst/>
                          <a:latin typeface="Times New Roman" panose="02020603050405020304" pitchFamily="18" charset="0"/>
                          <a:ea typeface="+mn-ea"/>
                          <a:cs typeface="Times New Roman" panose="02020603050405020304" pitchFamily="18" charset="0"/>
                        </a:rPr>
                        <a:t> documents the entire development process, including design choices, code snippets, test results, and conclusions.</a:t>
                      </a:r>
                      <a:endParaRPr sz="1400" dirty="0">
                        <a:latin typeface="Times New Roman" panose="02020603050405020304" pitchFamily="18" charset="0"/>
                        <a:cs typeface="Times New Roman" panose="02020603050405020304" pitchFamily="18" charset="0"/>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AED"/>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8"/>
          </a:xfrm>
          <a:prstGeom prst="rect">
            <a:avLst/>
          </a:prstGeom>
        </p:spPr>
      </p:pic>
      <p:sp>
        <p:nvSpPr>
          <p:cNvPr id="3" name="object 3"/>
          <p:cNvSpPr txBox="1">
            <a:spLocks noGrp="1"/>
          </p:cNvSpPr>
          <p:nvPr>
            <p:ph type="title"/>
          </p:nvPr>
        </p:nvSpPr>
        <p:spPr>
          <a:xfrm>
            <a:off x="4239514" y="4599685"/>
            <a:ext cx="4599686" cy="936154"/>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FFFF"/>
                </a:solidFill>
                <a:latin typeface="Times New Roman" panose="02020603050405020304" pitchFamily="18" charset="0"/>
                <a:cs typeface="Times New Roman" panose="02020603050405020304" pitchFamily="18" charset="0"/>
              </a:rPr>
              <a:t>THANK </a:t>
            </a:r>
            <a:r>
              <a:rPr sz="6000" spc="-50" dirty="0">
                <a:solidFill>
                  <a:srgbClr val="FFFFFF"/>
                </a:solidFill>
                <a:latin typeface="Times New Roman" panose="02020603050405020304" pitchFamily="18" charset="0"/>
                <a:cs typeface="Times New Roman" panose="02020603050405020304" pitchFamily="18" charset="0"/>
              </a:rPr>
              <a:t>YOU</a:t>
            </a:r>
            <a:endParaRPr sz="6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9"/>
          </a:xfrm>
          <a:prstGeom prst="rect">
            <a:avLst/>
          </a:prstGeom>
        </p:spPr>
      </p:pic>
      <p:sp>
        <p:nvSpPr>
          <p:cNvPr id="3" name="object 3"/>
          <p:cNvSpPr txBox="1">
            <a:spLocks noGrp="1"/>
          </p:cNvSpPr>
          <p:nvPr>
            <p:ph type="title"/>
          </p:nvPr>
        </p:nvSpPr>
        <p:spPr>
          <a:xfrm>
            <a:off x="819150" y="777240"/>
            <a:ext cx="2771775" cy="848994"/>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FFFFFF"/>
                </a:solidFill>
                <a:latin typeface="Times New Roman" panose="02020603050405020304" pitchFamily="18" charset="0"/>
                <a:cs typeface="Times New Roman" panose="02020603050405020304" pitchFamily="18" charset="0"/>
              </a:rPr>
              <a:t>Contents</a:t>
            </a:r>
          </a:p>
        </p:txBody>
      </p:sp>
      <p:graphicFrame>
        <p:nvGraphicFramePr>
          <p:cNvPr id="4" name="object 4"/>
          <p:cNvGraphicFramePr>
            <a:graphicFrameLocks noGrp="1"/>
          </p:cNvGraphicFramePr>
          <p:nvPr>
            <p:extLst>
              <p:ext uri="{D42A27DB-BD31-4B8C-83A1-F6EECF244321}">
                <p14:modId xmlns:p14="http://schemas.microsoft.com/office/powerpoint/2010/main" val="934243401"/>
              </p:ext>
            </p:extLst>
          </p:nvPr>
        </p:nvGraphicFramePr>
        <p:xfrm>
          <a:off x="3617595" y="883158"/>
          <a:ext cx="7914639" cy="5166360"/>
        </p:xfrm>
        <a:graphic>
          <a:graphicData uri="http://schemas.openxmlformats.org/drawingml/2006/table">
            <a:tbl>
              <a:tblPr firstRow="1" bandRow="1">
                <a:tableStyleId>{2D5ABB26-0587-4C30-8999-92F81FD0307C}</a:tableStyleId>
              </a:tblPr>
              <a:tblGrid>
                <a:gridCol w="933450">
                  <a:extLst>
                    <a:ext uri="{9D8B030D-6E8A-4147-A177-3AD203B41FA5}">
                      <a16:colId xmlns:a16="http://schemas.microsoft.com/office/drawing/2014/main" val="20000"/>
                    </a:ext>
                  </a:extLst>
                </a:gridCol>
                <a:gridCol w="341630">
                  <a:extLst>
                    <a:ext uri="{9D8B030D-6E8A-4147-A177-3AD203B41FA5}">
                      <a16:colId xmlns:a16="http://schemas.microsoft.com/office/drawing/2014/main" val="20001"/>
                    </a:ext>
                  </a:extLst>
                </a:gridCol>
                <a:gridCol w="340994">
                  <a:extLst>
                    <a:ext uri="{9D8B030D-6E8A-4147-A177-3AD203B41FA5}">
                      <a16:colId xmlns:a16="http://schemas.microsoft.com/office/drawing/2014/main" val="20002"/>
                    </a:ext>
                  </a:extLst>
                </a:gridCol>
                <a:gridCol w="6298565">
                  <a:extLst>
                    <a:ext uri="{9D8B030D-6E8A-4147-A177-3AD203B41FA5}">
                      <a16:colId xmlns:a16="http://schemas.microsoft.com/office/drawing/2014/main" val="20003"/>
                    </a:ext>
                  </a:extLst>
                </a:gridCol>
              </a:tblGrid>
              <a:tr h="626110">
                <a:tc gridSpan="4">
                  <a:txBody>
                    <a:bodyPr/>
                    <a:lstStyle/>
                    <a:p>
                      <a:pPr>
                        <a:lnSpc>
                          <a:spcPct val="100000"/>
                        </a:lnSpc>
                      </a:pPr>
                      <a:endParaRPr sz="2300">
                        <a:solidFill>
                          <a:schemeClr val="bg1"/>
                        </a:solidFill>
                        <a:latin typeface="Times New Roman" panose="02020603050405020304" pitchFamily="18" charset="0"/>
                        <a:cs typeface="Times New Roman" panose="02020603050405020304" pitchFamily="18" charset="0"/>
                      </a:endParaRPr>
                    </a:p>
                  </a:txBody>
                  <a:tcPr marL="0" marR="0" marT="0" marB="0">
                    <a:lnR w="28575">
                      <a:solidFill>
                        <a:srgbClr val="FFFFFF"/>
                      </a:solidFill>
                      <a:prstDash val="solid"/>
                    </a:lnR>
                    <a:lnT w="38100">
                      <a:solidFill>
                        <a:srgbClr val="FFFFFF"/>
                      </a:solidFill>
                      <a:prstDash val="solid"/>
                    </a:lnT>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681355">
                <a:tc>
                  <a:txBody>
                    <a:bodyPr/>
                    <a:lstStyle/>
                    <a:p>
                      <a:pPr>
                        <a:lnSpc>
                          <a:spcPct val="100000"/>
                        </a:lnSpc>
                      </a:pPr>
                      <a:endParaRPr sz="2300">
                        <a:solidFill>
                          <a:schemeClr val="bg1"/>
                        </a:solidFill>
                        <a:latin typeface="Times New Roman" panose="02020603050405020304" pitchFamily="18" charset="0"/>
                        <a:cs typeface="Times New Roman" panose="02020603050405020304" pitchFamily="18" charset="0"/>
                      </a:endParaRPr>
                    </a:p>
                  </a:txBody>
                  <a:tcPr marL="0" marR="0" marT="0" marB="0">
                    <a:lnR w="57150">
                      <a:solidFill>
                        <a:srgbClr val="FFFFFF"/>
                      </a:solidFill>
                      <a:prstDash val="solid"/>
                    </a:lnR>
                  </a:tcPr>
                </a:tc>
                <a:tc gridSpan="2">
                  <a:txBody>
                    <a:bodyPr/>
                    <a:lstStyle/>
                    <a:p>
                      <a:pPr marL="172085">
                        <a:lnSpc>
                          <a:spcPct val="100000"/>
                        </a:lnSpc>
                        <a:spcBef>
                          <a:spcPts val="1145"/>
                        </a:spcBef>
                      </a:pPr>
                      <a:r>
                        <a:rPr sz="2400" b="1" spc="-25" dirty="0">
                          <a:solidFill>
                            <a:schemeClr val="bg1"/>
                          </a:solidFill>
                          <a:latin typeface="Times New Roman" panose="02020603050405020304" pitchFamily="18" charset="0"/>
                          <a:cs typeface="Times New Roman" panose="02020603050405020304" pitchFamily="18" charset="0"/>
                        </a:rPr>
                        <a:t>01</a:t>
                      </a:r>
                      <a:endParaRPr sz="2400">
                        <a:solidFill>
                          <a:schemeClr val="bg1"/>
                        </a:solidFill>
                        <a:latin typeface="Times New Roman" panose="02020603050405020304" pitchFamily="18" charset="0"/>
                        <a:cs typeface="Times New Roman" panose="02020603050405020304" pitchFamily="18" charset="0"/>
                      </a:endParaRPr>
                    </a:p>
                  </a:txBody>
                  <a:tcPr marL="0" marR="0" marT="145415" marB="0">
                    <a:lnL w="57150">
                      <a:solidFill>
                        <a:srgbClr val="FFFFFF"/>
                      </a:solidFill>
                      <a:prstDash val="solid"/>
                    </a:lnL>
                    <a:lnR w="57150">
                      <a:solidFill>
                        <a:srgbClr val="FFFFFF"/>
                      </a:solidFill>
                      <a:prstDash val="solid"/>
                    </a:lnR>
                    <a:lnT w="57150">
                      <a:solidFill>
                        <a:srgbClr val="FFFFFF"/>
                      </a:solidFill>
                      <a:prstDash val="solid"/>
                    </a:lnT>
                    <a:lnB w="57150">
                      <a:solidFill>
                        <a:srgbClr val="FFFFFF"/>
                      </a:solidFill>
                      <a:prstDash val="solid"/>
                    </a:lnB>
                    <a:solidFill>
                      <a:srgbClr val="186391"/>
                    </a:solidFill>
                  </a:tcPr>
                </a:tc>
                <a:tc hMerge="1">
                  <a:txBody>
                    <a:bodyPr/>
                    <a:lstStyle/>
                    <a:p>
                      <a:endParaRPr/>
                    </a:p>
                  </a:txBody>
                  <a:tcPr marL="0" marR="0" marT="0" marB="0"/>
                </a:tc>
                <a:tc>
                  <a:txBody>
                    <a:bodyPr/>
                    <a:lstStyle/>
                    <a:p>
                      <a:pPr marL="534035">
                        <a:lnSpc>
                          <a:spcPts val="2225"/>
                        </a:lnSpc>
                      </a:pPr>
                      <a:r>
                        <a:rPr lang="en-US" sz="2800" b="1" i="0" dirty="0">
                          <a:solidFill>
                            <a:schemeClr val="bg1"/>
                          </a:solidFill>
                          <a:effectLst/>
                          <a:latin typeface="Times New Roman" panose="02020603050405020304" pitchFamily="18" charset="0"/>
                          <a:ea typeface="+mn-ea"/>
                          <a:cs typeface="Times New Roman" panose="02020603050405020304" pitchFamily="18" charset="0"/>
                        </a:rPr>
                        <a:t>Creative Ideation</a:t>
                      </a:r>
                      <a:endParaRPr sz="2700" dirty="0">
                        <a:solidFill>
                          <a:schemeClr val="bg1"/>
                        </a:solidFill>
                        <a:latin typeface="Times New Roman" panose="02020603050405020304" pitchFamily="18" charset="0"/>
                        <a:cs typeface="Times New Roman" panose="02020603050405020304" pitchFamily="18" charset="0"/>
                      </a:endParaRPr>
                    </a:p>
                    <a:p>
                      <a:pPr marL="517525">
                        <a:lnSpc>
                          <a:spcPct val="100000"/>
                        </a:lnSpc>
                        <a:spcBef>
                          <a:spcPts val="505"/>
                        </a:spcBef>
                      </a:pPr>
                      <a:r>
                        <a:rPr lang="en-US" sz="1200" b="1" i="0" dirty="0">
                          <a:solidFill>
                            <a:schemeClr val="bg1"/>
                          </a:solidFill>
                          <a:effectLst/>
                          <a:latin typeface="Times New Roman" panose="02020603050405020304" pitchFamily="18" charset="0"/>
                          <a:ea typeface="+mn-ea"/>
                          <a:cs typeface="Times New Roman" panose="02020603050405020304" pitchFamily="18" charset="0"/>
                        </a:rPr>
                        <a:t>The Beginning of an Idea</a:t>
                      </a:r>
                      <a:endParaRPr sz="1200" dirty="0">
                        <a:solidFill>
                          <a:schemeClr val="bg1"/>
                        </a:solidFill>
                        <a:latin typeface="Times New Roman" panose="02020603050405020304" pitchFamily="18" charset="0"/>
                        <a:cs typeface="Times New Roman" panose="02020603050405020304" pitchFamily="18" charset="0"/>
                      </a:endParaRPr>
                    </a:p>
                  </a:txBody>
                  <a:tcPr marL="0" marR="0" marT="0" marB="0">
                    <a:lnL w="57150">
                      <a:solidFill>
                        <a:srgbClr val="FFFFFF"/>
                      </a:solidFill>
                      <a:prstDash val="solid"/>
                    </a:lnL>
                    <a:lnR w="28575">
                      <a:solidFill>
                        <a:srgbClr val="FFFFFF"/>
                      </a:solidFill>
                      <a:prstDash val="solid"/>
                    </a:lnR>
                  </a:tcPr>
                </a:tc>
                <a:extLst>
                  <a:ext uri="{0D108BD9-81ED-4DB2-BD59-A6C34878D82A}">
                    <a16:rowId xmlns:a16="http://schemas.microsoft.com/office/drawing/2014/main" val="10001"/>
                  </a:ext>
                </a:extLst>
              </a:tr>
              <a:tr h="452120">
                <a:tc gridSpan="2">
                  <a:txBody>
                    <a:bodyPr/>
                    <a:lstStyle/>
                    <a:p>
                      <a:pPr>
                        <a:lnSpc>
                          <a:spcPct val="100000"/>
                        </a:lnSpc>
                      </a:pPr>
                      <a:endParaRPr sz="2300">
                        <a:solidFill>
                          <a:schemeClr val="bg1"/>
                        </a:solidFill>
                        <a:latin typeface="Times New Roman" panose="02020603050405020304" pitchFamily="18" charset="0"/>
                        <a:cs typeface="Times New Roman" panose="02020603050405020304" pitchFamily="18" charset="0"/>
                      </a:endParaRPr>
                    </a:p>
                  </a:txBody>
                  <a:tcPr marL="0" marR="0" marT="0" marB="0">
                    <a:lnR w="28575">
                      <a:solidFill>
                        <a:srgbClr val="FFFFFF"/>
                      </a:solidFill>
                      <a:prstDash val="solid"/>
                    </a:lnR>
                  </a:tcPr>
                </a:tc>
                <a:tc hMerge="1">
                  <a:txBody>
                    <a:bodyPr/>
                    <a:lstStyle/>
                    <a:p>
                      <a:endParaRPr/>
                    </a:p>
                  </a:txBody>
                  <a:tcPr marL="0" marR="0" marT="0" marB="0"/>
                </a:tc>
                <a:tc gridSpan="2">
                  <a:txBody>
                    <a:bodyPr/>
                    <a:lstStyle/>
                    <a:p>
                      <a:pPr>
                        <a:lnSpc>
                          <a:spcPct val="100000"/>
                        </a:lnSpc>
                      </a:pPr>
                      <a:endParaRPr sz="2300">
                        <a:solidFill>
                          <a:schemeClr val="bg1"/>
                        </a:solidFill>
                        <a:latin typeface="Times New Roman" panose="02020603050405020304" pitchFamily="18" charset="0"/>
                        <a:cs typeface="Times New Roman" panose="02020603050405020304" pitchFamily="18" charset="0"/>
                      </a:endParaRPr>
                    </a:p>
                  </a:txBody>
                  <a:tcPr marL="0" marR="0" marT="0" marB="0">
                    <a:lnL w="28575">
                      <a:solidFill>
                        <a:srgbClr val="FFFFFF"/>
                      </a:solidFill>
                      <a:prstDash val="solid"/>
                    </a:lnL>
                    <a:lnR w="28575">
                      <a:solidFill>
                        <a:srgbClr val="FFFFFF"/>
                      </a:solidFill>
                      <a:prstDash val="solid"/>
                    </a:lnR>
                  </a:tcPr>
                </a:tc>
                <a:tc hMerge="1">
                  <a:txBody>
                    <a:bodyPr/>
                    <a:lstStyle/>
                    <a:p>
                      <a:endParaRPr/>
                    </a:p>
                  </a:txBody>
                  <a:tcPr marL="0" marR="0" marT="0" marB="0"/>
                </a:tc>
                <a:extLst>
                  <a:ext uri="{0D108BD9-81ED-4DB2-BD59-A6C34878D82A}">
                    <a16:rowId xmlns:a16="http://schemas.microsoft.com/office/drawing/2014/main" val="10002"/>
                  </a:ext>
                </a:extLst>
              </a:tr>
              <a:tr h="681355">
                <a:tc>
                  <a:txBody>
                    <a:bodyPr/>
                    <a:lstStyle/>
                    <a:p>
                      <a:pPr>
                        <a:lnSpc>
                          <a:spcPct val="100000"/>
                        </a:lnSpc>
                      </a:pPr>
                      <a:endParaRPr sz="2300">
                        <a:solidFill>
                          <a:schemeClr val="bg1"/>
                        </a:solidFill>
                        <a:latin typeface="Times New Roman" panose="02020603050405020304" pitchFamily="18" charset="0"/>
                        <a:cs typeface="Times New Roman" panose="02020603050405020304" pitchFamily="18" charset="0"/>
                      </a:endParaRPr>
                    </a:p>
                  </a:txBody>
                  <a:tcPr marL="0" marR="0" marT="0" marB="0">
                    <a:lnR w="57150">
                      <a:solidFill>
                        <a:srgbClr val="FFFFFF"/>
                      </a:solidFill>
                      <a:prstDash val="solid"/>
                    </a:lnR>
                  </a:tcPr>
                </a:tc>
                <a:tc gridSpan="2">
                  <a:txBody>
                    <a:bodyPr/>
                    <a:lstStyle/>
                    <a:p>
                      <a:pPr marL="172085">
                        <a:lnSpc>
                          <a:spcPct val="100000"/>
                        </a:lnSpc>
                        <a:spcBef>
                          <a:spcPts val="1185"/>
                        </a:spcBef>
                      </a:pPr>
                      <a:r>
                        <a:rPr sz="2400" b="1" spc="-25" dirty="0">
                          <a:solidFill>
                            <a:schemeClr val="bg1"/>
                          </a:solidFill>
                          <a:latin typeface="Times New Roman" panose="02020603050405020304" pitchFamily="18" charset="0"/>
                          <a:cs typeface="Times New Roman" panose="02020603050405020304" pitchFamily="18" charset="0"/>
                        </a:rPr>
                        <a:t>02</a:t>
                      </a:r>
                      <a:endParaRPr sz="2400">
                        <a:solidFill>
                          <a:schemeClr val="bg1"/>
                        </a:solidFill>
                        <a:latin typeface="Times New Roman" panose="02020603050405020304" pitchFamily="18" charset="0"/>
                        <a:cs typeface="Times New Roman" panose="02020603050405020304" pitchFamily="18" charset="0"/>
                      </a:endParaRPr>
                    </a:p>
                  </a:txBody>
                  <a:tcPr marL="0" marR="0" marT="150495" marB="0">
                    <a:lnL w="57150">
                      <a:solidFill>
                        <a:srgbClr val="FFFFFF"/>
                      </a:solidFill>
                      <a:prstDash val="solid"/>
                    </a:lnL>
                    <a:lnR w="57150">
                      <a:solidFill>
                        <a:srgbClr val="FFFFFF"/>
                      </a:solidFill>
                      <a:prstDash val="solid"/>
                    </a:lnR>
                    <a:lnT w="57150">
                      <a:solidFill>
                        <a:srgbClr val="FFFFFF"/>
                      </a:solidFill>
                      <a:prstDash val="solid"/>
                    </a:lnT>
                    <a:lnB w="57150">
                      <a:solidFill>
                        <a:srgbClr val="FFFFFF"/>
                      </a:solidFill>
                      <a:prstDash val="solid"/>
                    </a:lnB>
                    <a:solidFill>
                      <a:srgbClr val="0586AE"/>
                    </a:solidFill>
                  </a:tcPr>
                </a:tc>
                <a:tc hMerge="1">
                  <a:txBody>
                    <a:bodyPr/>
                    <a:lstStyle/>
                    <a:p>
                      <a:endParaRPr/>
                    </a:p>
                  </a:txBody>
                  <a:tcPr marL="0" marR="0" marT="0" marB="0"/>
                </a:tc>
                <a:tc>
                  <a:txBody>
                    <a:bodyPr/>
                    <a:lstStyle/>
                    <a:p>
                      <a:pPr marL="546100">
                        <a:lnSpc>
                          <a:spcPts val="2260"/>
                        </a:lnSpc>
                      </a:pPr>
                      <a:r>
                        <a:rPr lang="en-US" sz="2800" b="1" i="0" dirty="0">
                          <a:solidFill>
                            <a:schemeClr val="bg1"/>
                          </a:solidFill>
                          <a:effectLst/>
                          <a:latin typeface="Times New Roman" panose="02020603050405020304" pitchFamily="18" charset="0"/>
                          <a:ea typeface="+mn-ea"/>
                          <a:cs typeface="Times New Roman" panose="02020603050405020304" pitchFamily="18" charset="0"/>
                        </a:rPr>
                        <a:t>Feature Introduction</a:t>
                      </a:r>
                    </a:p>
                    <a:p>
                      <a:pPr marL="546100">
                        <a:lnSpc>
                          <a:spcPts val="2260"/>
                        </a:lnSpc>
                      </a:pPr>
                      <a:r>
                        <a:rPr lang="en-US" sz="1200" b="1" i="0" dirty="0">
                          <a:solidFill>
                            <a:schemeClr val="bg1"/>
                          </a:solidFill>
                          <a:effectLst/>
                          <a:latin typeface="Times New Roman" panose="02020603050405020304" pitchFamily="18" charset="0"/>
                          <a:ea typeface="+mn-ea"/>
                          <a:cs typeface="Times New Roman" panose="02020603050405020304" pitchFamily="18" charset="0"/>
                        </a:rPr>
                        <a:t>Password, Timer, Calculator</a:t>
                      </a:r>
                      <a:endParaRPr sz="1200" dirty="0">
                        <a:solidFill>
                          <a:schemeClr val="bg1"/>
                        </a:solidFill>
                        <a:latin typeface="Times New Roman" panose="02020603050405020304" pitchFamily="18" charset="0"/>
                        <a:cs typeface="Times New Roman" panose="02020603050405020304" pitchFamily="18" charset="0"/>
                      </a:endParaRPr>
                    </a:p>
                  </a:txBody>
                  <a:tcPr marL="0" marR="0" marT="0" marB="0">
                    <a:lnL w="57150">
                      <a:solidFill>
                        <a:srgbClr val="FFFFFF"/>
                      </a:solidFill>
                      <a:prstDash val="solid"/>
                    </a:lnL>
                    <a:lnR w="28575">
                      <a:solidFill>
                        <a:srgbClr val="FFFFFF"/>
                      </a:solidFill>
                      <a:prstDash val="solid"/>
                    </a:lnR>
                  </a:tcPr>
                </a:tc>
                <a:extLst>
                  <a:ext uri="{0D108BD9-81ED-4DB2-BD59-A6C34878D82A}">
                    <a16:rowId xmlns:a16="http://schemas.microsoft.com/office/drawing/2014/main" val="10003"/>
                  </a:ext>
                </a:extLst>
              </a:tr>
              <a:tr h="453390">
                <a:tc gridSpan="2">
                  <a:txBody>
                    <a:bodyPr/>
                    <a:lstStyle/>
                    <a:p>
                      <a:pPr>
                        <a:lnSpc>
                          <a:spcPct val="100000"/>
                        </a:lnSpc>
                      </a:pPr>
                      <a:endParaRPr sz="2300">
                        <a:solidFill>
                          <a:schemeClr val="bg1"/>
                        </a:solidFill>
                        <a:latin typeface="Times New Roman" panose="02020603050405020304" pitchFamily="18" charset="0"/>
                        <a:cs typeface="Times New Roman" panose="02020603050405020304" pitchFamily="18" charset="0"/>
                      </a:endParaRPr>
                    </a:p>
                  </a:txBody>
                  <a:tcPr marL="0" marR="0" marT="0" marB="0">
                    <a:lnR w="28575">
                      <a:solidFill>
                        <a:srgbClr val="FFFFFF"/>
                      </a:solidFill>
                      <a:prstDash val="solid"/>
                    </a:lnR>
                  </a:tcPr>
                </a:tc>
                <a:tc hMerge="1">
                  <a:txBody>
                    <a:bodyPr/>
                    <a:lstStyle/>
                    <a:p>
                      <a:endParaRPr/>
                    </a:p>
                  </a:txBody>
                  <a:tcPr marL="0" marR="0" marT="0" marB="0"/>
                </a:tc>
                <a:tc gridSpan="2">
                  <a:txBody>
                    <a:bodyPr/>
                    <a:lstStyle/>
                    <a:p>
                      <a:pPr>
                        <a:lnSpc>
                          <a:spcPct val="100000"/>
                        </a:lnSpc>
                      </a:pPr>
                      <a:endParaRPr sz="2300">
                        <a:solidFill>
                          <a:schemeClr val="bg1"/>
                        </a:solidFill>
                        <a:latin typeface="Times New Roman" panose="02020603050405020304" pitchFamily="18" charset="0"/>
                        <a:cs typeface="Times New Roman" panose="02020603050405020304" pitchFamily="18" charset="0"/>
                      </a:endParaRPr>
                    </a:p>
                  </a:txBody>
                  <a:tcPr marL="0" marR="0" marT="0" marB="0">
                    <a:lnL w="28575">
                      <a:solidFill>
                        <a:srgbClr val="FFFFFF"/>
                      </a:solidFill>
                      <a:prstDash val="solid"/>
                    </a:lnL>
                    <a:lnR w="28575">
                      <a:solidFill>
                        <a:srgbClr val="FFFFFF"/>
                      </a:solidFill>
                      <a:prstDash val="solid"/>
                    </a:lnR>
                  </a:tcPr>
                </a:tc>
                <a:tc hMerge="1">
                  <a:txBody>
                    <a:bodyPr/>
                    <a:lstStyle/>
                    <a:p>
                      <a:endParaRPr/>
                    </a:p>
                  </a:txBody>
                  <a:tcPr marL="0" marR="0" marT="0" marB="0"/>
                </a:tc>
                <a:extLst>
                  <a:ext uri="{0D108BD9-81ED-4DB2-BD59-A6C34878D82A}">
                    <a16:rowId xmlns:a16="http://schemas.microsoft.com/office/drawing/2014/main" val="10004"/>
                  </a:ext>
                </a:extLst>
              </a:tr>
              <a:tr h="681355">
                <a:tc>
                  <a:txBody>
                    <a:bodyPr/>
                    <a:lstStyle/>
                    <a:p>
                      <a:pPr>
                        <a:lnSpc>
                          <a:spcPct val="100000"/>
                        </a:lnSpc>
                      </a:pPr>
                      <a:endParaRPr sz="2300">
                        <a:solidFill>
                          <a:schemeClr val="bg1"/>
                        </a:solidFill>
                        <a:latin typeface="Times New Roman" panose="02020603050405020304" pitchFamily="18" charset="0"/>
                        <a:cs typeface="Times New Roman" panose="02020603050405020304" pitchFamily="18" charset="0"/>
                      </a:endParaRPr>
                    </a:p>
                  </a:txBody>
                  <a:tcPr marL="0" marR="0" marT="0" marB="0">
                    <a:lnR w="57150">
                      <a:solidFill>
                        <a:srgbClr val="FFFFFF"/>
                      </a:solidFill>
                      <a:prstDash val="solid"/>
                    </a:lnR>
                  </a:tcPr>
                </a:tc>
                <a:tc gridSpan="2">
                  <a:txBody>
                    <a:bodyPr/>
                    <a:lstStyle/>
                    <a:p>
                      <a:pPr marL="172085">
                        <a:lnSpc>
                          <a:spcPct val="100000"/>
                        </a:lnSpc>
                        <a:spcBef>
                          <a:spcPts val="1210"/>
                        </a:spcBef>
                      </a:pPr>
                      <a:r>
                        <a:rPr sz="2400" b="1" spc="-25" dirty="0">
                          <a:solidFill>
                            <a:schemeClr val="bg1"/>
                          </a:solidFill>
                          <a:latin typeface="Times New Roman" panose="02020603050405020304" pitchFamily="18" charset="0"/>
                          <a:cs typeface="Times New Roman" panose="02020603050405020304" pitchFamily="18" charset="0"/>
                        </a:rPr>
                        <a:t>03</a:t>
                      </a:r>
                      <a:endParaRPr sz="2400">
                        <a:solidFill>
                          <a:schemeClr val="bg1"/>
                        </a:solidFill>
                        <a:latin typeface="Times New Roman" panose="02020603050405020304" pitchFamily="18" charset="0"/>
                        <a:cs typeface="Times New Roman" panose="02020603050405020304" pitchFamily="18" charset="0"/>
                      </a:endParaRPr>
                    </a:p>
                  </a:txBody>
                  <a:tcPr marL="0" marR="0" marT="153670" marB="0">
                    <a:lnL w="57150">
                      <a:solidFill>
                        <a:srgbClr val="FFFFFF"/>
                      </a:solidFill>
                      <a:prstDash val="solid"/>
                    </a:lnL>
                    <a:lnR w="57150">
                      <a:solidFill>
                        <a:srgbClr val="FFFFFF"/>
                      </a:solidFill>
                      <a:prstDash val="solid"/>
                    </a:lnR>
                    <a:lnT w="57150">
                      <a:solidFill>
                        <a:srgbClr val="FFFFFF"/>
                      </a:solidFill>
                      <a:prstDash val="solid"/>
                    </a:lnT>
                    <a:lnB w="57150">
                      <a:solidFill>
                        <a:srgbClr val="FFFFFF"/>
                      </a:solidFill>
                      <a:prstDash val="solid"/>
                    </a:lnB>
                    <a:solidFill>
                      <a:srgbClr val="18A4BD"/>
                    </a:solidFill>
                  </a:tcPr>
                </a:tc>
                <a:tc hMerge="1">
                  <a:txBody>
                    <a:bodyPr/>
                    <a:lstStyle/>
                    <a:p>
                      <a:endParaRPr/>
                    </a:p>
                  </a:txBody>
                  <a:tcPr marL="0" marR="0" marT="0" marB="0"/>
                </a:tc>
                <a:tc>
                  <a:txBody>
                    <a:bodyPr/>
                    <a:lstStyle/>
                    <a:p>
                      <a:pPr marL="558165">
                        <a:lnSpc>
                          <a:spcPts val="2290"/>
                        </a:lnSpc>
                      </a:pPr>
                      <a:r>
                        <a:rPr lang="en-US" altLang="zh-TW" sz="2800" b="1" i="0" dirty="0">
                          <a:solidFill>
                            <a:schemeClr val="bg1"/>
                          </a:solidFill>
                          <a:effectLst/>
                          <a:latin typeface="Times New Roman" panose="02020603050405020304" pitchFamily="18" charset="0"/>
                          <a:ea typeface="+mn-ea"/>
                          <a:cs typeface="Times New Roman" panose="02020603050405020304" pitchFamily="18" charset="0"/>
                        </a:rPr>
                        <a:t>Work Assignment </a:t>
                      </a:r>
                    </a:p>
                    <a:p>
                      <a:pPr marL="558165">
                        <a:lnSpc>
                          <a:spcPts val="2290"/>
                        </a:lnSpc>
                      </a:pPr>
                      <a:r>
                        <a:rPr lang="en-US" sz="1200" b="1" i="0" dirty="0">
                          <a:solidFill>
                            <a:schemeClr val="bg1"/>
                          </a:solidFill>
                          <a:effectLst/>
                          <a:latin typeface="Times New Roman" panose="02020603050405020304" pitchFamily="18" charset="0"/>
                          <a:ea typeface="+mn-ea"/>
                          <a:cs typeface="Times New Roman" panose="02020603050405020304" pitchFamily="18" charset="0"/>
                        </a:rPr>
                        <a:t>Team Roles </a:t>
                      </a:r>
                      <a:endParaRPr lang="en-US" sz="1200" dirty="0">
                        <a:solidFill>
                          <a:schemeClr val="bg1"/>
                        </a:solidFill>
                        <a:latin typeface="Times New Roman" panose="02020603050405020304" pitchFamily="18" charset="0"/>
                        <a:cs typeface="Times New Roman" panose="02020603050405020304" pitchFamily="18" charset="0"/>
                      </a:endParaRPr>
                    </a:p>
                  </a:txBody>
                  <a:tcPr marL="0" marR="0" marT="0" marB="0">
                    <a:lnL w="57150">
                      <a:solidFill>
                        <a:srgbClr val="FFFFFF"/>
                      </a:solidFill>
                      <a:prstDash val="solid"/>
                    </a:lnL>
                    <a:lnR w="28575">
                      <a:solidFill>
                        <a:srgbClr val="FFFFFF"/>
                      </a:solidFill>
                      <a:prstDash val="solid"/>
                    </a:lnR>
                  </a:tcPr>
                </a:tc>
                <a:extLst>
                  <a:ext uri="{0D108BD9-81ED-4DB2-BD59-A6C34878D82A}">
                    <a16:rowId xmlns:a16="http://schemas.microsoft.com/office/drawing/2014/main" val="10005"/>
                  </a:ext>
                </a:extLst>
              </a:tr>
              <a:tr h="452120">
                <a:tc gridSpan="2">
                  <a:txBody>
                    <a:bodyPr/>
                    <a:lstStyle/>
                    <a:p>
                      <a:pPr>
                        <a:lnSpc>
                          <a:spcPct val="100000"/>
                        </a:lnSpc>
                      </a:pPr>
                      <a:endParaRPr sz="2300">
                        <a:solidFill>
                          <a:schemeClr val="bg1"/>
                        </a:solidFill>
                        <a:latin typeface="Times New Roman" panose="02020603050405020304" pitchFamily="18" charset="0"/>
                        <a:cs typeface="Times New Roman" panose="02020603050405020304" pitchFamily="18" charset="0"/>
                      </a:endParaRPr>
                    </a:p>
                  </a:txBody>
                  <a:tcPr marL="0" marR="0" marT="0" marB="0">
                    <a:lnR w="28575">
                      <a:solidFill>
                        <a:srgbClr val="FFFFFF"/>
                      </a:solidFill>
                      <a:prstDash val="solid"/>
                    </a:lnR>
                  </a:tcPr>
                </a:tc>
                <a:tc hMerge="1">
                  <a:txBody>
                    <a:bodyPr/>
                    <a:lstStyle/>
                    <a:p>
                      <a:endParaRPr/>
                    </a:p>
                  </a:txBody>
                  <a:tcPr marL="0" marR="0" marT="0" marB="0"/>
                </a:tc>
                <a:tc gridSpan="2">
                  <a:txBody>
                    <a:bodyPr/>
                    <a:lstStyle/>
                    <a:p>
                      <a:pPr>
                        <a:lnSpc>
                          <a:spcPct val="100000"/>
                        </a:lnSpc>
                      </a:pPr>
                      <a:endParaRPr sz="2300">
                        <a:solidFill>
                          <a:schemeClr val="bg1"/>
                        </a:solidFill>
                        <a:latin typeface="Times New Roman" panose="02020603050405020304" pitchFamily="18" charset="0"/>
                        <a:cs typeface="Times New Roman" panose="02020603050405020304" pitchFamily="18" charset="0"/>
                      </a:endParaRPr>
                    </a:p>
                  </a:txBody>
                  <a:tcPr marL="0" marR="0" marT="0" marB="0">
                    <a:lnL w="28575">
                      <a:solidFill>
                        <a:srgbClr val="FFFFFF"/>
                      </a:solidFill>
                      <a:prstDash val="solid"/>
                    </a:lnL>
                    <a:lnR w="28575">
                      <a:solidFill>
                        <a:srgbClr val="FFFFFF"/>
                      </a:solidFill>
                      <a:prstDash val="solid"/>
                    </a:lnR>
                  </a:tcPr>
                </a:tc>
                <a:tc hMerge="1">
                  <a:txBody>
                    <a:bodyPr/>
                    <a:lstStyle/>
                    <a:p>
                      <a:endParaRPr/>
                    </a:p>
                  </a:txBody>
                  <a:tcPr marL="0" marR="0" marT="0" marB="0"/>
                </a:tc>
                <a:extLst>
                  <a:ext uri="{0D108BD9-81ED-4DB2-BD59-A6C34878D82A}">
                    <a16:rowId xmlns:a16="http://schemas.microsoft.com/office/drawing/2014/main" val="10006"/>
                  </a:ext>
                </a:extLst>
              </a:tr>
              <a:tr h="681990">
                <a:tc>
                  <a:txBody>
                    <a:bodyPr/>
                    <a:lstStyle/>
                    <a:p>
                      <a:pPr>
                        <a:lnSpc>
                          <a:spcPct val="100000"/>
                        </a:lnSpc>
                      </a:pPr>
                      <a:endParaRPr sz="2300">
                        <a:solidFill>
                          <a:schemeClr val="bg1"/>
                        </a:solidFill>
                        <a:latin typeface="Times New Roman" panose="02020603050405020304" pitchFamily="18" charset="0"/>
                        <a:cs typeface="Times New Roman" panose="02020603050405020304" pitchFamily="18" charset="0"/>
                      </a:endParaRPr>
                    </a:p>
                  </a:txBody>
                  <a:tcPr marL="0" marR="0" marT="0" marB="0">
                    <a:lnR w="57150">
                      <a:solidFill>
                        <a:srgbClr val="FFFFFF"/>
                      </a:solidFill>
                      <a:prstDash val="solid"/>
                    </a:lnR>
                  </a:tcPr>
                </a:tc>
                <a:tc gridSpan="2">
                  <a:txBody>
                    <a:bodyPr/>
                    <a:lstStyle/>
                    <a:p>
                      <a:pPr marL="172085">
                        <a:lnSpc>
                          <a:spcPct val="100000"/>
                        </a:lnSpc>
                        <a:spcBef>
                          <a:spcPts val="1245"/>
                        </a:spcBef>
                      </a:pPr>
                      <a:r>
                        <a:rPr sz="2400" b="1" spc="-25" dirty="0">
                          <a:solidFill>
                            <a:schemeClr val="bg1"/>
                          </a:solidFill>
                          <a:latin typeface="Times New Roman" panose="02020603050405020304" pitchFamily="18" charset="0"/>
                          <a:cs typeface="Times New Roman" panose="02020603050405020304" pitchFamily="18" charset="0"/>
                        </a:rPr>
                        <a:t>04</a:t>
                      </a:r>
                      <a:endParaRPr sz="2400">
                        <a:solidFill>
                          <a:schemeClr val="bg1"/>
                        </a:solidFill>
                        <a:latin typeface="Times New Roman" panose="02020603050405020304" pitchFamily="18" charset="0"/>
                        <a:cs typeface="Times New Roman" panose="02020603050405020304" pitchFamily="18" charset="0"/>
                      </a:endParaRPr>
                    </a:p>
                  </a:txBody>
                  <a:tcPr marL="0" marR="0" marT="158115" marB="0">
                    <a:lnL w="57150">
                      <a:solidFill>
                        <a:srgbClr val="FFFFFF"/>
                      </a:solidFill>
                      <a:prstDash val="solid"/>
                    </a:lnL>
                    <a:lnR w="57150">
                      <a:solidFill>
                        <a:srgbClr val="FFFFFF"/>
                      </a:solidFill>
                      <a:prstDash val="solid"/>
                    </a:lnR>
                    <a:lnT w="57150">
                      <a:solidFill>
                        <a:srgbClr val="FFFFFF"/>
                      </a:solidFill>
                      <a:prstDash val="solid"/>
                    </a:lnT>
                    <a:lnB w="57150">
                      <a:solidFill>
                        <a:srgbClr val="FFFFFF"/>
                      </a:solidFill>
                      <a:prstDash val="solid"/>
                    </a:lnB>
                    <a:solidFill>
                      <a:srgbClr val="52C3CD"/>
                    </a:solidFill>
                  </a:tcPr>
                </a:tc>
                <a:tc hMerge="1">
                  <a:txBody>
                    <a:bodyPr/>
                    <a:lstStyle/>
                    <a:p>
                      <a:endParaRPr/>
                    </a:p>
                  </a:txBody>
                  <a:tcPr marL="0" marR="0" marT="0" marB="0"/>
                </a:tc>
                <a:tc>
                  <a:txBody>
                    <a:bodyPr/>
                    <a:lstStyle/>
                    <a:p>
                      <a:pPr marL="570230">
                        <a:lnSpc>
                          <a:spcPts val="2325"/>
                        </a:lnSpc>
                      </a:pPr>
                      <a:r>
                        <a:rPr lang="en-US" altLang="zh-TW" sz="2700" b="1" spc="-35" dirty="0">
                          <a:solidFill>
                            <a:schemeClr val="bg1"/>
                          </a:solidFill>
                          <a:latin typeface="Times New Roman" panose="02020603050405020304" pitchFamily="18" charset="0"/>
                          <a:cs typeface="Times New Roman" panose="02020603050405020304" pitchFamily="18" charset="0"/>
                        </a:rPr>
                        <a:t>Feature Video</a:t>
                      </a:r>
                    </a:p>
                    <a:p>
                      <a:pPr marL="570230">
                        <a:lnSpc>
                          <a:spcPts val="2325"/>
                        </a:lnSpc>
                      </a:pPr>
                      <a:r>
                        <a:rPr lang="en-US" sz="1200" b="1" i="0" dirty="0">
                          <a:solidFill>
                            <a:schemeClr val="bg1"/>
                          </a:solidFill>
                          <a:effectLst/>
                          <a:latin typeface="Times New Roman" panose="02020603050405020304" pitchFamily="18" charset="0"/>
                          <a:ea typeface="+mn-ea"/>
                          <a:cs typeface="Times New Roman" panose="02020603050405020304" pitchFamily="18" charset="0"/>
                        </a:rPr>
                        <a:t>Video Demonstration</a:t>
                      </a:r>
                      <a:endParaRPr sz="1200" dirty="0">
                        <a:solidFill>
                          <a:schemeClr val="bg1"/>
                        </a:solidFill>
                        <a:latin typeface="Times New Roman" panose="02020603050405020304" pitchFamily="18" charset="0"/>
                        <a:cs typeface="Times New Roman" panose="02020603050405020304" pitchFamily="18" charset="0"/>
                      </a:endParaRPr>
                    </a:p>
                  </a:txBody>
                  <a:tcPr marL="0" marR="0" marT="0" marB="0">
                    <a:lnL w="57150">
                      <a:solidFill>
                        <a:srgbClr val="FFFFFF"/>
                      </a:solidFill>
                      <a:prstDash val="solid"/>
                    </a:lnL>
                    <a:lnR w="28575">
                      <a:solidFill>
                        <a:srgbClr val="FFFFFF"/>
                      </a:solidFill>
                      <a:prstDash val="solid"/>
                    </a:lnR>
                  </a:tcPr>
                </a:tc>
                <a:extLst>
                  <a:ext uri="{0D108BD9-81ED-4DB2-BD59-A6C34878D82A}">
                    <a16:rowId xmlns:a16="http://schemas.microsoft.com/office/drawing/2014/main" val="10007"/>
                  </a:ext>
                </a:extLst>
              </a:tr>
              <a:tr h="456565">
                <a:tc gridSpan="2">
                  <a:txBody>
                    <a:bodyPr/>
                    <a:lstStyle/>
                    <a:p>
                      <a:pPr>
                        <a:lnSpc>
                          <a:spcPct val="100000"/>
                        </a:lnSpc>
                      </a:pPr>
                      <a:endParaRPr sz="2300">
                        <a:solidFill>
                          <a:schemeClr val="bg1"/>
                        </a:solidFill>
                        <a:latin typeface="Times New Roman" panose="02020603050405020304" pitchFamily="18" charset="0"/>
                        <a:cs typeface="Times New Roman" panose="02020603050405020304" pitchFamily="18" charset="0"/>
                      </a:endParaRPr>
                    </a:p>
                  </a:txBody>
                  <a:tcPr marL="0" marR="0" marT="0" marB="0">
                    <a:lnR w="28575">
                      <a:solidFill>
                        <a:srgbClr val="FFFFFF"/>
                      </a:solidFill>
                      <a:prstDash val="solid"/>
                    </a:lnR>
                  </a:tcPr>
                </a:tc>
                <a:tc hMerge="1">
                  <a:txBody>
                    <a:bodyPr/>
                    <a:lstStyle/>
                    <a:p>
                      <a:endParaRPr/>
                    </a:p>
                  </a:txBody>
                  <a:tcPr marL="0" marR="0" marT="0" marB="0"/>
                </a:tc>
                <a:tc gridSpan="2">
                  <a:txBody>
                    <a:bodyPr/>
                    <a:lstStyle/>
                    <a:p>
                      <a:pPr>
                        <a:lnSpc>
                          <a:spcPct val="100000"/>
                        </a:lnSpc>
                      </a:pPr>
                      <a:endParaRPr sz="2300" dirty="0">
                        <a:solidFill>
                          <a:schemeClr val="bg1"/>
                        </a:solidFill>
                        <a:latin typeface="Times New Roman" panose="02020603050405020304" pitchFamily="18" charset="0"/>
                        <a:cs typeface="Times New Roman" panose="02020603050405020304" pitchFamily="18" charset="0"/>
                      </a:endParaRPr>
                    </a:p>
                  </a:txBody>
                  <a:tcPr marL="0" marR="0" marT="0" marB="0">
                    <a:lnL w="28575">
                      <a:solidFill>
                        <a:srgbClr val="FFFFFF"/>
                      </a:solidFill>
                      <a:prstDash val="solid"/>
                    </a:lnL>
                    <a:lnR w="28575">
                      <a:solidFill>
                        <a:srgbClr val="FFFFFF"/>
                      </a:solidFill>
                      <a:prstDash val="solid"/>
                    </a:lnR>
                    <a:lnB w="28575">
                      <a:solidFill>
                        <a:srgbClr val="FFFFFF"/>
                      </a:solidFill>
                      <a:prstDash val="solid"/>
                    </a:lnB>
                  </a:tcPr>
                </a:tc>
                <a:tc hMerge="1">
                  <a:txBody>
                    <a:bodyPr/>
                    <a:lstStyle/>
                    <a:p>
                      <a:endParaRPr/>
                    </a:p>
                  </a:txBody>
                  <a:tcPr marL="0" marR="0" marT="0" marB="0"/>
                </a:tc>
                <a:extLst>
                  <a:ext uri="{0D108BD9-81ED-4DB2-BD59-A6C34878D82A}">
                    <a16:rowId xmlns:a16="http://schemas.microsoft.com/office/drawing/2014/main" val="10008"/>
                  </a:ext>
                </a:extLst>
              </a:tr>
            </a:tbl>
          </a:graphicData>
        </a:graphic>
      </p:graphicFrame>
      <p:pic>
        <p:nvPicPr>
          <p:cNvPr id="5" name="object 5"/>
          <p:cNvPicPr/>
          <p:nvPr/>
        </p:nvPicPr>
        <p:blipFill>
          <a:blip r:embed="rId3" cstate="print"/>
          <a:stretch>
            <a:fillRect/>
          </a:stretch>
        </p:blipFill>
        <p:spPr>
          <a:xfrm>
            <a:off x="3518915" y="827532"/>
            <a:ext cx="136398" cy="1363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9"/>
          </a:xfrm>
          <a:prstGeom prst="rect">
            <a:avLst/>
          </a:prstGeom>
        </p:spPr>
      </p:pic>
      <p:sp>
        <p:nvSpPr>
          <p:cNvPr id="3" name="object 3"/>
          <p:cNvSpPr txBox="1">
            <a:spLocks noGrp="1"/>
          </p:cNvSpPr>
          <p:nvPr>
            <p:ph type="title"/>
          </p:nvPr>
        </p:nvSpPr>
        <p:spPr>
          <a:xfrm>
            <a:off x="3164775" y="216243"/>
            <a:ext cx="6364605" cy="843821"/>
          </a:xfrm>
          <a:prstGeom prst="rect">
            <a:avLst/>
          </a:prstGeom>
        </p:spPr>
        <p:txBody>
          <a:bodyPr vert="horz" wrap="square" lIns="0" tIns="12700" rIns="0" bIns="0" rtlCol="0">
            <a:spAutoFit/>
          </a:bodyPr>
          <a:lstStyle/>
          <a:p>
            <a:pPr marL="41275">
              <a:lnSpc>
                <a:spcPct val="100000"/>
              </a:lnSpc>
              <a:spcBef>
                <a:spcPts val="100"/>
              </a:spcBef>
            </a:pPr>
            <a:r>
              <a:rPr lang="en-US" b="1" i="0" dirty="0">
                <a:solidFill>
                  <a:srgbClr val="404040"/>
                </a:solidFill>
                <a:effectLst/>
                <a:latin typeface="DeepSeek-CJK-patch"/>
              </a:rPr>
              <a:t>Hardware Structure</a:t>
            </a:r>
            <a:endParaRPr spc="-15" dirty="0">
              <a:latin typeface="Times New Roman" panose="02020603050405020304" pitchFamily="18" charset="0"/>
              <a:cs typeface="Times New Roman" panose="02020603050405020304" pitchFamily="18" charset="0"/>
            </a:endParaRPr>
          </a:p>
        </p:txBody>
      </p:sp>
      <p:grpSp>
        <p:nvGrpSpPr>
          <p:cNvPr id="4" name="object 4"/>
          <p:cNvGrpSpPr/>
          <p:nvPr/>
        </p:nvGrpSpPr>
        <p:grpSpPr>
          <a:xfrm>
            <a:off x="904494" y="1797557"/>
            <a:ext cx="10701020" cy="2823210"/>
            <a:chOff x="904494" y="1797557"/>
            <a:chExt cx="10701020" cy="2823210"/>
          </a:xfrm>
        </p:grpSpPr>
        <p:pic>
          <p:nvPicPr>
            <p:cNvPr id="5" name="object 5"/>
            <p:cNvPicPr/>
            <p:nvPr/>
          </p:nvPicPr>
          <p:blipFill>
            <a:blip r:embed="rId3" cstate="print"/>
            <a:stretch>
              <a:fillRect/>
            </a:stretch>
          </p:blipFill>
          <p:spPr>
            <a:xfrm>
              <a:off x="904494" y="1797557"/>
              <a:ext cx="2494026" cy="2823210"/>
            </a:xfrm>
            <a:prstGeom prst="rect">
              <a:avLst/>
            </a:prstGeom>
          </p:spPr>
        </p:pic>
        <p:pic>
          <p:nvPicPr>
            <p:cNvPr id="6" name="object 6"/>
            <p:cNvPicPr/>
            <p:nvPr/>
          </p:nvPicPr>
          <p:blipFill>
            <a:blip r:embed="rId4" cstate="print"/>
            <a:stretch>
              <a:fillRect/>
            </a:stretch>
          </p:blipFill>
          <p:spPr>
            <a:xfrm>
              <a:off x="5170932" y="2097785"/>
              <a:ext cx="2352293" cy="2429256"/>
            </a:xfrm>
            <a:prstGeom prst="rect">
              <a:avLst/>
            </a:prstGeom>
          </p:spPr>
        </p:pic>
        <p:sp>
          <p:nvSpPr>
            <p:cNvPr id="7" name="object 7"/>
            <p:cNvSpPr/>
            <p:nvPr/>
          </p:nvSpPr>
          <p:spPr>
            <a:xfrm>
              <a:off x="3693795" y="2905124"/>
              <a:ext cx="1336040" cy="528955"/>
            </a:xfrm>
            <a:custGeom>
              <a:avLst/>
              <a:gdLst/>
              <a:ahLst/>
              <a:cxnLst/>
              <a:rect l="l" t="t" r="r" b="b"/>
              <a:pathLst>
                <a:path w="1336039" h="528954">
                  <a:moveTo>
                    <a:pt x="1071372" y="0"/>
                  </a:moveTo>
                  <a:lnTo>
                    <a:pt x="1071372" y="132206"/>
                  </a:lnTo>
                  <a:lnTo>
                    <a:pt x="264414" y="132206"/>
                  </a:lnTo>
                  <a:lnTo>
                    <a:pt x="264414" y="0"/>
                  </a:lnTo>
                  <a:lnTo>
                    <a:pt x="0" y="264413"/>
                  </a:lnTo>
                  <a:lnTo>
                    <a:pt x="264414" y="528827"/>
                  </a:lnTo>
                  <a:lnTo>
                    <a:pt x="264414" y="396620"/>
                  </a:lnTo>
                  <a:lnTo>
                    <a:pt x="1071372" y="396620"/>
                  </a:lnTo>
                  <a:lnTo>
                    <a:pt x="1071372" y="528827"/>
                  </a:lnTo>
                  <a:lnTo>
                    <a:pt x="1335786" y="264413"/>
                  </a:lnTo>
                  <a:lnTo>
                    <a:pt x="1071372" y="0"/>
                  </a:lnTo>
                  <a:close/>
                </a:path>
              </a:pathLst>
            </a:custGeom>
            <a:solidFill>
              <a:srgbClr val="186391"/>
            </a:solidFill>
          </p:spPr>
          <p:txBody>
            <a:bodyPr wrap="square" lIns="0" tIns="0" rIns="0" bIns="0" rtlCol="0"/>
            <a:lstStyle/>
            <a:p>
              <a:endParaRPr/>
            </a:p>
          </p:txBody>
        </p:sp>
        <p:sp>
          <p:nvSpPr>
            <p:cNvPr id="8" name="object 8"/>
            <p:cNvSpPr/>
            <p:nvPr/>
          </p:nvSpPr>
          <p:spPr>
            <a:xfrm>
              <a:off x="3693795" y="2905124"/>
              <a:ext cx="1336040" cy="528955"/>
            </a:xfrm>
            <a:custGeom>
              <a:avLst/>
              <a:gdLst/>
              <a:ahLst/>
              <a:cxnLst/>
              <a:rect l="l" t="t" r="r" b="b"/>
              <a:pathLst>
                <a:path w="1336039" h="528954">
                  <a:moveTo>
                    <a:pt x="0" y="264413"/>
                  </a:moveTo>
                  <a:lnTo>
                    <a:pt x="264414" y="0"/>
                  </a:lnTo>
                  <a:lnTo>
                    <a:pt x="264414" y="132206"/>
                  </a:lnTo>
                  <a:lnTo>
                    <a:pt x="1071372" y="132206"/>
                  </a:lnTo>
                  <a:lnTo>
                    <a:pt x="1071372" y="0"/>
                  </a:lnTo>
                  <a:lnTo>
                    <a:pt x="1335786" y="264413"/>
                  </a:lnTo>
                  <a:lnTo>
                    <a:pt x="1071372" y="528827"/>
                  </a:lnTo>
                  <a:lnTo>
                    <a:pt x="1071372" y="396620"/>
                  </a:lnTo>
                  <a:lnTo>
                    <a:pt x="264414" y="396620"/>
                  </a:lnTo>
                  <a:lnTo>
                    <a:pt x="264414" y="528827"/>
                  </a:lnTo>
                  <a:lnTo>
                    <a:pt x="0" y="264413"/>
                  </a:lnTo>
                  <a:close/>
                </a:path>
              </a:pathLst>
            </a:custGeom>
            <a:ln w="12954">
              <a:solidFill>
                <a:srgbClr val="052539"/>
              </a:solidFill>
            </a:ln>
          </p:spPr>
          <p:txBody>
            <a:bodyPr wrap="square" lIns="0" tIns="0" rIns="0" bIns="0" rtlCol="0"/>
            <a:lstStyle/>
            <a:p>
              <a:endParaRPr/>
            </a:p>
          </p:txBody>
        </p:sp>
        <p:pic>
          <p:nvPicPr>
            <p:cNvPr id="9" name="object 9"/>
            <p:cNvPicPr/>
            <p:nvPr/>
          </p:nvPicPr>
          <p:blipFill>
            <a:blip r:embed="rId5" cstate="print"/>
            <a:stretch>
              <a:fillRect/>
            </a:stretch>
          </p:blipFill>
          <p:spPr>
            <a:xfrm>
              <a:off x="8547353" y="2195321"/>
              <a:ext cx="3057905" cy="2019300"/>
            </a:xfrm>
            <a:prstGeom prst="rect">
              <a:avLst/>
            </a:prstGeom>
          </p:spPr>
        </p:pic>
        <p:sp>
          <p:nvSpPr>
            <p:cNvPr id="10" name="object 10"/>
            <p:cNvSpPr/>
            <p:nvPr/>
          </p:nvSpPr>
          <p:spPr>
            <a:xfrm>
              <a:off x="7611237" y="2931794"/>
              <a:ext cx="843280" cy="547370"/>
            </a:xfrm>
            <a:custGeom>
              <a:avLst/>
              <a:gdLst/>
              <a:ahLst/>
              <a:cxnLst/>
              <a:rect l="l" t="t" r="r" b="b"/>
              <a:pathLst>
                <a:path w="843279" h="547370">
                  <a:moveTo>
                    <a:pt x="569214" y="0"/>
                  </a:moveTo>
                  <a:lnTo>
                    <a:pt x="569214" y="136778"/>
                  </a:lnTo>
                  <a:lnTo>
                    <a:pt x="0" y="136778"/>
                  </a:lnTo>
                  <a:lnTo>
                    <a:pt x="0" y="410336"/>
                  </a:lnTo>
                  <a:lnTo>
                    <a:pt x="569214" y="410336"/>
                  </a:lnTo>
                  <a:lnTo>
                    <a:pt x="569214" y="547115"/>
                  </a:lnTo>
                  <a:lnTo>
                    <a:pt x="842772" y="273557"/>
                  </a:lnTo>
                  <a:lnTo>
                    <a:pt x="569214" y="0"/>
                  </a:lnTo>
                  <a:close/>
                </a:path>
              </a:pathLst>
            </a:custGeom>
            <a:solidFill>
              <a:srgbClr val="186391"/>
            </a:solidFill>
          </p:spPr>
          <p:txBody>
            <a:bodyPr wrap="square" lIns="0" tIns="0" rIns="0" bIns="0" rtlCol="0"/>
            <a:lstStyle/>
            <a:p>
              <a:endParaRPr/>
            </a:p>
          </p:txBody>
        </p:sp>
        <p:sp>
          <p:nvSpPr>
            <p:cNvPr id="11" name="object 11"/>
            <p:cNvSpPr/>
            <p:nvPr/>
          </p:nvSpPr>
          <p:spPr>
            <a:xfrm>
              <a:off x="7611237" y="2931794"/>
              <a:ext cx="843280" cy="547370"/>
            </a:xfrm>
            <a:custGeom>
              <a:avLst/>
              <a:gdLst/>
              <a:ahLst/>
              <a:cxnLst/>
              <a:rect l="l" t="t" r="r" b="b"/>
              <a:pathLst>
                <a:path w="843279" h="547370">
                  <a:moveTo>
                    <a:pt x="0" y="136778"/>
                  </a:moveTo>
                  <a:lnTo>
                    <a:pt x="569214" y="136778"/>
                  </a:lnTo>
                  <a:lnTo>
                    <a:pt x="569214" y="0"/>
                  </a:lnTo>
                  <a:lnTo>
                    <a:pt x="842772" y="273557"/>
                  </a:lnTo>
                  <a:lnTo>
                    <a:pt x="569214" y="547115"/>
                  </a:lnTo>
                  <a:lnTo>
                    <a:pt x="569214" y="410336"/>
                  </a:lnTo>
                  <a:lnTo>
                    <a:pt x="0" y="410336"/>
                  </a:lnTo>
                  <a:lnTo>
                    <a:pt x="0" y="136778"/>
                  </a:lnTo>
                  <a:close/>
                </a:path>
              </a:pathLst>
            </a:custGeom>
            <a:ln w="12954">
              <a:solidFill>
                <a:srgbClr val="052539"/>
              </a:solidFill>
            </a:ln>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1990" y="228600"/>
            <a:ext cx="6732779" cy="843821"/>
          </a:xfrm>
          <a:prstGeom prst="rect">
            <a:avLst/>
          </a:prstGeom>
        </p:spPr>
        <p:txBody>
          <a:bodyPr vert="horz" wrap="square" lIns="0" tIns="12700" rIns="0" bIns="0" rtlCol="0">
            <a:spAutoFit/>
          </a:bodyPr>
          <a:lstStyle/>
          <a:p>
            <a:pPr marL="41275">
              <a:lnSpc>
                <a:spcPct val="100000"/>
              </a:lnSpc>
              <a:spcBef>
                <a:spcPts val="100"/>
              </a:spcBef>
            </a:pPr>
            <a:r>
              <a:rPr lang="en-US" b="1" i="0" dirty="0">
                <a:solidFill>
                  <a:srgbClr val="404040"/>
                </a:solidFill>
                <a:effectLst/>
                <a:latin typeface="DeepSeek-CJK-patch"/>
              </a:rPr>
              <a:t>Feature Introduction</a:t>
            </a:r>
            <a:endParaRPr spc="-15" dirty="0"/>
          </a:p>
        </p:txBody>
      </p:sp>
      <p:pic>
        <p:nvPicPr>
          <p:cNvPr id="3" name="object 3"/>
          <p:cNvPicPr/>
          <p:nvPr/>
        </p:nvPicPr>
        <p:blipFill>
          <a:blip r:embed="rId3" cstate="print"/>
          <a:stretch>
            <a:fillRect/>
          </a:stretch>
        </p:blipFill>
        <p:spPr>
          <a:xfrm>
            <a:off x="-11049" y="2253995"/>
            <a:ext cx="12214098" cy="1299210"/>
          </a:xfrm>
          <a:prstGeom prst="rect">
            <a:avLst/>
          </a:prstGeom>
        </p:spPr>
      </p:pic>
      <p:graphicFrame>
        <p:nvGraphicFramePr>
          <p:cNvPr id="4" name="object 4"/>
          <p:cNvGraphicFramePr>
            <a:graphicFrameLocks noGrp="1"/>
          </p:cNvGraphicFramePr>
          <p:nvPr>
            <p:extLst>
              <p:ext uri="{D42A27DB-BD31-4B8C-83A1-F6EECF244321}">
                <p14:modId xmlns:p14="http://schemas.microsoft.com/office/powerpoint/2010/main" val="1937855646"/>
              </p:ext>
            </p:extLst>
          </p:nvPr>
        </p:nvGraphicFramePr>
        <p:xfrm>
          <a:off x="152400" y="2362200"/>
          <a:ext cx="11048999" cy="3829049"/>
        </p:xfrm>
        <a:graphic>
          <a:graphicData uri="http://schemas.openxmlformats.org/drawingml/2006/table">
            <a:tbl>
              <a:tblPr firstRow="1" bandRow="1">
                <a:tableStyleId>{2D5ABB26-0587-4C30-8999-92F81FD0307C}</a:tableStyleId>
              </a:tblPr>
              <a:tblGrid>
                <a:gridCol w="1973226">
                  <a:extLst>
                    <a:ext uri="{9D8B030D-6E8A-4147-A177-3AD203B41FA5}">
                      <a16:colId xmlns:a16="http://schemas.microsoft.com/office/drawing/2014/main" val="20000"/>
                    </a:ext>
                  </a:extLst>
                </a:gridCol>
                <a:gridCol w="2370418">
                  <a:extLst>
                    <a:ext uri="{9D8B030D-6E8A-4147-A177-3AD203B41FA5}">
                      <a16:colId xmlns:a16="http://schemas.microsoft.com/office/drawing/2014/main" val="20001"/>
                    </a:ext>
                  </a:extLst>
                </a:gridCol>
                <a:gridCol w="2989417">
                  <a:extLst>
                    <a:ext uri="{9D8B030D-6E8A-4147-A177-3AD203B41FA5}">
                      <a16:colId xmlns:a16="http://schemas.microsoft.com/office/drawing/2014/main" val="20002"/>
                    </a:ext>
                  </a:extLst>
                </a:gridCol>
                <a:gridCol w="1785578">
                  <a:extLst>
                    <a:ext uri="{9D8B030D-6E8A-4147-A177-3AD203B41FA5}">
                      <a16:colId xmlns:a16="http://schemas.microsoft.com/office/drawing/2014/main" val="20003"/>
                    </a:ext>
                  </a:extLst>
                </a:gridCol>
                <a:gridCol w="1930360">
                  <a:extLst>
                    <a:ext uri="{9D8B030D-6E8A-4147-A177-3AD203B41FA5}">
                      <a16:colId xmlns:a16="http://schemas.microsoft.com/office/drawing/2014/main" val="20004"/>
                    </a:ext>
                  </a:extLst>
                </a:gridCol>
              </a:tblGrid>
              <a:tr h="1344930">
                <a:tc>
                  <a:txBody>
                    <a:bodyPr/>
                    <a:lstStyle/>
                    <a:p>
                      <a:pPr marL="427990">
                        <a:lnSpc>
                          <a:spcPct val="100000"/>
                        </a:lnSpc>
                        <a:spcBef>
                          <a:spcPts val="455"/>
                        </a:spcBef>
                      </a:pPr>
                      <a:r>
                        <a:rPr lang="en-US" sz="1200" b="1" i="0" dirty="0">
                          <a:solidFill>
                            <a:schemeClr val="bg1"/>
                          </a:solidFill>
                          <a:effectLst/>
                          <a:latin typeface="Times New Roman" panose="02020603050405020304" pitchFamily="18" charset="0"/>
                          <a:ea typeface="+mn-ea"/>
                          <a:cs typeface="Times New Roman" panose="02020603050405020304" pitchFamily="18" charset="0"/>
                        </a:rPr>
                        <a:t>           Password         </a:t>
                      </a:r>
                    </a:p>
                    <a:p>
                      <a:pPr marL="427990">
                        <a:lnSpc>
                          <a:spcPct val="100000"/>
                        </a:lnSpc>
                        <a:spcBef>
                          <a:spcPts val="455"/>
                        </a:spcBef>
                      </a:pPr>
                      <a:r>
                        <a:rPr lang="en-US" sz="1200" b="1" i="0" dirty="0">
                          <a:solidFill>
                            <a:schemeClr val="bg1"/>
                          </a:solidFill>
                          <a:effectLst/>
                          <a:latin typeface="Times New Roman" panose="02020603050405020304" pitchFamily="18" charset="0"/>
                          <a:ea typeface="+mn-ea"/>
                          <a:cs typeface="Times New Roman" panose="02020603050405020304" pitchFamily="18" charset="0"/>
                        </a:rPr>
                        <a:t>             Function</a:t>
                      </a:r>
                      <a:endParaRPr sz="12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sz="1200" dirty="0">
                        <a:latin typeface="Times New Roman" panose="02020603050405020304" pitchFamily="18" charset="0"/>
                        <a:cs typeface="Times New Roman" panose="02020603050405020304" pitchFamily="18" charset="0"/>
                      </a:endParaRPr>
                    </a:p>
                    <a:p>
                      <a:pPr marL="450850">
                        <a:lnSpc>
                          <a:spcPct val="100000"/>
                        </a:lnSpc>
                        <a:spcBef>
                          <a:spcPts val="915"/>
                        </a:spcBef>
                      </a:pPr>
                      <a:r>
                        <a:rPr lang="en-US" sz="2000" b="1" spc="-20" dirty="0">
                          <a:solidFill>
                            <a:srgbClr val="FFFFFF"/>
                          </a:solidFill>
                          <a:latin typeface="Times New Roman" panose="02020603050405020304" pitchFamily="18" charset="0"/>
                          <a:cs typeface="Times New Roman" panose="02020603050405020304" pitchFamily="18" charset="0"/>
                        </a:rPr>
                        <a:t>       </a:t>
                      </a:r>
                      <a:r>
                        <a:rPr sz="2000" b="1" spc="-20" dirty="0">
                          <a:solidFill>
                            <a:srgbClr val="FFFFFF"/>
                          </a:solidFill>
                          <a:latin typeface="Times New Roman" panose="02020603050405020304" pitchFamily="18" charset="0"/>
                          <a:cs typeface="Times New Roman" panose="02020603050405020304" pitchFamily="18" charset="0"/>
                        </a:rPr>
                        <a:t>1234</a:t>
                      </a:r>
                      <a:endParaRPr sz="2000" dirty="0">
                        <a:latin typeface="Times New Roman" panose="02020603050405020304" pitchFamily="18" charset="0"/>
                        <a:cs typeface="Times New Roman" panose="02020603050405020304" pitchFamily="18" charset="0"/>
                      </a:endParaRPr>
                    </a:p>
                  </a:txBody>
                  <a:tcPr marL="0" marR="0" marT="57785" marB="0"/>
                </a:tc>
                <a:tc>
                  <a:txBody>
                    <a:bodyPr/>
                    <a:lstStyle/>
                    <a:p>
                      <a:pPr marR="3175" algn="ctr">
                        <a:lnSpc>
                          <a:spcPct val="100000"/>
                        </a:lnSpc>
                        <a:spcBef>
                          <a:spcPts val="265"/>
                        </a:spcBef>
                      </a:pPr>
                      <a:r>
                        <a:rPr lang="en-US" sz="1200" b="1" i="0" dirty="0">
                          <a:solidFill>
                            <a:schemeClr val="bg1"/>
                          </a:solidFill>
                          <a:effectLst/>
                          <a:latin typeface="Times New Roman" panose="02020603050405020304" pitchFamily="18" charset="0"/>
                          <a:ea typeface="+mn-ea"/>
                          <a:cs typeface="Times New Roman" panose="02020603050405020304" pitchFamily="18" charset="0"/>
                        </a:rPr>
                        <a:t>                           Function Selection</a:t>
                      </a:r>
                      <a:endParaRPr sz="12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sz="12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15"/>
                        </a:spcBef>
                      </a:pPr>
                      <a:endParaRPr sz="950" dirty="0">
                        <a:solidFill>
                          <a:schemeClr val="bg1"/>
                        </a:solidFill>
                        <a:latin typeface="Times New Roman" panose="02020603050405020304" pitchFamily="18" charset="0"/>
                        <a:cs typeface="Times New Roman" panose="02020603050405020304" pitchFamily="18" charset="0"/>
                      </a:endParaRPr>
                    </a:p>
                    <a:p>
                      <a:pPr marR="3810" algn="ctr">
                        <a:lnSpc>
                          <a:spcPct val="100000"/>
                        </a:lnSpc>
                      </a:pPr>
                      <a:r>
                        <a:rPr lang="en-US" sz="2000" b="1" spc="-25" dirty="0">
                          <a:solidFill>
                            <a:schemeClr val="bg1"/>
                          </a:solidFill>
                          <a:latin typeface="Times New Roman" panose="02020603050405020304" pitchFamily="18" charset="0"/>
                          <a:cs typeface="Times New Roman" panose="02020603050405020304" pitchFamily="18" charset="0"/>
                        </a:rPr>
                        <a:t>     </a:t>
                      </a:r>
                      <a:r>
                        <a:rPr sz="2000" b="1" spc="-25" dirty="0">
                          <a:solidFill>
                            <a:schemeClr val="bg1"/>
                          </a:solidFill>
                          <a:latin typeface="Times New Roman" panose="02020603050405020304" pitchFamily="18" charset="0"/>
                          <a:cs typeface="Times New Roman" panose="02020603050405020304" pitchFamily="18" charset="0"/>
                        </a:rPr>
                        <a:t>0/1</a:t>
                      </a:r>
                      <a:endParaRPr sz="2000" dirty="0">
                        <a:solidFill>
                          <a:schemeClr val="bg1"/>
                        </a:solidFill>
                        <a:latin typeface="Times New Roman" panose="02020603050405020304" pitchFamily="18" charset="0"/>
                        <a:cs typeface="Times New Roman" panose="02020603050405020304" pitchFamily="18" charset="0"/>
                      </a:endParaRPr>
                    </a:p>
                  </a:txBody>
                  <a:tcPr marL="0" marR="0" marT="33655" marB="0"/>
                </a:tc>
                <a:tc>
                  <a:txBody>
                    <a:bodyPr/>
                    <a:lstStyle/>
                    <a:p>
                      <a:pPr marL="11430" algn="ctr">
                        <a:lnSpc>
                          <a:spcPct val="100000"/>
                        </a:lnSpc>
                        <a:spcBef>
                          <a:spcPts val="75"/>
                        </a:spcBef>
                      </a:pPr>
                      <a:r>
                        <a:rPr lang="en-US" sz="1200" b="1" i="0" dirty="0">
                          <a:solidFill>
                            <a:schemeClr val="bg1"/>
                          </a:solidFill>
                          <a:effectLst/>
                          <a:latin typeface="Times New Roman" panose="02020603050405020304" pitchFamily="18" charset="0"/>
                          <a:ea typeface="+mn-ea"/>
                          <a:cs typeface="Times New Roman" panose="02020603050405020304" pitchFamily="18" charset="0"/>
                        </a:rPr>
                        <a:t>      Function “0"</a:t>
                      </a:r>
                      <a:endParaRPr sz="1200" dirty="0">
                        <a:solidFill>
                          <a:schemeClr val="bg1"/>
                        </a:solidFill>
                        <a:latin typeface="Times New Roman" panose="02020603050405020304" pitchFamily="18" charset="0"/>
                        <a:cs typeface="Times New Roman" panose="02020603050405020304" pitchFamily="18" charset="0"/>
                      </a:endParaRPr>
                    </a:p>
                    <a:p>
                      <a:pPr marL="11430" algn="ctr">
                        <a:lnSpc>
                          <a:spcPct val="100000"/>
                        </a:lnSpc>
                        <a:spcBef>
                          <a:spcPts val="1090"/>
                        </a:spcBef>
                      </a:pPr>
                      <a:endParaRPr lang="en-US" sz="1300" b="0" i="0" dirty="0">
                        <a:solidFill>
                          <a:schemeClr val="bg1"/>
                        </a:solidFill>
                        <a:effectLst/>
                        <a:latin typeface="Times New Roman" panose="02020603050405020304" pitchFamily="18" charset="0"/>
                        <a:ea typeface="+mn-ea"/>
                        <a:cs typeface="Times New Roman" panose="02020603050405020304" pitchFamily="18" charset="0"/>
                      </a:endParaRPr>
                    </a:p>
                    <a:p>
                      <a:pPr marL="11430" algn="ctr">
                        <a:lnSpc>
                          <a:spcPct val="100000"/>
                        </a:lnSpc>
                        <a:spcBef>
                          <a:spcPts val="1090"/>
                        </a:spcBef>
                      </a:pPr>
                      <a:r>
                        <a:rPr lang="en-US" sz="2000" b="1" i="0" dirty="0">
                          <a:solidFill>
                            <a:schemeClr val="bg1"/>
                          </a:solidFill>
                          <a:effectLst/>
                          <a:latin typeface="Times New Roman" panose="02020603050405020304" pitchFamily="18" charset="0"/>
                          <a:ea typeface="+mn-ea"/>
                          <a:cs typeface="Times New Roman" panose="02020603050405020304" pitchFamily="18" charset="0"/>
                        </a:rPr>
                        <a:t>Timer</a:t>
                      </a:r>
                      <a:endParaRPr sz="2000" dirty="0">
                        <a:solidFill>
                          <a:schemeClr val="bg1"/>
                        </a:solidFill>
                        <a:latin typeface="Times New Roman" panose="02020603050405020304" pitchFamily="18" charset="0"/>
                        <a:cs typeface="Times New Roman" panose="02020603050405020304" pitchFamily="18" charset="0"/>
                      </a:endParaRPr>
                    </a:p>
                  </a:txBody>
                  <a:tcPr marL="0" marR="0" marT="9525" marB="0"/>
                </a:tc>
                <a:tc>
                  <a:txBody>
                    <a:bodyPr/>
                    <a:lstStyle/>
                    <a:p>
                      <a:pPr algn="ctr">
                        <a:lnSpc>
                          <a:spcPts val="1325"/>
                        </a:lnSpc>
                      </a:pPr>
                      <a:r>
                        <a:rPr lang="en-US" sz="1200" b="1" i="0" dirty="0">
                          <a:solidFill>
                            <a:schemeClr val="bg1"/>
                          </a:solidFill>
                          <a:effectLst/>
                          <a:latin typeface="Times New Roman" panose="02020603050405020304" pitchFamily="18" charset="0"/>
                          <a:ea typeface="+mn-ea"/>
                          <a:cs typeface="Times New Roman" panose="02020603050405020304" pitchFamily="18" charset="0"/>
                        </a:rPr>
                        <a:t>     Function "1“ </a:t>
                      </a:r>
                      <a:endParaRPr sz="13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sz="1300" dirty="0">
                        <a:solidFill>
                          <a:schemeClr val="bg1"/>
                        </a:solidFill>
                        <a:latin typeface="Times New Roman" panose="02020603050405020304" pitchFamily="18" charset="0"/>
                        <a:cs typeface="Times New Roman" panose="02020603050405020304" pitchFamily="18" charset="0"/>
                      </a:endParaRPr>
                    </a:p>
                    <a:p>
                      <a:pPr algn="ctr">
                        <a:lnSpc>
                          <a:spcPct val="100000"/>
                        </a:lnSpc>
                      </a:pPr>
                      <a:endParaRPr lang="en-US" sz="1100" b="0" i="0" dirty="0">
                        <a:solidFill>
                          <a:schemeClr val="bg1"/>
                        </a:solidFill>
                        <a:effectLst/>
                        <a:latin typeface="Times New Roman" panose="02020603050405020304" pitchFamily="18" charset="0"/>
                        <a:ea typeface="+mn-ea"/>
                        <a:cs typeface="Times New Roman" panose="02020603050405020304" pitchFamily="18" charset="0"/>
                      </a:endParaRPr>
                    </a:p>
                    <a:p>
                      <a:pPr algn="ctr">
                        <a:lnSpc>
                          <a:spcPct val="100000"/>
                        </a:lnSpc>
                      </a:pPr>
                      <a:r>
                        <a:rPr lang="en-US" sz="2000" b="1" i="0" dirty="0">
                          <a:solidFill>
                            <a:schemeClr val="bg1"/>
                          </a:solidFill>
                          <a:effectLst/>
                          <a:latin typeface="Times New Roman" panose="02020603050405020304" pitchFamily="18" charset="0"/>
                          <a:ea typeface="+mn-ea"/>
                          <a:cs typeface="Times New Roman" panose="02020603050405020304" pitchFamily="18" charset="0"/>
                        </a:rPr>
                        <a:t>Calculator</a:t>
                      </a:r>
                      <a:endParaRPr sz="2000" dirty="0">
                        <a:solidFill>
                          <a:schemeClr val="bg1"/>
                        </a:solidFill>
                        <a:latin typeface="Times New Roman" panose="02020603050405020304" pitchFamily="18" charset="0"/>
                        <a:cs typeface="Times New Roman" panose="02020603050405020304" pitchFamily="18" charset="0"/>
                      </a:endParaRPr>
                    </a:p>
                  </a:txBody>
                  <a:tcPr marL="0" marR="0" marT="0" marB="0"/>
                </a:tc>
                <a:tc>
                  <a:txBody>
                    <a:bodyPr/>
                    <a:lstStyle/>
                    <a:p>
                      <a:pPr marL="393065" algn="ctr">
                        <a:lnSpc>
                          <a:spcPct val="100000"/>
                        </a:lnSpc>
                        <a:spcBef>
                          <a:spcPts val="455"/>
                        </a:spcBef>
                      </a:pPr>
                      <a:r>
                        <a:rPr lang="en-US" sz="1200" b="1" i="0" dirty="0">
                          <a:solidFill>
                            <a:schemeClr val="bg1"/>
                          </a:solidFill>
                          <a:effectLst/>
                          <a:latin typeface="Times New Roman" panose="02020603050405020304" pitchFamily="18" charset="0"/>
                          <a:ea typeface="+mn-ea"/>
                          <a:cs typeface="Times New Roman" panose="02020603050405020304" pitchFamily="18" charset="0"/>
                        </a:rPr>
                        <a:t>       Function Selection</a:t>
                      </a:r>
                      <a:endParaRPr sz="1200" dirty="0">
                        <a:solidFill>
                          <a:schemeClr val="bg1"/>
                        </a:solidFill>
                        <a:latin typeface="Times New Roman" panose="02020603050405020304" pitchFamily="18" charset="0"/>
                        <a:cs typeface="Times New Roman" panose="02020603050405020304" pitchFamily="18" charset="0"/>
                      </a:endParaRPr>
                    </a:p>
                    <a:p>
                      <a:pPr>
                        <a:lnSpc>
                          <a:spcPct val="100000"/>
                        </a:lnSpc>
                      </a:pPr>
                      <a:endParaRPr sz="1200" dirty="0">
                        <a:solidFill>
                          <a:schemeClr val="bg1"/>
                        </a:solidFill>
                        <a:latin typeface="Times New Roman" panose="02020603050405020304" pitchFamily="18" charset="0"/>
                        <a:cs typeface="Times New Roman" panose="02020603050405020304" pitchFamily="18" charset="0"/>
                      </a:endParaRPr>
                    </a:p>
                    <a:p>
                      <a:pPr marL="392430" algn="ctr">
                        <a:lnSpc>
                          <a:spcPct val="100000"/>
                        </a:lnSpc>
                        <a:spcBef>
                          <a:spcPts val="915"/>
                        </a:spcBef>
                      </a:pPr>
                      <a:r>
                        <a:rPr sz="2000" b="1" spc="-25" dirty="0">
                          <a:solidFill>
                            <a:schemeClr val="bg1"/>
                          </a:solidFill>
                          <a:latin typeface="Times New Roman" panose="02020603050405020304" pitchFamily="18" charset="0"/>
                          <a:cs typeface="Times New Roman" panose="02020603050405020304" pitchFamily="18" charset="0"/>
                        </a:rPr>
                        <a:t>0/1</a:t>
                      </a:r>
                      <a:endParaRPr sz="2000" dirty="0">
                        <a:solidFill>
                          <a:schemeClr val="bg1"/>
                        </a:solidFill>
                        <a:latin typeface="Times New Roman" panose="02020603050405020304" pitchFamily="18" charset="0"/>
                        <a:cs typeface="Times New Roman" panose="02020603050405020304" pitchFamily="18" charset="0"/>
                      </a:endParaRPr>
                    </a:p>
                  </a:txBody>
                  <a:tcPr marL="0" marR="0" marT="57785" marB="0"/>
                </a:tc>
                <a:extLst>
                  <a:ext uri="{0D108BD9-81ED-4DB2-BD59-A6C34878D82A}">
                    <a16:rowId xmlns:a16="http://schemas.microsoft.com/office/drawing/2014/main" val="10000"/>
                  </a:ext>
                </a:extLst>
              </a:tr>
              <a:tr h="527050">
                <a:tc>
                  <a:txBody>
                    <a:bodyPr/>
                    <a:lstStyle/>
                    <a:p>
                      <a:pPr>
                        <a:lnSpc>
                          <a:spcPct val="100000"/>
                        </a:lnSpc>
                      </a:pPr>
                      <a:endParaRPr sz="1200" dirty="0">
                        <a:latin typeface="Times New Roman" panose="02020603050405020304" pitchFamily="18" charset="0"/>
                        <a:cs typeface="Times New Roman" panose="02020603050405020304" pitchFamily="18" charset="0"/>
                      </a:endParaRPr>
                    </a:p>
                    <a:p>
                      <a:pPr marR="414020" algn="ctr">
                        <a:lnSpc>
                          <a:spcPct val="100000"/>
                        </a:lnSpc>
                        <a:spcBef>
                          <a:spcPts val="1050"/>
                        </a:spcBef>
                      </a:pPr>
                      <a:r>
                        <a:rPr lang="en-US" sz="1600" b="1" i="0" dirty="0">
                          <a:solidFill>
                            <a:schemeClr val="tx1"/>
                          </a:solidFill>
                          <a:effectLst/>
                          <a:latin typeface="Times New Roman" panose="02020603050405020304" pitchFamily="18" charset="0"/>
                          <a:ea typeface="+mn-ea"/>
                          <a:cs typeface="Times New Roman" panose="02020603050405020304" pitchFamily="18" charset="0"/>
                        </a:rPr>
                        <a:t>Password Function</a:t>
                      </a:r>
                      <a:endParaRPr sz="1600" dirty="0">
                        <a:latin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pPr>
                      <a:endParaRPr sz="1200" dirty="0">
                        <a:latin typeface="Times New Roman" panose="02020603050405020304" pitchFamily="18" charset="0"/>
                        <a:cs typeface="Times New Roman" panose="02020603050405020304" pitchFamily="18" charset="0"/>
                      </a:endParaRPr>
                    </a:p>
                    <a:p>
                      <a:pPr marR="20955" algn="ctr">
                        <a:lnSpc>
                          <a:spcPct val="100000"/>
                        </a:lnSpc>
                        <a:spcBef>
                          <a:spcPts val="1050"/>
                        </a:spcBef>
                      </a:pPr>
                      <a:r>
                        <a:rPr lang="en-US" sz="1600" b="1" i="0" dirty="0">
                          <a:solidFill>
                            <a:schemeClr val="tx1"/>
                          </a:solidFill>
                          <a:effectLst/>
                          <a:latin typeface="Times New Roman" panose="02020603050405020304" pitchFamily="18" charset="0"/>
                          <a:ea typeface="+mn-ea"/>
                          <a:cs typeface="Times New Roman" panose="02020603050405020304" pitchFamily="18" charset="0"/>
                        </a:rPr>
                        <a:t>Function Selection</a:t>
                      </a:r>
                      <a:endParaRPr sz="1600" dirty="0">
                        <a:solidFill>
                          <a:schemeClr val="tx1"/>
                        </a:solidFill>
                        <a:latin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pPr>
                      <a:endParaRPr sz="1200" dirty="0">
                        <a:latin typeface="Times New Roman" panose="02020603050405020304" pitchFamily="18" charset="0"/>
                        <a:cs typeface="Times New Roman" panose="02020603050405020304" pitchFamily="18" charset="0"/>
                      </a:endParaRPr>
                    </a:p>
                    <a:p>
                      <a:pPr algn="ctr">
                        <a:lnSpc>
                          <a:spcPct val="100000"/>
                        </a:lnSpc>
                        <a:spcBef>
                          <a:spcPts val="1050"/>
                        </a:spcBef>
                      </a:pPr>
                      <a:r>
                        <a:rPr lang="en-US" altLang="zh-TW" sz="1600" b="1" spc="-35" dirty="0">
                          <a:solidFill>
                            <a:srgbClr val="404040"/>
                          </a:solidFill>
                          <a:latin typeface="Times New Roman" panose="02020603050405020304" pitchFamily="18" charset="0"/>
                          <a:cs typeface="Times New Roman" panose="02020603050405020304" pitchFamily="18" charset="0"/>
                        </a:rPr>
                        <a:t>Timer</a:t>
                      </a:r>
                      <a:endParaRPr sz="1600" dirty="0">
                        <a:latin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pPr>
                      <a:endParaRPr lang="en-US" sz="1200" dirty="0">
                        <a:latin typeface="Times New Roman" panose="02020603050405020304" pitchFamily="18" charset="0"/>
                        <a:cs typeface="Times New Roman" panose="02020603050405020304" pitchFamily="18" charset="0"/>
                      </a:endParaRPr>
                    </a:p>
                    <a:p>
                      <a:pPr marR="12700" algn="ctr">
                        <a:lnSpc>
                          <a:spcPct val="100000"/>
                        </a:lnSpc>
                        <a:spcBef>
                          <a:spcPts val="1050"/>
                        </a:spcBef>
                      </a:pPr>
                      <a:r>
                        <a:rPr lang="en-US" altLang="zh-TW" sz="1600" b="1" spc="-35" dirty="0">
                          <a:solidFill>
                            <a:srgbClr val="404040"/>
                          </a:solidFill>
                          <a:latin typeface="Times New Roman" panose="02020603050405020304" pitchFamily="18" charset="0"/>
                          <a:cs typeface="Times New Roman" panose="02020603050405020304" pitchFamily="18" charset="0"/>
                        </a:rPr>
                        <a:t>Calculator</a:t>
                      </a:r>
                      <a:endParaRPr lang="zh-TW" altLang="en-US" sz="1600" dirty="0">
                        <a:latin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pPr>
                      <a:endParaRPr sz="1200" dirty="0">
                        <a:latin typeface="Times New Roman" panose="02020603050405020304" pitchFamily="18" charset="0"/>
                        <a:cs typeface="Times New Roman" panose="02020603050405020304" pitchFamily="18" charset="0"/>
                      </a:endParaRPr>
                    </a:p>
                    <a:p>
                      <a:pPr marL="375285" algn="ctr">
                        <a:lnSpc>
                          <a:spcPct val="100000"/>
                        </a:lnSpc>
                        <a:spcBef>
                          <a:spcPts val="1050"/>
                        </a:spcBef>
                      </a:pPr>
                      <a:r>
                        <a:rPr lang="en-US" sz="1600" b="1" i="0" dirty="0">
                          <a:solidFill>
                            <a:schemeClr val="tx1"/>
                          </a:solidFill>
                          <a:effectLst/>
                          <a:latin typeface="+mn-lt"/>
                          <a:ea typeface="+mn-ea"/>
                          <a:cs typeface="+mn-cs"/>
                        </a:rPr>
                        <a:t>Return to Function Selection</a:t>
                      </a:r>
                      <a:endParaRPr sz="1600" dirty="0">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1"/>
                  </a:ext>
                </a:extLst>
              </a:tr>
              <a:tr h="254635">
                <a:tc>
                  <a:txBody>
                    <a:bodyPr/>
                    <a:lstStyle/>
                    <a:p>
                      <a:pPr marR="394335" algn="ctr">
                        <a:lnSpc>
                          <a:spcPct val="100000"/>
                        </a:lnSpc>
                        <a:spcBef>
                          <a:spcPts val="459"/>
                        </a:spcBef>
                      </a:pPr>
                      <a:r>
                        <a:rPr lang="en-US" sz="1200" b="1" i="0" dirty="0">
                          <a:solidFill>
                            <a:srgbClr val="404040"/>
                          </a:solidFill>
                          <a:effectLst/>
                          <a:latin typeface="Times New Roman" panose="02020603050405020304" pitchFamily="18" charset="0"/>
                          <a:cs typeface="Times New Roman" panose="02020603050405020304" pitchFamily="18" charset="0"/>
                        </a:rPr>
                        <a:t>Input via 8051 Keypad</a:t>
                      </a:r>
                      <a:endParaRPr sz="1000" dirty="0">
                        <a:latin typeface="Times New Roman" panose="02020603050405020304" pitchFamily="18" charset="0"/>
                        <a:cs typeface="Times New Roman" panose="02020603050405020304" pitchFamily="18" charset="0"/>
                      </a:endParaRPr>
                    </a:p>
                  </a:txBody>
                  <a:tcPr marL="0" marR="0" marT="58419" marB="0"/>
                </a:tc>
                <a:tc>
                  <a:txBody>
                    <a:bodyPr/>
                    <a:lstStyle/>
                    <a:p>
                      <a:pPr marR="635" algn="ctr">
                        <a:lnSpc>
                          <a:spcPts val="1395"/>
                        </a:lnSpc>
                        <a:spcBef>
                          <a:spcPts val="509"/>
                        </a:spcBef>
                      </a:pPr>
                      <a:r>
                        <a:rPr lang="en-US" sz="1200" b="1" i="0" dirty="0">
                          <a:solidFill>
                            <a:srgbClr val="404040"/>
                          </a:solidFill>
                          <a:effectLst/>
                          <a:latin typeface="Times New Roman" panose="02020603050405020304" pitchFamily="18" charset="0"/>
                          <a:cs typeface="Times New Roman" panose="02020603050405020304" pitchFamily="18" charset="0"/>
                        </a:rPr>
                        <a:t>Function Selection via Keypad</a:t>
                      </a:r>
                      <a:endParaRPr sz="1000" dirty="0">
                        <a:latin typeface="Times New Roman" panose="02020603050405020304" pitchFamily="18" charset="0"/>
                        <a:cs typeface="Times New Roman" panose="02020603050405020304" pitchFamily="18" charset="0"/>
                      </a:endParaRPr>
                    </a:p>
                  </a:txBody>
                  <a:tcPr marL="0" marR="0" marT="64769" marB="0"/>
                </a:tc>
                <a:tc>
                  <a:txBody>
                    <a:bodyPr/>
                    <a:lstStyle/>
                    <a:p>
                      <a:pPr marL="14604" algn="ctr">
                        <a:lnSpc>
                          <a:spcPts val="1395"/>
                        </a:lnSpc>
                        <a:spcBef>
                          <a:spcPts val="509"/>
                        </a:spcBef>
                      </a:pPr>
                      <a:r>
                        <a:rPr lang="en-US" sz="1200" b="1" i="0" dirty="0">
                          <a:solidFill>
                            <a:srgbClr val="404040"/>
                          </a:solidFill>
                          <a:effectLst/>
                          <a:latin typeface="Times New Roman" panose="02020603050405020304" pitchFamily="18" charset="0"/>
                          <a:cs typeface="Times New Roman" panose="02020603050405020304" pitchFamily="18" charset="0"/>
                        </a:rPr>
                        <a:t>Countdown Initiation via Keypad Input</a:t>
                      </a:r>
                      <a:endParaRPr sz="1000" dirty="0">
                        <a:latin typeface="Times New Roman" panose="02020603050405020304" pitchFamily="18" charset="0"/>
                        <a:cs typeface="Times New Roman" panose="02020603050405020304" pitchFamily="18" charset="0"/>
                      </a:endParaRPr>
                    </a:p>
                  </a:txBody>
                  <a:tcPr marL="0" marR="0" marT="64769" marB="0"/>
                </a:tc>
                <a:tc>
                  <a:txBody>
                    <a:bodyPr/>
                    <a:lstStyle/>
                    <a:p>
                      <a:pPr marL="0" indent="0" algn="l"/>
                      <a:r>
                        <a:rPr lang="en-US" sz="1200" b="1" i="0" dirty="0">
                          <a:solidFill>
                            <a:srgbClr val="404040"/>
                          </a:solidFill>
                          <a:effectLst/>
                          <a:latin typeface="Times New Roman" panose="02020603050405020304" pitchFamily="18" charset="0"/>
                          <a:cs typeface="Times New Roman" panose="02020603050405020304" pitchFamily="18" charset="0"/>
                        </a:rPr>
                        <a:t>    Calculator Functions</a:t>
                      </a:r>
                      <a:r>
                        <a:rPr lang="en-US" sz="1200" b="0" i="0" dirty="0">
                          <a:solidFill>
                            <a:srgbClr val="404040"/>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200" b="1" i="0" dirty="0">
                          <a:solidFill>
                            <a:srgbClr val="404040"/>
                          </a:solidFill>
                          <a:effectLst/>
                          <a:latin typeface="Times New Roman" panose="02020603050405020304" pitchFamily="18" charset="0"/>
                          <a:cs typeface="Times New Roman" panose="02020603050405020304" pitchFamily="18" charset="0"/>
                        </a:rPr>
                        <a:t> "F" key</a:t>
                      </a:r>
                      <a:r>
                        <a:rPr lang="en-US" sz="1200" b="0" i="0" dirty="0">
                          <a:solidFill>
                            <a:srgbClr val="404040"/>
                          </a:solidFill>
                          <a:effectLst/>
                          <a:latin typeface="Times New Roman" panose="02020603050405020304" pitchFamily="18" charset="0"/>
                          <a:cs typeface="Times New Roman" panose="02020603050405020304" pitchFamily="18" charset="0"/>
                        </a:rPr>
                        <a:t>: Addition (+)</a:t>
                      </a:r>
                    </a:p>
                    <a:p>
                      <a:pPr algn="l">
                        <a:buFont typeface="Arial" panose="020B0604020202020204" pitchFamily="34" charset="0"/>
                        <a:buChar char="•"/>
                      </a:pPr>
                      <a:r>
                        <a:rPr lang="en-US" sz="1200" b="1" i="0" dirty="0">
                          <a:solidFill>
                            <a:srgbClr val="404040"/>
                          </a:solidFill>
                          <a:effectLst/>
                          <a:latin typeface="Times New Roman" panose="02020603050405020304" pitchFamily="18" charset="0"/>
                          <a:cs typeface="Times New Roman" panose="02020603050405020304" pitchFamily="18" charset="0"/>
                        </a:rPr>
                        <a:t>"E" key</a:t>
                      </a:r>
                      <a:r>
                        <a:rPr lang="en-US" sz="1200" b="0" i="0" dirty="0">
                          <a:solidFill>
                            <a:srgbClr val="404040"/>
                          </a:solidFill>
                          <a:effectLst/>
                          <a:latin typeface="Times New Roman" panose="02020603050405020304" pitchFamily="18" charset="0"/>
                          <a:cs typeface="Times New Roman" panose="02020603050405020304" pitchFamily="18" charset="0"/>
                        </a:rPr>
                        <a:t>: Subtraction (-)</a:t>
                      </a:r>
                    </a:p>
                    <a:p>
                      <a:pPr algn="l">
                        <a:buFont typeface="Arial" panose="020B0604020202020204" pitchFamily="34" charset="0"/>
                        <a:buChar char="•"/>
                      </a:pPr>
                      <a:r>
                        <a:rPr lang="en-US" sz="1200" b="1" i="0" dirty="0">
                          <a:solidFill>
                            <a:srgbClr val="404040"/>
                          </a:solidFill>
                          <a:effectLst/>
                          <a:latin typeface="Times New Roman" panose="02020603050405020304" pitchFamily="18" charset="0"/>
                          <a:cs typeface="Times New Roman" panose="02020603050405020304" pitchFamily="18" charset="0"/>
                        </a:rPr>
                        <a:t>"D" key</a:t>
                      </a:r>
                      <a:r>
                        <a:rPr lang="en-US" sz="1200" b="0" i="0" dirty="0">
                          <a:solidFill>
                            <a:srgbClr val="404040"/>
                          </a:solidFill>
                          <a:effectLst/>
                          <a:latin typeface="Times New Roman" panose="02020603050405020304" pitchFamily="18" charset="0"/>
                          <a:cs typeface="Times New Roman" panose="02020603050405020304" pitchFamily="18" charset="0"/>
                        </a:rPr>
                        <a:t>: Multiplication (*)</a:t>
                      </a:r>
                    </a:p>
                    <a:p>
                      <a:pPr algn="l">
                        <a:buFont typeface="Arial" panose="020B0604020202020204" pitchFamily="34" charset="0"/>
                        <a:buChar char="•"/>
                      </a:pPr>
                      <a:r>
                        <a:rPr lang="en-US" sz="1200" b="1" i="0" dirty="0">
                          <a:solidFill>
                            <a:srgbClr val="404040"/>
                          </a:solidFill>
                          <a:effectLst/>
                          <a:latin typeface="Times New Roman" panose="02020603050405020304" pitchFamily="18" charset="0"/>
                          <a:cs typeface="Times New Roman" panose="02020603050405020304" pitchFamily="18" charset="0"/>
                        </a:rPr>
                        <a:t>"C" key</a:t>
                      </a:r>
                      <a:r>
                        <a:rPr lang="en-US" sz="1200" b="0" i="0" dirty="0">
                          <a:solidFill>
                            <a:srgbClr val="404040"/>
                          </a:solidFill>
                          <a:effectLst/>
                          <a:latin typeface="Times New Roman" panose="02020603050405020304" pitchFamily="18" charset="0"/>
                          <a:cs typeface="Times New Roman" panose="02020603050405020304" pitchFamily="18" charset="0"/>
                        </a:rPr>
                        <a:t>: Division (/)</a:t>
                      </a:r>
                    </a:p>
                  </a:txBody>
                  <a:tcPr marL="0" marR="0" marT="58419" marB="0"/>
                </a:tc>
                <a:tc>
                  <a:txBody>
                    <a:bodyPr/>
                    <a:lstStyle/>
                    <a:p>
                      <a:pPr marL="394970" algn="ctr">
                        <a:lnSpc>
                          <a:spcPts val="1395"/>
                        </a:lnSpc>
                        <a:spcBef>
                          <a:spcPts val="509"/>
                        </a:spcBef>
                      </a:pPr>
                      <a:r>
                        <a:rPr lang="en-US" sz="1200" b="1" i="0" dirty="0">
                          <a:solidFill>
                            <a:srgbClr val="404040"/>
                          </a:solidFill>
                          <a:effectLst/>
                          <a:latin typeface="DeepSeek-CJK-patch"/>
                        </a:rPr>
                        <a:t>Return to Function Selection for Re-evaluation</a:t>
                      </a:r>
                      <a:endParaRPr sz="1000" dirty="0">
                        <a:latin typeface="Times New Roman" panose="02020603050405020304" pitchFamily="18" charset="0"/>
                        <a:cs typeface="Times New Roman" panose="02020603050405020304" pitchFamily="18" charset="0"/>
                      </a:endParaRPr>
                    </a:p>
                  </a:txBody>
                  <a:tcPr marL="0" marR="0" marT="64769" marB="0"/>
                </a:tc>
                <a:extLst>
                  <a:ext uri="{0D108BD9-81ED-4DB2-BD59-A6C34878D82A}">
                    <a16:rowId xmlns:a16="http://schemas.microsoft.com/office/drawing/2014/main" val="10002"/>
                  </a:ext>
                </a:extLst>
              </a:tr>
              <a:tr h="174625">
                <a:tc>
                  <a:txBody>
                    <a:bodyPr/>
                    <a:lstStyle/>
                    <a:p>
                      <a:pPr marR="393700" algn="ctr">
                        <a:lnSpc>
                          <a:spcPts val="1280"/>
                        </a:lnSpc>
                      </a:pPr>
                      <a:endParaRPr sz="1200" dirty="0">
                        <a:latin typeface="Times New Roman" panose="02020603050405020304" pitchFamily="18" charset="0"/>
                        <a:cs typeface="Times New Roman" panose="02020603050405020304" pitchFamily="18" charset="0"/>
                      </a:endParaRPr>
                    </a:p>
                  </a:txBody>
                  <a:tcPr marL="0" marR="0" marT="0" marB="0"/>
                </a:tc>
                <a:tc>
                  <a:txBody>
                    <a:bodyPr/>
                    <a:lstStyle/>
                    <a:p>
                      <a:pPr marR="635" algn="ctr">
                        <a:lnSpc>
                          <a:spcPts val="1280"/>
                        </a:lnSpc>
                      </a:pPr>
                      <a:endParaRPr lang="zh-TW" altLang="en-US" sz="1200" dirty="0">
                        <a:latin typeface="Times New Roman" panose="02020603050405020304" pitchFamily="18" charset="0"/>
                        <a:cs typeface="Times New Roman" panose="02020603050405020304" pitchFamily="18" charset="0"/>
                      </a:endParaRPr>
                    </a:p>
                  </a:txBody>
                  <a:tcPr marL="0" marR="0" marT="0" marB="0"/>
                </a:tc>
                <a:tc>
                  <a:txBody>
                    <a:bodyPr/>
                    <a:lstStyle/>
                    <a:p>
                      <a:pPr marL="14604" algn="ctr">
                        <a:lnSpc>
                          <a:spcPts val="1280"/>
                        </a:lnSpc>
                      </a:pPr>
                      <a:endParaRPr sz="1200" dirty="0">
                        <a:latin typeface="Times New Roman" panose="02020603050405020304" pitchFamily="18" charset="0"/>
                        <a:cs typeface="Times New Roman" panose="02020603050405020304" pitchFamily="18" charset="0"/>
                      </a:endParaRPr>
                    </a:p>
                  </a:txBody>
                  <a:tcPr marL="0" marR="0" marT="0" marB="0"/>
                </a:tc>
                <a:tc>
                  <a:txBody>
                    <a:bodyPr/>
                    <a:lstStyle/>
                    <a:p>
                      <a:pPr algn="l"/>
                      <a:endParaRPr lang="en-US" sz="1200" b="0" i="0" dirty="0">
                        <a:solidFill>
                          <a:srgbClr val="404040"/>
                        </a:solidFill>
                        <a:effectLst/>
                        <a:latin typeface="Times New Roman" panose="02020603050405020304" pitchFamily="18" charset="0"/>
                        <a:cs typeface="Times New Roman" panose="02020603050405020304" pitchFamily="18" charset="0"/>
                      </a:endParaRPr>
                    </a:p>
                  </a:txBody>
                  <a:tcPr marL="0" marR="0" marT="0" marB="0"/>
                </a:tc>
                <a:tc>
                  <a:txBody>
                    <a:bodyPr/>
                    <a:lstStyle/>
                    <a:p>
                      <a:pPr marL="394970" algn="ctr">
                        <a:lnSpc>
                          <a:spcPts val="1280"/>
                        </a:lnSpc>
                      </a:pPr>
                      <a:endParaRPr sz="1200" dirty="0">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3"/>
                  </a:ext>
                </a:extLst>
              </a:tr>
              <a:tr h="178435">
                <a:tc>
                  <a:txBody>
                    <a:bodyPr/>
                    <a:lstStyle/>
                    <a:p>
                      <a:pPr>
                        <a:lnSpc>
                          <a:spcPct val="100000"/>
                        </a:lnSpc>
                      </a:pPr>
                      <a:endParaRPr sz="1000">
                        <a:latin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pPr>
                      <a:endParaRPr sz="1000">
                        <a:latin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pPr>
                      <a:endParaRPr sz="1000">
                        <a:latin typeface="Times New Roman" panose="02020603050405020304" pitchFamily="18" charset="0"/>
                        <a:cs typeface="Times New Roman" panose="02020603050405020304" pitchFamily="18" charset="0"/>
                      </a:endParaRPr>
                    </a:p>
                  </a:txBody>
                  <a:tcPr marL="0" marR="0" marT="0" marB="0"/>
                </a:tc>
                <a:tc>
                  <a:txBody>
                    <a:bodyPr/>
                    <a:lstStyle/>
                    <a:p>
                      <a:pPr algn="l"/>
                      <a:endParaRPr lang="en-US" b="0" i="0" dirty="0">
                        <a:solidFill>
                          <a:srgbClr val="404040"/>
                        </a:solidFill>
                        <a:effectLst/>
                        <a:latin typeface="Times New Roman" panose="02020603050405020304" pitchFamily="18" charset="0"/>
                        <a:cs typeface="Times New Roman" panose="02020603050405020304" pitchFamily="18" charset="0"/>
                      </a:endParaRPr>
                    </a:p>
                  </a:txBody>
                  <a:tcPr marL="0" marR="0" marT="0" marB="0"/>
                </a:tc>
                <a:tc>
                  <a:txBody>
                    <a:bodyPr/>
                    <a:lstStyle/>
                    <a:p>
                      <a:pPr>
                        <a:lnSpc>
                          <a:spcPct val="100000"/>
                        </a:lnSpc>
                      </a:pPr>
                      <a:endParaRPr sz="1000" dirty="0">
                        <a:latin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6333" y="210137"/>
            <a:ext cx="9578467" cy="843821"/>
          </a:xfrm>
          <a:prstGeom prst="rect">
            <a:avLst/>
          </a:prstGeom>
        </p:spPr>
        <p:txBody>
          <a:bodyPr vert="horz" wrap="square" lIns="0" tIns="12700" rIns="0" bIns="0" rtlCol="0">
            <a:spAutoFit/>
          </a:bodyPr>
          <a:lstStyle/>
          <a:p>
            <a:pPr marL="12700">
              <a:lnSpc>
                <a:spcPct val="100000"/>
              </a:lnSpc>
              <a:spcBef>
                <a:spcPts val="100"/>
              </a:spcBef>
            </a:pPr>
            <a:r>
              <a:rPr lang="en-US" b="1" i="0" dirty="0">
                <a:solidFill>
                  <a:srgbClr val="404040"/>
                </a:solidFill>
                <a:effectLst/>
                <a:latin typeface="Times New Roman" panose="02020603050405020304" pitchFamily="18" charset="0"/>
                <a:cs typeface="Times New Roman" panose="02020603050405020304" pitchFamily="18" charset="0"/>
              </a:rPr>
              <a:t>Password &amp; Function Selection</a:t>
            </a:r>
            <a:endParaRPr spc="-1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409567" y="1451494"/>
            <a:ext cx="2518739" cy="997068"/>
          </a:xfrm>
          <a:prstGeom prst="rect">
            <a:avLst/>
          </a:prstGeom>
        </p:spPr>
        <p:txBody>
          <a:bodyPr vert="horz" wrap="square" lIns="0" tIns="12065" rIns="0" bIns="0" rtlCol="0">
            <a:spAutoFit/>
          </a:bodyPr>
          <a:lstStyle/>
          <a:p>
            <a:pPr marL="12700">
              <a:lnSpc>
                <a:spcPct val="100000"/>
              </a:lnSpc>
              <a:spcBef>
                <a:spcPts val="95"/>
              </a:spcBef>
            </a:pPr>
            <a:r>
              <a:rPr lang="en-US" sz="3200" b="1" i="0" dirty="0">
                <a:solidFill>
                  <a:srgbClr val="404040"/>
                </a:solidFill>
                <a:effectLst/>
                <a:latin typeface="Times New Roman" panose="02020603050405020304" pitchFamily="18" charset="0"/>
                <a:cs typeface="Times New Roman" panose="02020603050405020304" pitchFamily="18" charset="0"/>
              </a:rPr>
              <a:t>Function Descriptions</a:t>
            </a:r>
            <a:endParaRPr lang="zh-TW" altLang="en-US" sz="3200" dirty="0">
              <a:latin typeface="Times New Roman" panose="02020603050405020304" pitchFamily="18" charset="0"/>
              <a:cs typeface="Times New Roman" panose="02020603050405020304" pitchFamily="18" charset="0"/>
            </a:endParaRPr>
          </a:p>
        </p:txBody>
      </p:sp>
      <p:grpSp>
        <p:nvGrpSpPr>
          <p:cNvPr id="4" name="object 4"/>
          <p:cNvGrpSpPr/>
          <p:nvPr/>
        </p:nvGrpSpPr>
        <p:grpSpPr>
          <a:xfrm>
            <a:off x="0" y="2026920"/>
            <a:ext cx="8971167" cy="3336925"/>
            <a:chOff x="0" y="2026920"/>
            <a:chExt cx="8564245" cy="3336925"/>
          </a:xfrm>
        </p:grpSpPr>
        <p:pic>
          <p:nvPicPr>
            <p:cNvPr id="5" name="object 5"/>
            <p:cNvPicPr/>
            <p:nvPr/>
          </p:nvPicPr>
          <p:blipFill>
            <a:blip r:embed="rId2" cstate="print"/>
            <a:stretch>
              <a:fillRect/>
            </a:stretch>
          </p:blipFill>
          <p:spPr>
            <a:xfrm>
              <a:off x="0" y="2039874"/>
              <a:ext cx="3932682" cy="3310890"/>
            </a:xfrm>
            <a:prstGeom prst="rect">
              <a:avLst/>
            </a:prstGeom>
          </p:spPr>
        </p:pic>
        <p:pic>
          <p:nvPicPr>
            <p:cNvPr id="6" name="object 6"/>
            <p:cNvPicPr/>
            <p:nvPr/>
          </p:nvPicPr>
          <p:blipFill>
            <a:blip r:embed="rId3" cstate="print"/>
            <a:stretch>
              <a:fillRect/>
            </a:stretch>
          </p:blipFill>
          <p:spPr>
            <a:xfrm>
              <a:off x="380" y="2026920"/>
              <a:ext cx="3945255" cy="3336798"/>
            </a:xfrm>
            <a:prstGeom prst="rect">
              <a:avLst/>
            </a:prstGeom>
          </p:spPr>
        </p:pic>
        <p:sp>
          <p:nvSpPr>
            <p:cNvPr id="7" name="object 7"/>
            <p:cNvSpPr/>
            <p:nvPr/>
          </p:nvSpPr>
          <p:spPr>
            <a:xfrm>
              <a:off x="5438013" y="4740021"/>
              <a:ext cx="2580640" cy="0"/>
            </a:xfrm>
            <a:custGeom>
              <a:avLst/>
              <a:gdLst/>
              <a:ahLst/>
              <a:cxnLst/>
              <a:rect l="l" t="t" r="r" b="b"/>
              <a:pathLst>
                <a:path w="2580640">
                  <a:moveTo>
                    <a:pt x="0" y="0"/>
                  </a:moveTo>
                  <a:lnTo>
                    <a:pt x="2580132" y="0"/>
                  </a:lnTo>
                </a:path>
              </a:pathLst>
            </a:custGeom>
            <a:ln w="12954">
              <a:solidFill>
                <a:srgbClr val="124E73"/>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5438013" y="2943225"/>
              <a:ext cx="2580640" cy="0"/>
            </a:xfrm>
            <a:custGeom>
              <a:avLst/>
              <a:gdLst/>
              <a:ahLst/>
              <a:cxnLst/>
              <a:rect l="l" t="t" r="r" b="b"/>
              <a:pathLst>
                <a:path w="2580640">
                  <a:moveTo>
                    <a:pt x="0" y="0"/>
                  </a:moveTo>
                  <a:lnTo>
                    <a:pt x="2580132" y="0"/>
                  </a:lnTo>
                </a:path>
              </a:pathLst>
            </a:custGeom>
            <a:ln w="12954">
              <a:solidFill>
                <a:srgbClr val="124E73"/>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9" name="object 9"/>
            <p:cNvPicPr/>
            <p:nvPr/>
          </p:nvPicPr>
          <p:blipFill>
            <a:blip r:embed="rId4" cstate="print"/>
            <a:stretch>
              <a:fillRect/>
            </a:stretch>
          </p:blipFill>
          <p:spPr>
            <a:xfrm>
              <a:off x="3989451" y="2467737"/>
              <a:ext cx="2875026" cy="2875026"/>
            </a:xfrm>
            <a:prstGeom prst="rect">
              <a:avLst/>
            </a:prstGeom>
          </p:spPr>
        </p:pic>
        <p:sp>
          <p:nvSpPr>
            <p:cNvPr id="10" name="object 10"/>
            <p:cNvSpPr/>
            <p:nvPr/>
          </p:nvSpPr>
          <p:spPr>
            <a:xfrm>
              <a:off x="3989451" y="2467737"/>
              <a:ext cx="2875280" cy="2875280"/>
            </a:xfrm>
            <a:custGeom>
              <a:avLst/>
              <a:gdLst/>
              <a:ahLst/>
              <a:cxnLst/>
              <a:rect l="l" t="t" r="r" b="b"/>
              <a:pathLst>
                <a:path w="2875279" h="2875279">
                  <a:moveTo>
                    <a:pt x="0" y="1437513"/>
                  </a:moveTo>
                  <a:lnTo>
                    <a:pt x="800" y="1389100"/>
                  </a:lnTo>
                  <a:lnTo>
                    <a:pt x="3183" y="1341088"/>
                  </a:lnTo>
                  <a:lnTo>
                    <a:pt x="7124" y="1293501"/>
                  </a:lnTo>
                  <a:lnTo>
                    <a:pt x="12598" y="1246366"/>
                  </a:lnTo>
                  <a:lnTo>
                    <a:pt x="19581" y="1199706"/>
                  </a:lnTo>
                  <a:lnTo>
                    <a:pt x="28045" y="1153548"/>
                  </a:lnTo>
                  <a:lnTo>
                    <a:pt x="37967" y="1107916"/>
                  </a:lnTo>
                  <a:lnTo>
                    <a:pt x="49322" y="1062836"/>
                  </a:lnTo>
                  <a:lnTo>
                    <a:pt x="62083" y="1018333"/>
                  </a:lnTo>
                  <a:lnTo>
                    <a:pt x="76227" y="974431"/>
                  </a:lnTo>
                  <a:lnTo>
                    <a:pt x="91727" y="931157"/>
                  </a:lnTo>
                  <a:lnTo>
                    <a:pt x="108559" y="888535"/>
                  </a:lnTo>
                  <a:lnTo>
                    <a:pt x="126697" y="846590"/>
                  </a:lnTo>
                  <a:lnTo>
                    <a:pt x="146117" y="805348"/>
                  </a:lnTo>
                  <a:lnTo>
                    <a:pt x="166793" y="764834"/>
                  </a:lnTo>
                  <a:lnTo>
                    <a:pt x="188699" y="725072"/>
                  </a:lnTo>
                  <a:lnTo>
                    <a:pt x="211812" y="686088"/>
                  </a:lnTo>
                  <a:lnTo>
                    <a:pt x="236105" y="647908"/>
                  </a:lnTo>
                  <a:lnTo>
                    <a:pt x="261554" y="610556"/>
                  </a:lnTo>
                  <a:lnTo>
                    <a:pt x="288133" y="574058"/>
                  </a:lnTo>
                  <a:lnTo>
                    <a:pt x="315817" y="538438"/>
                  </a:lnTo>
                  <a:lnTo>
                    <a:pt x="344582" y="503722"/>
                  </a:lnTo>
                  <a:lnTo>
                    <a:pt x="374401" y="469935"/>
                  </a:lnTo>
                  <a:lnTo>
                    <a:pt x="405249" y="437103"/>
                  </a:lnTo>
                  <a:lnTo>
                    <a:pt x="437103" y="405249"/>
                  </a:lnTo>
                  <a:lnTo>
                    <a:pt x="469935" y="374401"/>
                  </a:lnTo>
                  <a:lnTo>
                    <a:pt x="503722" y="344582"/>
                  </a:lnTo>
                  <a:lnTo>
                    <a:pt x="538438" y="315817"/>
                  </a:lnTo>
                  <a:lnTo>
                    <a:pt x="574058" y="288133"/>
                  </a:lnTo>
                  <a:lnTo>
                    <a:pt x="610556" y="261554"/>
                  </a:lnTo>
                  <a:lnTo>
                    <a:pt x="647908" y="236105"/>
                  </a:lnTo>
                  <a:lnTo>
                    <a:pt x="686088" y="211812"/>
                  </a:lnTo>
                  <a:lnTo>
                    <a:pt x="725072" y="188699"/>
                  </a:lnTo>
                  <a:lnTo>
                    <a:pt x="764834" y="166793"/>
                  </a:lnTo>
                  <a:lnTo>
                    <a:pt x="805348" y="146117"/>
                  </a:lnTo>
                  <a:lnTo>
                    <a:pt x="846590" y="126697"/>
                  </a:lnTo>
                  <a:lnTo>
                    <a:pt x="888535" y="108559"/>
                  </a:lnTo>
                  <a:lnTo>
                    <a:pt x="931157" y="91727"/>
                  </a:lnTo>
                  <a:lnTo>
                    <a:pt x="974431" y="76227"/>
                  </a:lnTo>
                  <a:lnTo>
                    <a:pt x="1018333" y="62083"/>
                  </a:lnTo>
                  <a:lnTo>
                    <a:pt x="1062836" y="49322"/>
                  </a:lnTo>
                  <a:lnTo>
                    <a:pt x="1107916" y="37967"/>
                  </a:lnTo>
                  <a:lnTo>
                    <a:pt x="1153548" y="28045"/>
                  </a:lnTo>
                  <a:lnTo>
                    <a:pt x="1199706" y="19581"/>
                  </a:lnTo>
                  <a:lnTo>
                    <a:pt x="1246366" y="12598"/>
                  </a:lnTo>
                  <a:lnTo>
                    <a:pt x="1293501" y="7124"/>
                  </a:lnTo>
                  <a:lnTo>
                    <a:pt x="1341088" y="3183"/>
                  </a:lnTo>
                  <a:lnTo>
                    <a:pt x="1389100" y="800"/>
                  </a:lnTo>
                  <a:lnTo>
                    <a:pt x="1437513" y="0"/>
                  </a:lnTo>
                  <a:lnTo>
                    <a:pt x="1485925" y="800"/>
                  </a:lnTo>
                  <a:lnTo>
                    <a:pt x="1533937" y="3183"/>
                  </a:lnTo>
                  <a:lnTo>
                    <a:pt x="1581524" y="7124"/>
                  </a:lnTo>
                  <a:lnTo>
                    <a:pt x="1628659" y="12598"/>
                  </a:lnTo>
                  <a:lnTo>
                    <a:pt x="1675319" y="19581"/>
                  </a:lnTo>
                  <a:lnTo>
                    <a:pt x="1721477" y="28045"/>
                  </a:lnTo>
                  <a:lnTo>
                    <a:pt x="1767109" y="37967"/>
                  </a:lnTo>
                  <a:lnTo>
                    <a:pt x="1812189" y="49322"/>
                  </a:lnTo>
                  <a:lnTo>
                    <a:pt x="1856692" y="62083"/>
                  </a:lnTo>
                  <a:lnTo>
                    <a:pt x="1900594" y="76227"/>
                  </a:lnTo>
                  <a:lnTo>
                    <a:pt x="1943868" y="91727"/>
                  </a:lnTo>
                  <a:lnTo>
                    <a:pt x="1986490" y="108559"/>
                  </a:lnTo>
                  <a:lnTo>
                    <a:pt x="2028435" y="126697"/>
                  </a:lnTo>
                  <a:lnTo>
                    <a:pt x="2069677" y="146117"/>
                  </a:lnTo>
                  <a:lnTo>
                    <a:pt x="2110191" y="166793"/>
                  </a:lnTo>
                  <a:lnTo>
                    <a:pt x="2149953" y="188699"/>
                  </a:lnTo>
                  <a:lnTo>
                    <a:pt x="2188937" y="211812"/>
                  </a:lnTo>
                  <a:lnTo>
                    <a:pt x="2227117" y="236105"/>
                  </a:lnTo>
                  <a:lnTo>
                    <a:pt x="2264469" y="261554"/>
                  </a:lnTo>
                  <a:lnTo>
                    <a:pt x="2300967" y="288133"/>
                  </a:lnTo>
                  <a:lnTo>
                    <a:pt x="2336587" y="315817"/>
                  </a:lnTo>
                  <a:lnTo>
                    <a:pt x="2371303" y="344582"/>
                  </a:lnTo>
                  <a:lnTo>
                    <a:pt x="2405090" y="374401"/>
                  </a:lnTo>
                  <a:lnTo>
                    <a:pt x="2437922" y="405249"/>
                  </a:lnTo>
                  <a:lnTo>
                    <a:pt x="2469776" y="437103"/>
                  </a:lnTo>
                  <a:lnTo>
                    <a:pt x="2500624" y="469935"/>
                  </a:lnTo>
                  <a:lnTo>
                    <a:pt x="2530443" y="503722"/>
                  </a:lnTo>
                  <a:lnTo>
                    <a:pt x="2559208" y="538438"/>
                  </a:lnTo>
                  <a:lnTo>
                    <a:pt x="2586892" y="574058"/>
                  </a:lnTo>
                  <a:lnTo>
                    <a:pt x="2613471" y="610556"/>
                  </a:lnTo>
                  <a:lnTo>
                    <a:pt x="2638920" y="647908"/>
                  </a:lnTo>
                  <a:lnTo>
                    <a:pt x="2663213" y="686088"/>
                  </a:lnTo>
                  <a:lnTo>
                    <a:pt x="2686326" y="725072"/>
                  </a:lnTo>
                  <a:lnTo>
                    <a:pt x="2708232" y="764834"/>
                  </a:lnTo>
                  <a:lnTo>
                    <a:pt x="2728908" y="805348"/>
                  </a:lnTo>
                  <a:lnTo>
                    <a:pt x="2748328" y="846590"/>
                  </a:lnTo>
                  <a:lnTo>
                    <a:pt x="2766466" y="888535"/>
                  </a:lnTo>
                  <a:lnTo>
                    <a:pt x="2783298" y="931157"/>
                  </a:lnTo>
                  <a:lnTo>
                    <a:pt x="2798798" y="974431"/>
                  </a:lnTo>
                  <a:lnTo>
                    <a:pt x="2812942" y="1018333"/>
                  </a:lnTo>
                  <a:lnTo>
                    <a:pt x="2825703" y="1062836"/>
                  </a:lnTo>
                  <a:lnTo>
                    <a:pt x="2837058" y="1107916"/>
                  </a:lnTo>
                  <a:lnTo>
                    <a:pt x="2846980" y="1153548"/>
                  </a:lnTo>
                  <a:lnTo>
                    <a:pt x="2855444" y="1199706"/>
                  </a:lnTo>
                  <a:lnTo>
                    <a:pt x="2862427" y="1246366"/>
                  </a:lnTo>
                  <a:lnTo>
                    <a:pt x="2867901" y="1293501"/>
                  </a:lnTo>
                  <a:lnTo>
                    <a:pt x="2871842" y="1341088"/>
                  </a:lnTo>
                  <a:lnTo>
                    <a:pt x="2874225" y="1389100"/>
                  </a:lnTo>
                  <a:lnTo>
                    <a:pt x="2875026" y="1437513"/>
                  </a:lnTo>
                  <a:lnTo>
                    <a:pt x="2874225" y="1485925"/>
                  </a:lnTo>
                  <a:lnTo>
                    <a:pt x="2871842" y="1533937"/>
                  </a:lnTo>
                  <a:lnTo>
                    <a:pt x="2867901" y="1581524"/>
                  </a:lnTo>
                  <a:lnTo>
                    <a:pt x="2862427" y="1628659"/>
                  </a:lnTo>
                  <a:lnTo>
                    <a:pt x="2855444" y="1675319"/>
                  </a:lnTo>
                  <a:lnTo>
                    <a:pt x="2846980" y="1721477"/>
                  </a:lnTo>
                  <a:lnTo>
                    <a:pt x="2837058" y="1767109"/>
                  </a:lnTo>
                  <a:lnTo>
                    <a:pt x="2825703" y="1812189"/>
                  </a:lnTo>
                  <a:lnTo>
                    <a:pt x="2812942" y="1856692"/>
                  </a:lnTo>
                  <a:lnTo>
                    <a:pt x="2798798" y="1900594"/>
                  </a:lnTo>
                  <a:lnTo>
                    <a:pt x="2783298" y="1943868"/>
                  </a:lnTo>
                  <a:lnTo>
                    <a:pt x="2766466" y="1986490"/>
                  </a:lnTo>
                  <a:lnTo>
                    <a:pt x="2748328" y="2028435"/>
                  </a:lnTo>
                  <a:lnTo>
                    <a:pt x="2728908" y="2069677"/>
                  </a:lnTo>
                  <a:lnTo>
                    <a:pt x="2708232" y="2110191"/>
                  </a:lnTo>
                  <a:lnTo>
                    <a:pt x="2686326" y="2149953"/>
                  </a:lnTo>
                  <a:lnTo>
                    <a:pt x="2663213" y="2188937"/>
                  </a:lnTo>
                  <a:lnTo>
                    <a:pt x="2638920" y="2227117"/>
                  </a:lnTo>
                  <a:lnTo>
                    <a:pt x="2613471" y="2264469"/>
                  </a:lnTo>
                  <a:lnTo>
                    <a:pt x="2586892" y="2300967"/>
                  </a:lnTo>
                  <a:lnTo>
                    <a:pt x="2559208" y="2336587"/>
                  </a:lnTo>
                  <a:lnTo>
                    <a:pt x="2530443" y="2371303"/>
                  </a:lnTo>
                  <a:lnTo>
                    <a:pt x="2500624" y="2405090"/>
                  </a:lnTo>
                  <a:lnTo>
                    <a:pt x="2469776" y="2437922"/>
                  </a:lnTo>
                  <a:lnTo>
                    <a:pt x="2437922" y="2469776"/>
                  </a:lnTo>
                  <a:lnTo>
                    <a:pt x="2405090" y="2500624"/>
                  </a:lnTo>
                  <a:lnTo>
                    <a:pt x="2371303" y="2530443"/>
                  </a:lnTo>
                  <a:lnTo>
                    <a:pt x="2336587" y="2559208"/>
                  </a:lnTo>
                  <a:lnTo>
                    <a:pt x="2300967" y="2586892"/>
                  </a:lnTo>
                  <a:lnTo>
                    <a:pt x="2264469" y="2613471"/>
                  </a:lnTo>
                  <a:lnTo>
                    <a:pt x="2227117" y="2638920"/>
                  </a:lnTo>
                  <a:lnTo>
                    <a:pt x="2188937" y="2663213"/>
                  </a:lnTo>
                  <a:lnTo>
                    <a:pt x="2149953" y="2686326"/>
                  </a:lnTo>
                  <a:lnTo>
                    <a:pt x="2110191" y="2708232"/>
                  </a:lnTo>
                  <a:lnTo>
                    <a:pt x="2069677" y="2728908"/>
                  </a:lnTo>
                  <a:lnTo>
                    <a:pt x="2028435" y="2748328"/>
                  </a:lnTo>
                  <a:lnTo>
                    <a:pt x="1986490" y="2766466"/>
                  </a:lnTo>
                  <a:lnTo>
                    <a:pt x="1943868" y="2783298"/>
                  </a:lnTo>
                  <a:lnTo>
                    <a:pt x="1900594" y="2798798"/>
                  </a:lnTo>
                  <a:lnTo>
                    <a:pt x="1856692" y="2812942"/>
                  </a:lnTo>
                  <a:lnTo>
                    <a:pt x="1812189" y="2825703"/>
                  </a:lnTo>
                  <a:lnTo>
                    <a:pt x="1767109" y="2837058"/>
                  </a:lnTo>
                  <a:lnTo>
                    <a:pt x="1721477" y="2846980"/>
                  </a:lnTo>
                  <a:lnTo>
                    <a:pt x="1675319" y="2855444"/>
                  </a:lnTo>
                  <a:lnTo>
                    <a:pt x="1628659" y="2862427"/>
                  </a:lnTo>
                  <a:lnTo>
                    <a:pt x="1581524" y="2867901"/>
                  </a:lnTo>
                  <a:lnTo>
                    <a:pt x="1533937" y="2871842"/>
                  </a:lnTo>
                  <a:lnTo>
                    <a:pt x="1485925" y="2874225"/>
                  </a:lnTo>
                  <a:lnTo>
                    <a:pt x="1437513" y="2875026"/>
                  </a:lnTo>
                  <a:lnTo>
                    <a:pt x="1389100" y="2874225"/>
                  </a:lnTo>
                  <a:lnTo>
                    <a:pt x="1341088" y="2871842"/>
                  </a:lnTo>
                  <a:lnTo>
                    <a:pt x="1293501" y="2867901"/>
                  </a:lnTo>
                  <a:lnTo>
                    <a:pt x="1246366" y="2862427"/>
                  </a:lnTo>
                  <a:lnTo>
                    <a:pt x="1199706" y="2855444"/>
                  </a:lnTo>
                  <a:lnTo>
                    <a:pt x="1153548" y="2846980"/>
                  </a:lnTo>
                  <a:lnTo>
                    <a:pt x="1107916" y="2837058"/>
                  </a:lnTo>
                  <a:lnTo>
                    <a:pt x="1062836" y="2825703"/>
                  </a:lnTo>
                  <a:lnTo>
                    <a:pt x="1018333" y="2812942"/>
                  </a:lnTo>
                  <a:lnTo>
                    <a:pt x="974431" y="2798798"/>
                  </a:lnTo>
                  <a:lnTo>
                    <a:pt x="931157" y="2783298"/>
                  </a:lnTo>
                  <a:lnTo>
                    <a:pt x="888535" y="2766466"/>
                  </a:lnTo>
                  <a:lnTo>
                    <a:pt x="846590" y="2748328"/>
                  </a:lnTo>
                  <a:lnTo>
                    <a:pt x="805348" y="2728908"/>
                  </a:lnTo>
                  <a:lnTo>
                    <a:pt x="764834" y="2708232"/>
                  </a:lnTo>
                  <a:lnTo>
                    <a:pt x="725072" y="2686326"/>
                  </a:lnTo>
                  <a:lnTo>
                    <a:pt x="686088" y="2663213"/>
                  </a:lnTo>
                  <a:lnTo>
                    <a:pt x="647908" y="2638920"/>
                  </a:lnTo>
                  <a:lnTo>
                    <a:pt x="610556" y="2613471"/>
                  </a:lnTo>
                  <a:lnTo>
                    <a:pt x="574058" y="2586892"/>
                  </a:lnTo>
                  <a:lnTo>
                    <a:pt x="538438" y="2559208"/>
                  </a:lnTo>
                  <a:lnTo>
                    <a:pt x="503722" y="2530443"/>
                  </a:lnTo>
                  <a:lnTo>
                    <a:pt x="469935" y="2500624"/>
                  </a:lnTo>
                  <a:lnTo>
                    <a:pt x="437103" y="2469776"/>
                  </a:lnTo>
                  <a:lnTo>
                    <a:pt x="405249" y="2437922"/>
                  </a:lnTo>
                  <a:lnTo>
                    <a:pt x="374401" y="2405090"/>
                  </a:lnTo>
                  <a:lnTo>
                    <a:pt x="344582" y="2371303"/>
                  </a:lnTo>
                  <a:lnTo>
                    <a:pt x="315817" y="2336587"/>
                  </a:lnTo>
                  <a:lnTo>
                    <a:pt x="288133" y="2300967"/>
                  </a:lnTo>
                  <a:lnTo>
                    <a:pt x="261554" y="2264469"/>
                  </a:lnTo>
                  <a:lnTo>
                    <a:pt x="236105" y="2227117"/>
                  </a:lnTo>
                  <a:lnTo>
                    <a:pt x="211812" y="2188937"/>
                  </a:lnTo>
                  <a:lnTo>
                    <a:pt x="188699" y="2149953"/>
                  </a:lnTo>
                  <a:lnTo>
                    <a:pt x="166793" y="2110191"/>
                  </a:lnTo>
                  <a:lnTo>
                    <a:pt x="146117" y="2069677"/>
                  </a:lnTo>
                  <a:lnTo>
                    <a:pt x="126697" y="2028435"/>
                  </a:lnTo>
                  <a:lnTo>
                    <a:pt x="108559" y="1986490"/>
                  </a:lnTo>
                  <a:lnTo>
                    <a:pt x="91727" y="1943868"/>
                  </a:lnTo>
                  <a:lnTo>
                    <a:pt x="76227" y="1900594"/>
                  </a:lnTo>
                  <a:lnTo>
                    <a:pt x="62083" y="1856692"/>
                  </a:lnTo>
                  <a:lnTo>
                    <a:pt x="49322" y="1812189"/>
                  </a:lnTo>
                  <a:lnTo>
                    <a:pt x="37967" y="1767109"/>
                  </a:lnTo>
                  <a:lnTo>
                    <a:pt x="28045" y="1721477"/>
                  </a:lnTo>
                  <a:lnTo>
                    <a:pt x="19581" y="1675319"/>
                  </a:lnTo>
                  <a:lnTo>
                    <a:pt x="12598" y="1628659"/>
                  </a:lnTo>
                  <a:lnTo>
                    <a:pt x="7124" y="1581524"/>
                  </a:lnTo>
                  <a:lnTo>
                    <a:pt x="3183" y="1533937"/>
                  </a:lnTo>
                  <a:lnTo>
                    <a:pt x="800" y="1485925"/>
                  </a:lnTo>
                  <a:lnTo>
                    <a:pt x="0" y="1437513"/>
                  </a:lnTo>
                  <a:close/>
                </a:path>
              </a:pathLst>
            </a:custGeom>
            <a:ln w="12954">
              <a:solidFill>
                <a:srgbClr val="FFFFF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11" name="object 11"/>
            <p:cNvPicPr/>
            <p:nvPr/>
          </p:nvPicPr>
          <p:blipFill>
            <a:blip r:embed="rId5" cstate="print"/>
            <a:stretch>
              <a:fillRect/>
            </a:stretch>
          </p:blipFill>
          <p:spPr>
            <a:xfrm>
              <a:off x="7479410" y="2403729"/>
              <a:ext cx="1078229" cy="1078230"/>
            </a:xfrm>
            <a:prstGeom prst="rect">
              <a:avLst/>
            </a:prstGeom>
          </p:spPr>
        </p:pic>
        <p:sp>
          <p:nvSpPr>
            <p:cNvPr id="12" name="object 12"/>
            <p:cNvSpPr/>
            <p:nvPr/>
          </p:nvSpPr>
          <p:spPr>
            <a:xfrm>
              <a:off x="7479410" y="2403729"/>
              <a:ext cx="1078230" cy="1078230"/>
            </a:xfrm>
            <a:custGeom>
              <a:avLst/>
              <a:gdLst/>
              <a:ahLst/>
              <a:cxnLst/>
              <a:rect l="l" t="t" r="r" b="b"/>
              <a:pathLst>
                <a:path w="1078229" h="1078229">
                  <a:moveTo>
                    <a:pt x="0" y="539114"/>
                  </a:moveTo>
                  <a:lnTo>
                    <a:pt x="2203" y="490053"/>
                  </a:lnTo>
                  <a:lnTo>
                    <a:pt x="8687" y="442223"/>
                  </a:lnTo>
                  <a:lnTo>
                    <a:pt x="19261" y="395816"/>
                  </a:lnTo>
                  <a:lnTo>
                    <a:pt x="33734" y="351023"/>
                  </a:lnTo>
                  <a:lnTo>
                    <a:pt x="51917" y="308033"/>
                  </a:lnTo>
                  <a:lnTo>
                    <a:pt x="73617" y="267038"/>
                  </a:lnTo>
                  <a:lnTo>
                    <a:pt x="98646" y="228228"/>
                  </a:lnTo>
                  <a:lnTo>
                    <a:pt x="126811" y="191793"/>
                  </a:lnTo>
                  <a:lnTo>
                    <a:pt x="157924" y="157924"/>
                  </a:lnTo>
                  <a:lnTo>
                    <a:pt x="191793" y="126811"/>
                  </a:lnTo>
                  <a:lnTo>
                    <a:pt x="228228" y="98646"/>
                  </a:lnTo>
                  <a:lnTo>
                    <a:pt x="267038" y="73617"/>
                  </a:lnTo>
                  <a:lnTo>
                    <a:pt x="308033" y="51917"/>
                  </a:lnTo>
                  <a:lnTo>
                    <a:pt x="351023" y="33734"/>
                  </a:lnTo>
                  <a:lnTo>
                    <a:pt x="395816" y="19261"/>
                  </a:lnTo>
                  <a:lnTo>
                    <a:pt x="442223" y="8687"/>
                  </a:lnTo>
                  <a:lnTo>
                    <a:pt x="490053" y="2203"/>
                  </a:lnTo>
                  <a:lnTo>
                    <a:pt x="539115" y="0"/>
                  </a:lnTo>
                  <a:lnTo>
                    <a:pt x="588176" y="2203"/>
                  </a:lnTo>
                  <a:lnTo>
                    <a:pt x="636006" y="8687"/>
                  </a:lnTo>
                  <a:lnTo>
                    <a:pt x="682413" y="19261"/>
                  </a:lnTo>
                  <a:lnTo>
                    <a:pt x="727206" y="33734"/>
                  </a:lnTo>
                  <a:lnTo>
                    <a:pt x="770196" y="51917"/>
                  </a:lnTo>
                  <a:lnTo>
                    <a:pt x="811191" y="73617"/>
                  </a:lnTo>
                  <a:lnTo>
                    <a:pt x="850001" y="98646"/>
                  </a:lnTo>
                  <a:lnTo>
                    <a:pt x="886436" y="126811"/>
                  </a:lnTo>
                  <a:lnTo>
                    <a:pt x="920305" y="157924"/>
                  </a:lnTo>
                  <a:lnTo>
                    <a:pt x="951418" y="191793"/>
                  </a:lnTo>
                  <a:lnTo>
                    <a:pt x="979583" y="228228"/>
                  </a:lnTo>
                  <a:lnTo>
                    <a:pt x="1004612" y="267038"/>
                  </a:lnTo>
                  <a:lnTo>
                    <a:pt x="1026312" y="308033"/>
                  </a:lnTo>
                  <a:lnTo>
                    <a:pt x="1044495" y="351023"/>
                  </a:lnTo>
                  <a:lnTo>
                    <a:pt x="1058968" y="395816"/>
                  </a:lnTo>
                  <a:lnTo>
                    <a:pt x="1069542" y="442223"/>
                  </a:lnTo>
                  <a:lnTo>
                    <a:pt x="1076026" y="490053"/>
                  </a:lnTo>
                  <a:lnTo>
                    <a:pt x="1078230" y="539114"/>
                  </a:lnTo>
                  <a:lnTo>
                    <a:pt x="1076026" y="588176"/>
                  </a:lnTo>
                  <a:lnTo>
                    <a:pt x="1069542" y="636006"/>
                  </a:lnTo>
                  <a:lnTo>
                    <a:pt x="1058968" y="682413"/>
                  </a:lnTo>
                  <a:lnTo>
                    <a:pt x="1044495" y="727206"/>
                  </a:lnTo>
                  <a:lnTo>
                    <a:pt x="1026312" y="770196"/>
                  </a:lnTo>
                  <a:lnTo>
                    <a:pt x="1004612" y="811191"/>
                  </a:lnTo>
                  <a:lnTo>
                    <a:pt x="979583" y="850001"/>
                  </a:lnTo>
                  <a:lnTo>
                    <a:pt x="951418" y="886436"/>
                  </a:lnTo>
                  <a:lnTo>
                    <a:pt x="920305" y="920305"/>
                  </a:lnTo>
                  <a:lnTo>
                    <a:pt x="886436" y="951418"/>
                  </a:lnTo>
                  <a:lnTo>
                    <a:pt x="850001" y="979583"/>
                  </a:lnTo>
                  <a:lnTo>
                    <a:pt x="811191" y="1004612"/>
                  </a:lnTo>
                  <a:lnTo>
                    <a:pt x="770196" y="1026312"/>
                  </a:lnTo>
                  <a:lnTo>
                    <a:pt x="727206" y="1044495"/>
                  </a:lnTo>
                  <a:lnTo>
                    <a:pt x="682413" y="1058968"/>
                  </a:lnTo>
                  <a:lnTo>
                    <a:pt x="636006" y="1069542"/>
                  </a:lnTo>
                  <a:lnTo>
                    <a:pt x="588176" y="1076026"/>
                  </a:lnTo>
                  <a:lnTo>
                    <a:pt x="539115" y="1078230"/>
                  </a:lnTo>
                  <a:lnTo>
                    <a:pt x="490053" y="1076026"/>
                  </a:lnTo>
                  <a:lnTo>
                    <a:pt x="442223" y="1069542"/>
                  </a:lnTo>
                  <a:lnTo>
                    <a:pt x="395816" y="1058968"/>
                  </a:lnTo>
                  <a:lnTo>
                    <a:pt x="351023" y="1044495"/>
                  </a:lnTo>
                  <a:lnTo>
                    <a:pt x="308033" y="1026312"/>
                  </a:lnTo>
                  <a:lnTo>
                    <a:pt x="267038" y="1004612"/>
                  </a:lnTo>
                  <a:lnTo>
                    <a:pt x="228228" y="979583"/>
                  </a:lnTo>
                  <a:lnTo>
                    <a:pt x="191793" y="951418"/>
                  </a:lnTo>
                  <a:lnTo>
                    <a:pt x="157924" y="920305"/>
                  </a:lnTo>
                  <a:lnTo>
                    <a:pt x="126811" y="886436"/>
                  </a:lnTo>
                  <a:lnTo>
                    <a:pt x="98646" y="850001"/>
                  </a:lnTo>
                  <a:lnTo>
                    <a:pt x="73617" y="811191"/>
                  </a:lnTo>
                  <a:lnTo>
                    <a:pt x="51917" y="770196"/>
                  </a:lnTo>
                  <a:lnTo>
                    <a:pt x="33734" y="727206"/>
                  </a:lnTo>
                  <a:lnTo>
                    <a:pt x="19261" y="682413"/>
                  </a:lnTo>
                  <a:lnTo>
                    <a:pt x="8687" y="636006"/>
                  </a:lnTo>
                  <a:lnTo>
                    <a:pt x="2203" y="588176"/>
                  </a:lnTo>
                  <a:lnTo>
                    <a:pt x="0" y="539114"/>
                  </a:lnTo>
                  <a:close/>
                </a:path>
              </a:pathLst>
            </a:custGeom>
            <a:ln w="12954">
              <a:solidFill>
                <a:srgbClr val="FFFFF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13" name="object 13"/>
            <p:cNvPicPr/>
            <p:nvPr/>
          </p:nvPicPr>
          <p:blipFill>
            <a:blip r:embed="rId6" cstate="print"/>
            <a:stretch>
              <a:fillRect/>
            </a:stretch>
          </p:blipFill>
          <p:spPr>
            <a:xfrm>
              <a:off x="7478648" y="4165473"/>
              <a:ext cx="1078229" cy="1078230"/>
            </a:xfrm>
            <a:prstGeom prst="rect">
              <a:avLst/>
            </a:prstGeom>
          </p:spPr>
        </p:pic>
        <p:sp>
          <p:nvSpPr>
            <p:cNvPr id="14" name="object 14"/>
            <p:cNvSpPr/>
            <p:nvPr/>
          </p:nvSpPr>
          <p:spPr>
            <a:xfrm>
              <a:off x="7478648" y="4165473"/>
              <a:ext cx="1078230" cy="1078230"/>
            </a:xfrm>
            <a:custGeom>
              <a:avLst/>
              <a:gdLst/>
              <a:ahLst/>
              <a:cxnLst/>
              <a:rect l="l" t="t" r="r" b="b"/>
              <a:pathLst>
                <a:path w="1078229" h="1078229">
                  <a:moveTo>
                    <a:pt x="0" y="539114"/>
                  </a:moveTo>
                  <a:lnTo>
                    <a:pt x="2203" y="490053"/>
                  </a:lnTo>
                  <a:lnTo>
                    <a:pt x="8687" y="442223"/>
                  </a:lnTo>
                  <a:lnTo>
                    <a:pt x="19261" y="395816"/>
                  </a:lnTo>
                  <a:lnTo>
                    <a:pt x="33734" y="351023"/>
                  </a:lnTo>
                  <a:lnTo>
                    <a:pt x="51917" y="308033"/>
                  </a:lnTo>
                  <a:lnTo>
                    <a:pt x="73617" y="267038"/>
                  </a:lnTo>
                  <a:lnTo>
                    <a:pt x="98646" y="228228"/>
                  </a:lnTo>
                  <a:lnTo>
                    <a:pt x="126811" y="191793"/>
                  </a:lnTo>
                  <a:lnTo>
                    <a:pt x="157924" y="157924"/>
                  </a:lnTo>
                  <a:lnTo>
                    <a:pt x="191793" y="126811"/>
                  </a:lnTo>
                  <a:lnTo>
                    <a:pt x="228228" y="98646"/>
                  </a:lnTo>
                  <a:lnTo>
                    <a:pt x="267038" y="73617"/>
                  </a:lnTo>
                  <a:lnTo>
                    <a:pt x="308033" y="51917"/>
                  </a:lnTo>
                  <a:lnTo>
                    <a:pt x="351023" y="33734"/>
                  </a:lnTo>
                  <a:lnTo>
                    <a:pt x="395816" y="19261"/>
                  </a:lnTo>
                  <a:lnTo>
                    <a:pt x="442223" y="8687"/>
                  </a:lnTo>
                  <a:lnTo>
                    <a:pt x="490053" y="2203"/>
                  </a:lnTo>
                  <a:lnTo>
                    <a:pt x="539115" y="0"/>
                  </a:lnTo>
                  <a:lnTo>
                    <a:pt x="588176" y="2203"/>
                  </a:lnTo>
                  <a:lnTo>
                    <a:pt x="636006" y="8687"/>
                  </a:lnTo>
                  <a:lnTo>
                    <a:pt x="682413" y="19261"/>
                  </a:lnTo>
                  <a:lnTo>
                    <a:pt x="727206" y="33734"/>
                  </a:lnTo>
                  <a:lnTo>
                    <a:pt x="770196" y="51917"/>
                  </a:lnTo>
                  <a:lnTo>
                    <a:pt x="811191" y="73617"/>
                  </a:lnTo>
                  <a:lnTo>
                    <a:pt x="850001" y="98646"/>
                  </a:lnTo>
                  <a:lnTo>
                    <a:pt x="886436" y="126811"/>
                  </a:lnTo>
                  <a:lnTo>
                    <a:pt x="920305" y="157924"/>
                  </a:lnTo>
                  <a:lnTo>
                    <a:pt x="951418" y="191793"/>
                  </a:lnTo>
                  <a:lnTo>
                    <a:pt x="979583" y="228228"/>
                  </a:lnTo>
                  <a:lnTo>
                    <a:pt x="1004612" y="267038"/>
                  </a:lnTo>
                  <a:lnTo>
                    <a:pt x="1026312" y="308033"/>
                  </a:lnTo>
                  <a:lnTo>
                    <a:pt x="1044495" y="351023"/>
                  </a:lnTo>
                  <a:lnTo>
                    <a:pt x="1058968" y="395816"/>
                  </a:lnTo>
                  <a:lnTo>
                    <a:pt x="1069542" y="442223"/>
                  </a:lnTo>
                  <a:lnTo>
                    <a:pt x="1076026" y="490053"/>
                  </a:lnTo>
                  <a:lnTo>
                    <a:pt x="1078230" y="539114"/>
                  </a:lnTo>
                  <a:lnTo>
                    <a:pt x="1076026" y="588176"/>
                  </a:lnTo>
                  <a:lnTo>
                    <a:pt x="1069542" y="636006"/>
                  </a:lnTo>
                  <a:lnTo>
                    <a:pt x="1058968" y="682413"/>
                  </a:lnTo>
                  <a:lnTo>
                    <a:pt x="1044495" y="727206"/>
                  </a:lnTo>
                  <a:lnTo>
                    <a:pt x="1026312" y="770196"/>
                  </a:lnTo>
                  <a:lnTo>
                    <a:pt x="1004612" y="811191"/>
                  </a:lnTo>
                  <a:lnTo>
                    <a:pt x="979583" y="850001"/>
                  </a:lnTo>
                  <a:lnTo>
                    <a:pt x="951418" y="886436"/>
                  </a:lnTo>
                  <a:lnTo>
                    <a:pt x="920305" y="920305"/>
                  </a:lnTo>
                  <a:lnTo>
                    <a:pt x="886436" y="951418"/>
                  </a:lnTo>
                  <a:lnTo>
                    <a:pt x="850001" y="979583"/>
                  </a:lnTo>
                  <a:lnTo>
                    <a:pt x="811191" y="1004612"/>
                  </a:lnTo>
                  <a:lnTo>
                    <a:pt x="770196" y="1026312"/>
                  </a:lnTo>
                  <a:lnTo>
                    <a:pt x="727206" y="1044495"/>
                  </a:lnTo>
                  <a:lnTo>
                    <a:pt x="682413" y="1058968"/>
                  </a:lnTo>
                  <a:lnTo>
                    <a:pt x="636006" y="1069542"/>
                  </a:lnTo>
                  <a:lnTo>
                    <a:pt x="588176" y="1076026"/>
                  </a:lnTo>
                  <a:lnTo>
                    <a:pt x="539115" y="1078230"/>
                  </a:lnTo>
                  <a:lnTo>
                    <a:pt x="490053" y="1076026"/>
                  </a:lnTo>
                  <a:lnTo>
                    <a:pt x="442223" y="1069542"/>
                  </a:lnTo>
                  <a:lnTo>
                    <a:pt x="395816" y="1058968"/>
                  </a:lnTo>
                  <a:lnTo>
                    <a:pt x="351023" y="1044495"/>
                  </a:lnTo>
                  <a:lnTo>
                    <a:pt x="308033" y="1026312"/>
                  </a:lnTo>
                  <a:lnTo>
                    <a:pt x="267038" y="1004612"/>
                  </a:lnTo>
                  <a:lnTo>
                    <a:pt x="228228" y="979583"/>
                  </a:lnTo>
                  <a:lnTo>
                    <a:pt x="191793" y="951418"/>
                  </a:lnTo>
                  <a:lnTo>
                    <a:pt x="157924" y="920305"/>
                  </a:lnTo>
                  <a:lnTo>
                    <a:pt x="126811" y="886436"/>
                  </a:lnTo>
                  <a:lnTo>
                    <a:pt x="98646" y="850001"/>
                  </a:lnTo>
                  <a:lnTo>
                    <a:pt x="73617" y="811191"/>
                  </a:lnTo>
                  <a:lnTo>
                    <a:pt x="51917" y="770196"/>
                  </a:lnTo>
                  <a:lnTo>
                    <a:pt x="33734" y="727206"/>
                  </a:lnTo>
                  <a:lnTo>
                    <a:pt x="19261" y="682413"/>
                  </a:lnTo>
                  <a:lnTo>
                    <a:pt x="8687" y="636006"/>
                  </a:lnTo>
                  <a:lnTo>
                    <a:pt x="2203" y="588176"/>
                  </a:lnTo>
                  <a:lnTo>
                    <a:pt x="0" y="539114"/>
                  </a:lnTo>
                  <a:close/>
                </a:path>
              </a:pathLst>
            </a:custGeom>
            <a:ln w="12954">
              <a:solidFill>
                <a:srgbClr val="FFFFF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5" name="object 15"/>
            <p:cNvSpPr/>
            <p:nvPr/>
          </p:nvSpPr>
          <p:spPr>
            <a:xfrm>
              <a:off x="4245864" y="2788158"/>
              <a:ext cx="1833880" cy="378460"/>
            </a:xfrm>
            <a:custGeom>
              <a:avLst/>
              <a:gdLst/>
              <a:ahLst/>
              <a:cxnLst/>
              <a:rect l="l" t="t" r="r" b="b"/>
              <a:pathLst>
                <a:path w="1833879" h="378460">
                  <a:moveTo>
                    <a:pt x="0" y="62991"/>
                  </a:moveTo>
                  <a:lnTo>
                    <a:pt x="4949" y="38469"/>
                  </a:lnTo>
                  <a:lnTo>
                    <a:pt x="18446" y="18446"/>
                  </a:lnTo>
                  <a:lnTo>
                    <a:pt x="38469" y="4949"/>
                  </a:lnTo>
                  <a:lnTo>
                    <a:pt x="62992" y="0"/>
                  </a:lnTo>
                  <a:lnTo>
                    <a:pt x="1770380" y="0"/>
                  </a:lnTo>
                  <a:lnTo>
                    <a:pt x="1794902" y="4949"/>
                  </a:lnTo>
                  <a:lnTo>
                    <a:pt x="1814925" y="18446"/>
                  </a:lnTo>
                  <a:lnTo>
                    <a:pt x="1828422" y="38469"/>
                  </a:lnTo>
                  <a:lnTo>
                    <a:pt x="1833372" y="62991"/>
                  </a:lnTo>
                  <a:lnTo>
                    <a:pt x="1833372" y="314959"/>
                  </a:lnTo>
                  <a:lnTo>
                    <a:pt x="1828422" y="339482"/>
                  </a:lnTo>
                  <a:lnTo>
                    <a:pt x="1814925" y="359505"/>
                  </a:lnTo>
                  <a:lnTo>
                    <a:pt x="1794902" y="373002"/>
                  </a:lnTo>
                  <a:lnTo>
                    <a:pt x="1770380" y="377951"/>
                  </a:lnTo>
                  <a:lnTo>
                    <a:pt x="62992" y="377951"/>
                  </a:lnTo>
                  <a:lnTo>
                    <a:pt x="38469" y="373002"/>
                  </a:lnTo>
                  <a:lnTo>
                    <a:pt x="18446" y="359505"/>
                  </a:lnTo>
                  <a:lnTo>
                    <a:pt x="4949" y="339482"/>
                  </a:lnTo>
                  <a:lnTo>
                    <a:pt x="0" y="314959"/>
                  </a:lnTo>
                  <a:lnTo>
                    <a:pt x="0" y="62991"/>
                  </a:lnTo>
                  <a:close/>
                </a:path>
              </a:pathLst>
            </a:custGeom>
            <a:ln w="28956">
              <a:solidFill>
                <a:srgbClr val="FF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6" name="object 16"/>
            <p:cNvSpPr/>
            <p:nvPr/>
          </p:nvSpPr>
          <p:spPr>
            <a:xfrm>
              <a:off x="4287773" y="3421380"/>
              <a:ext cx="462280" cy="378460"/>
            </a:xfrm>
            <a:custGeom>
              <a:avLst/>
              <a:gdLst/>
              <a:ahLst/>
              <a:cxnLst/>
              <a:rect l="l" t="t" r="r" b="b"/>
              <a:pathLst>
                <a:path w="462279" h="378460">
                  <a:moveTo>
                    <a:pt x="0" y="62991"/>
                  </a:moveTo>
                  <a:lnTo>
                    <a:pt x="4949" y="38469"/>
                  </a:lnTo>
                  <a:lnTo>
                    <a:pt x="18446" y="18446"/>
                  </a:lnTo>
                  <a:lnTo>
                    <a:pt x="38469" y="4949"/>
                  </a:lnTo>
                  <a:lnTo>
                    <a:pt x="62992" y="0"/>
                  </a:lnTo>
                  <a:lnTo>
                    <a:pt x="398780" y="0"/>
                  </a:lnTo>
                  <a:lnTo>
                    <a:pt x="423302" y="4949"/>
                  </a:lnTo>
                  <a:lnTo>
                    <a:pt x="443325" y="18446"/>
                  </a:lnTo>
                  <a:lnTo>
                    <a:pt x="456822" y="38469"/>
                  </a:lnTo>
                  <a:lnTo>
                    <a:pt x="461772" y="62991"/>
                  </a:lnTo>
                  <a:lnTo>
                    <a:pt x="461772" y="314959"/>
                  </a:lnTo>
                  <a:lnTo>
                    <a:pt x="456822" y="339482"/>
                  </a:lnTo>
                  <a:lnTo>
                    <a:pt x="443325" y="359505"/>
                  </a:lnTo>
                  <a:lnTo>
                    <a:pt x="423302" y="373002"/>
                  </a:lnTo>
                  <a:lnTo>
                    <a:pt x="398780" y="377951"/>
                  </a:lnTo>
                  <a:lnTo>
                    <a:pt x="62992" y="377951"/>
                  </a:lnTo>
                  <a:lnTo>
                    <a:pt x="38469" y="373002"/>
                  </a:lnTo>
                  <a:lnTo>
                    <a:pt x="18446" y="359505"/>
                  </a:lnTo>
                  <a:lnTo>
                    <a:pt x="4949" y="339482"/>
                  </a:lnTo>
                  <a:lnTo>
                    <a:pt x="0" y="314959"/>
                  </a:lnTo>
                  <a:lnTo>
                    <a:pt x="0" y="62991"/>
                  </a:lnTo>
                  <a:close/>
                </a:path>
              </a:pathLst>
            </a:custGeom>
            <a:ln w="28956">
              <a:solidFill>
                <a:srgbClr val="FF0000"/>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pic>
        <p:nvPicPr>
          <p:cNvPr id="17" name="object 17"/>
          <p:cNvPicPr/>
          <p:nvPr/>
        </p:nvPicPr>
        <p:blipFill>
          <a:blip r:embed="rId7" cstate="print"/>
          <a:stretch>
            <a:fillRect/>
          </a:stretch>
        </p:blipFill>
        <p:spPr>
          <a:xfrm>
            <a:off x="8943602" y="2204472"/>
            <a:ext cx="3402741" cy="2991218"/>
          </a:xfrm>
          <a:prstGeom prst="rect">
            <a:avLst/>
          </a:prstGeom>
        </p:spPr>
      </p:pic>
      <p:sp>
        <p:nvSpPr>
          <p:cNvPr id="18" name="object 18"/>
          <p:cNvSpPr txBox="1"/>
          <p:nvPr/>
        </p:nvSpPr>
        <p:spPr>
          <a:xfrm>
            <a:off x="8579357" y="2715767"/>
            <a:ext cx="146338" cy="430530"/>
          </a:xfrm>
          <a:prstGeom prst="rect">
            <a:avLst/>
          </a:prstGeom>
        </p:spPr>
        <p:txBody>
          <a:bodyPr vert="horz" wrap="square" lIns="0" tIns="15875" rIns="0" bIns="0" rtlCol="0">
            <a:spAutoFit/>
          </a:bodyPr>
          <a:lstStyle/>
          <a:p>
            <a:pPr marL="12700" marR="5080" algn="just">
              <a:lnSpc>
                <a:spcPct val="97500"/>
              </a:lnSpc>
              <a:spcBef>
                <a:spcPts val="125"/>
              </a:spcBef>
            </a:pPr>
            <a:r>
              <a:rPr sz="900" spc="-50" dirty="0">
                <a:latin typeface="Times New Roman" panose="02020603050405020304" pitchFamily="18" charset="0"/>
                <a:cs typeface="Times New Roman" panose="02020603050405020304" pitchFamily="18" charset="0"/>
              </a:rPr>
              <a:t>計時器</a:t>
            </a:r>
            <a:endParaRPr sz="900">
              <a:latin typeface="Times New Roman" panose="02020603050405020304" pitchFamily="18" charset="0"/>
              <a:cs typeface="Times New Roman" panose="02020603050405020304" pitchFamily="18" charset="0"/>
            </a:endParaRPr>
          </a:p>
        </p:txBody>
      </p:sp>
      <p:sp>
        <p:nvSpPr>
          <p:cNvPr id="19" name="object 19"/>
          <p:cNvSpPr txBox="1"/>
          <p:nvPr/>
        </p:nvSpPr>
        <p:spPr>
          <a:xfrm>
            <a:off x="8579357" y="4512817"/>
            <a:ext cx="147003" cy="430530"/>
          </a:xfrm>
          <a:prstGeom prst="rect">
            <a:avLst/>
          </a:prstGeom>
        </p:spPr>
        <p:txBody>
          <a:bodyPr vert="horz" wrap="square" lIns="0" tIns="15875" rIns="0" bIns="0" rtlCol="0">
            <a:spAutoFit/>
          </a:bodyPr>
          <a:lstStyle/>
          <a:p>
            <a:pPr marL="12700" marR="5080" algn="just">
              <a:lnSpc>
                <a:spcPct val="97500"/>
              </a:lnSpc>
              <a:spcBef>
                <a:spcPts val="125"/>
              </a:spcBef>
            </a:pPr>
            <a:r>
              <a:rPr sz="900" spc="-50" dirty="0">
                <a:latin typeface="Times New Roman" panose="02020603050405020304" pitchFamily="18" charset="0"/>
                <a:cs typeface="Times New Roman" panose="02020603050405020304" pitchFamily="18" charset="0"/>
              </a:rPr>
              <a:t>計算器</a:t>
            </a:r>
            <a:endParaRPr sz="9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90443" y="208627"/>
            <a:ext cx="7543800" cy="843821"/>
          </a:xfrm>
          <a:prstGeom prst="rect">
            <a:avLst/>
          </a:prstGeom>
        </p:spPr>
        <p:txBody>
          <a:bodyPr vert="horz" wrap="square" lIns="0" tIns="12700" rIns="0" bIns="0" rtlCol="0">
            <a:spAutoFit/>
          </a:bodyPr>
          <a:lstStyle/>
          <a:p>
            <a:pPr marL="41275">
              <a:lnSpc>
                <a:spcPct val="100000"/>
              </a:lnSpc>
              <a:spcBef>
                <a:spcPts val="100"/>
              </a:spcBef>
            </a:pPr>
            <a:r>
              <a:rPr lang="en-US" b="1" i="0" dirty="0">
                <a:solidFill>
                  <a:srgbClr val="404040"/>
                </a:solidFill>
                <a:effectLst/>
                <a:latin typeface="Times New Roman" panose="02020603050405020304" pitchFamily="18" charset="0"/>
                <a:cs typeface="Times New Roman" panose="02020603050405020304" pitchFamily="18" charset="0"/>
              </a:rPr>
              <a:t>Function Demonstration</a:t>
            </a:r>
            <a:endParaRPr spc="-15" dirty="0">
              <a:latin typeface="Times New Roman" panose="02020603050405020304" pitchFamily="18" charset="0"/>
              <a:cs typeface="Times New Roman" panose="02020603050405020304" pitchFamily="18" charset="0"/>
            </a:endParaRPr>
          </a:p>
        </p:txBody>
      </p:sp>
      <p:sp>
        <p:nvSpPr>
          <p:cNvPr id="3" name="object 3"/>
          <p:cNvSpPr txBox="1"/>
          <p:nvPr/>
        </p:nvSpPr>
        <p:spPr>
          <a:xfrm>
            <a:off x="1854707" y="1512568"/>
            <a:ext cx="2438400" cy="300355"/>
          </a:xfrm>
          <a:prstGeom prst="rect">
            <a:avLst/>
          </a:prstGeom>
        </p:spPr>
        <p:txBody>
          <a:bodyPr vert="horz" wrap="square" lIns="0" tIns="12700" rIns="0" bIns="0" rtlCol="0">
            <a:spAutoFit/>
          </a:bodyPr>
          <a:lstStyle/>
          <a:p>
            <a:pPr marL="12700">
              <a:lnSpc>
                <a:spcPct val="100000"/>
              </a:lnSpc>
              <a:spcBef>
                <a:spcPts val="100"/>
              </a:spcBef>
            </a:pPr>
            <a:r>
              <a:rPr lang="en-US" sz="1800" spc="-20" dirty="0">
                <a:latin typeface="Times New Roman" panose="02020603050405020304" pitchFamily="18" charset="0"/>
                <a:cs typeface="Times New Roman" panose="02020603050405020304" pitchFamily="18" charset="0"/>
              </a:rPr>
              <a:t>Password Correct</a:t>
            </a:r>
            <a:endParaRPr sz="18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8241793" y="1512569"/>
            <a:ext cx="2197607" cy="300355"/>
          </a:xfrm>
          <a:prstGeom prst="rect">
            <a:avLst/>
          </a:prstGeom>
        </p:spPr>
        <p:txBody>
          <a:bodyPr vert="horz" wrap="square" lIns="0" tIns="12700" rIns="0" bIns="0" rtlCol="0">
            <a:spAutoFit/>
          </a:bodyPr>
          <a:lstStyle/>
          <a:p>
            <a:pPr marL="12700">
              <a:lnSpc>
                <a:spcPct val="100000"/>
              </a:lnSpc>
              <a:spcBef>
                <a:spcPts val="100"/>
              </a:spcBef>
            </a:pPr>
            <a:r>
              <a:rPr lang="en-US" sz="1800" spc="-20" dirty="0">
                <a:latin typeface="Times New Roman" panose="02020603050405020304" pitchFamily="18" charset="0"/>
                <a:cs typeface="Times New Roman" panose="02020603050405020304" pitchFamily="18" charset="0"/>
              </a:rPr>
              <a:t>Password Incorrect</a:t>
            </a:r>
            <a:endParaRPr sz="1800"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518159" y="2273045"/>
            <a:ext cx="5111496" cy="2875026"/>
          </a:xfrm>
          <a:prstGeom prst="rect">
            <a:avLst/>
          </a:prstGeom>
        </p:spPr>
      </p:pic>
      <p:pic>
        <p:nvPicPr>
          <p:cNvPr id="6" name="object 6"/>
          <p:cNvPicPr/>
          <p:nvPr/>
        </p:nvPicPr>
        <p:blipFill>
          <a:blip r:embed="rId3" cstate="print"/>
          <a:stretch>
            <a:fillRect/>
          </a:stretch>
        </p:blipFill>
        <p:spPr>
          <a:xfrm>
            <a:off x="6562343" y="2273045"/>
            <a:ext cx="5111496" cy="28750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3554729"/>
          </a:xfrm>
          <a:custGeom>
            <a:avLst/>
            <a:gdLst/>
            <a:ahLst/>
            <a:cxnLst/>
            <a:rect l="l" t="t" r="r" b="b"/>
            <a:pathLst>
              <a:path w="12192000" h="3554729">
                <a:moveTo>
                  <a:pt x="12192000" y="0"/>
                </a:moveTo>
                <a:lnTo>
                  <a:pt x="0" y="0"/>
                </a:lnTo>
                <a:lnTo>
                  <a:pt x="0" y="3554729"/>
                </a:lnTo>
                <a:lnTo>
                  <a:pt x="12192000" y="3554729"/>
                </a:lnTo>
                <a:lnTo>
                  <a:pt x="12192000" y="0"/>
                </a:lnTo>
                <a:close/>
              </a:path>
            </a:pathLst>
          </a:custGeom>
          <a:solidFill>
            <a:srgbClr val="18639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699516" y="1841245"/>
            <a:ext cx="2136140" cy="1435649"/>
          </a:xfrm>
          <a:prstGeom prst="rect">
            <a:avLst/>
          </a:prstGeom>
        </p:spPr>
        <p:txBody>
          <a:bodyPr vert="horz" wrap="square" lIns="0" tIns="12065" rIns="0" bIns="0" rtlCol="0">
            <a:spAutoFit/>
          </a:bodyPr>
          <a:lstStyle/>
          <a:p>
            <a:pPr marL="12700">
              <a:lnSpc>
                <a:spcPts val="3740"/>
              </a:lnSpc>
              <a:spcBef>
                <a:spcPts val="95"/>
              </a:spcBef>
            </a:pPr>
            <a:r>
              <a:rPr lang="en-US" sz="3200" b="1" i="0" dirty="0">
                <a:solidFill>
                  <a:schemeClr val="bg1"/>
                </a:solidFill>
                <a:effectLst/>
                <a:latin typeface="Times New Roman" panose="02020603050405020304" pitchFamily="18" charset="0"/>
                <a:cs typeface="Times New Roman" panose="02020603050405020304" pitchFamily="18" charset="0"/>
              </a:rPr>
              <a:t>Function "0" - Timer Overview</a:t>
            </a:r>
            <a:endParaRPr lang="zh-TW" altLang="en-US" sz="4800" baseline="1736" dirty="0">
              <a:solidFill>
                <a:schemeClr val="bg1"/>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515875" y="3886200"/>
            <a:ext cx="3657600" cy="1520929"/>
          </a:xfrm>
          <a:prstGeom prst="rect">
            <a:avLst/>
          </a:prstGeom>
        </p:spPr>
        <p:txBody>
          <a:bodyPr vert="horz" wrap="square" lIns="0" tIns="12700" rIns="0" bIns="0" rtlCol="0">
            <a:spAutoFit/>
          </a:bodyPr>
          <a:lstStyle/>
          <a:p>
            <a:pPr marL="12700" marR="5080">
              <a:lnSpc>
                <a:spcPct val="100000"/>
              </a:lnSpc>
              <a:spcBef>
                <a:spcPts val="100"/>
              </a:spcBef>
            </a:pPr>
            <a:r>
              <a:rPr lang="en-US" sz="1400" b="1" i="0" dirty="0">
                <a:solidFill>
                  <a:srgbClr val="404040"/>
                </a:solidFill>
                <a:effectLst/>
                <a:latin typeface="Times New Roman" panose="02020603050405020304" pitchFamily="18" charset="0"/>
                <a:cs typeface="Times New Roman" panose="02020603050405020304" pitchFamily="18" charset="0"/>
              </a:rPr>
              <a:t>Operation Flow</a:t>
            </a:r>
            <a:r>
              <a:rPr lang="en-US" sz="1400" b="0" i="0" dirty="0">
                <a:solidFill>
                  <a:srgbClr val="404040"/>
                </a:solidFill>
                <a:effectLst/>
                <a:latin typeface="Times New Roman" panose="02020603050405020304" pitchFamily="18" charset="0"/>
                <a:cs typeface="Times New Roman" panose="02020603050405020304" pitchFamily="18" charset="0"/>
              </a:rPr>
              <a:t>: Pressing the N4 key selects </a:t>
            </a:r>
            <a:r>
              <a:rPr lang="en-US" sz="1400" b="1" i="0" dirty="0">
                <a:solidFill>
                  <a:srgbClr val="404040"/>
                </a:solidFill>
                <a:effectLst/>
                <a:latin typeface="Times New Roman" panose="02020603050405020304" pitchFamily="18" charset="0"/>
                <a:cs typeface="Times New Roman" panose="02020603050405020304" pitchFamily="18" charset="0"/>
              </a:rPr>
              <a:t>Function 0 (Timer)</a:t>
            </a:r>
            <a:r>
              <a:rPr lang="en-US" sz="1400" b="0" i="0" dirty="0">
                <a:solidFill>
                  <a:srgbClr val="404040"/>
                </a:solidFill>
                <a:effectLst/>
                <a:latin typeface="Times New Roman" panose="02020603050405020304" pitchFamily="18" charset="0"/>
                <a:cs typeface="Times New Roman" panose="02020603050405020304" pitchFamily="18" charset="0"/>
              </a:rPr>
              <a:t>, triggering the </a:t>
            </a:r>
            <a:r>
              <a:rPr lang="en-US" sz="1400" b="1" i="0" dirty="0">
                <a:solidFill>
                  <a:srgbClr val="404040"/>
                </a:solidFill>
                <a:effectLst/>
                <a:latin typeface="Times New Roman" panose="02020603050405020304" pitchFamily="18" charset="0"/>
                <a:cs typeface="Times New Roman" panose="02020603050405020304" pitchFamily="18" charset="0"/>
              </a:rPr>
              <a:t>keyboard()</a:t>
            </a:r>
            <a:r>
              <a:rPr lang="en-US" sz="1400" b="0" i="0" dirty="0">
                <a:solidFill>
                  <a:srgbClr val="404040"/>
                </a:solidFill>
                <a:effectLst/>
                <a:latin typeface="Times New Roman" panose="02020603050405020304" pitchFamily="18" charset="0"/>
                <a:cs typeface="Times New Roman" panose="02020603050405020304" pitchFamily="18" charset="0"/>
              </a:rPr>
              <a:t> subroutine for time input (e.g., "0300" for 3 minutes), then activates the </a:t>
            </a:r>
            <a:r>
              <a:rPr lang="en-US" sz="1400" b="1" i="0" dirty="0" err="1">
                <a:solidFill>
                  <a:srgbClr val="404040"/>
                </a:solidFill>
                <a:effectLst/>
                <a:latin typeface="Times New Roman" panose="02020603050405020304" pitchFamily="18" charset="0"/>
                <a:cs typeface="Times New Roman" panose="02020603050405020304" pitchFamily="18" charset="0"/>
              </a:rPr>
              <a:t>count_down_timer</a:t>
            </a:r>
            <a:r>
              <a:rPr lang="en-US" sz="1400" b="1" i="0" dirty="0">
                <a:solidFill>
                  <a:srgbClr val="404040"/>
                </a:solidFill>
                <a:effectLst/>
                <a:latin typeface="Times New Roman" panose="02020603050405020304" pitchFamily="18" charset="0"/>
                <a:cs typeface="Times New Roman" panose="02020603050405020304" pitchFamily="18" charset="0"/>
              </a:rPr>
              <a:t>()</a:t>
            </a:r>
            <a:r>
              <a:rPr lang="en-US" sz="1400" b="0" i="0" dirty="0">
                <a:solidFill>
                  <a:srgbClr val="404040"/>
                </a:solidFill>
                <a:effectLst/>
                <a:latin typeface="Times New Roman" panose="02020603050405020304" pitchFamily="18" charset="0"/>
                <a:cs typeface="Times New Roman" panose="02020603050405020304" pitchFamily="18" charset="0"/>
              </a:rPr>
              <a:t> subroutine to execute the countdown in MM:SS format with real-time display updates until completion.</a:t>
            </a:r>
            <a:endParaRPr sz="14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xfrm>
            <a:off x="676400" y="213867"/>
            <a:ext cx="2447799" cy="843821"/>
          </a:xfrm>
          <a:prstGeom prst="rect">
            <a:avLst/>
          </a:prstGeom>
        </p:spPr>
        <p:txBody>
          <a:bodyPr vert="horz" wrap="square" lIns="0" tIns="12700" rIns="0" bIns="0" rtlCol="0">
            <a:spAutoFit/>
          </a:bodyPr>
          <a:lstStyle/>
          <a:p>
            <a:pPr marL="12700">
              <a:lnSpc>
                <a:spcPct val="100000"/>
              </a:lnSpc>
              <a:spcBef>
                <a:spcPts val="100"/>
              </a:spcBef>
            </a:pPr>
            <a:r>
              <a:rPr lang="en-US" spc="-30" dirty="0">
                <a:solidFill>
                  <a:srgbClr val="FFFFFF"/>
                </a:solidFill>
                <a:latin typeface="Times New Roman" panose="02020603050405020304" pitchFamily="18" charset="0"/>
                <a:cs typeface="Times New Roman" panose="02020603050405020304" pitchFamily="18" charset="0"/>
              </a:rPr>
              <a:t>Timer</a:t>
            </a:r>
            <a:endParaRPr spc="-30" dirty="0">
              <a:solidFill>
                <a:srgbClr val="FFFFFF"/>
              </a:solidFill>
              <a:latin typeface="Times New Roman" panose="02020603050405020304" pitchFamily="18" charset="0"/>
              <a:cs typeface="Times New Roman" panose="02020603050405020304" pitchFamily="18" charset="0"/>
            </a:endParaRPr>
          </a:p>
        </p:txBody>
      </p:sp>
      <p:grpSp>
        <p:nvGrpSpPr>
          <p:cNvPr id="6" name="object 6"/>
          <p:cNvGrpSpPr/>
          <p:nvPr/>
        </p:nvGrpSpPr>
        <p:grpSpPr>
          <a:xfrm>
            <a:off x="4600194" y="1664970"/>
            <a:ext cx="7244715" cy="4601210"/>
            <a:chOff x="4600194" y="1664970"/>
            <a:chExt cx="7244715" cy="4601210"/>
          </a:xfrm>
        </p:grpSpPr>
        <p:sp>
          <p:nvSpPr>
            <p:cNvPr id="7" name="object 7"/>
            <p:cNvSpPr/>
            <p:nvPr/>
          </p:nvSpPr>
          <p:spPr>
            <a:xfrm>
              <a:off x="4600194" y="1664969"/>
              <a:ext cx="3880485" cy="1878330"/>
            </a:xfrm>
            <a:custGeom>
              <a:avLst/>
              <a:gdLst/>
              <a:ahLst/>
              <a:cxnLst/>
              <a:rect l="l" t="t" r="r" b="b"/>
              <a:pathLst>
                <a:path w="3880484" h="1878329">
                  <a:moveTo>
                    <a:pt x="3880104" y="0"/>
                  </a:moveTo>
                  <a:lnTo>
                    <a:pt x="0" y="0"/>
                  </a:lnTo>
                  <a:lnTo>
                    <a:pt x="0" y="85090"/>
                  </a:lnTo>
                  <a:lnTo>
                    <a:pt x="0" y="1878330"/>
                  </a:lnTo>
                  <a:lnTo>
                    <a:pt x="94996" y="1878330"/>
                  </a:lnTo>
                  <a:lnTo>
                    <a:pt x="94996" y="85090"/>
                  </a:lnTo>
                  <a:lnTo>
                    <a:pt x="3785108" y="85090"/>
                  </a:lnTo>
                  <a:lnTo>
                    <a:pt x="3785108" y="1878330"/>
                  </a:lnTo>
                  <a:lnTo>
                    <a:pt x="3880104" y="1878330"/>
                  </a:lnTo>
                  <a:lnTo>
                    <a:pt x="3880104" y="85090"/>
                  </a:lnTo>
                  <a:lnTo>
                    <a:pt x="3880104"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8390382" y="3543300"/>
              <a:ext cx="3454400" cy="2722880"/>
            </a:xfrm>
            <a:custGeom>
              <a:avLst/>
              <a:gdLst/>
              <a:ahLst/>
              <a:cxnLst/>
              <a:rect l="l" t="t" r="r" b="b"/>
              <a:pathLst>
                <a:path w="3454400" h="2722879">
                  <a:moveTo>
                    <a:pt x="3454146" y="0"/>
                  </a:moveTo>
                  <a:lnTo>
                    <a:pt x="3369564" y="0"/>
                  </a:lnTo>
                  <a:lnTo>
                    <a:pt x="3369564" y="2637802"/>
                  </a:lnTo>
                  <a:lnTo>
                    <a:pt x="84582" y="2637802"/>
                  </a:lnTo>
                  <a:lnTo>
                    <a:pt x="84582" y="0"/>
                  </a:lnTo>
                  <a:lnTo>
                    <a:pt x="0" y="0"/>
                  </a:lnTo>
                  <a:lnTo>
                    <a:pt x="0" y="2637802"/>
                  </a:lnTo>
                  <a:lnTo>
                    <a:pt x="0" y="2722880"/>
                  </a:lnTo>
                  <a:lnTo>
                    <a:pt x="3454146" y="2722880"/>
                  </a:lnTo>
                  <a:lnTo>
                    <a:pt x="3454146" y="2637802"/>
                  </a:lnTo>
                  <a:lnTo>
                    <a:pt x="3454146" y="0"/>
                  </a:lnTo>
                  <a:close/>
                </a:path>
              </a:pathLst>
            </a:custGeom>
            <a:solidFill>
              <a:srgbClr val="18639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4777740" y="1969008"/>
              <a:ext cx="3525012" cy="4107179"/>
            </a:xfrm>
            <a:prstGeom prst="rect">
              <a:avLst/>
            </a:prstGeom>
          </p:spPr>
        </p:pic>
        <p:pic>
          <p:nvPicPr>
            <p:cNvPr id="10" name="object 10"/>
            <p:cNvPicPr/>
            <p:nvPr/>
          </p:nvPicPr>
          <p:blipFill>
            <a:blip r:embed="rId3" cstate="print"/>
            <a:stretch>
              <a:fillRect/>
            </a:stretch>
          </p:blipFill>
          <p:spPr>
            <a:xfrm>
              <a:off x="8657844" y="1969008"/>
              <a:ext cx="3018281" cy="4107179"/>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67000" y="228600"/>
            <a:ext cx="9601200" cy="843821"/>
          </a:xfrm>
          <a:prstGeom prst="rect">
            <a:avLst/>
          </a:prstGeom>
        </p:spPr>
        <p:txBody>
          <a:bodyPr vert="horz" wrap="square" lIns="0" tIns="12700" rIns="0" bIns="0" rtlCol="0">
            <a:spAutoFit/>
          </a:bodyPr>
          <a:lstStyle/>
          <a:p>
            <a:pPr marL="12700">
              <a:lnSpc>
                <a:spcPct val="100000"/>
              </a:lnSpc>
              <a:spcBef>
                <a:spcPts val="100"/>
              </a:spcBef>
            </a:pPr>
            <a:r>
              <a:rPr lang="en-US" sz="5400" b="1" i="0" dirty="0">
                <a:solidFill>
                  <a:srgbClr val="404040"/>
                </a:solidFill>
                <a:effectLst/>
                <a:latin typeface="Times New Roman" panose="02020603050405020304" pitchFamily="18" charset="0"/>
                <a:cs typeface="Times New Roman" panose="02020603050405020304" pitchFamily="18" charset="0"/>
              </a:rPr>
              <a:t>Function Demonstration</a:t>
            </a:r>
            <a:endParaRPr lang="zh-TW" altLang="en-US" sz="5400" dirty="0">
              <a:latin typeface="MS Gothic"/>
              <a:cs typeface="MS Gothic"/>
            </a:endParaRPr>
          </a:p>
        </p:txBody>
      </p:sp>
      <p:sp>
        <p:nvSpPr>
          <p:cNvPr id="3" name="object 3"/>
          <p:cNvSpPr txBox="1"/>
          <p:nvPr/>
        </p:nvSpPr>
        <p:spPr>
          <a:xfrm>
            <a:off x="5105400" y="1524000"/>
            <a:ext cx="2514600" cy="330200"/>
          </a:xfrm>
          <a:prstGeom prst="rect">
            <a:avLst/>
          </a:prstGeom>
        </p:spPr>
        <p:txBody>
          <a:bodyPr vert="horz" wrap="square" lIns="0" tIns="12065" rIns="0" bIns="0" rtlCol="0">
            <a:spAutoFit/>
          </a:bodyPr>
          <a:lstStyle/>
          <a:p>
            <a:pPr marL="12700">
              <a:lnSpc>
                <a:spcPct val="100000"/>
              </a:lnSpc>
              <a:spcBef>
                <a:spcPts val="95"/>
              </a:spcBef>
            </a:pPr>
            <a:r>
              <a:rPr lang="en-US" sz="2000" b="1" i="0" dirty="0">
                <a:solidFill>
                  <a:srgbClr val="404040"/>
                </a:solidFill>
                <a:effectLst/>
                <a:latin typeface="DeepSeek-CJK-patch"/>
              </a:rPr>
              <a:t>Countdown Function</a:t>
            </a:r>
            <a:endParaRPr sz="2000" dirty="0">
              <a:latin typeface="MS Gothic"/>
              <a:cs typeface="MS Gothic"/>
            </a:endParaRPr>
          </a:p>
        </p:txBody>
      </p:sp>
      <p:pic>
        <p:nvPicPr>
          <p:cNvPr id="4" name="object 4"/>
          <p:cNvPicPr/>
          <p:nvPr/>
        </p:nvPicPr>
        <p:blipFill>
          <a:blip r:embed="rId2" cstate="print"/>
          <a:stretch>
            <a:fillRect/>
          </a:stretch>
        </p:blipFill>
        <p:spPr>
          <a:xfrm>
            <a:off x="3169157" y="2098548"/>
            <a:ext cx="5878068" cy="33070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3554729"/>
          </a:xfrm>
          <a:custGeom>
            <a:avLst/>
            <a:gdLst/>
            <a:ahLst/>
            <a:cxnLst/>
            <a:rect l="l" t="t" r="r" b="b"/>
            <a:pathLst>
              <a:path w="12192000" h="3554729">
                <a:moveTo>
                  <a:pt x="12192000" y="0"/>
                </a:moveTo>
                <a:lnTo>
                  <a:pt x="0" y="0"/>
                </a:lnTo>
                <a:lnTo>
                  <a:pt x="0" y="3554729"/>
                </a:lnTo>
                <a:lnTo>
                  <a:pt x="12192000" y="3554729"/>
                </a:lnTo>
                <a:lnTo>
                  <a:pt x="12192000" y="0"/>
                </a:lnTo>
                <a:close/>
              </a:path>
            </a:pathLst>
          </a:custGeom>
          <a:solidFill>
            <a:srgbClr val="18639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3" name="object 3"/>
          <p:cNvSpPr txBox="1"/>
          <p:nvPr/>
        </p:nvSpPr>
        <p:spPr>
          <a:xfrm>
            <a:off x="699516" y="1841245"/>
            <a:ext cx="2805684" cy="1435649"/>
          </a:xfrm>
          <a:prstGeom prst="rect">
            <a:avLst/>
          </a:prstGeom>
        </p:spPr>
        <p:txBody>
          <a:bodyPr vert="horz" wrap="square" lIns="0" tIns="12065" rIns="0" bIns="0" rtlCol="0">
            <a:spAutoFit/>
          </a:bodyPr>
          <a:lstStyle/>
          <a:p>
            <a:pPr marL="12700">
              <a:lnSpc>
                <a:spcPts val="3740"/>
              </a:lnSpc>
              <a:spcBef>
                <a:spcPts val="95"/>
              </a:spcBef>
            </a:pPr>
            <a:r>
              <a:rPr lang="en-US" sz="3200" b="1" i="0" dirty="0">
                <a:solidFill>
                  <a:schemeClr val="bg1"/>
                </a:solidFill>
                <a:effectLst/>
                <a:latin typeface="Times New Roman" panose="02020603050405020304" pitchFamily="18" charset="0"/>
                <a:cs typeface="Times New Roman" panose="02020603050405020304" pitchFamily="18" charset="0"/>
              </a:rPr>
              <a:t>Function “1" - Calculator Overview</a:t>
            </a:r>
            <a:endParaRPr lang="zh-TW" altLang="en-US" sz="4800" baseline="1736" dirty="0">
              <a:solidFill>
                <a:schemeClr val="bg1"/>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347091" y="3922394"/>
            <a:ext cx="3672840" cy="1736373"/>
          </a:xfrm>
          <a:prstGeom prst="rect">
            <a:avLst/>
          </a:prstGeom>
        </p:spPr>
        <p:txBody>
          <a:bodyPr vert="horz" wrap="square" lIns="0" tIns="12700" rIns="0" bIns="0" rtlCol="0">
            <a:spAutoFit/>
          </a:bodyPr>
          <a:lstStyle/>
          <a:p>
            <a:pPr marL="12700" marR="5080">
              <a:lnSpc>
                <a:spcPct val="100000"/>
              </a:lnSpc>
              <a:spcBef>
                <a:spcPts val="100"/>
              </a:spcBef>
            </a:pPr>
            <a:r>
              <a:rPr lang="en-US" sz="1400" b="1" i="0" dirty="0">
                <a:solidFill>
                  <a:srgbClr val="404040"/>
                </a:solidFill>
                <a:effectLst/>
                <a:latin typeface="Times New Roman" panose="02020603050405020304" pitchFamily="18" charset="0"/>
                <a:cs typeface="Times New Roman" panose="02020603050405020304" pitchFamily="18" charset="0"/>
              </a:rPr>
              <a:t>Operation Flow</a:t>
            </a:r>
            <a:r>
              <a:rPr lang="en-US" sz="1400" b="0" i="0" dirty="0">
                <a:solidFill>
                  <a:srgbClr val="404040"/>
                </a:solidFill>
                <a:effectLst/>
                <a:latin typeface="Times New Roman" panose="02020603050405020304" pitchFamily="18" charset="0"/>
                <a:cs typeface="Times New Roman" panose="02020603050405020304" pitchFamily="18" charset="0"/>
              </a:rPr>
              <a:t>: Pressing the N4 key selects </a:t>
            </a:r>
            <a:r>
              <a:rPr lang="en-US" sz="1400" b="1" i="0" dirty="0">
                <a:solidFill>
                  <a:srgbClr val="404040"/>
                </a:solidFill>
                <a:effectLst/>
                <a:latin typeface="Times New Roman" panose="02020603050405020304" pitchFamily="18" charset="0"/>
                <a:cs typeface="Times New Roman" panose="02020603050405020304" pitchFamily="18" charset="0"/>
              </a:rPr>
              <a:t>Function 1 (Calculator)</a:t>
            </a:r>
            <a:r>
              <a:rPr lang="en-US" sz="1400" b="0" i="0" dirty="0">
                <a:solidFill>
                  <a:srgbClr val="404040"/>
                </a:solidFill>
                <a:effectLst/>
                <a:latin typeface="Times New Roman" panose="02020603050405020304" pitchFamily="18" charset="0"/>
                <a:cs typeface="Times New Roman" panose="02020603050405020304" pitchFamily="18" charset="0"/>
              </a:rPr>
              <a:t>, invoking the </a:t>
            </a:r>
            <a:r>
              <a:rPr lang="en-US" sz="1400" b="1" i="0" dirty="0">
                <a:solidFill>
                  <a:srgbClr val="404040"/>
                </a:solidFill>
                <a:effectLst/>
                <a:latin typeface="Times New Roman" panose="02020603050405020304" pitchFamily="18" charset="0"/>
                <a:cs typeface="Times New Roman" panose="02020603050405020304" pitchFamily="18" charset="0"/>
              </a:rPr>
              <a:t>multiplier()</a:t>
            </a:r>
            <a:r>
              <a:rPr lang="en-US" sz="1400" b="0" i="0" dirty="0">
                <a:solidFill>
                  <a:srgbClr val="404040"/>
                </a:solidFill>
                <a:effectLst/>
                <a:latin typeface="Times New Roman" panose="02020603050405020304" pitchFamily="18" charset="0"/>
                <a:cs typeface="Times New Roman" panose="02020603050405020304" pitchFamily="18" charset="0"/>
              </a:rPr>
              <a:t> subroutine for dual number input (e.g., "5" and "3"), then pressing N4 again enables operation selection via "F" (addition), "E" (subtraction), "D" (multiplication), or "C" (division), with the computed result passed to the </a:t>
            </a:r>
            <a:r>
              <a:rPr lang="en-US" sz="1400" b="1" i="0" dirty="0">
                <a:solidFill>
                  <a:srgbClr val="404040"/>
                </a:solidFill>
                <a:effectLst/>
                <a:latin typeface="Times New Roman" panose="02020603050405020304" pitchFamily="18" charset="0"/>
                <a:cs typeface="Times New Roman" panose="02020603050405020304" pitchFamily="18" charset="0"/>
              </a:rPr>
              <a:t>counter()</a:t>
            </a:r>
            <a:r>
              <a:rPr lang="en-US" sz="1400" b="0" i="0" dirty="0">
                <a:solidFill>
                  <a:srgbClr val="404040"/>
                </a:solidFill>
                <a:effectLst/>
                <a:latin typeface="Times New Roman" panose="02020603050405020304" pitchFamily="18" charset="0"/>
                <a:cs typeface="Times New Roman" panose="02020603050405020304" pitchFamily="18" charset="0"/>
              </a:rPr>
              <a:t> subroutine for final output display.</a:t>
            </a:r>
            <a:endParaRPr sz="140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title"/>
          </p:nvPr>
        </p:nvSpPr>
        <p:spPr>
          <a:xfrm>
            <a:off x="676400" y="213867"/>
            <a:ext cx="3549651" cy="843821"/>
          </a:xfrm>
          <a:prstGeom prst="rect">
            <a:avLst/>
          </a:prstGeom>
        </p:spPr>
        <p:txBody>
          <a:bodyPr vert="horz" wrap="square" lIns="0" tIns="12700" rIns="0" bIns="0" rtlCol="0">
            <a:spAutoFit/>
          </a:bodyPr>
          <a:lstStyle/>
          <a:p>
            <a:pPr marL="12700">
              <a:lnSpc>
                <a:spcPct val="100000"/>
              </a:lnSpc>
              <a:spcBef>
                <a:spcPts val="100"/>
              </a:spcBef>
            </a:pPr>
            <a:r>
              <a:rPr lang="en-US" spc="-30" dirty="0">
                <a:solidFill>
                  <a:srgbClr val="FFFFFF"/>
                </a:solidFill>
                <a:latin typeface="Times New Roman" panose="02020603050405020304" pitchFamily="18" charset="0"/>
                <a:cs typeface="Times New Roman" panose="02020603050405020304" pitchFamily="18" charset="0"/>
              </a:rPr>
              <a:t>Calculator</a:t>
            </a:r>
            <a:endParaRPr spc="-30" dirty="0">
              <a:solidFill>
                <a:srgbClr val="FFFFFF"/>
              </a:solidFill>
              <a:latin typeface="Times New Roman" panose="02020603050405020304" pitchFamily="18" charset="0"/>
              <a:cs typeface="Times New Roman" panose="02020603050405020304" pitchFamily="18" charset="0"/>
            </a:endParaRPr>
          </a:p>
        </p:txBody>
      </p:sp>
      <p:grpSp>
        <p:nvGrpSpPr>
          <p:cNvPr id="6" name="object 6"/>
          <p:cNvGrpSpPr/>
          <p:nvPr/>
        </p:nvGrpSpPr>
        <p:grpSpPr>
          <a:xfrm>
            <a:off x="4520946" y="1540763"/>
            <a:ext cx="7324090" cy="4725670"/>
            <a:chOff x="4520946" y="1540763"/>
            <a:chExt cx="7324090" cy="4725670"/>
          </a:xfrm>
        </p:grpSpPr>
        <p:sp>
          <p:nvSpPr>
            <p:cNvPr id="7" name="object 7"/>
            <p:cNvSpPr/>
            <p:nvPr/>
          </p:nvSpPr>
          <p:spPr>
            <a:xfrm>
              <a:off x="4520946" y="1664969"/>
              <a:ext cx="4047490" cy="1878330"/>
            </a:xfrm>
            <a:custGeom>
              <a:avLst/>
              <a:gdLst/>
              <a:ahLst/>
              <a:cxnLst/>
              <a:rect l="l" t="t" r="r" b="b"/>
              <a:pathLst>
                <a:path w="4047490" h="1878329">
                  <a:moveTo>
                    <a:pt x="4046982" y="0"/>
                  </a:moveTo>
                  <a:lnTo>
                    <a:pt x="0" y="0"/>
                  </a:lnTo>
                  <a:lnTo>
                    <a:pt x="0" y="85090"/>
                  </a:lnTo>
                  <a:lnTo>
                    <a:pt x="0" y="1878330"/>
                  </a:lnTo>
                  <a:lnTo>
                    <a:pt x="99060" y="1878330"/>
                  </a:lnTo>
                  <a:lnTo>
                    <a:pt x="99060" y="85090"/>
                  </a:lnTo>
                  <a:lnTo>
                    <a:pt x="3947922" y="85090"/>
                  </a:lnTo>
                  <a:lnTo>
                    <a:pt x="3947922" y="1878330"/>
                  </a:lnTo>
                  <a:lnTo>
                    <a:pt x="4046982" y="1878330"/>
                  </a:lnTo>
                  <a:lnTo>
                    <a:pt x="4046982" y="85090"/>
                  </a:lnTo>
                  <a:lnTo>
                    <a:pt x="4046982" y="0"/>
                  </a:lnTo>
                  <a:close/>
                </a:path>
              </a:pathLst>
            </a:custGeom>
            <a:solidFill>
              <a:srgbClr val="FFFFFF"/>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8" name="object 8"/>
            <p:cNvSpPr/>
            <p:nvPr/>
          </p:nvSpPr>
          <p:spPr>
            <a:xfrm>
              <a:off x="8494014" y="3543299"/>
              <a:ext cx="3350895" cy="2722880"/>
            </a:xfrm>
            <a:custGeom>
              <a:avLst/>
              <a:gdLst/>
              <a:ahLst/>
              <a:cxnLst/>
              <a:rect l="l" t="t" r="r" b="b"/>
              <a:pathLst>
                <a:path w="3350895" h="2722879">
                  <a:moveTo>
                    <a:pt x="3350514" y="0"/>
                  </a:moveTo>
                  <a:lnTo>
                    <a:pt x="3268472" y="0"/>
                  </a:lnTo>
                  <a:lnTo>
                    <a:pt x="3268472" y="2637802"/>
                  </a:lnTo>
                  <a:lnTo>
                    <a:pt x="82042" y="2637802"/>
                  </a:lnTo>
                  <a:lnTo>
                    <a:pt x="82042" y="0"/>
                  </a:lnTo>
                  <a:lnTo>
                    <a:pt x="0" y="0"/>
                  </a:lnTo>
                  <a:lnTo>
                    <a:pt x="0" y="2637802"/>
                  </a:lnTo>
                  <a:lnTo>
                    <a:pt x="0" y="2722880"/>
                  </a:lnTo>
                  <a:lnTo>
                    <a:pt x="3350514" y="2722880"/>
                  </a:lnTo>
                  <a:lnTo>
                    <a:pt x="3350514" y="2637802"/>
                  </a:lnTo>
                  <a:lnTo>
                    <a:pt x="3350514" y="0"/>
                  </a:lnTo>
                  <a:close/>
                </a:path>
              </a:pathLst>
            </a:custGeom>
            <a:solidFill>
              <a:srgbClr val="18639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4674108" y="1869186"/>
              <a:ext cx="3746753" cy="4106417"/>
            </a:xfrm>
            <a:prstGeom prst="rect">
              <a:avLst/>
            </a:prstGeom>
          </p:spPr>
        </p:pic>
        <p:pic>
          <p:nvPicPr>
            <p:cNvPr id="10" name="object 10"/>
            <p:cNvPicPr/>
            <p:nvPr/>
          </p:nvPicPr>
          <p:blipFill>
            <a:blip r:embed="rId3" cstate="print"/>
            <a:stretch>
              <a:fillRect/>
            </a:stretch>
          </p:blipFill>
          <p:spPr>
            <a:xfrm>
              <a:off x="8641842" y="1540763"/>
              <a:ext cx="2996946" cy="4487417"/>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44</TotalTime>
  <Words>530</Words>
  <Application>Microsoft Office PowerPoint</Application>
  <PresentationFormat>Widescreen</PresentationFormat>
  <Paragraphs>81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DeepSeek-CJK-patch</vt:lpstr>
      <vt:lpstr>MS Gothic</vt:lpstr>
      <vt:lpstr>Aptos</vt:lpstr>
      <vt:lpstr>Arial</vt:lpstr>
      <vt:lpstr>Calibri</vt:lpstr>
      <vt:lpstr>Times New Roman</vt:lpstr>
      <vt:lpstr>Office Theme</vt:lpstr>
      <vt:lpstr>PowerPoint Presentation</vt:lpstr>
      <vt:lpstr>Contents</vt:lpstr>
      <vt:lpstr>Hardware Structure</vt:lpstr>
      <vt:lpstr>Feature Introduction</vt:lpstr>
      <vt:lpstr>Password &amp; Function Selection</vt:lpstr>
      <vt:lpstr>Function Demonstration</vt:lpstr>
      <vt:lpstr>Timer</vt:lpstr>
      <vt:lpstr>PowerPoint Presentation</vt:lpstr>
      <vt:lpstr>Calculator</vt:lpstr>
      <vt:lpstr>PowerPoint Presentation</vt:lpstr>
      <vt:lpstr>Work Assignment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lee ray</cp:lastModifiedBy>
  <cp:revision>1</cp:revision>
  <dcterms:created xsi:type="dcterms:W3CDTF">2025-04-12T06:21:14Z</dcterms:created>
  <dcterms:modified xsi:type="dcterms:W3CDTF">2025-04-12T07:05:26Z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2025-04-10T00:00:00Z</vt:filetime>
  </property>
  <property fmtid="{D5CDD505-2E9C-101B-9397-08002B2CF9AE}" pid="3" name="Creator">
    <vt:lpwstr>Microsoft® PowerPoint® 2019</vt:lpwstr>
  </property>
  <property fmtid="{D5CDD505-2E9C-101B-9397-08002B2CF9AE}" pid="4" name="LastSaved">
    <vt:filetime>2025-04-12T00:00:00Z</vt:filetime>
  </property>
  <property fmtid="{D5CDD505-2E9C-101B-9397-08002B2CF9AE}" pid="5" name="Producer">
    <vt:lpwstr>Adobe PDF Services</vt:lpwstr>
  </property>
</Properties>
</file>