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D37B3-2DC1-4BC0-8EE6-77FCD728229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2393D18-7B07-48DD-9D07-92B49D4E7347}">
      <dgm:prSet phldrT="[Text]" custT="1"/>
      <dgm:spPr/>
      <dgm:t>
        <a:bodyPr/>
        <a:lstStyle/>
        <a:p>
          <a:pPr>
            <a:lnSpc>
              <a:spcPct val="100000"/>
            </a:lnSpc>
            <a:defRPr b="1"/>
          </a:pPr>
          <a:r>
            <a:rPr lang="en-US" sz="2800" dirty="0">
              <a:latin typeface="Candara" panose="020E0502030303020204" pitchFamily="34" charset="0"/>
            </a:rPr>
            <a:t>Introduction</a:t>
          </a:r>
        </a:p>
      </dgm:t>
    </dgm:pt>
    <dgm:pt modelId="{3E25AC80-FB5A-4FB2-A81F-E8B751690616}" type="parTrans" cxnId="{3B543BB7-3BAC-4BFE-9D1A-E5AD88118723}">
      <dgm:prSet/>
      <dgm:spPr/>
      <dgm:t>
        <a:bodyPr/>
        <a:lstStyle/>
        <a:p>
          <a:endParaRPr lang="en-US"/>
        </a:p>
      </dgm:t>
    </dgm:pt>
    <dgm:pt modelId="{965DA68B-BA58-47EA-A154-4F5637BED365}" type="sibTrans" cxnId="{3B543BB7-3BAC-4BFE-9D1A-E5AD88118723}">
      <dgm:prSet/>
      <dgm:spPr/>
      <dgm:t>
        <a:bodyPr/>
        <a:lstStyle/>
        <a:p>
          <a:endParaRPr lang="en-US"/>
        </a:p>
      </dgm:t>
    </dgm:pt>
    <dgm:pt modelId="{59FF7F4B-95F5-405B-B8D2-3553144DFD1A}">
      <dgm:prSet phldrT="[Text]"/>
      <dgm:spPr/>
      <dgm:t>
        <a:bodyPr/>
        <a:lstStyle/>
        <a:p>
          <a:pPr>
            <a:lnSpc>
              <a:spcPct val="100000"/>
            </a:lnSpc>
            <a:buFont typeface="Arial" panose="020B0604020202020204" pitchFamily="34" charset="0"/>
            <a:buChar char="•"/>
          </a:pPr>
          <a:r>
            <a:rPr lang="en-US" dirty="0"/>
            <a:t>Project Description</a:t>
          </a:r>
        </a:p>
      </dgm:t>
    </dgm:pt>
    <dgm:pt modelId="{5EEDD980-48E2-417E-8F66-7D776F09465C}" type="parTrans" cxnId="{DB845EE6-34F6-4AAA-BCD9-B74245D7C75A}">
      <dgm:prSet/>
      <dgm:spPr/>
      <dgm:t>
        <a:bodyPr/>
        <a:lstStyle/>
        <a:p>
          <a:endParaRPr lang="en-US"/>
        </a:p>
      </dgm:t>
    </dgm:pt>
    <dgm:pt modelId="{3D7C3196-3859-40E5-BC08-9DCF0E56BA79}" type="sibTrans" cxnId="{DB845EE6-34F6-4AAA-BCD9-B74245D7C75A}">
      <dgm:prSet/>
      <dgm:spPr/>
      <dgm:t>
        <a:bodyPr/>
        <a:lstStyle/>
        <a:p>
          <a:endParaRPr lang="en-US"/>
        </a:p>
      </dgm:t>
    </dgm:pt>
    <dgm:pt modelId="{5C16A9AB-9D84-41AA-8AFC-F1CBAA9A3994}">
      <dgm:prSet phldrT="[Text]"/>
      <dgm:spPr/>
      <dgm:t>
        <a:bodyPr/>
        <a:lstStyle/>
        <a:p>
          <a:pPr>
            <a:lnSpc>
              <a:spcPct val="100000"/>
            </a:lnSpc>
            <a:defRPr b="1"/>
          </a:pPr>
          <a:r>
            <a:rPr lang="en-US"/>
            <a:t>Data Exploration</a:t>
          </a:r>
        </a:p>
      </dgm:t>
    </dgm:pt>
    <dgm:pt modelId="{2C852D0D-66D1-4695-AE9C-10DAB941A32A}" type="parTrans" cxnId="{64FF090E-A389-4892-AC18-F8B98F5517FF}">
      <dgm:prSet/>
      <dgm:spPr/>
      <dgm:t>
        <a:bodyPr/>
        <a:lstStyle/>
        <a:p>
          <a:endParaRPr lang="en-US"/>
        </a:p>
      </dgm:t>
    </dgm:pt>
    <dgm:pt modelId="{9D853A60-BBA3-4C41-B895-8F5463338742}" type="sibTrans" cxnId="{64FF090E-A389-4892-AC18-F8B98F5517FF}">
      <dgm:prSet/>
      <dgm:spPr/>
      <dgm:t>
        <a:bodyPr/>
        <a:lstStyle/>
        <a:p>
          <a:endParaRPr lang="en-US"/>
        </a:p>
      </dgm:t>
    </dgm:pt>
    <dgm:pt modelId="{976DDC91-FDE0-4FB6-9AC7-6FADEDCA46C7}">
      <dgm:prSet phldrT="[Text]"/>
      <dgm:spPr/>
      <dgm:t>
        <a:bodyPr/>
        <a:lstStyle/>
        <a:p>
          <a:pPr>
            <a:lnSpc>
              <a:spcPct val="100000"/>
            </a:lnSpc>
            <a:buFont typeface="Arial" panose="020B0604020202020204" pitchFamily="34" charset="0"/>
            <a:buChar char="•"/>
          </a:pPr>
          <a:r>
            <a:rPr lang="en-US" dirty="0"/>
            <a:t>Data Quality Assessment </a:t>
          </a:r>
        </a:p>
      </dgm:t>
    </dgm:pt>
    <dgm:pt modelId="{371E321E-5BA4-42A5-AD9E-0C37559BDC64}" type="parTrans" cxnId="{11128B7A-980E-4546-A8D8-5A518CC2FE71}">
      <dgm:prSet/>
      <dgm:spPr/>
      <dgm:t>
        <a:bodyPr/>
        <a:lstStyle/>
        <a:p>
          <a:endParaRPr lang="en-US"/>
        </a:p>
      </dgm:t>
    </dgm:pt>
    <dgm:pt modelId="{9E6AED8C-C2A0-4D4E-AC34-B4C8C20CAC51}" type="sibTrans" cxnId="{11128B7A-980E-4546-A8D8-5A518CC2FE71}">
      <dgm:prSet/>
      <dgm:spPr/>
      <dgm:t>
        <a:bodyPr/>
        <a:lstStyle/>
        <a:p>
          <a:endParaRPr lang="en-US"/>
        </a:p>
      </dgm:t>
    </dgm:pt>
    <dgm:pt modelId="{5178B216-481A-4CD9-988D-9A1881FC1B6D}">
      <dgm:prSet phldrT="[Text]"/>
      <dgm:spPr/>
      <dgm:t>
        <a:bodyPr/>
        <a:lstStyle/>
        <a:p>
          <a:pPr>
            <a:lnSpc>
              <a:spcPct val="100000"/>
            </a:lnSpc>
            <a:defRPr b="1"/>
          </a:pPr>
          <a:r>
            <a:rPr lang="en-US"/>
            <a:t>Insights</a:t>
          </a:r>
        </a:p>
      </dgm:t>
    </dgm:pt>
    <dgm:pt modelId="{F1B0FF2E-2973-47A4-BE48-AD7FEF99F33D}" type="parTrans" cxnId="{72CA3C2B-3E6D-4F17-BC4F-EC7CEA1CF131}">
      <dgm:prSet/>
      <dgm:spPr/>
      <dgm:t>
        <a:bodyPr/>
        <a:lstStyle/>
        <a:p>
          <a:endParaRPr lang="en-US"/>
        </a:p>
      </dgm:t>
    </dgm:pt>
    <dgm:pt modelId="{D29C63BB-AED1-49CD-BA53-EC02DADDAF85}" type="sibTrans" cxnId="{72CA3C2B-3E6D-4F17-BC4F-EC7CEA1CF131}">
      <dgm:prSet/>
      <dgm:spPr/>
      <dgm:t>
        <a:bodyPr/>
        <a:lstStyle/>
        <a:p>
          <a:endParaRPr lang="en-US"/>
        </a:p>
      </dgm:t>
    </dgm:pt>
    <dgm:pt modelId="{F405FA00-629B-4F91-9453-9A0B0FF9FB84}">
      <dgm:prSet phldrT="[Text]"/>
      <dgm:spPr/>
      <dgm:t>
        <a:bodyPr/>
        <a:lstStyle/>
        <a:p>
          <a:pPr>
            <a:lnSpc>
              <a:spcPct val="100000"/>
            </a:lnSpc>
          </a:pPr>
          <a:r>
            <a:rPr lang="en-US"/>
            <a:t>Analysis &amp; Visualization</a:t>
          </a:r>
        </a:p>
      </dgm:t>
    </dgm:pt>
    <dgm:pt modelId="{91AFE9DF-2921-447B-AA21-45762DC31B4F}" type="parTrans" cxnId="{CF8B9A67-C3CF-4BBB-954A-D36F72C7F430}">
      <dgm:prSet/>
      <dgm:spPr/>
      <dgm:t>
        <a:bodyPr/>
        <a:lstStyle/>
        <a:p>
          <a:endParaRPr lang="en-US"/>
        </a:p>
      </dgm:t>
    </dgm:pt>
    <dgm:pt modelId="{694CCFFD-2C04-4644-9E22-0773E67887A1}" type="sibTrans" cxnId="{CF8B9A67-C3CF-4BBB-954A-D36F72C7F430}">
      <dgm:prSet/>
      <dgm:spPr/>
      <dgm:t>
        <a:bodyPr/>
        <a:lstStyle/>
        <a:p>
          <a:endParaRPr lang="en-US"/>
        </a:p>
      </dgm:t>
    </dgm:pt>
    <dgm:pt modelId="{181A2E13-2892-4395-9593-5C3ACC53111C}">
      <dgm:prSet phldrT="[Text]"/>
      <dgm:spPr/>
      <dgm:t>
        <a:bodyPr/>
        <a:lstStyle/>
        <a:p>
          <a:pPr>
            <a:lnSpc>
              <a:spcPct val="100000"/>
            </a:lnSpc>
            <a:buFont typeface="Arial" panose="020B0604020202020204" pitchFamily="34" charset="0"/>
            <a:buChar char="•"/>
          </a:pPr>
          <a:r>
            <a:rPr lang="en-US" dirty="0"/>
            <a:t>Project Goal</a:t>
          </a:r>
        </a:p>
        <a:p>
          <a:pPr>
            <a:lnSpc>
              <a:spcPct val="100000"/>
            </a:lnSpc>
            <a:buFont typeface="Arial" panose="020B0604020202020204" pitchFamily="34" charset="0"/>
            <a:buChar char="•"/>
          </a:pPr>
          <a:r>
            <a:rPr lang="en-US" dirty="0"/>
            <a:t>Dataset Description</a:t>
          </a:r>
        </a:p>
      </dgm:t>
    </dgm:pt>
    <dgm:pt modelId="{5F7E79B8-98DF-462C-999D-513660F10A72}" type="parTrans" cxnId="{C5ADA822-2149-422C-AD97-589D1FA0734F}">
      <dgm:prSet/>
      <dgm:spPr/>
      <dgm:t>
        <a:bodyPr/>
        <a:lstStyle/>
        <a:p>
          <a:endParaRPr lang="en-US"/>
        </a:p>
      </dgm:t>
    </dgm:pt>
    <dgm:pt modelId="{0E179AAF-48F0-49A8-B550-5ED075C4175C}" type="sibTrans" cxnId="{C5ADA822-2149-422C-AD97-589D1FA0734F}">
      <dgm:prSet/>
      <dgm:spPr/>
      <dgm:t>
        <a:bodyPr/>
        <a:lstStyle/>
        <a:p>
          <a:endParaRPr lang="en-US"/>
        </a:p>
      </dgm:t>
    </dgm:pt>
    <dgm:pt modelId="{5FC6DCC7-8252-4CBC-8D0E-30FE1F25F15E}">
      <dgm:prSet phldrT="[Text]"/>
      <dgm:spPr/>
      <dgm:t>
        <a:bodyPr/>
        <a:lstStyle/>
        <a:p>
          <a:pPr>
            <a:lnSpc>
              <a:spcPct val="100000"/>
            </a:lnSpc>
            <a:buFont typeface="Arial" panose="020B0604020202020204" pitchFamily="34" charset="0"/>
            <a:buChar char="•"/>
          </a:pPr>
          <a:r>
            <a:rPr lang="en-US" dirty="0"/>
            <a:t>Data Cleaning &amp; Preprocessing</a:t>
          </a:r>
        </a:p>
      </dgm:t>
    </dgm:pt>
    <dgm:pt modelId="{F3D28B9B-25A6-4126-BA70-C08E999A931D}" type="parTrans" cxnId="{BB02BE9B-A45E-41FF-95EC-9A169028C8FF}">
      <dgm:prSet/>
      <dgm:spPr/>
      <dgm:t>
        <a:bodyPr/>
        <a:lstStyle/>
        <a:p>
          <a:endParaRPr lang="en-US"/>
        </a:p>
      </dgm:t>
    </dgm:pt>
    <dgm:pt modelId="{99684F59-73E0-4961-BF75-88B4A803273F}" type="sibTrans" cxnId="{BB02BE9B-A45E-41FF-95EC-9A169028C8FF}">
      <dgm:prSet/>
      <dgm:spPr/>
      <dgm:t>
        <a:bodyPr/>
        <a:lstStyle/>
        <a:p>
          <a:endParaRPr lang="en-US"/>
        </a:p>
      </dgm:t>
    </dgm:pt>
    <dgm:pt modelId="{3F93B235-FD8A-415A-B5D1-CF2A4FD16B90}">
      <dgm:prSet phldrT="[Text]"/>
      <dgm:spPr/>
      <dgm:t>
        <a:bodyPr/>
        <a:lstStyle/>
        <a:p>
          <a:pPr>
            <a:lnSpc>
              <a:spcPct val="100000"/>
            </a:lnSpc>
          </a:pPr>
          <a:r>
            <a:rPr lang="en-US"/>
            <a:t>Conclusion &amp; Recommendation</a:t>
          </a:r>
        </a:p>
      </dgm:t>
    </dgm:pt>
    <dgm:pt modelId="{7964D9F2-8140-4677-98F2-4B4BE8FE7774}" type="parTrans" cxnId="{B2494613-574D-4B08-944A-7B86B386B5E1}">
      <dgm:prSet/>
      <dgm:spPr/>
      <dgm:t>
        <a:bodyPr/>
        <a:lstStyle/>
        <a:p>
          <a:endParaRPr lang="en-US"/>
        </a:p>
      </dgm:t>
    </dgm:pt>
    <dgm:pt modelId="{AE0B8821-CB62-4204-9D44-819EE6739113}" type="sibTrans" cxnId="{B2494613-574D-4B08-944A-7B86B386B5E1}">
      <dgm:prSet/>
      <dgm:spPr/>
      <dgm:t>
        <a:bodyPr/>
        <a:lstStyle/>
        <a:p>
          <a:endParaRPr lang="en-US"/>
        </a:p>
      </dgm:t>
    </dgm:pt>
    <dgm:pt modelId="{5176895E-3CA1-4E27-B7E2-966923E12C00}" type="pres">
      <dgm:prSet presAssocID="{C6ED37B3-2DC1-4BC0-8EE6-77FCD7282298}" presName="root" presStyleCnt="0">
        <dgm:presLayoutVars>
          <dgm:dir/>
          <dgm:resizeHandles val="exact"/>
        </dgm:presLayoutVars>
      </dgm:prSet>
      <dgm:spPr/>
    </dgm:pt>
    <dgm:pt modelId="{71A1BA3F-465A-4863-AC50-A350CB00B530}" type="pres">
      <dgm:prSet presAssocID="{D2393D18-7B07-48DD-9D07-92B49D4E7347}" presName="compNode" presStyleCnt="0"/>
      <dgm:spPr/>
    </dgm:pt>
    <dgm:pt modelId="{3D5D7ABD-A0D0-4C02-A448-5765AFF8E29E}" type="pres">
      <dgm:prSet presAssocID="{D2393D18-7B07-48DD-9D07-92B49D4E73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F36296D4-170A-4797-916B-8124D060C57D}" type="pres">
      <dgm:prSet presAssocID="{D2393D18-7B07-48DD-9D07-92B49D4E7347}" presName="iconSpace" presStyleCnt="0"/>
      <dgm:spPr/>
    </dgm:pt>
    <dgm:pt modelId="{268E0FD1-4E30-4F3D-9B97-115F01EE0234}" type="pres">
      <dgm:prSet presAssocID="{D2393D18-7B07-48DD-9D07-92B49D4E7347}" presName="parTx" presStyleLbl="revTx" presStyleIdx="0" presStyleCnt="6">
        <dgm:presLayoutVars>
          <dgm:chMax val="0"/>
          <dgm:chPref val="0"/>
        </dgm:presLayoutVars>
      </dgm:prSet>
      <dgm:spPr/>
    </dgm:pt>
    <dgm:pt modelId="{1D83E2AC-611D-4117-A352-4269A45B0EF5}" type="pres">
      <dgm:prSet presAssocID="{D2393D18-7B07-48DD-9D07-92B49D4E7347}" presName="txSpace" presStyleCnt="0"/>
      <dgm:spPr/>
    </dgm:pt>
    <dgm:pt modelId="{ADF282A5-1907-4A76-9091-1BF60BFEFCA5}" type="pres">
      <dgm:prSet presAssocID="{D2393D18-7B07-48DD-9D07-92B49D4E7347}" presName="desTx" presStyleLbl="revTx" presStyleIdx="1" presStyleCnt="6">
        <dgm:presLayoutVars/>
      </dgm:prSet>
      <dgm:spPr/>
    </dgm:pt>
    <dgm:pt modelId="{C13D386B-98AA-494A-809D-2EB6C79251EA}" type="pres">
      <dgm:prSet presAssocID="{965DA68B-BA58-47EA-A154-4F5637BED365}" presName="sibTrans" presStyleCnt="0"/>
      <dgm:spPr/>
    </dgm:pt>
    <dgm:pt modelId="{425CEF63-EBED-48C3-974C-529FB188FBE1}" type="pres">
      <dgm:prSet presAssocID="{5C16A9AB-9D84-41AA-8AFC-F1CBAA9A3994}" presName="compNode" presStyleCnt="0"/>
      <dgm:spPr/>
    </dgm:pt>
    <dgm:pt modelId="{DC5531CA-73B2-4CB8-B5FC-1907CD46BDF7}" type="pres">
      <dgm:prSet presAssocID="{5C16A9AB-9D84-41AA-8AFC-F1CBAA9A39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F9917260-E766-4813-8D1A-C4CF9683E257}" type="pres">
      <dgm:prSet presAssocID="{5C16A9AB-9D84-41AA-8AFC-F1CBAA9A3994}" presName="iconSpace" presStyleCnt="0"/>
      <dgm:spPr/>
    </dgm:pt>
    <dgm:pt modelId="{AC864F14-DCCE-4455-AF8C-5FAB02EE6C06}" type="pres">
      <dgm:prSet presAssocID="{5C16A9AB-9D84-41AA-8AFC-F1CBAA9A3994}" presName="parTx" presStyleLbl="revTx" presStyleIdx="2" presStyleCnt="6">
        <dgm:presLayoutVars>
          <dgm:chMax val="0"/>
          <dgm:chPref val="0"/>
        </dgm:presLayoutVars>
      </dgm:prSet>
      <dgm:spPr/>
    </dgm:pt>
    <dgm:pt modelId="{6FE03DE3-6434-4AA7-917D-38176E2E7D4E}" type="pres">
      <dgm:prSet presAssocID="{5C16A9AB-9D84-41AA-8AFC-F1CBAA9A3994}" presName="txSpace" presStyleCnt="0"/>
      <dgm:spPr/>
    </dgm:pt>
    <dgm:pt modelId="{0E4AF7E2-D377-4A65-A3A1-BD7BD41E6D59}" type="pres">
      <dgm:prSet presAssocID="{5C16A9AB-9D84-41AA-8AFC-F1CBAA9A3994}" presName="desTx" presStyleLbl="revTx" presStyleIdx="3" presStyleCnt="6">
        <dgm:presLayoutVars/>
      </dgm:prSet>
      <dgm:spPr/>
    </dgm:pt>
    <dgm:pt modelId="{544B3E95-971C-4005-8E1C-B0311DB226D7}" type="pres">
      <dgm:prSet presAssocID="{9D853A60-BBA3-4C41-B895-8F5463338742}" presName="sibTrans" presStyleCnt="0"/>
      <dgm:spPr/>
    </dgm:pt>
    <dgm:pt modelId="{AD1F06BA-1C8F-42F8-ABB5-C551B48AB5B3}" type="pres">
      <dgm:prSet presAssocID="{5178B216-481A-4CD9-988D-9A1881FC1B6D}" presName="compNode" presStyleCnt="0"/>
      <dgm:spPr/>
    </dgm:pt>
    <dgm:pt modelId="{057B7D20-0092-41E7-B334-FDFAA77F8E01}" type="pres">
      <dgm:prSet presAssocID="{5178B216-481A-4CD9-988D-9A1881FC1B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6DD08CAC-4CE8-4407-AFAB-69AE0EADEAA2}" type="pres">
      <dgm:prSet presAssocID="{5178B216-481A-4CD9-988D-9A1881FC1B6D}" presName="iconSpace" presStyleCnt="0"/>
      <dgm:spPr/>
    </dgm:pt>
    <dgm:pt modelId="{95FFE78F-90E4-4C5F-94C3-3412A0E0FDB0}" type="pres">
      <dgm:prSet presAssocID="{5178B216-481A-4CD9-988D-9A1881FC1B6D}" presName="parTx" presStyleLbl="revTx" presStyleIdx="4" presStyleCnt="6">
        <dgm:presLayoutVars>
          <dgm:chMax val="0"/>
          <dgm:chPref val="0"/>
        </dgm:presLayoutVars>
      </dgm:prSet>
      <dgm:spPr/>
    </dgm:pt>
    <dgm:pt modelId="{41F1C382-D868-484A-AF16-C744920F4DF6}" type="pres">
      <dgm:prSet presAssocID="{5178B216-481A-4CD9-988D-9A1881FC1B6D}" presName="txSpace" presStyleCnt="0"/>
      <dgm:spPr/>
    </dgm:pt>
    <dgm:pt modelId="{0C57E5BD-000D-47B1-89FE-ADC8AB8DAC3A}" type="pres">
      <dgm:prSet presAssocID="{5178B216-481A-4CD9-988D-9A1881FC1B6D}" presName="desTx" presStyleLbl="revTx" presStyleIdx="5" presStyleCnt="6">
        <dgm:presLayoutVars/>
      </dgm:prSet>
      <dgm:spPr/>
    </dgm:pt>
  </dgm:ptLst>
  <dgm:cxnLst>
    <dgm:cxn modelId="{529DFB0D-3D0B-43C5-BA46-A0F24F4D6F86}" type="presOf" srcId="{976DDC91-FDE0-4FB6-9AC7-6FADEDCA46C7}" destId="{0E4AF7E2-D377-4A65-A3A1-BD7BD41E6D59}" srcOrd="0" destOrd="0" presId="urn:microsoft.com/office/officeart/2018/2/layout/IconLabelDescriptionList"/>
    <dgm:cxn modelId="{64FF090E-A389-4892-AC18-F8B98F5517FF}" srcId="{C6ED37B3-2DC1-4BC0-8EE6-77FCD7282298}" destId="{5C16A9AB-9D84-41AA-8AFC-F1CBAA9A3994}" srcOrd="1" destOrd="0" parTransId="{2C852D0D-66D1-4695-AE9C-10DAB941A32A}" sibTransId="{9D853A60-BBA3-4C41-B895-8F5463338742}"/>
    <dgm:cxn modelId="{B2494613-574D-4B08-944A-7B86B386B5E1}" srcId="{5178B216-481A-4CD9-988D-9A1881FC1B6D}" destId="{3F93B235-FD8A-415A-B5D1-CF2A4FD16B90}" srcOrd="1" destOrd="0" parTransId="{7964D9F2-8140-4677-98F2-4B4BE8FE7774}" sibTransId="{AE0B8821-CB62-4204-9D44-819EE6739113}"/>
    <dgm:cxn modelId="{5657FA21-7B0A-4ABE-8449-11EFBAADEED5}" type="presOf" srcId="{F405FA00-629B-4F91-9453-9A0B0FF9FB84}" destId="{0C57E5BD-000D-47B1-89FE-ADC8AB8DAC3A}" srcOrd="0" destOrd="0" presId="urn:microsoft.com/office/officeart/2018/2/layout/IconLabelDescriptionList"/>
    <dgm:cxn modelId="{F4268C22-71D7-4148-A82C-CEE1A641DDF9}" type="presOf" srcId="{5178B216-481A-4CD9-988D-9A1881FC1B6D}" destId="{95FFE78F-90E4-4C5F-94C3-3412A0E0FDB0}" srcOrd="0" destOrd="0" presId="urn:microsoft.com/office/officeart/2018/2/layout/IconLabelDescriptionList"/>
    <dgm:cxn modelId="{C5ADA822-2149-422C-AD97-589D1FA0734F}" srcId="{D2393D18-7B07-48DD-9D07-92B49D4E7347}" destId="{181A2E13-2892-4395-9593-5C3ACC53111C}" srcOrd="1" destOrd="0" parTransId="{5F7E79B8-98DF-462C-999D-513660F10A72}" sibTransId="{0E179AAF-48F0-49A8-B550-5ED075C4175C}"/>
    <dgm:cxn modelId="{72CA3C2B-3E6D-4F17-BC4F-EC7CEA1CF131}" srcId="{C6ED37B3-2DC1-4BC0-8EE6-77FCD7282298}" destId="{5178B216-481A-4CD9-988D-9A1881FC1B6D}" srcOrd="2" destOrd="0" parTransId="{F1B0FF2E-2973-47A4-BE48-AD7FEF99F33D}" sibTransId="{D29C63BB-AED1-49CD-BA53-EC02DADDAF85}"/>
    <dgm:cxn modelId="{CF8B9A67-C3CF-4BBB-954A-D36F72C7F430}" srcId="{5178B216-481A-4CD9-988D-9A1881FC1B6D}" destId="{F405FA00-629B-4F91-9453-9A0B0FF9FB84}" srcOrd="0" destOrd="0" parTransId="{91AFE9DF-2921-447B-AA21-45762DC31B4F}" sibTransId="{694CCFFD-2C04-4644-9E22-0773E67887A1}"/>
    <dgm:cxn modelId="{11128B7A-980E-4546-A8D8-5A518CC2FE71}" srcId="{5C16A9AB-9D84-41AA-8AFC-F1CBAA9A3994}" destId="{976DDC91-FDE0-4FB6-9AC7-6FADEDCA46C7}" srcOrd="0" destOrd="0" parTransId="{371E321E-5BA4-42A5-AD9E-0C37559BDC64}" sibTransId="{9E6AED8C-C2A0-4D4E-AC34-B4C8C20CAC51}"/>
    <dgm:cxn modelId="{1B466E8B-9CD7-40A9-93F2-BB7FAF1AA305}" type="presOf" srcId="{5FC6DCC7-8252-4CBC-8D0E-30FE1F25F15E}" destId="{0E4AF7E2-D377-4A65-A3A1-BD7BD41E6D59}" srcOrd="0" destOrd="1" presId="urn:microsoft.com/office/officeart/2018/2/layout/IconLabelDescriptionList"/>
    <dgm:cxn modelId="{BB02BE9B-A45E-41FF-95EC-9A169028C8FF}" srcId="{5C16A9AB-9D84-41AA-8AFC-F1CBAA9A3994}" destId="{5FC6DCC7-8252-4CBC-8D0E-30FE1F25F15E}" srcOrd="1" destOrd="0" parTransId="{F3D28B9B-25A6-4126-BA70-C08E999A931D}" sibTransId="{99684F59-73E0-4961-BF75-88B4A803273F}"/>
    <dgm:cxn modelId="{3B543BB7-3BAC-4BFE-9D1A-E5AD88118723}" srcId="{C6ED37B3-2DC1-4BC0-8EE6-77FCD7282298}" destId="{D2393D18-7B07-48DD-9D07-92B49D4E7347}" srcOrd="0" destOrd="0" parTransId="{3E25AC80-FB5A-4FB2-A81F-E8B751690616}" sibTransId="{965DA68B-BA58-47EA-A154-4F5637BED365}"/>
    <dgm:cxn modelId="{24C2A7B7-A8E9-4266-BA55-B19B8C5E0078}" type="presOf" srcId="{C6ED37B3-2DC1-4BC0-8EE6-77FCD7282298}" destId="{5176895E-3CA1-4E27-B7E2-966923E12C00}" srcOrd="0" destOrd="0" presId="urn:microsoft.com/office/officeart/2018/2/layout/IconLabelDescriptionList"/>
    <dgm:cxn modelId="{08DEC7C8-17D7-4EC8-BDD0-FE5FD34538FC}" type="presOf" srcId="{3F93B235-FD8A-415A-B5D1-CF2A4FD16B90}" destId="{0C57E5BD-000D-47B1-89FE-ADC8AB8DAC3A}" srcOrd="0" destOrd="1" presId="urn:microsoft.com/office/officeart/2018/2/layout/IconLabelDescriptionList"/>
    <dgm:cxn modelId="{55F017CE-4F35-4E8E-96DD-EC9D4348ED81}" type="presOf" srcId="{5C16A9AB-9D84-41AA-8AFC-F1CBAA9A3994}" destId="{AC864F14-DCCE-4455-AF8C-5FAB02EE6C06}" srcOrd="0" destOrd="0" presId="urn:microsoft.com/office/officeart/2018/2/layout/IconLabelDescriptionList"/>
    <dgm:cxn modelId="{17C98CD0-AE8E-4F83-ABEA-A2B9CC39EA83}" type="presOf" srcId="{181A2E13-2892-4395-9593-5C3ACC53111C}" destId="{ADF282A5-1907-4A76-9091-1BF60BFEFCA5}" srcOrd="0" destOrd="1" presId="urn:microsoft.com/office/officeart/2018/2/layout/IconLabelDescriptionList"/>
    <dgm:cxn modelId="{23D3C3DD-7B38-4B21-B19C-DF59E2F81F91}" type="presOf" srcId="{59FF7F4B-95F5-405B-B8D2-3553144DFD1A}" destId="{ADF282A5-1907-4A76-9091-1BF60BFEFCA5}" srcOrd="0" destOrd="0" presId="urn:microsoft.com/office/officeart/2018/2/layout/IconLabelDescriptionList"/>
    <dgm:cxn modelId="{DB845EE6-34F6-4AAA-BCD9-B74245D7C75A}" srcId="{D2393D18-7B07-48DD-9D07-92B49D4E7347}" destId="{59FF7F4B-95F5-405B-B8D2-3553144DFD1A}" srcOrd="0" destOrd="0" parTransId="{5EEDD980-48E2-417E-8F66-7D776F09465C}" sibTransId="{3D7C3196-3859-40E5-BC08-9DCF0E56BA79}"/>
    <dgm:cxn modelId="{BFD662FB-7117-4C00-A102-965426B95452}" type="presOf" srcId="{D2393D18-7B07-48DD-9D07-92B49D4E7347}" destId="{268E0FD1-4E30-4F3D-9B97-115F01EE0234}" srcOrd="0" destOrd="0" presId="urn:microsoft.com/office/officeart/2018/2/layout/IconLabelDescriptionList"/>
    <dgm:cxn modelId="{43409897-9446-4946-94CD-0FC4EB0A7AA2}" type="presParOf" srcId="{5176895E-3CA1-4E27-B7E2-966923E12C00}" destId="{71A1BA3F-465A-4863-AC50-A350CB00B530}" srcOrd="0" destOrd="0" presId="urn:microsoft.com/office/officeart/2018/2/layout/IconLabelDescriptionList"/>
    <dgm:cxn modelId="{D6FFB20B-3C87-48CD-A1B5-8DF10D2E90D9}" type="presParOf" srcId="{71A1BA3F-465A-4863-AC50-A350CB00B530}" destId="{3D5D7ABD-A0D0-4C02-A448-5765AFF8E29E}" srcOrd="0" destOrd="0" presId="urn:microsoft.com/office/officeart/2018/2/layout/IconLabelDescriptionList"/>
    <dgm:cxn modelId="{AF5979EF-AB8F-4694-8E0D-117FA2F227D2}" type="presParOf" srcId="{71A1BA3F-465A-4863-AC50-A350CB00B530}" destId="{F36296D4-170A-4797-916B-8124D060C57D}" srcOrd="1" destOrd="0" presId="urn:microsoft.com/office/officeart/2018/2/layout/IconLabelDescriptionList"/>
    <dgm:cxn modelId="{7879D270-B3C8-4623-8262-1F088B20CEE3}" type="presParOf" srcId="{71A1BA3F-465A-4863-AC50-A350CB00B530}" destId="{268E0FD1-4E30-4F3D-9B97-115F01EE0234}" srcOrd="2" destOrd="0" presId="urn:microsoft.com/office/officeart/2018/2/layout/IconLabelDescriptionList"/>
    <dgm:cxn modelId="{1BB01186-5A93-4A19-8356-D5944F8A9692}" type="presParOf" srcId="{71A1BA3F-465A-4863-AC50-A350CB00B530}" destId="{1D83E2AC-611D-4117-A352-4269A45B0EF5}" srcOrd="3" destOrd="0" presId="urn:microsoft.com/office/officeart/2018/2/layout/IconLabelDescriptionList"/>
    <dgm:cxn modelId="{2FCF2F3A-F309-4275-9AAD-2E68C692F589}" type="presParOf" srcId="{71A1BA3F-465A-4863-AC50-A350CB00B530}" destId="{ADF282A5-1907-4A76-9091-1BF60BFEFCA5}" srcOrd="4" destOrd="0" presId="urn:microsoft.com/office/officeart/2018/2/layout/IconLabelDescriptionList"/>
    <dgm:cxn modelId="{8D0402BE-E1A0-46CB-B95E-A222F0446E70}" type="presParOf" srcId="{5176895E-3CA1-4E27-B7E2-966923E12C00}" destId="{C13D386B-98AA-494A-809D-2EB6C79251EA}" srcOrd="1" destOrd="0" presId="urn:microsoft.com/office/officeart/2018/2/layout/IconLabelDescriptionList"/>
    <dgm:cxn modelId="{6A344AFD-A76D-45BB-A4C3-042653EF3FC2}" type="presParOf" srcId="{5176895E-3CA1-4E27-B7E2-966923E12C00}" destId="{425CEF63-EBED-48C3-974C-529FB188FBE1}" srcOrd="2" destOrd="0" presId="urn:microsoft.com/office/officeart/2018/2/layout/IconLabelDescriptionList"/>
    <dgm:cxn modelId="{2B2DF682-43FF-4B84-B9FA-8A13D58D20D9}" type="presParOf" srcId="{425CEF63-EBED-48C3-974C-529FB188FBE1}" destId="{DC5531CA-73B2-4CB8-B5FC-1907CD46BDF7}" srcOrd="0" destOrd="0" presId="urn:microsoft.com/office/officeart/2018/2/layout/IconLabelDescriptionList"/>
    <dgm:cxn modelId="{5F6E3C15-E0FF-4DAC-B855-50E2CE3570DB}" type="presParOf" srcId="{425CEF63-EBED-48C3-974C-529FB188FBE1}" destId="{F9917260-E766-4813-8D1A-C4CF9683E257}" srcOrd="1" destOrd="0" presId="urn:microsoft.com/office/officeart/2018/2/layout/IconLabelDescriptionList"/>
    <dgm:cxn modelId="{60F0AEB2-EB6D-48AC-88A0-219D9C470656}" type="presParOf" srcId="{425CEF63-EBED-48C3-974C-529FB188FBE1}" destId="{AC864F14-DCCE-4455-AF8C-5FAB02EE6C06}" srcOrd="2" destOrd="0" presId="urn:microsoft.com/office/officeart/2018/2/layout/IconLabelDescriptionList"/>
    <dgm:cxn modelId="{C10492FC-25AC-48FF-97C0-10E982D9AEA0}" type="presParOf" srcId="{425CEF63-EBED-48C3-974C-529FB188FBE1}" destId="{6FE03DE3-6434-4AA7-917D-38176E2E7D4E}" srcOrd="3" destOrd="0" presId="urn:microsoft.com/office/officeart/2018/2/layout/IconLabelDescriptionList"/>
    <dgm:cxn modelId="{56E81548-EFB7-4EB0-B206-7120E0F4D827}" type="presParOf" srcId="{425CEF63-EBED-48C3-974C-529FB188FBE1}" destId="{0E4AF7E2-D377-4A65-A3A1-BD7BD41E6D59}" srcOrd="4" destOrd="0" presId="urn:microsoft.com/office/officeart/2018/2/layout/IconLabelDescriptionList"/>
    <dgm:cxn modelId="{0C3CE0B0-9FEF-4191-945D-2D5361AFADAC}" type="presParOf" srcId="{5176895E-3CA1-4E27-B7E2-966923E12C00}" destId="{544B3E95-971C-4005-8E1C-B0311DB226D7}" srcOrd="3" destOrd="0" presId="urn:microsoft.com/office/officeart/2018/2/layout/IconLabelDescriptionList"/>
    <dgm:cxn modelId="{6FBB4D4E-4E13-4F33-928F-8887500B2B2D}" type="presParOf" srcId="{5176895E-3CA1-4E27-B7E2-966923E12C00}" destId="{AD1F06BA-1C8F-42F8-ABB5-C551B48AB5B3}" srcOrd="4" destOrd="0" presId="urn:microsoft.com/office/officeart/2018/2/layout/IconLabelDescriptionList"/>
    <dgm:cxn modelId="{0358D38A-2F80-45B7-AA3C-3B48B9EDC132}" type="presParOf" srcId="{AD1F06BA-1C8F-42F8-ABB5-C551B48AB5B3}" destId="{057B7D20-0092-41E7-B334-FDFAA77F8E01}" srcOrd="0" destOrd="0" presId="urn:microsoft.com/office/officeart/2018/2/layout/IconLabelDescriptionList"/>
    <dgm:cxn modelId="{4947CE18-995F-4BBF-9345-312D1AA62631}" type="presParOf" srcId="{AD1F06BA-1C8F-42F8-ABB5-C551B48AB5B3}" destId="{6DD08CAC-4CE8-4407-AFAB-69AE0EADEAA2}" srcOrd="1" destOrd="0" presId="urn:microsoft.com/office/officeart/2018/2/layout/IconLabelDescriptionList"/>
    <dgm:cxn modelId="{72A19963-D7EC-40AA-AB3E-153A7E2C55C0}" type="presParOf" srcId="{AD1F06BA-1C8F-42F8-ABB5-C551B48AB5B3}" destId="{95FFE78F-90E4-4C5F-94C3-3412A0E0FDB0}" srcOrd="2" destOrd="0" presId="urn:microsoft.com/office/officeart/2018/2/layout/IconLabelDescriptionList"/>
    <dgm:cxn modelId="{88BC79FE-FB4B-4154-BDE8-27801CF6F768}" type="presParOf" srcId="{AD1F06BA-1C8F-42F8-ABB5-C551B48AB5B3}" destId="{41F1C382-D868-484A-AF16-C744920F4DF6}" srcOrd="3" destOrd="0" presId="urn:microsoft.com/office/officeart/2018/2/layout/IconLabelDescriptionList"/>
    <dgm:cxn modelId="{4B1FBEE7-7A26-435C-A770-A33D18206D9F}" type="presParOf" srcId="{AD1F06BA-1C8F-42F8-ABB5-C551B48AB5B3}" destId="{0C57E5BD-000D-47B1-89FE-ADC8AB8DAC3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D7ABD-A0D0-4C02-A448-5765AFF8E29E}">
      <dsp:nvSpPr>
        <dsp:cNvPr id="0" name=""/>
        <dsp:cNvSpPr/>
      </dsp:nvSpPr>
      <dsp:spPr>
        <a:xfrm>
          <a:off x="4903" y="451417"/>
          <a:ext cx="1011445" cy="1011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8E0FD1-4E30-4F3D-9B97-115F01EE0234}">
      <dsp:nvSpPr>
        <dsp:cNvPr id="0" name=""/>
        <dsp:cNvSpPr/>
      </dsp:nvSpPr>
      <dsp:spPr>
        <a:xfrm>
          <a:off x="4903" y="1572375"/>
          <a:ext cx="2889843" cy="447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latin typeface="Candara" panose="020E0502030303020204" pitchFamily="34" charset="0"/>
            </a:rPr>
            <a:t>Introduction</a:t>
          </a:r>
        </a:p>
      </dsp:txBody>
      <dsp:txXfrm>
        <a:off x="4903" y="1572375"/>
        <a:ext cx="2889843" cy="447022"/>
      </dsp:txXfrm>
    </dsp:sp>
    <dsp:sp modelId="{ADF282A5-1907-4A76-9091-1BF60BFEFCA5}">
      <dsp:nvSpPr>
        <dsp:cNvPr id="0" name=""/>
        <dsp:cNvSpPr/>
      </dsp:nvSpPr>
      <dsp:spPr>
        <a:xfrm>
          <a:off x="4903" y="2070334"/>
          <a:ext cx="2889843" cy="92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Arial" panose="020B0604020202020204" pitchFamily="34" charset="0"/>
            <a:buNone/>
          </a:pPr>
          <a:r>
            <a:rPr lang="en-US" sz="1700" kern="1200" dirty="0"/>
            <a:t>Project Description</a:t>
          </a:r>
        </a:p>
        <a:p>
          <a:pPr marL="0" lvl="0" indent="0" algn="l" defTabSz="755650">
            <a:lnSpc>
              <a:spcPct val="100000"/>
            </a:lnSpc>
            <a:spcBef>
              <a:spcPct val="0"/>
            </a:spcBef>
            <a:spcAft>
              <a:spcPct val="35000"/>
            </a:spcAft>
            <a:buFont typeface="Arial" panose="020B0604020202020204" pitchFamily="34" charset="0"/>
            <a:buNone/>
          </a:pPr>
          <a:r>
            <a:rPr lang="en-US" sz="1700" kern="1200" dirty="0"/>
            <a:t>Project Goal</a:t>
          </a:r>
        </a:p>
        <a:p>
          <a:pPr marL="0" lvl="0" indent="0" algn="l" defTabSz="755650">
            <a:lnSpc>
              <a:spcPct val="100000"/>
            </a:lnSpc>
            <a:spcBef>
              <a:spcPct val="0"/>
            </a:spcBef>
            <a:spcAft>
              <a:spcPct val="35000"/>
            </a:spcAft>
            <a:buFont typeface="Arial" panose="020B0604020202020204" pitchFamily="34" charset="0"/>
            <a:buNone/>
          </a:pPr>
          <a:r>
            <a:rPr lang="en-US" sz="1700" kern="1200" dirty="0"/>
            <a:t>Dataset Description</a:t>
          </a:r>
        </a:p>
      </dsp:txBody>
      <dsp:txXfrm>
        <a:off x="4903" y="2070334"/>
        <a:ext cx="2889843" cy="927886"/>
      </dsp:txXfrm>
    </dsp:sp>
    <dsp:sp modelId="{DC5531CA-73B2-4CB8-B5FC-1907CD46BDF7}">
      <dsp:nvSpPr>
        <dsp:cNvPr id="0" name=""/>
        <dsp:cNvSpPr/>
      </dsp:nvSpPr>
      <dsp:spPr>
        <a:xfrm>
          <a:off x="3400470" y="451417"/>
          <a:ext cx="1011445" cy="1011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64F14-DCCE-4455-AF8C-5FAB02EE6C06}">
      <dsp:nvSpPr>
        <dsp:cNvPr id="0" name=""/>
        <dsp:cNvSpPr/>
      </dsp:nvSpPr>
      <dsp:spPr>
        <a:xfrm>
          <a:off x="3400470" y="1572375"/>
          <a:ext cx="2889843" cy="447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a:t>Data Exploration</a:t>
          </a:r>
        </a:p>
      </dsp:txBody>
      <dsp:txXfrm>
        <a:off x="3400470" y="1572375"/>
        <a:ext cx="2889843" cy="447022"/>
      </dsp:txXfrm>
    </dsp:sp>
    <dsp:sp modelId="{0E4AF7E2-D377-4A65-A3A1-BD7BD41E6D59}">
      <dsp:nvSpPr>
        <dsp:cNvPr id="0" name=""/>
        <dsp:cNvSpPr/>
      </dsp:nvSpPr>
      <dsp:spPr>
        <a:xfrm>
          <a:off x="3400470" y="2070334"/>
          <a:ext cx="2889843" cy="92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Arial" panose="020B0604020202020204" pitchFamily="34" charset="0"/>
            <a:buNone/>
          </a:pPr>
          <a:r>
            <a:rPr lang="en-US" sz="1700" kern="1200" dirty="0"/>
            <a:t>Data Quality Assessment </a:t>
          </a:r>
        </a:p>
        <a:p>
          <a:pPr marL="0" lvl="0" indent="0" algn="l" defTabSz="755650">
            <a:lnSpc>
              <a:spcPct val="100000"/>
            </a:lnSpc>
            <a:spcBef>
              <a:spcPct val="0"/>
            </a:spcBef>
            <a:spcAft>
              <a:spcPct val="35000"/>
            </a:spcAft>
            <a:buFont typeface="Arial" panose="020B0604020202020204" pitchFamily="34" charset="0"/>
            <a:buNone/>
          </a:pPr>
          <a:r>
            <a:rPr lang="en-US" sz="1700" kern="1200" dirty="0"/>
            <a:t>Data Cleaning &amp; Preprocessing</a:t>
          </a:r>
        </a:p>
      </dsp:txBody>
      <dsp:txXfrm>
        <a:off x="3400470" y="2070334"/>
        <a:ext cx="2889843" cy="927886"/>
      </dsp:txXfrm>
    </dsp:sp>
    <dsp:sp modelId="{057B7D20-0092-41E7-B334-FDFAA77F8E01}">
      <dsp:nvSpPr>
        <dsp:cNvPr id="0" name=""/>
        <dsp:cNvSpPr/>
      </dsp:nvSpPr>
      <dsp:spPr>
        <a:xfrm>
          <a:off x="6796036" y="451417"/>
          <a:ext cx="1011445" cy="1011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FFE78F-90E4-4C5F-94C3-3412A0E0FDB0}">
      <dsp:nvSpPr>
        <dsp:cNvPr id="0" name=""/>
        <dsp:cNvSpPr/>
      </dsp:nvSpPr>
      <dsp:spPr>
        <a:xfrm>
          <a:off x="6796036" y="1572375"/>
          <a:ext cx="2889843" cy="447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a:t>Insights</a:t>
          </a:r>
        </a:p>
      </dsp:txBody>
      <dsp:txXfrm>
        <a:off x="6796036" y="1572375"/>
        <a:ext cx="2889843" cy="447022"/>
      </dsp:txXfrm>
    </dsp:sp>
    <dsp:sp modelId="{0C57E5BD-000D-47B1-89FE-ADC8AB8DAC3A}">
      <dsp:nvSpPr>
        <dsp:cNvPr id="0" name=""/>
        <dsp:cNvSpPr/>
      </dsp:nvSpPr>
      <dsp:spPr>
        <a:xfrm>
          <a:off x="6796036" y="2070334"/>
          <a:ext cx="2889843" cy="92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Analysis &amp; Visualization</a:t>
          </a:r>
        </a:p>
        <a:p>
          <a:pPr marL="0" lvl="0" indent="0" algn="l" defTabSz="755650">
            <a:lnSpc>
              <a:spcPct val="100000"/>
            </a:lnSpc>
            <a:spcBef>
              <a:spcPct val="0"/>
            </a:spcBef>
            <a:spcAft>
              <a:spcPct val="35000"/>
            </a:spcAft>
            <a:buNone/>
          </a:pPr>
          <a:r>
            <a:rPr lang="en-US" sz="1700" kern="1200"/>
            <a:t>Conclusion &amp; Recommendation</a:t>
          </a:r>
        </a:p>
      </dsp:txBody>
      <dsp:txXfrm>
        <a:off x="6796036" y="2070334"/>
        <a:ext cx="2889843" cy="92788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qasa.com/houses-for-rent-in-ghan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65C8-6263-44AC-9FE2-519AE5D16C53}"/>
              </a:ext>
            </a:extLst>
          </p:cNvPr>
          <p:cNvSpPr>
            <a:spLocks noGrp="1"/>
          </p:cNvSpPr>
          <p:nvPr>
            <p:ph type="ctrTitle"/>
          </p:nvPr>
        </p:nvSpPr>
        <p:spPr/>
        <p:txBody>
          <a:bodyPr anchor="ctr"/>
          <a:lstStyle/>
          <a:p>
            <a:pPr algn="ctr"/>
            <a:r>
              <a:rPr lang="en-US" dirty="0">
                <a:solidFill>
                  <a:srgbClr val="FF0000"/>
                </a:solidFill>
                <a:latin typeface="Candara" panose="020E0502030303020204" pitchFamily="34" charset="0"/>
              </a:rPr>
              <a:t>Capstone project</a:t>
            </a:r>
          </a:p>
        </p:txBody>
      </p:sp>
      <p:sp>
        <p:nvSpPr>
          <p:cNvPr id="3" name="Subtitle 2">
            <a:extLst>
              <a:ext uri="{FF2B5EF4-FFF2-40B4-BE49-F238E27FC236}">
                <a16:creationId xmlns:a16="http://schemas.microsoft.com/office/drawing/2014/main" id="{68E9C02D-0EB1-4C6C-A4A5-56C48EEA299E}"/>
              </a:ext>
            </a:extLst>
          </p:cNvPr>
          <p:cNvSpPr>
            <a:spLocks noGrp="1"/>
          </p:cNvSpPr>
          <p:nvPr>
            <p:ph type="subTitle" idx="1"/>
          </p:nvPr>
        </p:nvSpPr>
        <p:spPr>
          <a:xfrm>
            <a:off x="2417779" y="3514272"/>
            <a:ext cx="8637072" cy="977621"/>
          </a:xfrm>
        </p:spPr>
        <p:txBody>
          <a:bodyPr>
            <a:noAutofit/>
          </a:bodyPr>
          <a:lstStyle/>
          <a:p>
            <a:pPr algn="ctr"/>
            <a:r>
              <a:rPr lang="en-US" sz="2000" b="1" dirty="0">
                <a:solidFill>
                  <a:schemeClr val="tx2">
                    <a:lumMod val="50000"/>
                  </a:schemeClr>
                </a:solidFill>
                <a:latin typeface="Candara" panose="020E0502030303020204" pitchFamily="34" charset="0"/>
              </a:rPr>
              <a:t>Raymond Normeshie</a:t>
            </a:r>
          </a:p>
          <a:p>
            <a:pPr algn="ctr"/>
            <a:r>
              <a:rPr lang="en-US" sz="2000" b="1" dirty="0">
                <a:solidFill>
                  <a:schemeClr val="tx2">
                    <a:lumMod val="50000"/>
                  </a:schemeClr>
                </a:solidFill>
                <a:latin typeface="Candara" panose="020E0502030303020204" pitchFamily="34" charset="0"/>
              </a:rPr>
              <a:t>Data science</a:t>
            </a:r>
          </a:p>
        </p:txBody>
      </p:sp>
    </p:spTree>
    <p:extLst>
      <p:ext uri="{BB962C8B-B14F-4D97-AF65-F5344CB8AC3E}">
        <p14:creationId xmlns:p14="http://schemas.microsoft.com/office/powerpoint/2010/main" val="342960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ADD9BF7-FDB4-4278-B87B-D50EDB2746EC}"/>
              </a:ext>
            </a:extLst>
          </p:cNvPr>
          <p:cNvSpPr>
            <a:spLocks noGrp="1"/>
          </p:cNvSpPr>
          <p:nvPr>
            <p:ph type="title"/>
          </p:nvPr>
        </p:nvSpPr>
        <p:spPr>
          <a:xfrm>
            <a:off x="7553835" y="1617607"/>
            <a:ext cx="3157577" cy="1312001"/>
          </a:xfrm>
        </p:spPr>
        <p:txBody>
          <a:bodyPr anchor="t">
            <a:normAutofit/>
          </a:bodyPr>
          <a:lstStyle/>
          <a:p>
            <a:r>
              <a:rPr lang="en-US" sz="2800"/>
              <a:t>Cont’d</a:t>
            </a:r>
          </a:p>
        </p:txBody>
      </p:sp>
      <p:cxnSp>
        <p:nvCxnSpPr>
          <p:cNvPr id="78" name="Straight Connector 77">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0"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a:extLst>
              <a:ext uri="{FF2B5EF4-FFF2-40B4-BE49-F238E27FC236}">
                <a16:creationId xmlns:a16="http://schemas.microsoft.com/office/drawing/2014/main" id="{6F781703-DEAB-4172-9447-37A0975A68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37" r="3" b="10306"/>
          <a:stretch/>
        </p:blipFill>
        <p:spPr bwMode="auto">
          <a:xfrm>
            <a:off x="-301" y="1510421"/>
            <a:ext cx="6897669" cy="480596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03D04AB-F676-4D62-ABC2-76CB28F8ED6E}"/>
              </a:ext>
            </a:extLst>
          </p:cNvPr>
          <p:cNvSpPr>
            <a:spLocks noGrp="1"/>
          </p:cNvSpPr>
          <p:nvPr>
            <p:ph idx="1"/>
          </p:nvPr>
        </p:nvSpPr>
        <p:spPr>
          <a:xfrm>
            <a:off x="7554138" y="2273608"/>
            <a:ext cx="3159432" cy="3940925"/>
          </a:xfrm>
        </p:spPr>
        <p:txBody>
          <a:bodyPr>
            <a:normAutofit/>
          </a:bodyPr>
          <a:lstStyle/>
          <a:p>
            <a:pPr>
              <a:lnSpc>
                <a:spcPct val="110000"/>
              </a:lnSpc>
              <a:buFont typeface="Wingdings" panose="05000000000000000000" pitchFamily="2" charset="2"/>
              <a:buChar char="§"/>
            </a:pPr>
            <a:r>
              <a:rPr lang="en-US" sz="1700" dirty="0"/>
              <a:t> </a:t>
            </a:r>
            <a:r>
              <a:rPr lang="en-US" sz="1700" u="sng" dirty="0">
                <a:latin typeface="Candara" panose="020E0502030303020204" pitchFamily="34" charset="0"/>
              </a:rPr>
              <a:t>Where to find a budget Accommodation:</a:t>
            </a:r>
          </a:p>
          <a:p>
            <a:pPr marL="0" indent="0">
              <a:lnSpc>
                <a:spcPct val="110000"/>
              </a:lnSpc>
              <a:buNone/>
            </a:pPr>
            <a:r>
              <a:rPr lang="en-US" sz="1700" dirty="0">
                <a:latin typeface="Candara" panose="020E0502030303020204" pitchFamily="34" charset="0"/>
              </a:rPr>
              <a:t>The bar graph indicates or shows where to locate budget accommodation in Ghana. It can be seen that to find very cheap accommodation in Ghana, one need to go to places like </a:t>
            </a:r>
            <a:r>
              <a:rPr lang="en-US" sz="1700" b="1" dirty="0" err="1">
                <a:latin typeface="Candara" panose="020E0502030303020204" pitchFamily="34" charset="0"/>
              </a:rPr>
              <a:t>Agbogba</a:t>
            </a:r>
            <a:r>
              <a:rPr lang="en-US" sz="1700" dirty="0">
                <a:latin typeface="Candara" panose="020E0502030303020204" pitchFamily="34" charset="0"/>
              </a:rPr>
              <a:t>, </a:t>
            </a:r>
            <a:r>
              <a:rPr lang="en-US" sz="1700" b="1" dirty="0">
                <a:latin typeface="Candara" panose="020E0502030303020204" pitchFamily="34" charset="0"/>
              </a:rPr>
              <a:t>Dome</a:t>
            </a:r>
            <a:r>
              <a:rPr lang="en-US" sz="1700" dirty="0">
                <a:latin typeface="Candara" panose="020E0502030303020204" pitchFamily="34" charset="0"/>
              </a:rPr>
              <a:t> and </a:t>
            </a:r>
            <a:r>
              <a:rPr lang="en-US" sz="1700" b="1" dirty="0">
                <a:latin typeface="Candara" panose="020E0502030303020204" pitchFamily="34" charset="0"/>
              </a:rPr>
              <a:t>Achimota</a:t>
            </a:r>
            <a:r>
              <a:rPr lang="en-US" sz="1700" dirty="0">
                <a:latin typeface="Candara" panose="020E0502030303020204" pitchFamily="34" charset="0"/>
              </a:rPr>
              <a:t>. However, this would depend on the number of bedrooms that one seeks to rent</a:t>
            </a:r>
          </a:p>
        </p:txBody>
      </p:sp>
    </p:spTree>
    <p:extLst>
      <p:ext uri="{BB962C8B-B14F-4D97-AF65-F5344CB8AC3E}">
        <p14:creationId xmlns:p14="http://schemas.microsoft.com/office/powerpoint/2010/main" val="365682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9702-58EE-4DDF-BFD9-E576061D94E5}"/>
              </a:ext>
            </a:extLst>
          </p:cNvPr>
          <p:cNvSpPr>
            <a:spLocks noGrp="1"/>
          </p:cNvSpPr>
          <p:nvPr>
            <p:ph type="title"/>
          </p:nvPr>
        </p:nvSpPr>
        <p:spPr>
          <a:xfrm>
            <a:off x="3796603" y="1285638"/>
            <a:ext cx="9603275" cy="1049235"/>
          </a:xfrm>
        </p:spPr>
        <p:txBody>
          <a:bodyPr/>
          <a:lstStyle/>
          <a:p>
            <a:r>
              <a:rPr lang="en-US" b="1" dirty="0"/>
              <a:t>CONCLUSION</a:t>
            </a:r>
          </a:p>
        </p:txBody>
      </p:sp>
      <p:sp>
        <p:nvSpPr>
          <p:cNvPr id="3" name="Content Placeholder 2">
            <a:extLst>
              <a:ext uri="{FF2B5EF4-FFF2-40B4-BE49-F238E27FC236}">
                <a16:creationId xmlns:a16="http://schemas.microsoft.com/office/drawing/2014/main" id="{0FA63429-1A4B-492C-8581-A8CD9774EA8A}"/>
              </a:ext>
            </a:extLst>
          </p:cNvPr>
          <p:cNvSpPr>
            <a:spLocks noGrp="1"/>
          </p:cNvSpPr>
          <p:nvPr>
            <p:ph idx="1"/>
          </p:nvPr>
        </p:nvSpPr>
        <p:spPr>
          <a:xfrm>
            <a:off x="1451579" y="2015732"/>
            <a:ext cx="9603275" cy="3987503"/>
          </a:xfrm>
        </p:spPr>
        <p:txBody>
          <a:bodyPr/>
          <a:lstStyle/>
          <a:p>
            <a:r>
              <a:rPr lang="en-US" dirty="0"/>
              <a:t> </a:t>
            </a:r>
            <a:r>
              <a:rPr lang="en-US" dirty="0">
                <a:latin typeface="Candara" panose="020E0502030303020204" pitchFamily="34" charset="0"/>
              </a:rPr>
              <a:t>Through the analysis, one insight drawn was the places that one can find cheap and affordable houses to rent in Ghana. Most houses are however centered in Accra and that make it the best place to find budget accommodation in Ghana.</a:t>
            </a:r>
          </a:p>
          <a:p>
            <a:r>
              <a:rPr lang="en-US" dirty="0">
                <a:latin typeface="Candara" panose="020E0502030303020204" pitchFamily="34" charset="0"/>
              </a:rPr>
              <a:t> Also, some notable amenities that one is likely to find in the rented houses are water reservoir and air conditioning.</a:t>
            </a:r>
          </a:p>
          <a:p>
            <a:r>
              <a:rPr lang="en-US" dirty="0">
                <a:latin typeface="Candara" panose="020E0502030303020204" pitchFamily="34" charset="0"/>
              </a:rPr>
              <a:t> Even though East Legon and Cantonment seem to have the most available accommodations, they are relatively expensive as compared to others.</a:t>
            </a:r>
          </a:p>
        </p:txBody>
      </p:sp>
    </p:spTree>
    <p:extLst>
      <p:ext uri="{BB962C8B-B14F-4D97-AF65-F5344CB8AC3E}">
        <p14:creationId xmlns:p14="http://schemas.microsoft.com/office/powerpoint/2010/main" val="342505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7" name="Picture 136">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9" name="Straight Connector 138">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How to Tap the Power of 'Thank You'">
            <a:extLst>
              <a:ext uri="{FF2B5EF4-FFF2-40B4-BE49-F238E27FC236}">
                <a16:creationId xmlns:a16="http://schemas.microsoft.com/office/drawing/2014/main" id="{A7785F88-E5B0-45E0-8F42-BC4BAE1A36B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671" b="3859"/>
          <a:stretch/>
        </p:blipFill>
        <p:spPr bwMode="auto">
          <a:xfrm>
            <a:off x="3131443" y="1247835"/>
            <a:ext cx="5929116" cy="364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83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F2E859C-9A36-4377-A4E7-B35BF797840C}"/>
              </a:ext>
            </a:extLst>
          </p:cNvPr>
          <p:cNvSpPr>
            <a:spLocks noGrp="1"/>
          </p:cNvSpPr>
          <p:nvPr>
            <p:ph type="title"/>
          </p:nvPr>
        </p:nvSpPr>
        <p:spPr>
          <a:xfrm>
            <a:off x="1451578" y="937041"/>
            <a:ext cx="9603275" cy="1049235"/>
          </a:xfrm>
        </p:spPr>
        <p:txBody>
          <a:bodyPr anchor="ctr"/>
          <a:lstStyle/>
          <a:p>
            <a:pPr algn="ctr"/>
            <a:r>
              <a:rPr lang="en-US" b="1" dirty="0"/>
              <a:t>Project  title</a:t>
            </a:r>
          </a:p>
        </p:txBody>
      </p:sp>
      <p:sp>
        <p:nvSpPr>
          <p:cNvPr id="10" name="Content Placeholder 9">
            <a:extLst>
              <a:ext uri="{FF2B5EF4-FFF2-40B4-BE49-F238E27FC236}">
                <a16:creationId xmlns:a16="http://schemas.microsoft.com/office/drawing/2014/main" id="{7B3F56D6-8CDB-4637-8211-CFCC981A8D60}"/>
              </a:ext>
            </a:extLst>
          </p:cNvPr>
          <p:cNvSpPr>
            <a:spLocks noGrp="1"/>
          </p:cNvSpPr>
          <p:nvPr>
            <p:ph idx="1"/>
          </p:nvPr>
        </p:nvSpPr>
        <p:spPr>
          <a:xfrm>
            <a:off x="1451579" y="2862470"/>
            <a:ext cx="9603275" cy="1908313"/>
          </a:xfrm>
        </p:spPr>
        <p:txBody>
          <a:bodyPr>
            <a:normAutofit/>
          </a:bodyPr>
          <a:lstStyle/>
          <a:p>
            <a:pPr marL="0" indent="0" algn="ctr">
              <a:buNone/>
            </a:pPr>
            <a:r>
              <a:rPr lang="en-US" sz="4800" b="1" dirty="0">
                <a:solidFill>
                  <a:srgbClr val="FF0000"/>
                </a:solidFill>
                <a:effectLst>
                  <a:outerShdw blurRad="38100" dist="38100" dir="2700000" algn="tl">
                    <a:srgbClr val="000000">
                      <a:alpha val="43137"/>
                    </a:srgbClr>
                  </a:outerShdw>
                </a:effectLst>
                <a:latin typeface="Candara" panose="020E0502030303020204" pitchFamily="34" charset="0"/>
              </a:rPr>
              <a:t>BUDGET ACCOMMODATION IN GHANA</a:t>
            </a:r>
          </a:p>
        </p:txBody>
      </p:sp>
    </p:spTree>
    <p:extLst>
      <p:ext uri="{BB962C8B-B14F-4D97-AF65-F5344CB8AC3E}">
        <p14:creationId xmlns:p14="http://schemas.microsoft.com/office/powerpoint/2010/main" val="285606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09E7-DCE6-4BF8-AB62-7C6F7441A202}"/>
              </a:ext>
            </a:extLst>
          </p:cNvPr>
          <p:cNvSpPr>
            <a:spLocks noGrp="1"/>
          </p:cNvSpPr>
          <p:nvPr>
            <p:ph type="title"/>
          </p:nvPr>
        </p:nvSpPr>
        <p:spPr>
          <a:xfrm>
            <a:off x="1649757" y="1246465"/>
            <a:ext cx="8706679" cy="967407"/>
          </a:xfrm>
        </p:spPr>
        <p:txBody>
          <a:bodyPr/>
          <a:lstStyle/>
          <a:p>
            <a:pPr algn="ctr"/>
            <a:r>
              <a:rPr lang="en-US" b="1" dirty="0">
                <a:latin typeface="Candara" panose="020E0502030303020204" pitchFamily="34" charset="0"/>
              </a:rPr>
              <a:t>PROJECT OUTLINE</a:t>
            </a:r>
          </a:p>
        </p:txBody>
      </p:sp>
      <p:graphicFrame>
        <p:nvGraphicFramePr>
          <p:cNvPr id="17" name="Content Placeholder 16">
            <a:extLst>
              <a:ext uri="{FF2B5EF4-FFF2-40B4-BE49-F238E27FC236}">
                <a16:creationId xmlns:a16="http://schemas.microsoft.com/office/drawing/2014/main" id="{F0E94FB0-EFC1-4948-B92C-447834DC163E}"/>
              </a:ext>
            </a:extLst>
          </p:cNvPr>
          <p:cNvGraphicFramePr>
            <a:graphicFrameLocks noGrp="1"/>
          </p:cNvGraphicFramePr>
          <p:nvPr>
            <p:ph idx="1"/>
            <p:extLst>
              <p:ext uri="{D42A27DB-BD31-4B8C-83A1-F6EECF244321}">
                <p14:modId xmlns:p14="http://schemas.microsoft.com/office/powerpoint/2010/main" val="4291151376"/>
              </p:ext>
            </p:extLst>
          </p:nvPr>
        </p:nvGraphicFramePr>
        <p:xfrm>
          <a:off x="1364566" y="1923360"/>
          <a:ext cx="9690784"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528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46F9-46E0-4E17-8708-C3F59C855C74}"/>
              </a:ext>
            </a:extLst>
          </p:cNvPr>
          <p:cNvSpPr>
            <a:spLocks noGrp="1"/>
          </p:cNvSpPr>
          <p:nvPr>
            <p:ph type="title"/>
          </p:nvPr>
        </p:nvSpPr>
        <p:spPr>
          <a:xfrm>
            <a:off x="1451579" y="1241841"/>
            <a:ext cx="9603275" cy="1049235"/>
          </a:xfrm>
        </p:spPr>
        <p:txBody>
          <a:bodyPr/>
          <a:lstStyle/>
          <a:p>
            <a:pPr algn="ctr"/>
            <a:r>
              <a:rPr lang="en-US" b="1" dirty="0"/>
              <a:t> INTRODUCTION</a:t>
            </a:r>
            <a:endParaRPr lang="en-US" dirty="0"/>
          </a:p>
        </p:txBody>
      </p:sp>
      <p:sp>
        <p:nvSpPr>
          <p:cNvPr id="3" name="Content Placeholder 2">
            <a:extLst>
              <a:ext uri="{FF2B5EF4-FFF2-40B4-BE49-F238E27FC236}">
                <a16:creationId xmlns:a16="http://schemas.microsoft.com/office/drawing/2014/main" id="{A3EB8937-081B-4577-BE4B-18E3C7BCEF23}"/>
              </a:ext>
            </a:extLst>
          </p:cNvPr>
          <p:cNvSpPr>
            <a:spLocks noGrp="1"/>
          </p:cNvSpPr>
          <p:nvPr>
            <p:ph idx="1"/>
          </p:nvPr>
        </p:nvSpPr>
        <p:spPr/>
        <p:txBody>
          <a:bodyPr>
            <a:normAutofit fontScale="92500"/>
          </a:bodyPr>
          <a:lstStyle/>
          <a:p>
            <a:pPr>
              <a:buFont typeface="Wingdings" panose="05000000000000000000" pitchFamily="2" charset="2"/>
              <a:buChar char="q"/>
            </a:pPr>
            <a:r>
              <a:rPr lang="en-US" sz="2800" b="1" dirty="0">
                <a:solidFill>
                  <a:srgbClr val="FF0000"/>
                </a:solidFill>
                <a:latin typeface="Candara" panose="020E0502030303020204" pitchFamily="34" charset="0"/>
              </a:rPr>
              <a:t> </a:t>
            </a:r>
            <a:r>
              <a:rPr lang="en-US" sz="2800" dirty="0">
                <a:solidFill>
                  <a:srgbClr val="FF0000"/>
                </a:solidFill>
                <a:latin typeface="Candara" panose="020E0502030303020204" pitchFamily="34" charset="0"/>
              </a:rPr>
              <a:t>PROJECT DESCRIPTION</a:t>
            </a:r>
          </a:p>
          <a:p>
            <a:pPr marL="0" indent="0">
              <a:buNone/>
            </a:pPr>
            <a:r>
              <a:rPr lang="en-US" b="0" i="0" dirty="0">
                <a:solidFill>
                  <a:srgbClr val="000000"/>
                </a:solidFill>
                <a:effectLst/>
                <a:latin typeface="Helvetica Neue"/>
              </a:rPr>
              <a:t>This project is about accommodation system in Ghana. A key objective of this project is to provide opportunities to find out how safe and affordable the accommodation situation is in Ghana. The housing situation is believed to be far from the UN Sustainable Development Goal (SDG Goal 11). As a result, it would be very important to investigate the housing situation in Ghana and provide an understanding of the housing situation. This insights from this project can be useful in making certain decision for people seeking accommodation in Ghana by providing a description of places in the country that provides the best options for budget accommodation.</a:t>
            </a:r>
            <a:endParaRPr lang="en-US" dirty="0">
              <a:latin typeface="Candara" panose="020E0502030303020204" pitchFamily="34" charset="0"/>
            </a:endParaRPr>
          </a:p>
        </p:txBody>
      </p:sp>
    </p:spTree>
    <p:extLst>
      <p:ext uri="{BB962C8B-B14F-4D97-AF65-F5344CB8AC3E}">
        <p14:creationId xmlns:p14="http://schemas.microsoft.com/office/powerpoint/2010/main" val="160830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A9C3-FCB2-4DE4-BB75-894FE5056655}"/>
              </a:ext>
            </a:extLst>
          </p:cNvPr>
          <p:cNvSpPr>
            <a:spLocks noGrp="1"/>
          </p:cNvSpPr>
          <p:nvPr>
            <p:ph type="title"/>
          </p:nvPr>
        </p:nvSpPr>
        <p:spPr>
          <a:xfrm>
            <a:off x="1620392" y="1282820"/>
            <a:ext cx="9603275" cy="1049235"/>
          </a:xfrm>
        </p:spPr>
        <p:txBody>
          <a:bodyPr>
            <a:normAutofit/>
          </a:bodyPr>
          <a:lstStyle/>
          <a:p>
            <a:pPr marL="457200" indent="-457200">
              <a:buFont typeface="Wingdings" panose="05000000000000000000" pitchFamily="2" charset="2"/>
              <a:buChar char="q"/>
            </a:pPr>
            <a:r>
              <a:rPr lang="en-US" dirty="0"/>
              <a:t> </a:t>
            </a:r>
            <a:r>
              <a:rPr lang="en-US" sz="2800" dirty="0">
                <a:solidFill>
                  <a:srgbClr val="FF0000"/>
                </a:solidFill>
                <a:latin typeface="Candara" panose="020E0502030303020204" pitchFamily="34" charset="0"/>
              </a:rPr>
              <a:t>DRIVING QUESTION (PROJECT GOAL)</a:t>
            </a:r>
            <a:br>
              <a:rPr lang="en-US" b="1" dirty="0">
                <a:solidFill>
                  <a:srgbClr val="FF0000"/>
                </a:solidFill>
              </a:rPr>
            </a:br>
            <a:endParaRPr lang="en-US" b="1" dirty="0">
              <a:solidFill>
                <a:srgbClr val="FF0000"/>
              </a:solidFill>
            </a:endParaRPr>
          </a:p>
        </p:txBody>
      </p:sp>
      <p:sp>
        <p:nvSpPr>
          <p:cNvPr id="3" name="Content Placeholder 2">
            <a:extLst>
              <a:ext uri="{FF2B5EF4-FFF2-40B4-BE49-F238E27FC236}">
                <a16:creationId xmlns:a16="http://schemas.microsoft.com/office/drawing/2014/main" id="{E41F6DD9-380C-4287-BEA0-C8004EEFED92}"/>
              </a:ext>
            </a:extLst>
          </p:cNvPr>
          <p:cNvSpPr>
            <a:spLocks noGrp="1"/>
          </p:cNvSpPr>
          <p:nvPr>
            <p:ph idx="1"/>
          </p:nvPr>
        </p:nvSpPr>
        <p:spPr>
          <a:xfrm>
            <a:off x="1451579" y="2015734"/>
            <a:ext cx="4158849" cy="3450613"/>
          </a:xfrm>
        </p:spPr>
        <p:txBody>
          <a:bodyPr>
            <a:normAutofit/>
          </a:bodyPr>
          <a:lstStyle/>
          <a:p>
            <a:pPr marL="0" indent="0">
              <a:buNone/>
            </a:pPr>
            <a:endParaRPr lang="en-US" b="1" dirty="0"/>
          </a:p>
          <a:p>
            <a:pPr marL="0" indent="0">
              <a:buNone/>
            </a:pPr>
            <a:r>
              <a:rPr lang="en-US" sz="2400" dirty="0">
                <a:latin typeface="Candara" panose="020E0502030303020204" pitchFamily="34" charset="0"/>
              </a:rPr>
              <a:t>WHERE IN GHANA CAN YOU FIND THE BEST OPTIONS FOR BUDGET ACCOMMODTION?</a:t>
            </a:r>
          </a:p>
          <a:p>
            <a:pPr marL="0" indent="0">
              <a:buNone/>
            </a:pPr>
            <a:endParaRPr lang="en-US" dirty="0"/>
          </a:p>
        </p:txBody>
      </p:sp>
      <p:grpSp>
        <p:nvGrpSpPr>
          <p:cNvPr id="56" name="Group 55">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57" name="Rectangle 56">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BCD958FC-6B62-498E-BB97-C47BBC572E5D}"/>
              </a:ext>
            </a:extLst>
          </p:cNvPr>
          <p:cNvPicPr>
            <a:picLocks noChangeAspect="1"/>
          </p:cNvPicPr>
          <p:nvPr/>
        </p:nvPicPr>
        <p:blipFill rotWithShape="1">
          <a:blip r:embed="rId2"/>
          <a:srcRect l="533" r="3666" b="2"/>
          <a:stretch/>
        </p:blipFill>
        <p:spPr>
          <a:xfrm>
            <a:off x="6277257" y="2174242"/>
            <a:ext cx="4613872" cy="3124351"/>
          </a:xfrm>
          <a:prstGeom prst="rect">
            <a:avLst/>
          </a:prstGeom>
        </p:spPr>
      </p:pic>
    </p:spTree>
    <p:extLst>
      <p:ext uri="{BB962C8B-B14F-4D97-AF65-F5344CB8AC3E}">
        <p14:creationId xmlns:p14="http://schemas.microsoft.com/office/powerpoint/2010/main" val="347814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C535-3A30-4F2C-8D04-1931A8BBFBCA}"/>
              </a:ext>
            </a:extLst>
          </p:cNvPr>
          <p:cNvSpPr>
            <a:spLocks noGrp="1"/>
          </p:cNvSpPr>
          <p:nvPr>
            <p:ph type="title"/>
          </p:nvPr>
        </p:nvSpPr>
        <p:spPr>
          <a:xfrm>
            <a:off x="1557597" y="1228588"/>
            <a:ext cx="9603275" cy="1049235"/>
          </a:xfrm>
        </p:spPr>
        <p:txBody>
          <a:bodyPr/>
          <a:lstStyle/>
          <a:p>
            <a:pPr marL="457200" indent="-457200">
              <a:buFont typeface="Wingdings" panose="05000000000000000000" pitchFamily="2" charset="2"/>
              <a:buChar char="q"/>
            </a:pPr>
            <a:r>
              <a:rPr lang="en-US" dirty="0"/>
              <a:t> </a:t>
            </a:r>
            <a:r>
              <a:rPr lang="en-US" sz="2800" dirty="0">
                <a:solidFill>
                  <a:srgbClr val="FF0000"/>
                </a:solidFill>
                <a:latin typeface="Candara" panose="020E0502030303020204" pitchFamily="34" charset="0"/>
              </a:rPr>
              <a:t>DATASET DESCRIPTION</a:t>
            </a:r>
          </a:p>
        </p:txBody>
      </p:sp>
      <p:sp>
        <p:nvSpPr>
          <p:cNvPr id="3" name="Content Placeholder 2">
            <a:extLst>
              <a:ext uri="{FF2B5EF4-FFF2-40B4-BE49-F238E27FC236}">
                <a16:creationId xmlns:a16="http://schemas.microsoft.com/office/drawing/2014/main" id="{2384EA95-BA73-431E-8C62-AFF4476A60A9}"/>
              </a:ext>
            </a:extLst>
          </p:cNvPr>
          <p:cNvSpPr>
            <a:spLocks noGrp="1"/>
          </p:cNvSpPr>
          <p:nvPr>
            <p:ph idx="1"/>
          </p:nvPr>
        </p:nvSpPr>
        <p:spPr/>
        <p:txBody>
          <a:bodyPr/>
          <a:lstStyle/>
          <a:p>
            <a:pPr>
              <a:buFont typeface="Wingdings" panose="05000000000000000000" pitchFamily="2" charset="2"/>
              <a:buChar char="§"/>
            </a:pPr>
            <a:r>
              <a:rPr lang="en-US" b="0" i="0" dirty="0">
                <a:solidFill>
                  <a:srgbClr val="000000"/>
                </a:solidFill>
                <a:effectLst/>
                <a:latin typeface="Helvetica Neue"/>
              </a:rPr>
              <a:t>The dataset used in this project was scraped from an e-commerce website called </a:t>
            </a:r>
            <a:r>
              <a:rPr lang="en-US" b="0" i="0" u="sng" dirty="0" err="1">
                <a:solidFill>
                  <a:srgbClr val="296EAA"/>
                </a:solidFill>
                <a:effectLst/>
                <a:latin typeface="Helvetica Neue"/>
                <a:hlinkClick r:id="rId2"/>
              </a:rPr>
              <a:t>Meqasa</a:t>
            </a:r>
            <a:r>
              <a:rPr lang="en-US" b="0" i="0" dirty="0">
                <a:solidFill>
                  <a:srgbClr val="000000"/>
                </a:solidFill>
                <a:effectLst/>
                <a:latin typeface="Helvetica Neue"/>
              </a:rPr>
              <a:t> that provide listings for various kinds of accommodation across the country.</a:t>
            </a:r>
          </a:p>
          <a:p>
            <a:pPr>
              <a:buFont typeface="Wingdings" panose="05000000000000000000" pitchFamily="2" charset="2"/>
              <a:buChar char="§"/>
            </a:pPr>
            <a:r>
              <a:rPr lang="en-US" dirty="0">
                <a:solidFill>
                  <a:srgbClr val="000000"/>
                </a:solidFill>
                <a:latin typeface="Helvetica Neue"/>
              </a:rPr>
              <a:t> </a:t>
            </a:r>
            <a:r>
              <a:rPr lang="en-US" b="0" i="0" dirty="0">
                <a:effectLst/>
                <a:latin typeface="Helvetica Neue"/>
              </a:rPr>
              <a:t>Greater-Accra being the capital of Ghana, </a:t>
            </a:r>
            <a:r>
              <a:rPr lang="en-US" dirty="0">
                <a:latin typeface="Helvetica Neue"/>
              </a:rPr>
              <a:t>it </a:t>
            </a:r>
            <a:r>
              <a:rPr lang="en-US" b="0" i="0" dirty="0">
                <a:effectLst/>
                <a:latin typeface="Helvetica Neue"/>
              </a:rPr>
              <a:t>offers a lot of prospects for accommodation or houses for rent. Thus, majority of houses available for rent in Ghana are found in Greater Accra with a very few others found in other regions.</a:t>
            </a:r>
          </a:p>
          <a:p>
            <a:pPr>
              <a:buFont typeface="Wingdings" panose="05000000000000000000" pitchFamily="2" charset="2"/>
              <a:buChar char="§"/>
            </a:pPr>
            <a:r>
              <a:rPr lang="en-US" dirty="0">
                <a:latin typeface="Helvetica Neue"/>
              </a:rPr>
              <a:t>The Dataset obtained and used for this project have about 2073 entries and 14 features.</a:t>
            </a:r>
          </a:p>
        </p:txBody>
      </p:sp>
    </p:spTree>
    <p:extLst>
      <p:ext uri="{BB962C8B-B14F-4D97-AF65-F5344CB8AC3E}">
        <p14:creationId xmlns:p14="http://schemas.microsoft.com/office/powerpoint/2010/main" val="24411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F327-2E84-4D7D-A3D5-CBBEFEC84015}"/>
              </a:ext>
            </a:extLst>
          </p:cNvPr>
          <p:cNvSpPr>
            <a:spLocks noGrp="1"/>
          </p:cNvSpPr>
          <p:nvPr>
            <p:ph type="title"/>
          </p:nvPr>
        </p:nvSpPr>
        <p:spPr>
          <a:xfrm>
            <a:off x="1294362" y="1294849"/>
            <a:ext cx="9603275" cy="1049235"/>
          </a:xfrm>
        </p:spPr>
        <p:txBody>
          <a:bodyPr/>
          <a:lstStyle/>
          <a:p>
            <a:pPr algn="ctr"/>
            <a:r>
              <a:rPr lang="en-US" b="1"/>
              <a:t>Data  exploration</a:t>
            </a:r>
            <a:endParaRPr lang="en-US" b="1" dirty="0"/>
          </a:p>
        </p:txBody>
      </p:sp>
      <p:sp>
        <p:nvSpPr>
          <p:cNvPr id="3" name="Content Placeholder 2">
            <a:extLst>
              <a:ext uri="{FF2B5EF4-FFF2-40B4-BE49-F238E27FC236}">
                <a16:creationId xmlns:a16="http://schemas.microsoft.com/office/drawing/2014/main" id="{B53AECE5-81C2-4754-AE27-D7FD7A15A82E}"/>
              </a:ext>
            </a:extLst>
          </p:cNvPr>
          <p:cNvSpPr>
            <a:spLocks noGrp="1"/>
          </p:cNvSpPr>
          <p:nvPr>
            <p:ph idx="1"/>
          </p:nvPr>
        </p:nvSpPr>
        <p:spPr>
          <a:xfrm>
            <a:off x="1451579" y="2015732"/>
            <a:ext cx="9603275" cy="3417659"/>
          </a:xfrm>
        </p:spPr>
        <p:txBody>
          <a:bodyPr>
            <a:normAutofit fontScale="92500" lnSpcReduction="10000"/>
          </a:bodyPr>
          <a:lstStyle/>
          <a:p>
            <a:pPr>
              <a:buFont typeface="Wingdings" panose="05000000000000000000" pitchFamily="2" charset="2"/>
              <a:buChar char="q"/>
            </a:pPr>
            <a:r>
              <a:rPr lang="en-US" dirty="0"/>
              <a:t> </a:t>
            </a:r>
            <a:r>
              <a:rPr lang="en-US" sz="2800" dirty="0">
                <a:solidFill>
                  <a:srgbClr val="FF0000"/>
                </a:solidFill>
                <a:latin typeface="Candara" panose="020E0502030303020204" pitchFamily="34" charset="0"/>
              </a:rPr>
              <a:t>DATA QUALITY ASSESSMENT</a:t>
            </a:r>
          </a:p>
          <a:p>
            <a:pPr>
              <a:buFont typeface="Wingdings" panose="05000000000000000000" pitchFamily="2" charset="2"/>
              <a:buChar char="§"/>
            </a:pPr>
            <a:r>
              <a:rPr lang="en-US" dirty="0">
                <a:solidFill>
                  <a:srgbClr val="FF0000"/>
                </a:solidFill>
                <a:latin typeface="Helvetica Neue"/>
              </a:rPr>
              <a:t> </a:t>
            </a:r>
            <a:r>
              <a:rPr lang="en-US" sz="2000" dirty="0">
                <a:solidFill>
                  <a:schemeClr val="dk1"/>
                </a:solidFill>
                <a:latin typeface="Helvetica Neue"/>
              </a:rPr>
              <a:t>The dataset was explored with the aid of determining missing values, accuracy of field values and presence of duplicates. There were missing values for which some were resolved by complete removal and filling-in,  </a:t>
            </a:r>
            <a:r>
              <a:rPr lang="en-US" dirty="0">
                <a:solidFill>
                  <a:schemeClr val="dk1"/>
                </a:solidFill>
                <a:latin typeface="Helvetica Neue"/>
              </a:rPr>
              <a:t>and </a:t>
            </a:r>
            <a:r>
              <a:rPr lang="en-US" sz="2000" dirty="0">
                <a:solidFill>
                  <a:schemeClr val="dk1"/>
                </a:solidFill>
                <a:latin typeface="Helvetica Neue"/>
              </a:rPr>
              <a:t>duplicates were also removed.</a:t>
            </a:r>
          </a:p>
          <a:p>
            <a:pPr>
              <a:lnSpc>
                <a:spcPct val="100000"/>
              </a:lnSpc>
              <a:spcBef>
                <a:spcPts val="1600"/>
              </a:spcBef>
              <a:buFont typeface="Wingdings" panose="05000000000000000000" pitchFamily="2" charset="2"/>
              <a:buChar char="q"/>
            </a:pPr>
            <a:r>
              <a:rPr lang="en-US" sz="2600" dirty="0">
                <a:solidFill>
                  <a:srgbClr val="FF0000"/>
                </a:solidFill>
                <a:latin typeface="Helvetica Neue"/>
              </a:rPr>
              <a:t> </a:t>
            </a:r>
            <a:r>
              <a:rPr lang="en-US" sz="2600" dirty="0">
                <a:solidFill>
                  <a:srgbClr val="FF0000"/>
                </a:solidFill>
                <a:latin typeface="Candara" panose="020E0502030303020204" pitchFamily="34" charset="0"/>
              </a:rPr>
              <a:t>DATA CLEANING AND PREPROCESSING</a:t>
            </a:r>
          </a:p>
          <a:p>
            <a:pPr marL="285750" indent="-285750">
              <a:spcBef>
                <a:spcPts val="1600"/>
              </a:spcBef>
              <a:buFont typeface="Wingdings" panose="05000000000000000000" pitchFamily="2" charset="2"/>
              <a:buChar char="§"/>
            </a:pPr>
            <a:r>
              <a:rPr lang="en-US" sz="2000" dirty="0">
                <a:solidFill>
                  <a:schemeClr val="tx1"/>
                </a:solidFill>
                <a:latin typeface="Helvetica Neue"/>
              </a:rPr>
              <a:t> Some features or columns scraped which were not going to be needed for analysis were removed. </a:t>
            </a:r>
            <a:r>
              <a:rPr lang="en-US" dirty="0">
                <a:latin typeface="Helvetica Neue"/>
              </a:rPr>
              <a:t>The remaining columns were cleaned and transformed to their appropriate datatype before being used for analysis.</a:t>
            </a:r>
            <a:endParaRPr lang="en-US" sz="2000" dirty="0">
              <a:solidFill>
                <a:schemeClr val="tx1"/>
              </a:solidFill>
              <a:latin typeface="Helvetica Neue"/>
            </a:endParaRPr>
          </a:p>
          <a:p>
            <a:pPr>
              <a:buFont typeface="Wingdings" panose="05000000000000000000" pitchFamily="2" charset="2"/>
              <a:buChar char="q"/>
            </a:pPr>
            <a:endParaRPr lang="en-US" sz="2000" dirty="0">
              <a:solidFill>
                <a:schemeClr val="dk1"/>
              </a:solidFill>
              <a:latin typeface="Helvetica Neue"/>
            </a:endParaRPr>
          </a:p>
          <a:p>
            <a:pPr>
              <a:buFont typeface="Wingdings" panose="05000000000000000000" pitchFamily="2" charset="2"/>
              <a:buChar char="§"/>
            </a:pPr>
            <a:endParaRPr lang="en-US" dirty="0">
              <a:solidFill>
                <a:srgbClr val="FF0000"/>
              </a:solidFill>
            </a:endParaRPr>
          </a:p>
        </p:txBody>
      </p:sp>
    </p:spTree>
    <p:extLst>
      <p:ext uri="{BB962C8B-B14F-4D97-AF65-F5344CB8AC3E}">
        <p14:creationId xmlns:p14="http://schemas.microsoft.com/office/powerpoint/2010/main" val="486098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A31C-3C89-4B6B-9C4A-1E39685C6955}"/>
              </a:ext>
            </a:extLst>
          </p:cNvPr>
          <p:cNvSpPr>
            <a:spLocks noGrp="1"/>
          </p:cNvSpPr>
          <p:nvPr>
            <p:ph type="title"/>
          </p:nvPr>
        </p:nvSpPr>
        <p:spPr>
          <a:xfrm>
            <a:off x="2914619" y="1391653"/>
            <a:ext cx="9603275" cy="1049235"/>
          </a:xfrm>
        </p:spPr>
        <p:txBody>
          <a:bodyPr>
            <a:normAutofit/>
          </a:bodyPr>
          <a:lstStyle/>
          <a:p>
            <a:r>
              <a:rPr lang="en-US" b="1" dirty="0"/>
              <a:t>INSIGHTS FROM  ANALYSIS</a:t>
            </a:r>
          </a:p>
        </p:txBody>
      </p:sp>
      <p:sp>
        <p:nvSpPr>
          <p:cNvPr id="3" name="Content Placeholder 2">
            <a:extLst>
              <a:ext uri="{FF2B5EF4-FFF2-40B4-BE49-F238E27FC236}">
                <a16:creationId xmlns:a16="http://schemas.microsoft.com/office/drawing/2014/main" id="{73BF6A8D-F83B-470A-B8B1-65BEBB9B5563}"/>
              </a:ext>
            </a:extLst>
          </p:cNvPr>
          <p:cNvSpPr>
            <a:spLocks noGrp="1"/>
          </p:cNvSpPr>
          <p:nvPr>
            <p:ph idx="1"/>
          </p:nvPr>
        </p:nvSpPr>
        <p:spPr>
          <a:xfrm>
            <a:off x="1451579" y="2015734"/>
            <a:ext cx="4162555" cy="3450613"/>
          </a:xfrm>
        </p:spPr>
        <p:txBody>
          <a:bodyPr>
            <a:normAutofit/>
          </a:bodyPr>
          <a:lstStyle/>
          <a:p>
            <a:r>
              <a:rPr lang="en-US" dirty="0"/>
              <a:t> </a:t>
            </a:r>
            <a:r>
              <a:rPr lang="en-US" u="sng" dirty="0">
                <a:solidFill>
                  <a:srgbClr val="FF0000"/>
                </a:solidFill>
                <a:latin typeface="Candara" panose="020E0502030303020204" pitchFamily="34" charset="0"/>
              </a:rPr>
              <a:t>Location with Most available Houses for Rent.</a:t>
            </a:r>
          </a:p>
          <a:p>
            <a:pPr marL="0" indent="0">
              <a:buNone/>
            </a:pPr>
            <a:r>
              <a:rPr lang="en-US" dirty="0">
                <a:latin typeface="Candara" panose="020E0502030303020204" pitchFamily="34" charset="0"/>
              </a:rPr>
              <a:t>From the Word cloud, we see that two (2) locations seem to be most frequently seen available for accommodation. They are </a:t>
            </a:r>
            <a:r>
              <a:rPr lang="en-US" b="1" dirty="0">
                <a:latin typeface="Candara" panose="020E0502030303020204" pitchFamily="34" charset="0"/>
              </a:rPr>
              <a:t>Cantonment</a:t>
            </a:r>
            <a:r>
              <a:rPr lang="en-US" dirty="0">
                <a:latin typeface="Candara" panose="020E0502030303020204" pitchFamily="34" charset="0"/>
              </a:rPr>
              <a:t> and </a:t>
            </a:r>
            <a:r>
              <a:rPr lang="en-US" b="1" dirty="0">
                <a:latin typeface="Candara" panose="020E0502030303020204" pitchFamily="34" charset="0"/>
              </a:rPr>
              <a:t>East Legon</a:t>
            </a:r>
            <a:r>
              <a:rPr lang="en-US" dirty="0">
                <a:latin typeface="Candara" panose="020E0502030303020204" pitchFamily="34" charset="0"/>
              </a:rPr>
              <a:t>.</a:t>
            </a:r>
          </a:p>
          <a:p>
            <a:pPr marL="0" indent="0">
              <a:buNone/>
            </a:pPr>
            <a:endParaRPr lang="en-US" u="sng" dirty="0">
              <a:latin typeface="Candara" panose="020E0502030303020204" pitchFamily="34" charset="0"/>
            </a:endParaRPr>
          </a:p>
        </p:txBody>
      </p:sp>
      <p:pic>
        <p:nvPicPr>
          <p:cNvPr id="5" name="Picture 4">
            <a:extLst>
              <a:ext uri="{FF2B5EF4-FFF2-40B4-BE49-F238E27FC236}">
                <a16:creationId xmlns:a16="http://schemas.microsoft.com/office/drawing/2014/main" id="{3DF2AE03-CC28-4074-9114-14C73A05A048}"/>
              </a:ext>
            </a:extLst>
          </p:cNvPr>
          <p:cNvPicPr>
            <a:picLocks noChangeAspect="1"/>
          </p:cNvPicPr>
          <p:nvPr/>
        </p:nvPicPr>
        <p:blipFill>
          <a:blip r:embed="rId2"/>
          <a:stretch>
            <a:fillRect/>
          </a:stretch>
        </p:blipFill>
        <p:spPr>
          <a:xfrm>
            <a:off x="6094411" y="2252908"/>
            <a:ext cx="4960443" cy="2976265"/>
          </a:xfrm>
          <a:prstGeom prst="rect">
            <a:avLst/>
          </a:prstGeom>
        </p:spPr>
      </p:pic>
    </p:spTree>
    <p:extLst>
      <p:ext uri="{BB962C8B-B14F-4D97-AF65-F5344CB8AC3E}">
        <p14:creationId xmlns:p14="http://schemas.microsoft.com/office/powerpoint/2010/main" val="167111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76D2-EED9-417F-8172-516D52DCA48A}"/>
              </a:ext>
            </a:extLst>
          </p:cNvPr>
          <p:cNvSpPr>
            <a:spLocks noGrp="1"/>
          </p:cNvSpPr>
          <p:nvPr>
            <p:ph type="title"/>
          </p:nvPr>
        </p:nvSpPr>
        <p:spPr>
          <a:xfrm>
            <a:off x="1475619" y="1268753"/>
            <a:ext cx="9603275" cy="1049235"/>
          </a:xfrm>
        </p:spPr>
        <p:txBody>
          <a:bodyPr>
            <a:normAutofit/>
          </a:bodyPr>
          <a:lstStyle/>
          <a:p>
            <a:r>
              <a:rPr lang="en-US" b="1" dirty="0"/>
              <a:t>Cont’d</a:t>
            </a:r>
          </a:p>
        </p:txBody>
      </p:sp>
      <p:sp>
        <p:nvSpPr>
          <p:cNvPr id="3" name="Content Placeholder 2">
            <a:extLst>
              <a:ext uri="{FF2B5EF4-FFF2-40B4-BE49-F238E27FC236}">
                <a16:creationId xmlns:a16="http://schemas.microsoft.com/office/drawing/2014/main" id="{ADC85AD4-40FC-4D7E-A590-7BAE10DB1C5E}"/>
              </a:ext>
            </a:extLst>
          </p:cNvPr>
          <p:cNvSpPr>
            <a:spLocks noGrp="1"/>
          </p:cNvSpPr>
          <p:nvPr>
            <p:ph idx="1"/>
          </p:nvPr>
        </p:nvSpPr>
        <p:spPr>
          <a:xfrm>
            <a:off x="1451579" y="2015734"/>
            <a:ext cx="4158849" cy="3450613"/>
          </a:xfrm>
        </p:spPr>
        <p:txBody>
          <a:bodyPr>
            <a:normAutofit/>
          </a:bodyPr>
          <a:lstStyle/>
          <a:p>
            <a:r>
              <a:rPr lang="en-US" dirty="0"/>
              <a:t> </a:t>
            </a:r>
            <a:r>
              <a:rPr lang="en-US" u="sng" dirty="0">
                <a:solidFill>
                  <a:srgbClr val="FF0000"/>
                </a:solidFill>
                <a:latin typeface="Candara" panose="020E0502030303020204" pitchFamily="34" charset="0"/>
              </a:rPr>
              <a:t>Most Common amenities found in Houses:</a:t>
            </a:r>
          </a:p>
          <a:p>
            <a:pPr marL="0" indent="0">
              <a:buNone/>
            </a:pPr>
            <a:endParaRPr lang="en-US" u="sng" dirty="0">
              <a:latin typeface="Candara" panose="020E0502030303020204" pitchFamily="34" charset="0"/>
            </a:endParaRPr>
          </a:p>
          <a:p>
            <a:pPr marL="0" indent="0">
              <a:buNone/>
            </a:pPr>
            <a:r>
              <a:rPr lang="en-US" dirty="0">
                <a:latin typeface="Candara" panose="020E0502030303020204" pitchFamily="34" charset="0"/>
              </a:rPr>
              <a:t>The most important or common amenities found in the houses available include the </a:t>
            </a:r>
            <a:r>
              <a:rPr lang="en-US" b="1" dirty="0">
                <a:latin typeface="Candara" panose="020E0502030303020204" pitchFamily="34" charset="0"/>
              </a:rPr>
              <a:t>Air Conditioning</a:t>
            </a:r>
            <a:r>
              <a:rPr lang="en-US" dirty="0">
                <a:latin typeface="Candara" panose="020E0502030303020204" pitchFamily="34" charset="0"/>
              </a:rPr>
              <a:t> and </a:t>
            </a:r>
            <a:r>
              <a:rPr lang="en-US" b="1" dirty="0">
                <a:latin typeface="Candara" panose="020E0502030303020204" pitchFamily="34" charset="0"/>
              </a:rPr>
              <a:t>water Reservoir.</a:t>
            </a:r>
          </a:p>
        </p:txBody>
      </p:sp>
      <p:grpSp>
        <p:nvGrpSpPr>
          <p:cNvPr id="17" name="Group 16">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8" name="Rectangle 17">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075E7BF8-8EC8-4527-B5E7-36E6321844AF}"/>
              </a:ext>
            </a:extLst>
          </p:cNvPr>
          <p:cNvPicPr>
            <a:picLocks noChangeAspect="1"/>
          </p:cNvPicPr>
          <p:nvPr/>
        </p:nvPicPr>
        <p:blipFill rotWithShape="1">
          <a:blip r:embed="rId2"/>
          <a:srcRect r="11394" b="-1"/>
          <a:stretch/>
        </p:blipFill>
        <p:spPr>
          <a:xfrm>
            <a:off x="6277257" y="2174242"/>
            <a:ext cx="4613872" cy="3124351"/>
          </a:xfrm>
          <a:prstGeom prst="rect">
            <a:avLst/>
          </a:prstGeom>
        </p:spPr>
      </p:pic>
    </p:spTree>
    <p:extLst>
      <p:ext uri="{BB962C8B-B14F-4D97-AF65-F5344CB8AC3E}">
        <p14:creationId xmlns:p14="http://schemas.microsoft.com/office/powerpoint/2010/main" val="17558046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Candara</vt:lpstr>
      <vt:lpstr>Gill Sans MT</vt:lpstr>
      <vt:lpstr>Helvetica Neue</vt:lpstr>
      <vt:lpstr>Wingdings</vt:lpstr>
      <vt:lpstr>Gallery</vt:lpstr>
      <vt:lpstr>Capstone project</vt:lpstr>
      <vt:lpstr>Project  title</vt:lpstr>
      <vt:lpstr>PROJECT OUTLINE</vt:lpstr>
      <vt:lpstr> INTRODUCTION</vt:lpstr>
      <vt:lpstr> DRIVING QUESTION (PROJECT GOAL) </vt:lpstr>
      <vt:lpstr> DATASET DESCRIPTION</vt:lpstr>
      <vt:lpstr>Data  exploration</vt:lpstr>
      <vt:lpstr>INSIGHTS FROM  ANALYSIS</vt:lpstr>
      <vt:lpstr>Cont’d</vt:lpstr>
      <vt:lpstr>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Raymond Normeshie</dc:creator>
  <cp:lastModifiedBy>Raymond Normeshie</cp:lastModifiedBy>
  <cp:revision>1</cp:revision>
  <dcterms:created xsi:type="dcterms:W3CDTF">2020-12-09T23:53:08Z</dcterms:created>
  <dcterms:modified xsi:type="dcterms:W3CDTF">2020-12-09T23:53:15Z</dcterms:modified>
</cp:coreProperties>
</file>