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0C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00" d="100"/>
          <a:sy n="300" d="100"/>
        </p:scale>
        <p:origin x="-11563" y="-2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100" b="0" i="0" u="none" strike="noStrike" kern="1200" cap="none" spc="20" baseline="0">
                <a:solidFill>
                  <a:schemeClr val="dk1">
                    <a:lumMod val="50000"/>
                    <a:lumOff val="50000"/>
                  </a:schemeClr>
                </a:solidFill>
                <a:latin typeface="+mn-lt"/>
                <a:ea typeface="+mn-ea"/>
                <a:cs typeface="+mn-cs"/>
              </a:defRPr>
            </a:pPr>
            <a:r>
              <a:rPr lang="en-US" sz="1100" dirty="0"/>
              <a:t>Accuracy vs.</a:t>
            </a:r>
            <a:r>
              <a:rPr lang="en-US" sz="1100" baseline="0" dirty="0"/>
              <a:t> Model Numbers</a:t>
            </a:r>
            <a:endParaRPr lang="en-US" sz="1100" dirty="0"/>
          </a:p>
        </c:rich>
      </c:tx>
      <c:layout>
        <c:manualLayout>
          <c:xMode val="edge"/>
          <c:yMode val="edge"/>
          <c:x val="0.227438963701761"/>
          <c:y val="3.9709657175662903E-2"/>
        </c:manualLayout>
      </c:layout>
      <c:overlay val="0"/>
      <c:spPr>
        <a:noFill/>
        <a:ln>
          <a:noFill/>
        </a:ln>
        <a:effectLst/>
      </c:spPr>
      <c:txPr>
        <a:bodyPr rot="0" spcFirstLastPara="1" vertOverflow="ellipsis" vert="horz" wrap="square" anchor="ctr" anchorCtr="1"/>
        <a:lstStyle/>
        <a:p>
          <a:pPr>
            <a:defRPr sz="11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11807282316722"/>
          <c:y val="0.19449644367992799"/>
          <c:w val="0.84244823569847105"/>
          <c:h val="0.65482248151394395"/>
        </c:manualLayout>
      </c:layout>
      <c:scatterChart>
        <c:scatterStyle val="lineMarker"/>
        <c:varyColors val="0"/>
        <c:ser>
          <c:idx val="0"/>
          <c:order val="0"/>
          <c:tx>
            <c:strRef>
              <c:f>Sheet1!$C$1</c:f>
              <c:strCache>
                <c:ptCount val="1"/>
                <c:pt idx="0">
                  <c:v>Accuracy</c:v>
                </c:pt>
              </c:strCache>
            </c:strRef>
          </c:tx>
          <c:spPr>
            <a:ln w="9525" cap="flat" cmpd="sng" algn="ctr">
              <a:solidFill>
                <a:schemeClr val="accent3">
                  <a:alpha val="70000"/>
                </a:schemeClr>
              </a:solidFill>
              <a:prstDash val="sysDot"/>
              <a:round/>
            </a:ln>
            <a:effectLst/>
          </c:spPr>
          <c:marker>
            <c:symbol val="circle"/>
            <c:size val="5"/>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chemeClr>
                </a:solidFill>
                <a:round/>
              </a:ln>
              <a:effectLst/>
            </c:spPr>
          </c:marker>
          <c:xVal>
            <c:numRef>
              <c:f>Sheet1!$A$2:$A$9</c:f>
              <c:numCache>
                <c:formatCode>General</c:formatCode>
                <c:ptCount val="8"/>
                <c:pt idx="0">
                  <c:v>0</c:v>
                </c:pt>
                <c:pt idx="1">
                  <c:v>1</c:v>
                </c:pt>
                <c:pt idx="2">
                  <c:v>2</c:v>
                </c:pt>
                <c:pt idx="3">
                  <c:v>3</c:v>
                </c:pt>
                <c:pt idx="4">
                  <c:v>4</c:v>
                </c:pt>
                <c:pt idx="5">
                  <c:v>5</c:v>
                </c:pt>
                <c:pt idx="6">
                  <c:v>6</c:v>
                </c:pt>
                <c:pt idx="7">
                  <c:v>7</c:v>
                </c:pt>
              </c:numCache>
            </c:numRef>
          </c:xVal>
          <c:yVal>
            <c:numRef>
              <c:f>Sheet1!$C$2:$C$9</c:f>
              <c:numCache>
                <c:formatCode>General</c:formatCode>
                <c:ptCount val="8"/>
                <c:pt idx="0">
                  <c:v>0.1</c:v>
                </c:pt>
                <c:pt idx="1">
                  <c:v>0.34</c:v>
                </c:pt>
                <c:pt idx="2">
                  <c:v>0.44</c:v>
                </c:pt>
                <c:pt idx="3">
                  <c:v>0.49</c:v>
                </c:pt>
                <c:pt idx="4">
                  <c:v>0.54</c:v>
                </c:pt>
                <c:pt idx="5">
                  <c:v>0.79</c:v>
                </c:pt>
                <c:pt idx="6">
                  <c:v>0.85</c:v>
                </c:pt>
                <c:pt idx="7">
                  <c:v>0.9</c:v>
                </c:pt>
              </c:numCache>
            </c:numRef>
          </c:yVal>
          <c:smooth val="0"/>
        </c:ser>
        <c:dLbls>
          <c:showLegendKey val="0"/>
          <c:showVal val="0"/>
          <c:showCatName val="0"/>
          <c:showSerName val="0"/>
          <c:showPercent val="0"/>
          <c:showBubbleSize val="0"/>
        </c:dLbls>
        <c:axId val="137773008"/>
        <c:axId val="137773400"/>
      </c:scatterChart>
      <c:valAx>
        <c:axId val="13777300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chemeClr val="dk1">
                        <a:lumMod val="65000"/>
                        <a:lumOff val="35000"/>
                      </a:schemeClr>
                    </a:solidFill>
                    <a:latin typeface="+mn-lt"/>
                    <a:ea typeface="+mn-ea"/>
                    <a:cs typeface="+mn-cs"/>
                  </a:defRPr>
                </a:pPr>
                <a:r>
                  <a:rPr lang="en-US" sz="800" dirty="0" smtClean="0"/>
                  <a:t>Model</a:t>
                </a:r>
                <a:r>
                  <a:rPr lang="en-US" sz="800" baseline="0" dirty="0" smtClean="0"/>
                  <a:t> Number</a:t>
                </a:r>
                <a:endParaRPr lang="en-US" sz="800" dirty="0"/>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700" b="0" i="0" u="none" strike="noStrike" kern="1200" spc="0" baseline="0">
                <a:solidFill>
                  <a:schemeClr val="dk1">
                    <a:lumMod val="65000"/>
                    <a:lumOff val="35000"/>
                  </a:schemeClr>
                </a:solidFill>
                <a:latin typeface="+mn-lt"/>
                <a:ea typeface="+mn-ea"/>
                <a:cs typeface="+mn-cs"/>
              </a:defRPr>
            </a:pPr>
            <a:endParaRPr lang="en-US"/>
          </a:p>
        </c:txPr>
        <c:crossAx val="137773400"/>
        <c:crosses val="autoZero"/>
        <c:crossBetween val="midCat"/>
      </c:valAx>
      <c:valAx>
        <c:axId val="13777340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r>
                  <a:rPr lang="en-US" sz="1000" dirty="0" smtClean="0"/>
                  <a:t>Accuracy</a:t>
                </a:r>
                <a:endParaRPr lang="en-US" sz="1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700" b="0" i="0" u="none" strike="noStrike" kern="1200" spc="0" baseline="0">
                <a:solidFill>
                  <a:schemeClr val="dk1">
                    <a:lumMod val="65000"/>
                    <a:lumOff val="35000"/>
                  </a:schemeClr>
                </a:solidFill>
                <a:latin typeface="+mn-lt"/>
                <a:ea typeface="+mn-ea"/>
                <a:cs typeface="+mn-cs"/>
              </a:defRPr>
            </a:pPr>
            <a:endParaRPr lang="en-US"/>
          </a:p>
        </c:txPr>
        <c:crossAx val="13777300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solidFill>
        <a:schemeClr val="bg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BDB6C9-3AC7-6F40-AF0F-165083462DEE}" type="doc">
      <dgm:prSet loTypeId="urn:microsoft.com/office/officeart/2005/8/layout/list1" loCatId="" qsTypeId="urn:microsoft.com/office/officeart/2005/8/quickstyle/simple4" qsCatId="simple" csTypeId="urn:microsoft.com/office/officeart/2005/8/colors/accent1_4" csCatId="accent1" phldr="1"/>
      <dgm:spPr/>
      <dgm:t>
        <a:bodyPr/>
        <a:lstStyle/>
        <a:p>
          <a:endParaRPr lang="en-US"/>
        </a:p>
      </dgm:t>
    </dgm:pt>
    <dgm:pt modelId="{C99AD7CB-7EE7-2041-8F19-A5BE53FCEFC4}">
      <dgm:prSet phldrT="[Text]" custT="1"/>
      <dgm:spPr/>
      <dgm:t>
        <a:bodyPr/>
        <a:lstStyle/>
        <a:p>
          <a:r>
            <a:rPr lang="en-US" sz="1200" dirty="0" smtClean="0"/>
            <a:t>Abstract</a:t>
          </a:r>
          <a:endParaRPr lang="en-US" sz="1200" dirty="0"/>
        </a:p>
      </dgm:t>
    </dgm:pt>
    <dgm:pt modelId="{A2D8DA6D-1919-1B45-9AFF-C284D611EAE1}" type="parTrans" cxnId="{9C5ED0E7-53DE-B24E-8808-B6A64C03935A}">
      <dgm:prSet/>
      <dgm:spPr/>
      <dgm:t>
        <a:bodyPr/>
        <a:lstStyle/>
        <a:p>
          <a:endParaRPr lang="en-US"/>
        </a:p>
      </dgm:t>
    </dgm:pt>
    <dgm:pt modelId="{2027184C-E76F-5B49-BC62-28279ECF31D9}" type="sibTrans" cxnId="{9C5ED0E7-53DE-B24E-8808-B6A64C03935A}">
      <dgm:prSet/>
      <dgm:spPr/>
      <dgm:t>
        <a:bodyPr/>
        <a:lstStyle/>
        <a:p>
          <a:endParaRPr lang="en-US"/>
        </a:p>
      </dgm:t>
    </dgm:pt>
    <dgm:pt modelId="{4257D620-6217-4F41-BE79-CDF35789F421}">
      <dgm:prSet/>
      <dgm:spPr/>
      <dgm:t>
        <a:bodyPr/>
        <a:lstStyle/>
        <a:p>
          <a:r>
            <a:rPr lang="en-US" i="1" dirty="0" smtClean="0"/>
            <a:t>The CIFAR-10 dataset is a set of 60,000 images of objects. There are 10 classes of objects, ranging from cats to airplanes. The goal of this project was to create a machine learning model that could successfully classify these images. We ran multiple different classification methods on the dataset with varying success. At first, we tried using one vs. all (OVA) logistic regression. This yielded an accuracy of about 34%. Our next method was to use support vector machines (SVM) with a polynomial kernel, which yielded an accuracy of 54%. Finally, our best results came from running a convolutional neural network (CNN). Our current best accuracy is 86%. </a:t>
          </a:r>
          <a:endParaRPr lang="en-US" dirty="0"/>
        </a:p>
      </dgm:t>
    </dgm:pt>
    <dgm:pt modelId="{AA9EEE6D-243F-9240-964D-A2524F67A49D}" type="parTrans" cxnId="{AEFB192C-DB6B-A146-B414-BB66512D92DD}">
      <dgm:prSet/>
      <dgm:spPr/>
      <dgm:t>
        <a:bodyPr/>
        <a:lstStyle/>
        <a:p>
          <a:endParaRPr lang="en-US"/>
        </a:p>
      </dgm:t>
    </dgm:pt>
    <dgm:pt modelId="{30880E50-B37D-9D4C-A962-E052952BA804}" type="sibTrans" cxnId="{AEFB192C-DB6B-A146-B414-BB66512D92DD}">
      <dgm:prSet/>
      <dgm:spPr/>
      <dgm:t>
        <a:bodyPr/>
        <a:lstStyle/>
        <a:p>
          <a:endParaRPr lang="en-US"/>
        </a:p>
      </dgm:t>
    </dgm:pt>
    <dgm:pt modelId="{46D8ABC6-FF31-CE4B-A97B-53DEA7BEAD42}">
      <dgm:prSet/>
      <dgm:spPr/>
      <dgm:t>
        <a:bodyPr/>
        <a:lstStyle/>
        <a:p>
          <a:endParaRPr lang="en-US" dirty="0"/>
        </a:p>
      </dgm:t>
    </dgm:pt>
    <dgm:pt modelId="{49707498-E053-C044-AFEB-A839CE705EB3}" type="sibTrans" cxnId="{22C20199-22A4-A442-B622-D73370B9E0F7}">
      <dgm:prSet/>
      <dgm:spPr/>
      <dgm:t>
        <a:bodyPr/>
        <a:lstStyle/>
        <a:p>
          <a:endParaRPr lang="en-US"/>
        </a:p>
      </dgm:t>
    </dgm:pt>
    <dgm:pt modelId="{31E86D00-CB48-7A46-9413-55B55C10504D}" type="parTrans" cxnId="{22C20199-22A4-A442-B622-D73370B9E0F7}">
      <dgm:prSet/>
      <dgm:spPr/>
      <dgm:t>
        <a:bodyPr/>
        <a:lstStyle/>
        <a:p>
          <a:endParaRPr lang="en-US"/>
        </a:p>
      </dgm:t>
    </dgm:pt>
    <dgm:pt modelId="{8675B7D9-4F01-0D4B-8A7B-D97382342493}">
      <dgm:prSet/>
      <dgm:spPr/>
      <dgm:t>
        <a:bodyPr/>
        <a:lstStyle/>
        <a:p>
          <a:endParaRPr lang="en-US" dirty="0"/>
        </a:p>
      </dgm:t>
    </dgm:pt>
    <dgm:pt modelId="{8E223817-2362-E94E-959E-C7CBC12B0888}" type="sibTrans" cxnId="{83D0919E-46E2-2947-889E-AE2FBAB232F2}">
      <dgm:prSet/>
      <dgm:spPr/>
      <dgm:t>
        <a:bodyPr/>
        <a:lstStyle/>
        <a:p>
          <a:endParaRPr lang="en-US"/>
        </a:p>
      </dgm:t>
    </dgm:pt>
    <dgm:pt modelId="{7A6A0F57-66DE-D546-B62F-5E455A2361FC}" type="parTrans" cxnId="{83D0919E-46E2-2947-889E-AE2FBAB232F2}">
      <dgm:prSet/>
      <dgm:spPr/>
      <dgm:t>
        <a:bodyPr/>
        <a:lstStyle/>
        <a:p>
          <a:endParaRPr lang="en-US"/>
        </a:p>
      </dgm:t>
    </dgm:pt>
    <dgm:pt modelId="{E4A7A05D-9555-6548-B0C3-C7D5F2378C92}" type="pres">
      <dgm:prSet presAssocID="{12BDB6C9-3AC7-6F40-AF0F-165083462DEE}" presName="linear" presStyleCnt="0">
        <dgm:presLayoutVars>
          <dgm:dir/>
          <dgm:animLvl val="lvl"/>
          <dgm:resizeHandles val="exact"/>
        </dgm:presLayoutVars>
      </dgm:prSet>
      <dgm:spPr/>
      <dgm:t>
        <a:bodyPr/>
        <a:lstStyle/>
        <a:p>
          <a:endParaRPr lang="en-US"/>
        </a:p>
      </dgm:t>
    </dgm:pt>
    <dgm:pt modelId="{5A07ED2B-68F8-A547-A1D9-6155139AA44C}" type="pres">
      <dgm:prSet presAssocID="{C99AD7CB-7EE7-2041-8F19-A5BE53FCEFC4}" presName="parentLin" presStyleCnt="0"/>
      <dgm:spPr/>
    </dgm:pt>
    <dgm:pt modelId="{7869D321-B1D0-314B-A6AF-1F347662646D}" type="pres">
      <dgm:prSet presAssocID="{C99AD7CB-7EE7-2041-8F19-A5BE53FCEFC4}" presName="parentLeftMargin" presStyleLbl="node1" presStyleIdx="0" presStyleCnt="1"/>
      <dgm:spPr/>
      <dgm:t>
        <a:bodyPr/>
        <a:lstStyle/>
        <a:p>
          <a:endParaRPr lang="en-US"/>
        </a:p>
      </dgm:t>
    </dgm:pt>
    <dgm:pt modelId="{7ADE2161-03C9-924E-A958-311A0B6D652C}" type="pres">
      <dgm:prSet presAssocID="{C99AD7CB-7EE7-2041-8F19-A5BE53FCEFC4}" presName="parentText" presStyleLbl="node1" presStyleIdx="0" presStyleCnt="1" custScaleX="64467" custScaleY="65030" custLinFactX="5779" custLinFactNeighborX="100000" custLinFactNeighborY="-37256">
        <dgm:presLayoutVars>
          <dgm:chMax val="0"/>
          <dgm:bulletEnabled val="1"/>
        </dgm:presLayoutVars>
      </dgm:prSet>
      <dgm:spPr/>
      <dgm:t>
        <a:bodyPr/>
        <a:lstStyle/>
        <a:p>
          <a:endParaRPr lang="en-US"/>
        </a:p>
      </dgm:t>
    </dgm:pt>
    <dgm:pt modelId="{A6A0FC19-5673-574C-83BB-F81B2E7E99D1}" type="pres">
      <dgm:prSet presAssocID="{C99AD7CB-7EE7-2041-8F19-A5BE53FCEFC4}" presName="negativeSpace" presStyleCnt="0"/>
      <dgm:spPr/>
    </dgm:pt>
    <dgm:pt modelId="{2D4A9CEF-40DA-304D-AD74-1FF632BDF08A}" type="pres">
      <dgm:prSet presAssocID="{C99AD7CB-7EE7-2041-8F19-A5BE53FCEFC4}" presName="childText" presStyleLbl="conFgAcc1" presStyleIdx="0" presStyleCnt="1" custScaleX="79935" custScaleY="31461" custLinFactNeighborX="11032" custLinFactNeighborY="-27151">
        <dgm:presLayoutVars>
          <dgm:bulletEnabled val="1"/>
        </dgm:presLayoutVars>
      </dgm:prSet>
      <dgm:spPr/>
      <dgm:t>
        <a:bodyPr/>
        <a:lstStyle/>
        <a:p>
          <a:endParaRPr lang="en-US"/>
        </a:p>
      </dgm:t>
    </dgm:pt>
  </dgm:ptLst>
  <dgm:cxnLst>
    <dgm:cxn modelId="{83D0919E-46E2-2947-889E-AE2FBAB232F2}" srcId="{C99AD7CB-7EE7-2041-8F19-A5BE53FCEFC4}" destId="{8675B7D9-4F01-0D4B-8A7B-D97382342493}" srcOrd="1" destOrd="0" parTransId="{7A6A0F57-66DE-D546-B62F-5E455A2361FC}" sibTransId="{8E223817-2362-E94E-959E-C7CBC12B0888}"/>
    <dgm:cxn modelId="{1BBE195A-D842-5A49-B9D0-8CC5682481E4}" type="presOf" srcId="{C99AD7CB-7EE7-2041-8F19-A5BE53FCEFC4}" destId="{7869D321-B1D0-314B-A6AF-1F347662646D}" srcOrd="0" destOrd="0" presId="urn:microsoft.com/office/officeart/2005/8/layout/list1"/>
    <dgm:cxn modelId="{A9A7ED12-F3C6-9142-879D-17DD5FC303D8}" type="presOf" srcId="{4257D620-6217-4F41-BE79-CDF35789F421}" destId="{2D4A9CEF-40DA-304D-AD74-1FF632BDF08A}" srcOrd="0" destOrd="2" presId="urn:microsoft.com/office/officeart/2005/8/layout/list1"/>
    <dgm:cxn modelId="{FC7BE987-24AF-9F45-BBDC-FE11A6CB235A}" type="presOf" srcId="{12BDB6C9-3AC7-6F40-AF0F-165083462DEE}" destId="{E4A7A05D-9555-6548-B0C3-C7D5F2378C92}" srcOrd="0" destOrd="0" presId="urn:microsoft.com/office/officeart/2005/8/layout/list1"/>
    <dgm:cxn modelId="{E48BBFBA-F5C8-974E-9A44-C464CB2F84E5}" type="presOf" srcId="{46D8ABC6-FF31-CE4B-A97B-53DEA7BEAD42}" destId="{2D4A9CEF-40DA-304D-AD74-1FF632BDF08A}" srcOrd="0" destOrd="0" presId="urn:microsoft.com/office/officeart/2005/8/layout/list1"/>
    <dgm:cxn modelId="{4D2AC4E9-B2BB-B74E-9EF5-4BD4B2CD1EE7}" type="presOf" srcId="{8675B7D9-4F01-0D4B-8A7B-D97382342493}" destId="{2D4A9CEF-40DA-304D-AD74-1FF632BDF08A}" srcOrd="0" destOrd="1" presId="urn:microsoft.com/office/officeart/2005/8/layout/list1"/>
    <dgm:cxn modelId="{AEFB192C-DB6B-A146-B414-BB66512D92DD}" srcId="{8675B7D9-4F01-0D4B-8A7B-D97382342493}" destId="{4257D620-6217-4F41-BE79-CDF35789F421}" srcOrd="0" destOrd="0" parTransId="{AA9EEE6D-243F-9240-964D-A2524F67A49D}" sibTransId="{30880E50-B37D-9D4C-A962-E052952BA804}"/>
    <dgm:cxn modelId="{5BEBCC46-276D-EF4D-ADB9-5A598315A135}" type="presOf" srcId="{C99AD7CB-7EE7-2041-8F19-A5BE53FCEFC4}" destId="{7ADE2161-03C9-924E-A958-311A0B6D652C}" srcOrd="1" destOrd="0" presId="urn:microsoft.com/office/officeart/2005/8/layout/list1"/>
    <dgm:cxn modelId="{9C5ED0E7-53DE-B24E-8808-B6A64C03935A}" srcId="{12BDB6C9-3AC7-6F40-AF0F-165083462DEE}" destId="{C99AD7CB-7EE7-2041-8F19-A5BE53FCEFC4}" srcOrd="0" destOrd="0" parTransId="{A2D8DA6D-1919-1B45-9AFF-C284D611EAE1}" sibTransId="{2027184C-E76F-5B49-BC62-28279ECF31D9}"/>
    <dgm:cxn modelId="{22C20199-22A4-A442-B622-D73370B9E0F7}" srcId="{C99AD7CB-7EE7-2041-8F19-A5BE53FCEFC4}" destId="{46D8ABC6-FF31-CE4B-A97B-53DEA7BEAD42}" srcOrd="0" destOrd="0" parTransId="{31E86D00-CB48-7A46-9413-55B55C10504D}" sibTransId="{49707498-E053-C044-AFEB-A839CE705EB3}"/>
    <dgm:cxn modelId="{83223141-77A4-B44A-BF0F-96EE449C5AFD}" type="presParOf" srcId="{E4A7A05D-9555-6548-B0C3-C7D5F2378C92}" destId="{5A07ED2B-68F8-A547-A1D9-6155139AA44C}" srcOrd="0" destOrd="0" presId="urn:microsoft.com/office/officeart/2005/8/layout/list1"/>
    <dgm:cxn modelId="{C312D3AC-452B-6D4E-A2F5-09F2DA9557B3}" type="presParOf" srcId="{5A07ED2B-68F8-A547-A1D9-6155139AA44C}" destId="{7869D321-B1D0-314B-A6AF-1F347662646D}" srcOrd="0" destOrd="0" presId="urn:microsoft.com/office/officeart/2005/8/layout/list1"/>
    <dgm:cxn modelId="{5E06F107-D983-164F-91D3-539796B8D829}" type="presParOf" srcId="{5A07ED2B-68F8-A547-A1D9-6155139AA44C}" destId="{7ADE2161-03C9-924E-A958-311A0B6D652C}" srcOrd="1" destOrd="0" presId="urn:microsoft.com/office/officeart/2005/8/layout/list1"/>
    <dgm:cxn modelId="{63779C8F-8EAC-F641-B2EE-65BAA045D047}" type="presParOf" srcId="{E4A7A05D-9555-6548-B0C3-C7D5F2378C92}" destId="{A6A0FC19-5673-574C-83BB-F81B2E7E99D1}" srcOrd="1" destOrd="0" presId="urn:microsoft.com/office/officeart/2005/8/layout/list1"/>
    <dgm:cxn modelId="{A4CCACED-E833-DA4A-936F-B55604CCD392}" type="presParOf" srcId="{E4A7A05D-9555-6548-B0C3-C7D5F2378C92}" destId="{2D4A9CEF-40DA-304D-AD74-1FF632BDF08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708724-C5E2-504B-88BE-E29610402E6C}" type="doc">
      <dgm:prSet loTypeId="urn:microsoft.com/office/officeart/2005/8/layout/list1" loCatId="" qsTypeId="urn:microsoft.com/office/officeart/2005/8/quickstyle/simple4" qsCatId="simple" csTypeId="urn:microsoft.com/office/officeart/2005/8/colors/accent1_4" csCatId="accent1" phldr="1"/>
      <dgm:spPr/>
      <dgm:t>
        <a:bodyPr/>
        <a:lstStyle/>
        <a:p>
          <a:endParaRPr lang="en-US"/>
        </a:p>
      </dgm:t>
    </dgm:pt>
    <dgm:pt modelId="{D13A916F-3304-924C-BCDC-DA6DD727E3BA}">
      <dgm:prSet phldrT="[Text]" custT="1"/>
      <dgm:spPr/>
      <dgm:t>
        <a:bodyPr/>
        <a:lstStyle/>
        <a:p>
          <a:r>
            <a:rPr lang="en-US" sz="1200" dirty="0" smtClean="0"/>
            <a:t>Types of Models</a:t>
          </a:r>
          <a:endParaRPr lang="en-US" sz="1200" dirty="0"/>
        </a:p>
      </dgm:t>
    </dgm:pt>
    <dgm:pt modelId="{E52C1CFF-74B4-3741-BBF5-FDCD49A8E5CA}" type="parTrans" cxnId="{AB6EE584-D329-784D-8549-CE48A51904A5}">
      <dgm:prSet/>
      <dgm:spPr/>
      <dgm:t>
        <a:bodyPr/>
        <a:lstStyle/>
        <a:p>
          <a:endParaRPr lang="en-US"/>
        </a:p>
      </dgm:t>
    </dgm:pt>
    <dgm:pt modelId="{E380EF00-F36B-FE4A-A9D4-953C2AB437D3}" type="sibTrans" cxnId="{AB6EE584-D329-784D-8549-CE48A51904A5}">
      <dgm:prSet/>
      <dgm:spPr/>
      <dgm:t>
        <a:bodyPr/>
        <a:lstStyle/>
        <a:p>
          <a:endParaRPr lang="en-US"/>
        </a:p>
      </dgm:t>
    </dgm:pt>
    <dgm:pt modelId="{285B6608-4908-0244-9C76-3A86458CB1AF}">
      <dgm:prSet phldrT="[Text]"/>
      <dgm:spPr/>
      <dgm:t>
        <a:bodyPr/>
        <a:lstStyle/>
        <a:p>
          <a:endParaRPr lang="en-US" dirty="0"/>
        </a:p>
      </dgm:t>
    </dgm:pt>
    <dgm:pt modelId="{4A8B3C76-E658-9346-8150-52F26C86E188}" type="sibTrans" cxnId="{3CA182EA-39DE-954B-9AA3-E2CD21EA6377}">
      <dgm:prSet/>
      <dgm:spPr/>
      <dgm:t>
        <a:bodyPr/>
        <a:lstStyle/>
        <a:p>
          <a:endParaRPr lang="en-US"/>
        </a:p>
      </dgm:t>
    </dgm:pt>
    <dgm:pt modelId="{F2E946ED-92DF-0C49-B593-A21D1BBB3B6C}" type="parTrans" cxnId="{3CA182EA-39DE-954B-9AA3-E2CD21EA6377}">
      <dgm:prSet/>
      <dgm:spPr/>
      <dgm:t>
        <a:bodyPr/>
        <a:lstStyle/>
        <a:p>
          <a:endParaRPr lang="en-US"/>
        </a:p>
      </dgm:t>
    </dgm:pt>
    <dgm:pt modelId="{7C86680A-7C2F-0F4C-A883-E104B7E8DA3C}">
      <dgm:prSet phldrT="[Text]"/>
      <dgm:spPr/>
      <dgm:t>
        <a:bodyPr/>
        <a:lstStyle/>
        <a:p>
          <a:endParaRPr lang="en-US" dirty="0"/>
        </a:p>
      </dgm:t>
    </dgm:pt>
    <dgm:pt modelId="{3DDB124F-392E-6143-8DD3-F80B0592E41D}" type="sibTrans" cxnId="{238E9481-E77F-B044-88F2-C2EEBA91D850}">
      <dgm:prSet/>
      <dgm:spPr/>
      <dgm:t>
        <a:bodyPr/>
        <a:lstStyle/>
        <a:p>
          <a:endParaRPr lang="en-US"/>
        </a:p>
      </dgm:t>
    </dgm:pt>
    <dgm:pt modelId="{D26A3014-31AB-544B-96B4-F163AED37541}" type="parTrans" cxnId="{238E9481-E77F-B044-88F2-C2EEBA91D850}">
      <dgm:prSet/>
      <dgm:spPr/>
      <dgm:t>
        <a:bodyPr/>
        <a:lstStyle/>
        <a:p>
          <a:endParaRPr lang="en-US"/>
        </a:p>
      </dgm:t>
    </dgm:pt>
    <dgm:pt modelId="{F94EC86B-66CD-0F4E-B5BF-AEBD2EE63C07}" type="pres">
      <dgm:prSet presAssocID="{C9708724-C5E2-504B-88BE-E29610402E6C}" presName="linear" presStyleCnt="0">
        <dgm:presLayoutVars>
          <dgm:dir/>
          <dgm:animLvl val="lvl"/>
          <dgm:resizeHandles val="exact"/>
        </dgm:presLayoutVars>
      </dgm:prSet>
      <dgm:spPr/>
      <dgm:t>
        <a:bodyPr/>
        <a:lstStyle/>
        <a:p>
          <a:endParaRPr lang="en-US"/>
        </a:p>
      </dgm:t>
    </dgm:pt>
    <dgm:pt modelId="{5B81CBA5-1723-B64A-9DDD-992BEF72A66E}" type="pres">
      <dgm:prSet presAssocID="{D13A916F-3304-924C-BCDC-DA6DD727E3BA}" presName="parentLin" presStyleCnt="0"/>
      <dgm:spPr/>
    </dgm:pt>
    <dgm:pt modelId="{9E27E1A7-48F5-284A-AB7A-B77E8D9CB1BF}" type="pres">
      <dgm:prSet presAssocID="{D13A916F-3304-924C-BCDC-DA6DD727E3BA}" presName="parentLeftMargin" presStyleLbl="node1" presStyleIdx="0" presStyleCnt="1"/>
      <dgm:spPr/>
      <dgm:t>
        <a:bodyPr/>
        <a:lstStyle/>
        <a:p>
          <a:endParaRPr lang="en-US"/>
        </a:p>
      </dgm:t>
    </dgm:pt>
    <dgm:pt modelId="{F135DF30-E6D9-6F4C-B415-32D71BC1574A}" type="pres">
      <dgm:prSet presAssocID="{D13A916F-3304-924C-BCDC-DA6DD727E3BA}" presName="parentText" presStyleLbl="node1" presStyleIdx="0" presStyleCnt="1" custScaleX="75067" custScaleY="114642" custLinFactNeighborX="-60919" custLinFactNeighborY="6162">
        <dgm:presLayoutVars>
          <dgm:chMax val="0"/>
          <dgm:bulletEnabled val="1"/>
        </dgm:presLayoutVars>
      </dgm:prSet>
      <dgm:spPr/>
      <dgm:t>
        <a:bodyPr/>
        <a:lstStyle/>
        <a:p>
          <a:endParaRPr lang="en-US"/>
        </a:p>
      </dgm:t>
    </dgm:pt>
    <dgm:pt modelId="{8C2F9A10-671D-1D40-9DBD-4429FAE7A93D}" type="pres">
      <dgm:prSet presAssocID="{D13A916F-3304-924C-BCDC-DA6DD727E3BA}" presName="negativeSpace" presStyleCnt="0"/>
      <dgm:spPr/>
    </dgm:pt>
    <dgm:pt modelId="{411A45A2-9A99-154E-B407-E3236A8005AD}" type="pres">
      <dgm:prSet presAssocID="{D13A916F-3304-924C-BCDC-DA6DD727E3BA}" presName="childText" presStyleLbl="conFgAcc1" presStyleIdx="0" presStyleCnt="1" custScaleX="83800" custScaleY="367822" custLinFactNeighborY="-2415">
        <dgm:presLayoutVars>
          <dgm:bulletEnabled val="1"/>
        </dgm:presLayoutVars>
      </dgm:prSet>
      <dgm:spPr/>
      <dgm:t>
        <a:bodyPr/>
        <a:lstStyle/>
        <a:p>
          <a:endParaRPr lang="en-US"/>
        </a:p>
      </dgm:t>
    </dgm:pt>
  </dgm:ptLst>
  <dgm:cxnLst>
    <dgm:cxn modelId="{32AAA18A-3372-7A4D-9F87-0734C982B20A}" type="presOf" srcId="{C9708724-C5E2-504B-88BE-E29610402E6C}" destId="{F94EC86B-66CD-0F4E-B5BF-AEBD2EE63C07}" srcOrd="0" destOrd="0" presId="urn:microsoft.com/office/officeart/2005/8/layout/list1"/>
    <dgm:cxn modelId="{FAE123AE-EB9B-2749-9804-E385511E564B}" type="presOf" srcId="{7C86680A-7C2F-0F4C-A883-E104B7E8DA3C}" destId="{411A45A2-9A99-154E-B407-E3236A8005AD}" srcOrd="0" destOrd="0" presId="urn:microsoft.com/office/officeart/2005/8/layout/list1"/>
    <dgm:cxn modelId="{238E9481-E77F-B044-88F2-C2EEBA91D850}" srcId="{D13A916F-3304-924C-BCDC-DA6DD727E3BA}" destId="{7C86680A-7C2F-0F4C-A883-E104B7E8DA3C}" srcOrd="0" destOrd="0" parTransId="{D26A3014-31AB-544B-96B4-F163AED37541}" sibTransId="{3DDB124F-392E-6143-8DD3-F80B0592E41D}"/>
    <dgm:cxn modelId="{16D293C5-9147-7A4E-984B-69400591E174}" type="presOf" srcId="{D13A916F-3304-924C-BCDC-DA6DD727E3BA}" destId="{9E27E1A7-48F5-284A-AB7A-B77E8D9CB1BF}" srcOrd="0" destOrd="0" presId="urn:microsoft.com/office/officeart/2005/8/layout/list1"/>
    <dgm:cxn modelId="{84DC82D7-89DA-5D4C-9938-0993AC931070}" type="presOf" srcId="{D13A916F-3304-924C-BCDC-DA6DD727E3BA}" destId="{F135DF30-E6D9-6F4C-B415-32D71BC1574A}" srcOrd="1" destOrd="0" presId="urn:microsoft.com/office/officeart/2005/8/layout/list1"/>
    <dgm:cxn modelId="{94945FBD-0F8E-5E4D-937A-85615C60018B}" type="presOf" srcId="{285B6608-4908-0244-9C76-3A86458CB1AF}" destId="{411A45A2-9A99-154E-B407-E3236A8005AD}" srcOrd="0" destOrd="1" presId="urn:microsoft.com/office/officeart/2005/8/layout/list1"/>
    <dgm:cxn modelId="{3CA182EA-39DE-954B-9AA3-E2CD21EA6377}" srcId="{D13A916F-3304-924C-BCDC-DA6DD727E3BA}" destId="{285B6608-4908-0244-9C76-3A86458CB1AF}" srcOrd="1" destOrd="0" parTransId="{F2E946ED-92DF-0C49-B593-A21D1BBB3B6C}" sibTransId="{4A8B3C76-E658-9346-8150-52F26C86E188}"/>
    <dgm:cxn modelId="{AB6EE584-D329-784D-8549-CE48A51904A5}" srcId="{C9708724-C5E2-504B-88BE-E29610402E6C}" destId="{D13A916F-3304-924C-BCDC-DA6DD727E3BA}" srcOrd="0" destOrd="0" parTransId="{E52C1CFF-74B4-3741-BBF5-FDCD49A8E5CA}" sibTransId="{E380EF00-F36B-FE4A-A9D4-953C2AB437D3}"/>
    <dgm:cxn modelId="{910AC7FA-0F5E-404F-813C-E4C4B260AD52}" type="presParOf" srcId="{F94EC86B-66CD-0F4E-B5BF-AEBD2EE63C07}" destId="{5B81CBA5-1723-B64A-9DDD-992BEF72A66E}" srcOrd="0" destOrd="0" presId="urn:microsoft.com/office/officeart/2005/8/layout/list1"/>
    <dgm:cxn modelId="{F4C22178-1550-5549-AEBE-8622C9C0F040}" type="presParOf" srcId="{5B81CBA5-1723-B64A-9DDD-992BEF72A66E}" destId="{9E27E1A7-48F5-284A-AB7A-B77E8D9CB1BF}" srcOrd="0" destOrd="0" presId="urn:microsoft.com/office/officeart/2005/8/layout/list1"/>
    <dgm:cxn modelId="{CC9C6BA9-04D6-4548-A07B-F99545C5D144}" type="presParOf" srcId="{5B81CBA5-1723-B64A-9DDD-992BEF72A66E}" destId="{F135DF30-E6D9-6F4C-B415-32D71BC1574A}" srcOrd="1" destOrd="0" presId="urn:microsoft.com/office/officeart/2005/8/layout/list1"/>
    <dgm:cxn modelId="{C365292E-58CA-9246-93E4-8B83897C92E6}" type="presParOf" srcId="{F94EC86B-66CD-0F4E-B5BF-AEBD2EE63C07}" destId="{8C2F9A10-671D-1D40-9DBD-4429FAE7A93D}" srcOrd="1" destOrd="0" presId="urn:microsoft.com/office/officeart/2005/8/layout/list1"/>
    <dgm:cxn modelId="{D18F985C-ED49-4747-8F6F-E1DC149A47F3}" type="presParOf" srcId="{F94EC86B-66CD-0F4E-B5BF-AEBD2EE63C07}" destId="{411A45A2-9A99-154E-B407-E3236A8005AD}"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90BAF-10DB-1F4D-84FD-87C45828D726}" type="doc">
      <dgm:prSet loTypeId="urn:microsoft.com/office/officeart/2005/8/layout/list1" loCatId="" qsTypeId="urn:microsoft.com/office/officeart/2005/8/quickstyle/simple4" qsCatId="simple" csTypeId="urn:microsoft.com/office/officeart/2005/8/colors/accent1_4" csCatId="accent1" phldr="1"/>
      <dgm:spPr/>
      <dgm:t>
        <a:bodyPr/>
        <a:lstStyle/>
        <a:p>
          <a:endParaRPr lang="en-US"/>
        </a:p>
      </dgm:t>
    </dgm:pt>
    <dgm:pt modelId="{EB52B8C3-646C-A54F-95FC-6ED37E0C344B}">
      <dgm:prSet phldrT="[Text]" custT="1"/>
      <dgm:spPr/>
      <dgm:t>
        <a:bodyPr/>
        <a:lstStyle/>
        <a:p>
          <a:r>
            <a:rPr lang="en-US" sz="1200" dirty="0" smtClean="0"/>
            <a:t>Image Preprocessing</a:t>
          </a:r>
          <a:endParaRPr lang="en-US" sz="1200" dirty="0"/>
        </a:p>
      </dgm:t>
    </dgm:pt>
    <dgm:pt modelId="{FFAD39F5-F161-BF46-8952-3C1759729B41}" type="parTrans" cxnId="{DD428A92-1263-1D44-844E-981F06B86DC8}">
      <dgm:prSet/>
      <dgm:spPr/>
      <dgm:t>
        <a:bodyPr/>
        <a:lstStyle/>
        <a:p>
          <a:endParaRPr lang="en-US"/>
        </a:p>
      </dgm:t>
    </dgm:pt>
    <dgm:pt modelId="{20CE4329-3CED-3F4B-909B-F8FF4E7DFF52}" type="sibTrans" cxnId="{DD428A92-1263-1D44-844E-981F06B86DC8}">
      <dgm:prSet/>
      <dgm:spPr/>
      <dgm:t>
        <a:bodyPr/>
        <a:lstStyle/>
        <a:p>
          <a:endParaRPr lang="en-US"/>
        </a:p>
      </dgm:t>
    </dgm:pt>
    <dgm:pt modelId="{52E08B8C-9D33-4B45-AB49-34AAFE1F372D}">
      <dgm:prSet phldrT="[Text]"/>
      <dgm:spPr/>
      <dgm:t>
        <a:bodyPr/>
        <a:lstStyle/>
        <a:p>
          <a:endParaRPr lang="en-US" dirty="0"/>
        </a:p>
      </dgm:t>
    </dgm:pt>
    <dgm:pt modelId="{6D46DFBA-6DEA-0243-B75F-BF883BD31833}" type="parTrans" cxnId="{C3F1EC2E-5BB6-4844-8DF2-809B54E9842A}">
      <dgm:prSet/>
      <dgm:spPr/>
      <dgm:t>
        <a:bodyPr/>
        <a:lstStyle/>
        <a:p>
          <a:endParaRPr lang="en-US"/>
        </a:p>
      </dgm:t>
    </dgm:pt>
    <dgm:pt modelId="{99251350-9BE0-0A4B-96CB-789F135999D7}" type="sibTrans" cxnId="{C3F1EC2E-5BB6-4844-8DF2-809B54E9842A}">
      <dgm:prSet/>
      <dgm:spPr/>
      <dgm:t>
        <a:bodyPr/>
        <a:lstStyle/>
        <a:p>
          <a:endParaRPr lang="en-US"/>
        </a:p>
      </dgm:t>
    </dgm:pt>
    <dgm:pt modelId="{B4D7091A-549D-BD47-9C72-B7E27BA4514A}">
      <dgm:prSet phldrT="[Text]"/>
      <dgm:spPr/>
      <dgm:t>
        <a:bodyPr/>
        <a:lstStyle/>
        <a:p>
          <a:endParaRPr lang="en-US" dirty="0"/>
        </a:p>
      </dgm:t>
    </dgm:pt>
    <dgm:pt modelId="{C827CDA9-7E8C-1848-B045-B041897543B3}" type="parTrans" cxnId="{46888968-161B-0D44-A31D-9FDC35FAC4C7}">
      <dgm:prSet/>
      <dgm:spPr/>
      <dgm:t>
        <a:bodyPr/>
        <a:lstStyle/>
        <a:p>
          <a:endParaRPr lang="en-US"/>
        </a:p>
      </dgm:t>
    </dgm:pt>
    <dgm:pt modelId="{448FAB1A-FDBF-8A45-B7E8-AA44891EC353}" type="sibTrans" cxnId="{46888968-161B-0D44-A31D-9FDC35FAC4C7}">
      <dgm:prSet/>
      <dgm:spPr/>
      <dgm:t>
        <a:bodyPr/>
        <a:lstStyle/>
        <a:p>
          <a:endParaRPr lang="en-US"/>
        </a:p>
      </dgm:t>
    </dgm:pt>
    <dgm:pt modelId="{4101167F-C924-D54E-A8DA-611EA8D2C7E2}" type="pres">
      <dgm:prSet presAssocID="{CAD90BAF-10DB-1F4D-84FD-87C45828D726}" presName="linear" presStyleCnt="0">
        <dgm:presLayoutVars>
          <dgm:dir/>
          <dgm:animLvl val="lvl"/>
          <dgm:resizeHandles val="exact"/>
        </dgm:presLayoutVars>
      </dgm:prSet>
      <dgm:spPr/>
      <dgm:t>
        <a:bodyPr/>
        <a:lstStyle/>
        <a:p>
          <a:endParaRPr lang="en-US"/>
        </a:p>
      </dgm:t>
    </dgm:pt>
    <dgm:pt modelId="{AC48182D-8EC5-6942-8F7F-71E7E7B10732}" type="pres">
      <dgm:prSet presAssocID="{EB52B8C3-646C-A54F-95FC-6ED37E0C344B}" presName="parentLin" presStyleCnt="0"/>
      <dgm:spPr/>
    </dgm:pt>
    <dgm:pt modelId="{8D15A66E-85C9-684E-BC71-6C7110A1A1C1}" type="pres">
      <dgm:prSet presAssocID="{EB52B8C3-646C-A54F-95FC-6ED37E0C344B}" presName="parentLeftMargin" presStyleLbl="node1" presStyleIdx="0" presStyleCnt="1"/>
      <dgm:spPr/>
      <dgm:t>
        <a:bodyPr/>
        <a:lstStyle/>
        <a:p>
          <a:endParaRPr lang="en-US"/>
        </a:p>
      </dgm:t>
    </dgm:pt>
    <dgm:pt modelId="{97218353-52B4-8E43-B5C6-789E29018521}" type="pres">
      <dgm:prSet presAssocID="{EB52B8C3-646C-A54F-95FC-6ED37E0C344B}" presName="parentText" presStyleLbl="node1" presStyleIdx="0" presStyleCnt="1" custScaleX="82705" custScaleY="18081" custLinFactNeighborX="-12954" custLinFactNeighborY="-39425">
        <dgm:presLayoutVars>
          <dgm:chMax val="0"/>
          <dgm:bulletEnabled val="1"/>
        </dgm:presLayoutVars>
      </dgm:prSet>
      <dgm:spPr/>
      <dgm:t>
        <a:bodyPr/>
        <a:lstStyle/>
        <a:p>
          <a:endParaRPr lang="en-US"/>
        </a:p>
      </dgm:t>
    </dgm:pt>
    <dgm:pt modelId="{21DCDCFB-642E-6442-B24A-9C127DBA5AEF}" type="pres">
      <dgm:prSet presAssocID="{EB52B8C3-646C-A54F-95FC-6ED37E0C344B}" presName="negativeSpace" presStyleCnt="0"/>
      <dgm:spPr/>
    </dgm:pt>
    <dgm:pt modelId="{C9430775-6B7F-9F4B-904B-E69EC5DCCB98}" type="pres">
      <dgm:prSet presAssocID="{EB52B8C3-646C-A54F-95FC-6ED37E0C344B}" presName="childText" presStyleLbl="conFgAcc1" presStyleIdx="0" presStyleCnt="1" custScaleX="90208" custScaleY="88966" custLinFactNeighborY="3604">
        <dgm:presLayoutVars>
          <dgm:bulletEnabled val="1"/>
        </dgm:presLayoutVars>
      </dgm:prSet>
      <dgm:spPr/>
      <dgm:t>
        <a:bodyPr/>
        <a:lstStyle/>
        <a:p>
          <a:endParaRPr lang="en-US"/>
        </a:p>
      </dgm:t>
    </dgm:pt>
  </dgm:ptLst>
  <dgm:cxnLst>
    <dgm:cxn modelId="{C3F1EC2E-5BB6-4844-8DF2-809B54E9842A}" srcId="{EB52B8C3-646C-A54F-95FC-6ED37E0C344B}" destId="{52E08B8C-9D33-4B45-AB49-34AAFE1F372D}" srcOrd="0" destOrd="0" parTransId="{6D46DFBA-6DEA-0243-B75F-BF883BD31833}" sibTransId="{99251350-9BE0-0A4B-96CB-789F135999D7}"/>
    <dgm:cxn modelId="{291EF479-DAA8-1A40-89F4-B04F3282694F}" type="presOf" srcId="{CAD90BAF-10DB-1F4D-84FD-87C45828D726}" destId="{4101167F-C924-D54E-A8DA-611EA8D2C7E2}" srcOrd="0" destOrd="0" presId="urn:microsoft.com/office/officeart/2005/8/layout/list1"/>
    <dgm:cxn modelId="{76732CB8-D54B-2D4D-8B9B-0164E6FB7186}" type="presOf" srcId="{B4D7091A-549D-BD47-9C72-B7E27BA4514A}" destId="{C9430775-6B7F-9F4B-904B-E69EC5DCCB98}" srcOrd="0" destOrd="1" presId="urn:microsoft.com/office/officeart/2005/8/layout/list1"/>
    <dgm:cxn modelId="{46888968-161B-0D44-A31D-9FDC35FAC4C7}" srcId="{EB52B8C3-646C-A54F-95FC-6ED37E0C344B}" destId="{B4D7091A-549D-BD47-9C72-B7E27BA4514A}" srcOrd="1" destOrd="0" parTransId="{C827CDA9-7E8C-1848-B045-B041897543B3}" sibTransId="{448FAB1A-FDBF-8A45-B7E8-AA44891EC353}"/>
    <dgm:cxn modelId="{DD428A92-1263-1D44-844E-981F06B86DC8}" srcId="{CAD90BAF-10DB-1F4D-84FD-87C45828D726}" destId="{EB52B8C3-646C-A54F-95FC-6ED37E0C344B}" srcOrd="0" destOrd="0" parTransId="{FFAD39F5-F161-BF46-8952-3C1759729B41}" sibTransId="{20CE4329-3CED-3F4B-909B-F8FF4E7DFF52}"/>
    <dgm:cxn modelId="{7BF50302-E758-FA44-B559-CB5481115E1B}" type="presOf" srcId="{52E08B8C-9D33-4B45-AB49-34AAFE1F372D}" destId="{C9430775-6B7F-9F4B-904B-E69EC5DCCB98}" srcOrd="0" destOrd="0" presId="urn:microsoft.com/office/officeart/2005/8/layout/list1"/>
    <dgm:cxn modelId="{4703AD55-79B4-E64B-A734-06AFE86057C2}" type="presOf" srcId="{EB52B8C3-646C-A54F-95FC-6ED37E0C344B}" destId="{8D15A66E-85C9-684E-BC71-6C7110A1A1C1}" srcOrd="0" destOrd="0" presId="urn:microsoft.com/office/officeart/2005/8/layout/list1"/>
    <dgm:cxn modelId="{D329139A-1A6D-0D4D-86D2-FC00CF6A7546}" type="presOf" srcId="{EB52B8C3-646C-A54F-95FC-6ED37E0C344B}" destId="{97218353-52B4-8E43-B5C6-789E29018521}" srcOrd="1" destOrd="0" presId="urn:microsoft.com/office/officeart/2005/8/layout/list1"/>
    <dgm:cxn modelId="{C971FF32-F274-974F-8631-00460DD0DD06}" type="presParOf" srcId="{4101167F-C924-D54E-A8DA-611EA8D2C7E2}" destId="{AC48182D-8EC5-6942-8F7F-71E7E7B10732}" srcOrd="0" destOrd="0" presId="urn:microsoft.com/office/officeart/2005/8/layout/list1"/>
    <dgm:cxn modelId="{45B4D3B0-8298-A540-82BA-9998B52B62FD}" type="presParOf" srcId="{AC48182D-8EC5-6942-8F7F-71E7E7B10732}" destId="{8D15A66E-85C9-684E-BC71-6C7110A1A1C1}" srcOrd="0" destOrd="0" presId="urn:microsoft.com/office/officeart/2005/8/layout/list1"/>
    <dgm:cxn modelId="{EC3E8699-9CE2-264C-B81C-C07939870AB9}" type="presParOf" srcId="{AC48182D-8EC5-6942-8F7F-71E7E7B10732}" destId="{97218353-52B4-8E43-B5C6-789E29018521}" srcOrd="1" destOrd="0" presId="urn:microsoft.com/office/officeart/2005/8/layout/list1"/>
    <dgm:cxn modelId="{D590A19D-6217-6D42-81FB-40A7FDC26D1E}" type="presParOf" srcId="{4101167F-C924-D54E-A8DA-611EA8D2C7E2}" destId="{21DCDCFB-642E-6442-B24A-9C127DBA5AEF}" srcOrd="1" destOrd="0" presId="urn:microsoft.com/office/officeart/2005/8/layout/list1"/>
    <dgm:cxn modelId="{F3153ECC-55F7-CE4B-8C24-7498D8805F0F}" type="presParOf" srcId="{4101167F-C924-D54E-A8DA-611EA8D2C7E2}" destId="{C9430775-6B7F-9F4B-904B-E69EC5DCCB98}" srcOrd="2"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D90BAF-10DB-1F4D-84FD-87C45828D726}" type="doc">
      <dgm:prSet loTypeId="urn:microsoft.com/office/officeart/2005/8/layout/list1" loCatId="" qsTypeId="urn:microsoft.com/office/officeart/2005/8/quickstyle/simple4" qsCatId="simple" csTypeId="urn:microsoft.com/office/officeart/2005/8/colors/accent1_4" csCatId="accent1" phldr="1"/>
      <dgm:spPr/>
      <dgm:t>
        <a:bodyPr/>
        <a:lstStyle/>
        <a:p>
          <a:endParaRPr lang="en-US"/>
        </a:p>
      </dgm:t>
    </dgm:pt>
    <dgm:pt modelId="{B4D7091A-549D-BD47-9C72-B7E27BA4514A}">
      <dgm:prSet phldrT="[Text]" custT="1"/>
      <dgm:spPr/>
      <dgm:t>
        <a:bodyPr/>
        <a:lstStyle/>
        <a:p>
          <a:r>
            <a:rPr lang="en-US" sz="1200" dirty="0" smtClean="0"/>
            <a:t>References</a:t>
          </a:r>
          <a:endParaRPr lang="en-US" sz="1200" dirty="0"/>
        </a:p>
      </dgm:t>
    </dgm:pt>
    <dgm:pt modelId="{C827CDA9-7E8C-1848-B045-B041897543B3}" type="parTrans" cxnId="{46888968-161B-0D44-A31D-9FDC35FAC4C7}">
      <dgm:prSet/>
      <dgm:spPr/>
      <dgm:t>
        <a:bodyPr/>
        <a:lstStyle/>
        <a:p>
          <a:endParaRPr lang="en-US"/>
        </a:p>
      </dgm:t>
    </dgm:pt>
    <dgm:pt modelId="{448FAB1A-FDBF-8A45-B7E8-AA44891EC353}" type="sibTrans" cxnId="{46888968-161B-0D44-A31D-9FDC35FAC4C7}">
      <dgm:prSet/>
      <dgm:spPr/>
      <dgm:t>
        <a:bodyPr/>
        <a:lstStyle/>
        <a:p>
          <a:endParaRPr lang="en-US"/>
        </a:p>
      </dgm:t>
    </dgm:pt>
    <dgm:pt modelId="{4101167F-C924-D54E-A8DA-611EA8D2C7E2}" type="pres">
      <dgm:prSet presAssocID="{CAD90BAF-10DB-1F4D-84FD-87C45828D726}" presName="linear" presStyleCnt="0">
        <dgm:presLayoutVars>
          <dgm:dir/>
          <dgm:animLvl val="lvl"/>
          <dgm:resizeHandles val="exact"/>
        </dgm:presLayoutVars>
      </dgm:prSet>
      <dgm:spPr/>
      <dgm:t>
        <a:bodyPr/>
        <a:lstStyle/>
        <a:p>
          <a:endParaRPr lang="en-US"/>
        </a:p>
      </dgm:t>
    </dgm:pt>
    <dgm:pt modelId="{965A7311-8C54-A844-9FB7-680C5C9AC3AD}" type="pres">
      <dgm:prSet presAssocID="{B4D7091A-549D-BD47-9C72-B7E27BA4514A}" presName="parentLin" presStyleCnt="0"/>
      <dgm:spPr/>
    </dgm:pt>
    <dgm:pt modelId="{F415CB7B-8E91-8744-B129-F9759D537EA3}" type="pres">
      <dgm:prSet presAssocID="{B4D7091A-549D-BD47-9C72-B7E27BA4514A}" presName="parentLeftMargin" presStyleLbl="node1" presStyleIdx="0" presStyleCnt="1"/>
      <dgm:spPr/>
      <dgm:t>
        <a:bodyPr/>
        <a:lstStyle/>
        <a:p>
          <a:endParaRPr lang="en-US"/>
        </a:p>
      </dgm:t>
    </dgm:pt>
    <dgm:pt modelId="{3DB49AC9-0B18-3145-99BB-A2883A9E4F6C}" type="pres">
      <dgm:prSet presAssocID="{B4D7091A-549D-BD47-9C72-B7E27BA4514A}" presName="parentText" presStyleLbl="node1" presStyleIdx="0" presStyleCnt="1" custScaleX="63147" custScaleY="15983" custLinFactX="26782" custLinFactNeighborX="100000" custLinFactNeighborY="-15461">
        <dgm:presLayoutVars>
          <dgm:chMax val="0"/>
          <dgm:bulletEnabled val="1"/>
        </dgm:presLayoutVars>
      </dgm:prSet>
      <dgm:spPr/>
      <dgm:t>
        <a:bodyPr/>
        <a:lstStyle/>
        <a:p>
          <a:endParaRPr lang="en-US"/>
        </a:p>
      </dgm:t>
    </dgm:pt>
    <dgm:pt modelId="{663E782F-37B6-6541-A609-ACC9C9FB9AA9}" type="pres">
      <dgm:prSet presAssocID="{B4D7091A-549D-BD47-9C72-B7E27BA4514A}" presName="negativeSpace" presStyleCnt="0"/>
      <dgm:spPr/>
    </dgm:pt>
    <dgm:pt modelId="{72764F69-5F59-2E42-802E-54EBDE7933F7}" type="pres">
      <dgm:prSet presAssocID="{B4D7091A-549D-BD47-9C72-B7E27BA4514A}" presName="childText" presStyleLbl="conFgAcc1" presStyleIdx="0" presStyleCnt="1" custScaleX="75216" custScaleY="78846" custLinFactNeighborX="13864" custLinFactNeighborY="60657">
        <dgm:presLayoutVars>
          <dgm:bulletEnabled val="1"/>
        </dgm:presLayoutVars>
      </dgm:prSet>
      <dgm:spPr/>
      <dgm:t>
        <a:bodyPr/>
        <a:lstStyle/>
        <a:p>
          <a:endParaRPr lang="en-US"/>
        </a:p>
      </dgm:t>
    </dgm:pt>
  </dgm:ptLst>
  <dgm:cxnLst>
    <dgm:cxn modelId="{46888968-161B-0D44-A31D-9FDC35FAC4C7}" srcId="{CAD90BAF-10DB-1F4D-84FD-87C45828D726}" destId="{B4D7091A-549D-BD47-9C72-B7E27BA4514A}" srcOrd="0" destOrd="0" parTransId="{C827CDA9-7E8C-1848-B045-B041897543B3}" sibTransId="{448FAB1A-FDBF-8A45-B7E8-AA44891EC353}"/>
    <dgm:cxn modelId="{A521725B-9EA0-EB4A-9248-B07DB955B915}" type="presOf" srcId="{CAD90BAF-10DB-1F4D-84FD-87C45828D726}" destId="{4101167F-C924-D54E-A8DA-611EA8D2C7E2}" srcOrd="0" destOrd="0" presId="urn:microsoft.com/office/officeart/2005/8/layout/list1"/>
    <dgm:cxn modelId="{ADD7810B-AF87-114E-936C-9DD5188D9D7D}" type="presOf" srcId="{B4D7091A-549D-BD47-9C72-B7E27BA4514A}" destId="{3DB49AC9-0B18-3145-99BB-A2883A9E4F6C}" srcOrd="1" destOrd="0" presId="urn:microsoft.com/office/officeart/2005/8/layout/list1"/>
    <dgm:cxn modelId="{109F18B0-6A60-6548-8AE3-715303A0AC36}" type="presOf" srcId="{B4D7091A-549D-BD47-9C72-B7E27BA4514A}" destId="{F415CB7B-8E91-8744-B129-F9759D537EA3}" srcOrd="0" destOrd="0" presId="urn:microsoft.com/office/officeart/2005/8/layout/list1"/>
    <dgm:cxn modelId="{2E5AB096-CDA1-7A49-8F97-E73933EA3D84}" type="presParOf" srcId="{4101167F-C924-D54E-A8DA-611EA8D2C7E2}" destId="{965A7311-8C54-A844-9FB7-680C5C9AC3AD}" srcOrd="0" destOrd="0" presId="urn:microsoft.com/office/officeart/2005/8/layout/list1"/>
    <dgm:cxn modelId="{122BC3F4-DF1F-DC4A-A625-9E30EF592FA5}" type="presParOf" srcId="{965A7311-8C54-A844-9FB7-680C5C9AC3AD}" destId="{F415CB7B-8E91-8744-B129-F9759D537EA3}" srcOrd="0" destOrd="0" presId="urn:microsoft.com/office/officeart/2005/8/layout/list1"/>
    <dgm:cxn modelId="{F9C40B82-EFC6-954E-BEA4-A3E51AC6812B}" type="presParOf" srcId="{965A7311-8C54-A844-9FB7-680C5C9AC3AD}" destId="{3DB49AC9-0B18-3145-99BB-A2883A9E4F6C}" srcOrd="1" destOrd="0" presId="urn:microsoft.com/office/officeart/2005/8/layout/list1"/>
    <dgm:cxn modelId="{AE7DF243-3B4C-494C-B261-72BCE36D362B}" type="presParOf" srcId="{4101167F-C924-D54E-A8DA-611EA8D2C7E2}" destId="{663E782F-37B6-6541-A609-ACC9C9FB9AA9}" srcOrd="1" destOrd="0" presId="urn:microsoft.com/office/officeart/2005/8/layout/list1"/>
    <dgm:cxn modelId="{44C2846C-C9D4-4C41-B985-81518AD3E671}" type="presParOf" srcId="{4101167F-C924-D54E-A8DA-611EA8D2C7E2}" destId="{72764F69-5F59-2E42-802E-54EBDE7933F7}" srcOrd="2" destOrd="0" presId="urn:microsoft.com/office/officeart/2005/8/layout/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A9CEF-40DA-304D-AD74-1FF632BDF08A}">
      <dsp:nvSpPr>
        <dsp:cNvPr id="0" name=""/>
        <dsp:cNvSpPr/>
      </dsp:nvSpPr>
      <dsp:spPr>
        <a:xfrm>
          <a:off x="280741" y="56098"/>
          <a:ext cx="2034182" cy="2378451"/>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7504" tIns="145796" rIns="197504" bIns="49784" numCol="1" spcCol="1270" anchor="t" anchorCtr="0">
          <a:noAutofit/>
        </a:bodyPr>
        <a:lstStyle/>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endParaRPr lang="en-US" sz="700" kern="1200" dirty="0"/>
        </a:p>
        <a:p>
          <a:pPr marL="114300" lvl="2" indent="-57150" algn="l" defTabSz="311150">
            <a:lnSpc>
              <a:spcPct val="90000"/>
            </a:lnSpc>
            <a:spcBef>
              <a:spcPct val="0"/>
            </a:spcBef>
            <a:spcAft>
              <a:spcPct val="15000"/>
            </a:spcAft>
            <a:buChar char="••"/>
          </a:pPr>
          <a:r>
            <a:rPr lang="en-US" sz="700" i="1" kern="1200" dirty="0" smtClean="0"/>
            <a:t>The CIFAR-10 dataset is a set of 60,000 images of objects. There are 10 classes of objects, ranging from cats to airplanes. The goal of this project was to create a machine learning model that could successfully classify these images. We ran multiple different classification methods on the dataset with varying success. At first, we tried using one vs. all (OVA) logistic regression. This yielded an accuracy of about 34%. Our next method was to use support vector machines (SVM) with a polynomial kernel, which yielded an accuracy of 54%. Finally, our best results came from running a convolutional neural network (CNN). Our current best accuracy is 86%. </a:t>
          </a:r>
          <a:endParaRPr lang="en-US" sz="700" kern="1200" dirty="0"/>
        </a:p>
      </dsp:txBody>
      <dsp:txXfrm>
        <a:off x="280741" y="56098"/>
        <a:ext cx="2034182" cy="2378451"/>
      </dsp:txXfrm>
    </dsp:sp>
    <dsp:sp modelId="{7ADE2161-03C9-924E-A958-311A0B6D652C}">
      <dsp:nvSpPr>
        <dsp:cNvPr id="0" name=""/>
        <dsp:cNvSpPr/>
      </dsp:nvSpPr>
      <dsp:spPr>
        <a:xfrm>
          <a:off x="357424" y="0"/>
          <a:ext cx="1148387" cy="287952"/>
        </a:xfrm>
        <a:prstGeom prst="roundRect">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7331" tIns="0" rIns="67331" bIns="0" numCol="1" spcCol="1270" anchor="ctr" anchorCtr="0">
          <a:noAutofit/>
        </a:bodyPr>
        <a:lstStyle/>
        <a:p>
          <a:pPr lvl="0" algn="l" defTabSz="533400">
            <a:lnSpc>
              <a:spcPct val="90000"/>
            </a:lnSpc>
            <a:spcBef>
              <a:spcPct val="0"/>
            </a:spcBef>
            <a:spcAft>
              <a:spcPct val="35000"/>
            </a:spcAft>
          </a:pPr>
          <a:r>
            <a:rPr lang="en-US" sz="1200" kern="1200" dirty="0" smtClean="0"/>
            <a:t>Abstract</a:t>
          </a:r>
          <a:endParaRPr lang="en-US" sz="1200" kern="1200" dirty="0"/>
        </a:p>
      </dsp:txBody>
      <dsp:txXfrm>
        <a:off x="371481" y="14057"/>
        <a:ext cx="1120273" cy="259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A45A2-9A99-154E-B407-E3236A8005AD}">
      <dsp:nvSpPr>
        <dsp:cNvPr id="0" name=""/>
        <dsp:cNvSpPr/>
      </dsp:nvSpPr>
      <dsp:spPr>
        <a:xfrm>
          <a:off x="0" y="224848"/>
          <a:ext cx="4871436" cy="2143482"/>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1167" tIns="208280" rIns="451167" bIns="71120" numCol="1" spcCol="1270" anchor="t" anchorCtr="0">
          <a:noAutofit/>
        </a:bodyPr>
        <a:lstStyle/>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endParaRPr lang="en-US" sz="1000" kern="1200" dirty="0"/>
        </a:p>
      </dsp:txBody>
      <dsp:txXfrm>
        <a:off x="0" y="224848"/>
        <a:ext cx="4871436" cy="2143482"/>
      </dsp:txXfrm>
    </dsp:sp>
    <dsp:sp modelId="{F135DF30-E6D9-6F4C-B415-32D71BC1574A}">
      <dsp:nvSpPr>
        <dsp:cNvPr id="0" name=""/>
        <dsp:cNvSpPr/>
      </dsp:nvSpPr>
      <dsp:spPr>
        <a:xfrm>
          <a:off x="113592" y="55779"/>
          <a:ext cx="3054640" cy="338423"/>
        </a:xfrm>
        <a:prstGeom prst="roundRect">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3807" tIns="0" rIns="153807" bIns="0" numCol="1" spcCol="1270" anchor="ctr" anchorCtr="0">
          <a:noAutofit/>
        </a:bodyPr>
        <a:lstStyle/>
        <a:p>
          <a:pPr lvl="0" algn="l" defTabSz="533400">
            <a:lnSpc>
              <a:spcPct val="90000"/>
            </a:lnSpc>
            <a:spcBef>
              <a:spcPct val="0"/>
            </a:spcBef>
            <a:spcAft>
              <a:spcPct val="35000"/>
            </a:spcAft>
          </a:pPr>
          <a:r>
            <a:rPr lang="en-US" sz="1200" kern="1200" dirty="0" smtClean="0"/>
            <a:t>Types of Models</a:t>
          </a:r>
          <a:endParaRPr lang="en-US" sz="1200" kern="1200" dirty="0"/>
        </a:p>
      </dsp:txBody>
      <dsp:txXfrm>
        <a:off x="130112" y="72299"/>
        <a:ext cx="3021600" cy="305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30775-6B7F-9F4B-904B-E69EC5DCCB98}">
      <dsp:nvSpPr>
        <dsp:cNvPr id="0" name=""/>
        <dsp:cNvSpPr/>
      </dsp:nvSpPr>
      <dsp:spPr>
        <a:xfrm>
          <a:off x="0" y="51839"/>
          <a:ext cx="2599561" cy="3162541"/>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3655" tIns="1124712" rIns="223655" bIns="384048" numCol="1" spcCol="1270" anchor="t" anchorCtr="0">
          <a:noAutofit/>
        </a:bodyPr>
        <a:lstStyle/>
        <a:p>
          <a:pPr marL="285750" lvl="1" indent="-285750" algn="l" defTabSz="2400300">
            <a:lnSpc>
              <a:spcPct val="90000"/>
            </a:lnSpc>
            <a:spcBef>
              <a:spcPct val="0"/>
            </a:spcBef>
            <a:spcAft>
              <a:spcPct val="15000"/>
            </a:spcAft>
            <a:buChar char="••"/>
          </a:pPr>
          <a:endParaRPr lang="en-US" sz="5400" kern="1200" dirty="0"/>
        </a:p>
        <a:p>
          <a:pPr marL="285750" lvl="1" indent="-285750" algn="l" defTabSz="2400300">
            <a:lnSpc>
              <a:spcPct val="90000"/>
            </a:lnSpc>
            <a:spcBef>
              <a:spcPct val="0"/>
            </a:spcBef>
            <a:spcAft>
              <a:spcPct val="15000"/>
            </a:spcAft>
            <a:buChar char="••"/>
          </a:pPr>
          <a:endParaRPr lang="en-US" sz="5400" kern="1200" dirty="0"/>
        </a:p>
      </dsp:txBody>
      <dsp:txXfrm>
        <a:off x="0" y="51839"/>
        <a:ext cx="2599561" cy="3162541"/>
      </dsp:txXfrm>
    </dsp:sp>
    <dsp:sp modelId="{97218353-52B4-8E43-B5C6-789E29018521}">
      <dsp:nvSpPr>
        <dsp:cNvPr id="0" name=""/>
        <dsp:cNvSpPr/>
      </dsp:nvSpPr>
      <dsp:spPr>
        <a:xfrm>
          <a:off x="125422" y="0"/>
          <a:ext cx="1668341" cy="325588"/>
        </a:xfrm>
        <a:prstGeom prst="roundRect">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46" tIns="0" rIns="76246" bIns="0" numCol="1" spcCol="1270" anchor="ctr" anchorCtr="0">
          <a:noAutofit/>
        </a:bodyPr>
        <a:lstStyle/>
        <a:p>
          <a:pPr lvl="0" algn="l" defTabSz="533400">
            <a:lnSpc>
              <a:spcPct val="90000"/>
            </a:lnSpc>
            <a:spcBef>
              <a:spcPct val="0"/>
            </a:spcBef>
            <a:spcAft>
              <a:spcPct val="35000"/>
            </a:spcAft>
          </a:pPr>
          <a:r>
            <a:rPr lang="en-US" sz="1200" kern="1200" dirty="0" smtClean="0"/>
            <a:t>Image Preprocessing</a:t>
          </a:r>
          <a:endParaRPr lang="en-US" sz="1200" kern="1200" dirty="0"/>
        </a:p>
      </dsp:txBody>
      <dsp:txXfrm>
        <a:off x="141316" y="15894"/>
        <a:ext cx="1636553" cy="293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64F69-5F59-2E42-802E-54EBDE7933F7}">
      <dsp:nvSpPr>
        <dsp:cNvPr id="0" name=""/>
        <dsp:cNvSpPr/>
      </dsp:nvSpPr>
      <dsp:spPr>
        <a:xfrm>
          <a:off x="284283" y="1615247"/>
          <a:ext cx="1542318" cy="1291497"/>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DB49AC9-0B18-3145-99BB-A2883A9E4F6C}">
      <dsp:nvSpPr>
        <dsp:cNvPr id="0" name=""/>
        <dsp:cNvSpPr/>
      </dsp:nvSpPr>
      <dsp:spPr>
        <a:xfrm>
          <a:off x="589470" y="1389356"/>
          <a:ext cx="906388" cy="306681"/>
        </a:xfrm>
        <a:prstGeom prst="roundRect">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4253" tIns="0" rIns="54253" bIns="0" numCol="1" spcCol="1270" anchor="ctr" anchorCtr="0">
          <a:noAutofit/>
        </a:bodyPr>
        <a:lstStyle/>
        <a:p>
          <a:pPr lvl="0" algn="l" defTabSz="533400">
            <a:lnSpc>
              <a:spcPct val="90000"/>
            </a:lnSpc>
            <a:spcBef>
              <a:spcPct val="0"/>
            </a:spcBef>
            <a:spcAft>
              <a:spcPct val="35000"/>
            </a:spcAft>
          </a:pPr>
          <a:r>
            <a:rPr lang="en-US" sz="1200" kern="1200" dirty="0" smtClean="0"/>
            <a:t>References</a:t>
          </a:r>
          <a:endParaRPr lang="en-US" sz="1200" kern="1200" dirty="0"/>
        </a:p>
      </dsp:txBody>
      <dsp:txXfrm>
        <a:off x="604441" y="1404327"/>
        <a:ext cx="876446" cy="2767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CB8FEA-0286-3846-88DF-0FA000576D2F}" type="datetimeFigureOut">
              <a:rPr lang="en-US" smtClean="0"/>
              <a:t>4/19/2016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F762A-4020-A04C-9D61-6D8191514B69}" type="slidenum">
              <a:rPr lang="en-US" smtClean="0"/>
              <a:t>‹#›</a:t>
            </a:fld>
            <a:endParaRPr lang="en-US"/>
          </a:p>
        </p:txBody>
      </p:sp>
    </p:spTree>
    <p:extLst>
      <p:ext uri="{BB962C8B-B14F-4D97-AF65-F5344CB8AC3E}">
        <p14:creationId xmlns:p14="http://schemas.microsoft.com/office/powerpoint/2010/main" val="3835848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62B038-059B-E349-BC9B-057C489E3B29}" type="slidenum">
              <a:rPr lang="en-US" smtClean="0"/>
              <a:t>1</a:t>
            </a:fld>
            <a:endParaRPr lang="en-US"/>
          </a:p>
        </p:txBody>
      </p:sp>
    </p:spTree>
    <p:extLst>
      <p:ext uri="{BB962C8B-B14F-4D97-AF65-F5344CB8AC3E}">
        <p14:creationId xmlns:p14="http://schemas.microsoft.com/office/powerpoint/2010/main" val="123823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01D046-CD75-3C42-B838-4A6F23AD4734}"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100843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01D046-CD75-3C42-B838-4A6F23AD4734}"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201821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01D046-CD75-3C42-B838-4A6F23AD4734}"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428079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01D046-CD75-3C42-B838-4A6F23AD4734}"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319949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01D046-CD75-3C42-B838-4A6F23AD4734}"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278759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01D046-CD75-3C42-B838-4A6F23AD4734}"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266583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01D046-CD75-3C42-B838-4A6F23AD4734}"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280780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01D046-CD75-3C42-B838-4A6F23AD4734}"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105477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1D046-CD75-3C42-B838-4A6F23AD4734}"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350276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1D046-CD75-3C42-B838-4A6F23AD4734}"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313047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1D046-CD75-3C42-B838-4A6F23AD4734}"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453B1-7ABC-F347-BFD4-AA986EC76BDA}" type="slidenum">
              <a:rPr lang="en-US" smtClean="0"/>
              <a:t>‹#›</a:t>
            </a:fld>
            <a:endParaRPr lang="en-US"/>
          </a:p>
        </p:txBody>
      </p:sp>
    </p:spTree>
    <p:extLst>
      <p:ext uri="{BB962C8B-B14F-4D97-AF65-F5344CB8AC3E}">
        <p14:creationId xmlns:p14="http://schemas.microsoft.com/office/powerpoint/2010/main" val="128935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D046-CD75-3C42-B838-4A6F23AD4734}" type="datetimeFigureOut">
              <a:rPr lang="en-US" smtClean="0"/>
              <a:t>4/19/2016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453B1-7ABC-F347-BFD4-AA986EC76BDA}" type="slidenum">
              <a:rPr lang="en-US" smtClean="0"/>
              <a:t>‹#›</a:t>
            </a:fld>
            <a:endParaRPr lang="en-US"/>
          </a:p>
        </p:txBody>
      </p:sp>
    </p:spTree>
    <p:extLst>
      <p:ext uri="{BB962C8B-B14F-4D97-AF65-F5344CB8AC3E}">
        <p14:creationId xmlns:p14="http://schemas.microsoft.com/office/powerpoint/2010/main" val="581003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1.png"/><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hyperlink" Target="http://arxiv.org/pdf/1512.03385v1.pdf" TargetMode="External"/><Relationship Id="rId33"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hyperlink" Target="http://blog.kaggle.com/2015/01/02/cifar-10-competition-winners-interviews-with-dr-ben-graham-phil-culliton-zygmunt-zajac/" TargetMode="External"/><Relationship Id="rId32" Type="http://schemas.openxmlformats.org/officeDocument/2006/relationships/image" Target="../media/image6.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hyperlink" Target="http://cs231n.github.io/convolutional-networks/#norm" TargetMode="External"/><Relationship Id="rId28" Type="http://schemas.openxmlformats.org/officeDocument/2006/relationships/image" Target="../media/image3.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5.jpe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2.png"/><Relationship Id="rId30"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500" y="40794"/>
            <a:ext cx="8905885" cy="1015663"/>
          </a:xfrm>
          <a:prstGeom prst="rect">
            <a:avLst/>
          </a:prstGeom>
        </p:spPr>
        <p:txBody>
          <a:bodyPr wrap="square">
            <a:spAutoFit/>
          </a:bodyPr>
          <a:lstStyle/>
          <a:p>
            <a:pPr algn="ctr"/>
            <a:r>
              <a:rPr lang="en-US" b="1" dirty="0" smtClean="0"/>
              <a:t>Classification of the CIFAR-10 Dataset</a:t>
            </a:r>
          </a:p>
          <a:p>
            <a:pPr algn="ctr"/>
            <a:r>
              <a:rPr lang="en-US" sz="1200" dirty="0" smtClean="0"/>
              <a:t>Raymond Cano, Xilin Liu</a:t>
            </a:r>
          </a:p>
          <a:p>
            <a:pPr algn="ctr"/>
            <a:r>
              <a:rPr lang="en-US" sz="1200" dirty="0" smtClean="0"/>
              <a:t>COMP 540 Machine Learning, Rice University </a:t>
            </a:r>
          </a:p>
          <a:p>
            <a:endParaRPr lang="en-US" dirty="0"/>
          </a:p>
        </p:txBody>
      </p:sp>
      <p:graphicFrame>
        <p:nvGraphicFramePr>
          <p:cNvPr id="5" name="Diagram 4"/>
          <p:cNvGraphicFramePr/>
          <p:nvPr>
            <p:extLst>
              <p:ext uri="{D42A27DB-BD31-4B8C-83A1-F6EECF244321}">
                <p14:modId xmlns:p14="http://schemas.microsoft.com/office/powerpoint/2010/main" val="507421233"/>
              </p:ext>
            </p:extLst>
          </p:nvPr>
        </p:nvGraphicFramePr>
        <p:xfrm>
          <a:off x="-156776" y="917337"/>
          <a:ext cx="2544796" cy="2544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357371465"/>
              </p:ext>
            </p:extLst>
          </p:nvPr>
        </p:nvGraphicFramePr>
        <p:xfrm>
          <a:off x="2284753" y="848715"/>
          <a:ext cx="5813170" cy="24094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1409763591"/>
              </p:ext>
            </p:extLst>
          </p:nvPr>
        </p:nvGraphicFramePr>
        <p:xfrm>
          <a:off x="112693" y="3339821"/>
          <a:ext cx="2881742" cy="321438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9" name="Group 8"/>
          <p:cNvGrpSpPr/>
          <p:nvPr/>
        </p:nvGrpSpPr>
        <p:grpSpPr>
          <a:xfrm>
            <a:off x="2882234" y="3077212"/>
            <a:ext cx="6237958" cy="3433011"/>
            <a:chOff x="0" y="266558"/>
            <a:chExt cx="3188779" cy="3464255"/>
          </a:xfrm>
        </p:grpSpPr>
        <p:sp>
          <p:nvSpPr>
            <p:cNvPr id="10" name="Rectangle 9"/>
            <p:cNvSpPr/>
            <p:nvPr/>
          </p:nvSpPr>
          <p:spPr>
            <a:xfrm>
              <a:off x="0" y="579154"/>
              <a:ext cx="3101123" cy="3151659"/>
            </a:xfrm>
            <a:prstGeom prst="rect">
              <a:avLst/>
            </a:prstGeom>
          </p:spPr>
          <p:style>
            <a:lnRef idx="1">
              <a:schemeClr val="accent1">
                <a:shade val="5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1" name="Rectangle 10"/>
            <p:cNvSpPr/>
            <p:nvPr/>
          </p:nvSpPr>
          <p:spPr>
            <a:xfrm>
              <a:off x="0" y="266558"/>
              <a:ext cx="3188779" cy="31516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32938" tIns="1124712" rIns="432938" bIns="384048" numCol="1" spcCol="1270" anchor="t" anchorCtr="0">
              <a:noAutofit/>
            </a:bodyPr>
            <a:lstStyle/>
            <a:p>
              <a:pPr marL="285750" lvl="1" indent="-285750" algn="l" defTabSz="2400300">
                <a:lnSpc>
                  <a:spcPct val="90000"/>
                </a:lnSpc>
                <a:spcBef>
                  <a:spcPct val="0"/>
                </a:spcBef>
                <a:spcAft>
                  <a:spcPct val="15000"/>
                </a:spcAft>
                <a:buChar char="••"/>
              </a:pPr>
              <a:endParaRPr lang="en-US" sz="5400" kern="1200" dirty="0"/>
            </a:p>
            <a:p>
              <a:pPr marL="285750" lvl="1" indent="-285750" algn="l" defTabSz="2400300">
                <a:lnSpc>
                  <a:spcPct val="90000"/>
                </a:lnSpc>
                <a:spcBef>
                  <a:spcPct val="0"/>
                </a:spcBef>
                <a:spcAft>
                  <a:spcPct val="15000"/>
                </a:spcAft>
                <a:buChar char="••"/>
              </a:pPr>
              <a:endParaRPr lang="en-US" sz="5400" kern="1200" dirty="0"/>
            </a:p>
          </p:txBody>
        </p:sp>
      </p:grpSp>
      <p:grpSp>
        <p:nvGrpSpPr>
          <p:cNvPr id="12" name="Group 11"/>
          <p:cNvGrpSpPr/>
          <p:nvPr/>
        </p:nvGrpSpPr>
        <p:grpSpPr>
          <a:xfrm>
            <a:off x="3138110" y="3258200"/>
            <a:ext cx="2026909" cy="341600"/>
            <a:chOff x="102520" y="146664"/>
            <a:chExt cx="2026909" cy="341600"/>
          </a:xfrm>
        </p:grpSpPr>
        <p:sp>
          <p:nvSpPr>
            <p:cNvPr id="13" name="Rounded Rectangle 12"/>
            <p:cNvSpPr/>
            <p:nvPr/>
          </p:nvSpPr>
          <p:spPr>
            <a:xfrm>
              <a:off x="102520" y="146664"/>
              <a:ext cx="2026909" cy="341600"/>
            </a:xfrm>
            <a:prstGeom prst="roundRect">
              <a:avLst/>
            </a:prstGeom>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sp>
        <p:sp>
          <p:nvSpPr>
            <p:cNvPr id="14" name="Rounded Rectangle 4"/>
            <p:cNvSpPr/>
            <p:nvPr/>
          </p:nvSpPr>
          <p:spPr>
            <a:xfrm>
              <a:off x="119196" y="163340"/>
              <a:ext cx="1993557" cy="3249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7593" tIns="0" rIns="147593" bIns="0" numCol="1" spcCol="1270" anchor="ctr" anchorCtr="0">
              <a:noAutofit/>
            </a:bodyPr>
            <a:lstStyle/>
            <a:p>
              <a:pPr lvl="0" algn="l" defTabSz="800100">
                <a:lnSpc>
                  <a:spcPct val="90000"/>
                </a:lnSpc>
                <a:spcBef>
                  <a:spcPct val="0"/>
                </a:spcBef>
                <a:spcAft>
                  <a:spcPct val="35000"/>
                </a:spcAft>
              </a:pPr>
              <a:r>
                <a:rPr lang="en-US" sz="1200" dirty="0" smtClean="0"/>
                <a:t>Results</a:t>
              </a:r>
              <a:endParaRPr lang="en-US" sz="1200" kern="1200" dirty="0"/>
            </a:p>
          </p:txBody>
        </p:sp>
      </p:grpSp>
      <p:graphicFrame>
        <p:nvGraphicFramePr>
          <p:cNvPr id="15" name="Diagram 14"/>
          <p:cNvGraphicFramePr/>
          <p:nvPr>
            <p:extLst>
              <p:ext uri="{D42A27DB-BD31-4B8C-83A1-F6EECF244321}">
                <p14:modId xmlns:p14="http://schemas.microsoft.com/office/powerpoint/2010/main" val="3227459018"/>
              </p:ext>
            </p:extLst>
          </p:nvPr>
        </p:nvGraphicFramePr>
        <p:xfrm>
          <a:off x="6987773" y="-540637"/>
          <a:ext cx="2050519" cy="335810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29" name="Rectangle 28"/>
          <p:cNvSpPr/>
          <p:nvPr/>
        </p:nvSpPr>
        <p:spPr>
          <a:xfrm>
            <a:off x="7276433" y="2637692"/>
            <a:ext cx="1565909" cy="558620"/>
          </a:xfrm>
          <a:prstGeom prst="rect">
            <a:avLst/>
          </a:prstGeom>
        </p:spPr>
        <p:style>
          <a:lnRef idx="1">
            <a:schemeClr val="accent1">
              <a:shade val="5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0" name="Group 29"/>
          <p:cNvGrpSpPr/>
          <p:nvPr/>
        </p:nvGrpSpPr>
        <p:grpSpPr>
          <a:xfrm>
            <a:off x="7346713" y="2421600"/>
            <a:ext cx="1368732" cy="313502"/>
            <a:chOff x="479498" y="1243994"/>
            <a:chExt cx="1368732" cy="392263"/>
          </a:xfrm>
        </p:grpSpPr>
        <p:sp>
          <p:nvSpPr>
            <p:cNvPr id="31" name="Rounded Rectangle 30"/>
            <p:cNvSpPr/>
            <p:nvPr/>
          </p:nvSpPr>
          <p:spPr>
            <a:xfrm>
              <a:off x="479498" y="1243994"/>
              <a:ext cx="1368732" cy="354240"/>
            </a:xfrm>
            <a:prstGeom prst="roundRect">
              <a:avLst/>
            </a:prstGeom>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sp>
        <p:sp>
          <p:nvSpPr>
            <p:cNvPr id="32" name="Rounded Rectangle 4"/>
            <p:cNvSpPr/>
            <p:nvPr/>
          </p:nvSpPr>
          <p:spPr>
            <a:xfrm>
              <a:off x="514084" y="1316603"/>
              <a:ext cx="1334146" cy="319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735" tIns="0" rIns="51735" bIns="0" numCol="1" spcCol="1270" anchor="ctr" anchorCtr="0">
              <a:noAutofit/>
            </a:bodyPr>
            <a:lstStyle/>
            <a:p>
              <a:pPr lvl="0" algn="l" defTabSz="533400">
                <a:lnSpc>
                  <a:spcPct val="90000"/>
                </a:lnSpc>
                <a:spcBef>
                  <a:spcPct val="0"/>
                </a:spcBef>
                <a:spcAft>
                  <a:spcPct val="35000"/>
                </a:spcAft>
              </a:pPr>
              <a:r>
                <a:rPr lang="en-US" sz="1200" kern="1200" dirty="0" smtClean="0"/>
                <a:t>Acknowledgement</a:t>
              </a:r>
              <a:endParaRPr lang="en-US" sz="1200" kern="1200" dirty="0"/>
            </a:p>
          </p:txBody>
        </p:sp>
      </p:grpSp>
      <p:sp>
        <p:nvSpPr>
          <p:cNvPr id="34" name="Content Placeholder 2"/>
          <p:cNvSpPr txBox="1">
            <a:spLocks/>
          </p:cNvSpPr>
          <p:nvPr/>
        </p:nvSpPr>
        <p:spPr>
          <a:xfrm>
            <a:off x="2186940" y="1294354"/>
            <a:ext cx="1389411" cy="2076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700" b="1" dirty="0" smtClean="0">
                <a:solidFill>
                  <a:srgbClr val="000000"/>
                </a:solidFill>
              </a:rPr>
              <a:t>One vs. All Logistic Regression</a:t>
            </a:r>
            <a:endParaRPr lang="en-US" sz="700" b="1" dirty="0">
              <a:solidFill>
                <a:srgbClr val="000000"/>
              </a:solidFill>
            </a:endParaRPr>
          </a:p>
        </p:txBody>
      </p:sp>
      <p:sp>
        <p:nvSpPr>
          <p:cNvPr id="37" name="Rectangle 36"/>
          <p:cNvSpPr/>
          <p:nvPr/>
        </p:nvSpPr>
        <p:spPr>
          <a:xfrm>
            <a:off x="7249957" y="1175753"/>
            <a:ext cx="1660771" cy="1477328"/>
          </a:xfrm>
          <a:prstGeom prst="rect">
            <a:avLst/>
          </a:prstGeom>
        </p:spPr>
        <p:txBody>
          <a:bodyPr wrap="square">
            <a:spAutoFit/>
          </a:bodyPr>
          <a:lstStyle/>
          <a:p>
            <a:pPr marL="171450" indent="-171450">
              <a:buFont typeface="Arial"/>
              <a:buChar char="•"/>
            </a:pPr>
            <a:r>
              <a:rPr lang="en-US" sz="600" dirty="0"/>
              <a:t>Stanford University CS231n </a:t>
            </a:r>
            <a:r>
              <a:rPr lang="en-US" sz="600" dirty="0">
                <a:hlinkClick r:id="rId23"/>
              </a:rPr>
              <a:t>http://cs231n.github.io/convolutional-networks/#</a:t>
            </a:r>
            <a:r>
              <a:rPr lang="en-US" sz="600" dirty="0" smtClean="0">
                <a:hlinkClick r:id="rId23"/>
              </a:rPr>
              <a:t>norm</a:t>
            </a:r>
            <a:endParaRPr lang="en-US" sz="600" dirty="0" smtClean="0"/>
          </a:p>
          <a:p>
            <a:pPr marL="171450" indent="-171450">
              <a:buFont typeface="Arial"/>
              <a:buChar char="•"/>
            </a:pPr>
            <a:r>
              <a:rPr lang="en-US" sz="600" dirty="0" err="1" smtClean="0"/>
              <a:t>Kaggle</a:t>
            </a:r>
            <a:r>
              <a:rPr lang="en-US" sz="600" dirty="0" smtClean="0"/>
              <a:t> </a:t>
            </a:r>
            <a:r>
              <a:rPr lang="en-US" sz="600" dirty="0"/>
              <a:t>CIFAR-10 Competition </a:t>
            </a:r>
            <a:r>
              <a:rPr lang="en-US" sz="600" dirty="0">
                <a:hlinkClick r:id="rId24"/>
              </a:rPr>
              <a:t>http://blog.kaggle.com/2015/01/02/cifar-10-competition-winners-interviews-with-dr-ben-graham-phil-culliton-zygmunt-zajac</a:t>
            </a:r>
            <a:r>
              <a:rPr lang="en-US" sz="600" dirty="0" smtClean="0">
                <a:hlinkClick r:id="rId24"/>
              </a:rPr>
              <a:t>/</a:t>
            </a:r>
            <a:endParaRPr lang="en-US" sz="600" dirty="0" smtClean="0"/>
          </a:p>
          <a:p>
            <a:pPr marL="171450" indent="-171450">
              <a:buFont typeface="Arial"/>
              <a:buChar char="•"/>
            </a:pPr>
            <a:r>
              <a:rPr lang="en-US" sz="600" dirty="0" smtClean="0"/>
              <a:t>He, et al. Residual </a:t>
            </a:r>
            <a:r>
              <a:rPr lang="en-US" sz="600" dirty="0"/>
              <a:t>Learning Network </a:t>
            </a:r>
            <a:r>
              <a:rPr lang="en-US" sz="600" dirty="0">
                <a:hlinkClick r:id="rId25"/>
              </a:rPr>
              <a:t>http://</a:t>
            </a:r>
            <a:r>
              <a:rPr lang="en-US" sz="600" dirty="0" smtClean="0">
                <a:hlinkClick r:id="rId25"/>
              </a:rPr>
              <a:t>arxiv.org/pdf/1512.03385v1.pdf</a:t>
            </a:r>
            <a:r>
              <a:rPr lang="en-US" sz="600" dirty="0" smtClean="0"/>
              <a:t> </a:t>
            </a:r>
            <a:endParaRPr lang="en-US" sz="600" dirty="0" smtClean="0"/>
          </a:p>
          <a:p>
            <a:pPr marL="171450" indent="-171450">
              <a:buFont typeface="Arial"/>
              <a:buChar char="•"/>
            </a:pPr>
            <a:r>
              <a:rPr lang="en-US" sz="600" dirty="0" err="1" smtClean="0"/>
              <a:t>Tensorflow</a:t>
            </a:r>
            <a:r>
              <a:rPr lang="en-US" sz="600" dirty="0" smtClean="0"/>
              <a:t> Library and Cifar10-Tutorial</a:t>
            </a:r>
            <a:endParaRPr lang="en-US" sz="600" dirty="0" smtClean="0"/>
          </a:p>
          <a:p>
            <a:pPr marL="171450" indent="-171450">
              <a:buFont typeface="Arial"/>
              <a:buChar char="•"/>
            </a:pPr>
            <a:endParaRPr lang="en-US" sz="800" dirty="0" smtClean="0"/>
          </a:p>
          <a:p>
            <a:pPr marL="171450" indent="-171450">
              <a:buFont typeface="Arial"/>
              <a:buChar char="•"/>
            </a:pPr>
            <a:endParaRPr lang="en-US" sz="800" dirty="0" smtClean="0"/>
          </a:p>
          <a:p>
            <a:pPr marL="171450" indent="-171450">
              <a:buFont typeface="Arial"/>
              <a:buChar char="•"/>
            </a:pPr>
            <a:endParaRPr lang="en-US" sz="800" dirty="0"/>
          </a:p>
        </p:txBody>
      </p:sp>
      <p:sp>
        <p:nvSpPr>
          <p:cNvPr id="39" name="Rectangle 38"/>
          <p:cNvSpPr/>
          <p:nvPr/>
        </p:nvSpPr>
        <p:spPr>
          <a:xfrm>
            <a:off x="7276863" y="2755379"/>
            <a:ext cx="1565480" cy="461665"/>
          </a:xfrm>
          <a:prstGeom prst="rect">
            <a:avLst/>
          </a:prstGeom>
        </p:spPr>
        <p:txBody>
          <a:bodyPr wrap="square">
            <a:spAutoFit/>
          </a:bodyPr>
          <a:lstStyle/>
          <a:p>
            <a:r>
              <a:rPr lang="en-US" sz="600" dirty="0" smtClean="0"/>
              <a:t>We would like to thank Professor </a:t>
            </a:r>
            <a:r>
              <a:rPr lang="en-US" sz="600" dirty="0" err="1" smtClean="0"/>
              <a:t>Devika</a:t>
            </a:r>
            <a:r>
              <a:rPr lang="en-US" sz="600" dirty="0" smtClean="0"/>
              <a:t> Subramanian for facilitating this project, as well as Michael Xie for great advice and motivation during the course of the project</a:t>
            </a:r>
            <a:endParaRPr lang="en-US" sz="800" dirty="0"/>
          </a:p>
        </p:txBody>
      </p:sp>
      <p:pic>
        <p:nvPicPr>
          <p:cNvPr id="2" name="Picture 1"/>
          <p:cNvPicPr>
            <a:picLocks noChangeAspect="1"/>
          </p:cNvPicPr>
          <p:nvPr/>
        </p:nvPicPr>
        <p:blipFill>
          <a:blip r:embed="rId26"/>
          <a:stretch>
            <a:fillRect/>
          </a:stretch>
        </p:blipFill>
        <p:spPr>
          <a:xfrm>
            <a:off x="164689" y="40794"/>
            <a:ext cx="680193" cy="794618"/>
          </a:xfrm>
          <a:prstGeom prst="rect">
            <a:avLst/>
          </a:prstGeom>
        </p:spPr>
      </p:pic>
      <p:pic>
        <p:nvPicPr>
          <p:cNvPr id="3" name="Picture 2"/>
          <p:cNvPicPr>
            <a:picLocks noChangeAspect="1"/>
          </p:cNvPicPr>
          <p:nvPr/>
        </p:nvPicPr>
        <p:blipFill>
          <a:blip r:embed="rId27"/>
          <a:stretch>
            <a:fillRect/>
          </a:stretch>
        </p:blipFill>
        <p:spPr>
          <a:xfrm>
            <a:off x="2404697" y="1495977"/>
            <a:ext cx="733414" cy="457093"/>
          </a:xfrm>
          <a:prstGeom prst="rect">
            <a:avLst/>
          </a:prstGeom>
        </p:spPr>
      </p:pic>
      <p:pic>
        <p:nvPicPr>
          <p:cNvPr id="6" name="Picture 5"/>
          <p:cNvPicPr>
            <a:picLocks noChangeAspect="1"/>
          </p:cNvPicPr>
          <p:nvPr/>
        </p:nvPicPr>
        <p:blipFill rotWithShape="1">
          <a:blip r:embed="rId28"/>
          <a:srcRect l="6371" t="9098" r="8789"/>
          <a:stretch/>
        </p:blipFill>
        <p:spPr>
          <a:xfrm>
            <a:off x="2301747" y="2235134"/>
            <a:ext cx="1194816" cy="894161"/>
          </a:xfrm>
          <a:prstGeom prst="rect">
            <a:avLst/>
          </a:prstGeom>
        </p:spPr>
      </p:pic>
      <p:sp>
        <p:nvSpPr>
          <p:cNvPr id="38" name="Content Placeholder 2"/>
          <p:cNvSpPr txBox="1">
            <a:spLocks/>
          </p:cNvSpPr>
          <p:nvPr/>
        </p:nvSpPr>
        <p:spPr>
          <a:xfrm>
            <a:off x="2246370" y="2005214"/>
            <a:ext cx="1406545" cy="21835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700" b="1" dirty="0" smtClean="0">
                <a:solidFill>
                  <a:schemeClr val="tx1"/>
                </a:solidFill>
              </a:rPr>
              <a:t>Support Vector Machines:</a:t>
            </a:r>
          </a:p>
        </p:txBody>
      </p:sp>
      <p:sp>
        <p:nvSpPr>
          <p:cNvPr id="40" name="Content Placeholder 2"/>
          <p:cNvSpPr txBox="1">
            <a:spLocks/>
          </p:cNvSpPr>
          <p:nvPr/>
        </p:nvSpPr>
        <p:spPr>
          <a:xfrm>
            <a:off x="3446786" y="1288295"/>
            <a:ext cx="1866925" cy="2076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700" b="1" dirty="0" smtClean="0">
                <a:solidFill>
                  <a:srgbClr val="000000"/>
                </a:solidFill>
              </a:rPr>
              <a:t>Convolutional Neural Networks</a:t>
            </a:r>
            <a:endParaRPr lang="en-US" sz="700" b="1" dirty="0">
              <a:solidFill>
                <a:srgbClr val="000000"/>
              </a:solidFill>
            </a:endParaRPr>
          </a:p>
        </p:txBody>
      </p:sp>
      <p:pic>
        <p:nvPicPr>
          <p:cNvPr id="43" name="Picture 42"/>
          <p:cNvPicPr>
            <a:picLocks noChangeAspect="1"/>
          </p:cNvPicPr>
          <p:nvPr/>
        </p:nvPicPr>
        <p:blipFill rotWithShape="1">
          <a:blip r:embed="rId29"/>
          <a:srcRect t="24431" b="15"/>
          <a:stretch/>
        </p:blipFill>
        <p:spPr>
          <a:xfrm>
            <a:off x="3420620" y="1508091"/>
            <a:ext cx="1868707" cy="762382"/>
          </a:xfrm>
          <a:prstGeom prst="rect">
            <a:avLst/>
          </a:prstGeom>
        </p:spPr>
      </p:pic>
      <p:sp>
        <p:nvSpPr>
          <p:cNvPr id="44" name="Content Placeholder 2"/>
          <p:cNvSpPr txBox="1">
            <a:spLocks/>
          </p:cNvSpPr>
          <p:nvPr/>
        </p:nvSpPr>
        <p:spPr>
          <a:xfrm>
            <a:off x="3583058" y="2244050"/>
            <a:ext cx="1767229" cy="704373"/>
          </a:xfrm>
          <a:prstGeom prst="rect">
            <a:avLst/>
          </a:prstGeom>
        </p:spPr>
        <p:txBody>
          <a:bodyPr vert="horz" lIns="91440" tIns="45720" rIns="91440" bIns="45720" rtlCol="0">
            <a:normAutofit fontScale="925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700" b="1" dirty="0" smtClean="0">
                <a:solidFill>
                  <a:schemeClr val="tx1"/>
                </a:solidFill>
              </a:rPr>
              <a:t>Convolutional Neural Networks:</a:t>
            </a:r>
          </a:p>
          <a:p>
            <a:pPr algn="l"/>
            <a:r>
              <a:rPr lang="en-US" sz="700" dirty="0" smtClean="0">
                <a:solidFill>
                  <a:schemeClr val="tx1"/>
                </a:solidFill>
              </a:rPr>
              <a:t>CNNs work to learn features of an image by convolving portions of the image through layers. Neurons are stacked in layers separated by nonlinearities and can peer into portions of their input image. Our convent takes in preprocessed </a:t>
            </a:r>
          </a:p>
        </p:txBody>
      </p:sp>
      <p:graphicFrame>
        <p:nvGraphicFramePr>
          <p:cNvPr id="41" name="Table 40"/>
          <p:cNvGraphicFramePr>
            <a:graphicFrameLocks noGrp="1"/>
          </p:cNvGraphicFramePr>
          <p:nvPr>
            <p:extLst>
              <p:ext uri="{D42A27DB-BD31-4B8C-83A1-F6EECF244321}">
                <p14:modId xmlns:p14="http://schemas.microsoft.com/office/powerpoint/2010/main" val="3846131782"/>
              </p:ext>
            </p:extLst>
          </p:nvPr>
        </p:nvGraphicFramePr>
        <p:xfrm>
          <a:off x="6361211" y="5113316"/>
          <a:ext cx="2587506" cy="1372395"/>
        </p:xfrm>
        <a:graphic>
          <a:graphicData uri="http://schemas.openxmlformats.org/drawingml/2006/table">
            <a:tbl>
              <a:tblPr>
                <a:tableStyleId>{C083E6E3-FA7D-4D7B-A595-EF9225AFEA82}</a:tableStyleId>
              </a:tblPr>
              <a:tblGrid>
                <a:gridCol w="390927"/>
                <a:gridCol w="463204"/>
                <a:gridCol w="293623"/>
                <a:gridCol w="1439752"/>
              </a:tblGrid>
              <a:tr h="158778">
                <a:tc>
                  <a:txBody>
                    <a:bodyPr/>
                    <a:lstStyle/>
                    <a:p>
                      <a:pPr algn="l" fontAlgn="b"/>
                      <a:r>
                        <a:rPr lang="en-US" sz="800" u="none" strike="noStrike" dirty="0" smtClean="0">
                          <a:effectLst/>
                        </a:rPr>
                        <a:t>Model</a:t>
                      </a:r>
                      <a:r>
                        <a:rPr lang="en-US" sz="800" u="none" strike="noStrike" baseline="0" dirty="0" smtClean="0">
                          <a:effectLst/>
                        </a:rPr>
                        <a:t> #</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Date</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smtClean="0">
                          <a:effectLst/>
                        </a:rPr>
                        <a:t>Accuracy</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Method</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141896">
                <a:tc>
                  <a:txBody>
                    <a:bodyPr/>
                    <a:lstStyle/>
                    <a:p>
                      <a:pPr algn="l" fontAlgn="b"/>
                      <a:r>
                        <a:rPr lang="en-US" sz="800" u="none" strike="noStrike" dirty="0">
                          <a:effectLst/>
                        </a:rPr>
                        <a:t>0</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3/7/2016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0.1</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Random Guess</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1896">
                <a:tc>
                  <a:txBody>
                    <a:bodyPr/>
                    <a:lstStyle/>
                    <a:p>
                      <a:pPr algn="l"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3/10/2016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0.34</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One Vs. All</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1896">
                <a:tc>
                  <a:txBody>
                    <a:bodyPr/>
                    <a:lstStyle/>
                    <a:p>
                      <a:pPr algn="l"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3/12/2016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0.44</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HOG + OVA</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1896">
                <a:tc>
                  <a:txBody>
                    <a:bodyPr/>
                    <a:lstStyle/>
                    <a:p>
                      <a:pPr algn="l" fontAlgn="b"/>
                      <a:r>
                        <a:rPr lang="en-US" sz="800" u="none" strike="noStrike" dirty="0">
                          <a:effectLst/>
                        </a:rPr>
                        <a:t>3</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3/13/2016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0.49</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HOG + SVM RBF Kernel</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1896">
                <a:tc>
                  <a:txBody>
                    <a:bodyPr/>
                    <a:lstStyle/>
                    <a:p>
                      <a:pPr algn="l" fontAlgn="b"/>
                      <a:r>
                        <a:rPr lang="en-US" sz="800" u="none" strike="noStrike" dirty="0">
                          <a:effectLst/>
                        </a:rPr>
                        <a:t>4</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3/13/2016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0.54</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rPr>
                        <a:t>HOG + SVM Polynomial Kernel</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1896">
                <a:tc>
                  <a:txBody>
                    <a:bodyPr/>
                    <a:lstStyle/>
                    <a:p>
                      <a:pPr algn="l" fontAlgn="b"/>
                      <a:r>
                        <a:rPr lang="en-US" sz="800" u="none" strike="noStrike" dirty="0">
                          <a:effectLst/>
                        </a:rPr>
                        <a:t>5</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smtClean="0">
                          <a:effectLst/>
                        </a:rPr>
                        <a:t>4/19/2016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rPr>
                        <a:t>0.79</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smtClean="0">
                          <a:effectLst/>
                        </a:rPr>
                        <a:t>Leaky </a:t>
                      </a:r>
                      <a:r>
                        <a:rPr lang="en-US" sz="800" u="none" strike="noStrike" dirty="0" err="1" smtClean="0">
                          <a:effectLst/>
                        </a:rPr>
                        <a:t>ReLUs</a:t>
                      </a:r>
                      <a:r>
                        <a:rPr lang="en-US" sz="800" u="none" strike="noStrike" dirty="0" smtClean="0">
                          <a:effectLst/>
                        </a:rPr>
                        <a:t> </a:t>
                      </a:r>
                      <a:r>
                        <a:rPr lang="en-US" sz="800" u="none" strike="noStrike" dirty="0" err="1" smtClean="0">
                          <a:effectLst/>
                        </a:rPr>
                        <a:t>ConvNet</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6209">
                <a:tc>
                  <a:txBody>
                    <a:bodyPr/>
                    <a:lstStyle/>
                    <a:p>
                      <a:pPr algn="l" fontAlgn="b"/>
                      <a:r>
                        <a:rPr lang="en-US" sz="800" u="none" strike="noStrike" dirty="0" smtClean="0">
                          <a:effectLst/>
                        </a:rPr>
                        <a:t>6</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smtClean="0">
                          <a:effectLst/>
                        </a:rPr>
                        <a:t>4/19/2016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smtClean="0">
                          <a:effectLst/>
                        </a:rPr>
                        <a:t>0.86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smtClean="0">
                          <a:effectLst/>
                        </a:rPr>
                        <a:t>Standard </a:t>
                      </a:r>
                      <a:r>
                        <a:rPr lang="en-US" sz="800" u="none" strike="noStrike" dirty="0" err="1" smtClean="0">
                          <a:effectLst/>
                        </a:rPr>
                        <a:t>ReLU</a:t>
                      </a:r>
                      <a:r>
                        <a:rPr lang="en-US" sz="800" u="none" strike="noStrike" baseline="0" dirty="0" smtClean="0">
                          <a:effectLst/>
                        </a:rPr>
                        <a:t> </a:t>
                      </a:r>
                      <a:r>
                        <a:rPr lang="en-US" sz="800" u="none" strike="noStrike" baseline="0" dirty="0" err="1" smtClean="0">
                          <a:effectLst/>
                        </a:rPr>
                        <a:t>FFConvNet</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000">
                <a:tc>
                  <a:txBody>
                    <a:bodyPr/>
                    <a:lstStyle/>
                    <a:p>
                      <a:pPr algn="l" fontAlgn="b"/>
                      <a:r>
                        <a:rPr lang="en-US" sz="800" u="none" strike="noStrike" dirty="0" smtClean="0">
                          <a:effectLst/>
                        </a:rPr>
                        <a:t>7*</a:t>
                      </a:r>
                      <a:endParaRPr lang="en-US" sz="8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800" u="none" strike="noStrike" dirty="0">
                          <a:effectLst/>
                        </a:rPr>
                        <a:t>4/22/2016</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800" u="none" strike="noStrike" dirty="0">
                          <a:effectLst/>
                        </a:rPr>
                        <a:t>0.9</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800" u="none" strike="noStrike" dirty="0" smtClean="0">
                          <a:effectLst/>
                        </a:rPr>
                        <a:t>Leaky </a:t>
                      </a:r>
                      <a:r>
                        <a:rPr lang="en-US" sz="800" u="none" strike="noStrike" dirty="0" err="1" smtClean="0">
                          <a:effectLst/>
                        </a:rPr>
                        <a:t>ReLUs</a:t>
                      </a:r>
                      <a:r>
                        <a:rPr lang="en-US" sz="800" u="none" strike="noStrike" baseline="0" dirty="0" smtClean="0">
                          <a:effectLst/>
                        </a:rPr>
                        <a:t> and Dropout?</a:t>
                      </a:r>
                      <a:endParaRPr lang="en-US" sz="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graphicFrame>
        <p:nvGraphicFramePr>
          <p:cNvPr id="42" name="Chart 41"/>
          <p:cNvGraphicFramePr>
            <a:graphicFrameLocks/>
          </p:cNvGraphicFramePr>
          <p:nvPr>
            <p:extLst>
              <p:ext uri="{D42A27DB-BD31-4B8C-83A1-F6EECF244321}">
                <p14:modId xmlns:p14="http://schemas.microsoft.com/office/powerpoint/2010/main" val="1624312326"/>
              </p:ext>
            </p:extLst>
          </p:nvPr>
        </p:nvGraphicFramePr>
        <p:xfrm>
          <a:off x="2923178" y="3688527"/>
          <a:ext cx="3340308" cy="2702597"/>
        </p:xfrm>
        <a:graphic>
          <a:graphicData uri="http://schemas.openxmlformats.org/drawingml/2006/chart">
            <c:chart xmlns:c="http://schemas.openxmlformats.org/drawingml/2006/chart" xmlns:r="http://schemas.openxmlformats.org/officeDocument/2006/relationships" r:id="rId30"/>
          </a:graphicData>
        </a:graphic>
      </p:graphicFrame>
      <p:pic>
        <p:nvPicPr>
          <p:cNvPr id="45" name="Picture 2" descr="http://cs231n.github.io/assets/nn2/prepro1.jpeg"/>
          <p:cNvPicPr>
            <a:picLocks noChangeAspect="1" noChangeArrowheads="1"/>
          </p:cNvPicPr>
          <p:nvPr/>
        </p:nvPicPr>
        <p:blipFill rotWithShape="1">
          <a:blip r:embed="rId31">
            <a:extLst>
              <a:ext uri="{28A0092B-C50C-407E-A947-70E740481C1C}">
                <a14:useLocalDpi xmlns:a14="http://schemas.microsoft.com/office/drawing/2010/main" val="0"/>
              </a:ext>
            </a:extLst>
          </a:blip>
          <a:srcRect t="11065" b="127"/>
          <a:stretch/>
        </p:blipFill>
        <p:spPr bwMode="auto">
          <a:xfrm>
            <a:off x="245733" y="3886200"/>
            <a:ext cx="2392231" cy="731520"/>
          </a:xfrm>
          <a:prstGeom prst="rect">
            <a:avLst/>
          </a:prstGeom>
          <a:noFill/>
          <a:extLst>
            <a:ext uri="{909E8E84-426E-40dd-AFC4-6F175D3DCCD1}">
              <a14:hiddenFill xmlns="" xmlns:a14="http://schemas.microsoft.com/office/drawing/2010/main">
                <a:solidFill>
                  <a:srgbClr val="FFFFFF"/>
                </a:solidFill>
              </a14:hiddenFill>
            </a:ext>
          </a:extLst>
        </p:spPr>
      </p:pic>
      <p:sp>
        <p:nvSpPr>
          <p:cNvPr id="46" name="Content Placeholder 2"/>
          <p:cNvSpPr txBox="1">
            <a:spLocks/>
          </p:cNvSpPr>
          <p:nvPr/>
        </p:nvSpPr>
        <p:spPr>
          <a:xfrm>
            <a:off x="245732" y="3688527"/>
            <a:ext cx="2392231" cy="22201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700" b="1" dirty="0" smtClean="0">
                <a:solidFill>
                  <a:schemeClr val="tx1"/>
                </a:solidFill>
              </a:rPr>
              <a:t>Normalizing Data by Mean and Standard Deviation</a:t>
            </a:r>
          </a:p>
        </p:txBody>
      </p:sp>
      <p:grpSp>
        <p:nvGrpSpPr>
          <p:cNvPr id="19" name="Group 18"/>
          <p:cNvGrpSpPr/>
          <p:nvPr/>
        </p:nvGrpSpPr>
        <p:grpSpPr>
          <a:xfrm>
            <a:off x="-133139" y="4689323"/>
            <a:ext cx="2198824" cy="922243"/>
            <a:chOff x="245733" y="4660882"/>
            <a:chExt cx="2392231" cy="1026686"/>
          </a:xfrm>
        </p:grpSpPr>
        <p:pic>
          <p:nvPicPr>
            <p:cNvPr id="2050" name="Picture 2" descr="http://sharky93.github.io/docs/gallery/_images/plot_hog_1.png"/>
            <p:cNvPicPr>
              <a:picLocks noChangeAspect="1" noChangeArrowheads="1"/>
            </p:cNvPicPr>
            <p:nvPr/>
          </p:nvPicPr>
          <p:blipFill rotWithShape="1">
            <a:blip r:embed="rId32">
              <a:extLst>
                <a:ext uri="{28A0092B-C50C-407E-A947-70E740481C1C}">
                  <a14:useLocalDpi xmlns:a14="http://schemas.microsoft.com/office/drawing/2010/main" val="0"/>
                </a:ext>
              </a:extLst>
            </a:blip>
            <a:srcRect l="12447" t="17065" r="6428" b="10173"/>
            <a:stretch/>
          </p:blipFill>
          <p:spPr bwMode="auto">
            <a:xfrm>
              <a:off x="650205" y="4882896"/>
              <a:ext cx="1794352" cy="804672"/>
            </a:xfrm>
            <a:prstGeom prst="rect">
              <a:avLst/>
            </a:prstGeom>
            <a:noFill/>
            <a:extLst>
              <a:ext uri="{909E8E84-426E-40dd-AFC4-6F175D3DCCD1}">
                <a14:hiddenFill xmlns="" xmlns:a14="http://schemas.microsoft.com/office/drawing/2010/main">
                  <a:solidFill>
                    <a:srgbClr val="FFFFFF"/>
                  </a:solidFill>
                </a14:hiddenFill>
              </a:ext>
            </a:extLst>
          </p:spPr>
        </p:pic>
        <p:sp>
          <p:nvSpPr>
            <p:cNvPr id="47" name="Content Placeholder 2"/>
            <p:cNvSpPr txBox="1">
              <a:spLocks/>
            </p:cNvSpPr>
            <p:nvPr/>
          </p:nvSpPr>
          <p:spPr>
            <a:xfrm>
              <a:off x="245733" y="4660882"/>
              <a:ext cx="2392231" cy="22201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700" b="1" dirty="0" smtClean="0">
                  <a:solidFill>
                    <a:schemeClr val="tx1"/>
                  </a:solidFill>
                </a:rPr>
                <a:t>Histogram of Orienting Gradients</a:t>
              </a:r>
            </a:p>
          </p:txBody>
        </p:sp>
      </p:grpSp>
      <p:sp>
        <p:nvSpPr>
          <p:cNvPr id="49" name="Content Placeholder 2"/>
          <p:cNvSpPr txBox="1">
            <a:spLocks/>
          </p:cNvSpPr>
          <p:nvPr/>
        </p:nvSpPr>
        <p:spPr>
          <a:xfrm>
            <a:off x="6314556" y="3711772"/>
            <a:ext cx="2512860" cy="1385688"/>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700" dirty="0" smtClean="0">
                <a:solidFill>
                  <a:schemeClr val="tx1"/>
                </a:solidFill>
              </a:rPr>
              <a:t>Through a combination of discovering more complex models and preprocessing and augmenting features in a more sophisticated manner, we were able to increase our accuracy over time. Our biggest leaps in accuracy were when we changed the models we used, as seen between models 0 and 1, 1 and 2, and 4 and 5. </a:t>
            </a:r>
          </a:p>
          <a:p>
            <a:pPr algn="l"/>
            <a:r>
              <a:rPr lang="en-US" sz="700" dirty="0" smtClean="0">
                <a:solidFill>
                  <a:schemeClr val="tx1"/>
                </a:solidFill>
              </a:rPr>
              <a:t>Our newest model, a convolutional neural network, is full of potential. Currently, without optimizing </a:t>
            </a:r>
            <a:r>
              <a:rPr lang="en-US" sz="700" dirty="0" err="1" smtClean="0">
                <a:solidFill>
                  <a:schemeClr val="tx1"/>
                </a:solidFill>
              </a:rPr>
              <a:t>hyperparameters</a:t>
            </a:r>
            <a:r>
              <a:rPr lang="en-US" sz="700" dirty="0" smtClean="0">
                <a:solidFill>
                  <a:schemeClr val="tx1"/>
                </a:solidFill>
              </a:rPr>
              <a:t>, we have achieved an accuracy of 86%. </a:t>
            </a:r>
            <a:r>
              <a:rPr lang="en-US" sz="700" dirty="0">
                <a:solidFill>
                  <a:schemeClr val="tx1"/>
                </a:solidFill>
              </a:rPr>
              <a:t>W</a:t>
            </a:r>
            <a:r>
              <a:rPr lang="en-US" sz="700" dirty="0" smtClean="0">
                <a:solidFill>
                  <a:schemeClr val="tx1"/>
                </a:solidFill>
              </a:rPr>
              <a:t>e hypothesize that it will reach an accuracy of 90% or more once we have maximized the model’s potential through increased layering, use of dropout, and leaky </a:t>
            </a:r>
            <a:r>
              <a:rPr lang="en-US" sz="700" dirty="0" err="1" smtClean="0">
                <a:solidFill>
                  <a:schemeClr val="tx1"/>
                </a:solidFill>
              </a:rPr>
              <a:t>ReLUs</a:t>
            </a:r>
            <a:r>
              <a:rPr lang="en-US" sz="700" dirty="0" smtClean="0">
                <a:solidFill>
                  <a:schemeClr val="tx1"/>
                </a:solidFill>
              </a:rPr>
              <a:t>. Potential alterations to model architecture, such as Residual Learning models could also improve our score.</a:t>
            </a:r>
            <a:endParaRPr lang="en-US" sz="700" dirty="0">
              <a:solidFill>
                <a:schemeClr val="tx1"/>
              </a:solidFill>
            </a:endParaRPr>
          </a:p>
        </p:txBody>
      </p:sp>
      <p:grpSp>
        <p:nvGrpSpPr>
          <p:cNvPr id="21" name="Group 20"/>
          <p:cNvGrpSpPr/>
          <p:nvPr/>
        </p:nvGrpSpPr>
        <p:grpSpPr>
          <a:xfrm>
            <a:off x="-133139" y="5667533"/>
            <a:ext cx="2320079" cy="838315"/>
            <a:chOff x="245733" y="5687568"/>
            <a:chExt cx="2392231" cy="861876"/>
          </a:xfrm>
        </p:grpSpPr>
        <p:pic>
          <p:nvPicPr>
            <p:cNvPr id="16" name="Picture 15"/>
            <p:cNvPicPr>
              <a:picLocks noChangeAspect="1"/>
            </p:cNvPicPr>
            <p:nvPr/>
          </p:nvPicPr>
          <p:blipFill>
            <a:blip r:embed="rId33"/>
            <a:stretch>
              <a:fillRect/>
            </a:stretch>
          </p:blipFill>
          <p:spPr>
            <a:xfrm>
              <a:off x="763272" y="5851451"/>
              <a:ext cx="1365116" cy="697993"/>
            </a:xfrm>
            <a:prstGeom prst="rect">
              <a:avLst/>
            </a:prstGeom>
          </p:spPr>
        </p:pic>
        <p:sp>
          <p:nvSpPr>
            <p:cNvPr id="48" name="Content Placeholder 2"/>
            <p:cNvSpPr txBox="1">
              <a:spLocks/>
            </p:cNvSpPr>
            <p:nvPr/>
          </p:nvSpPr>
          <p:spPr>
            <a:xfrm>
              <a:off x="245733" y="5687568"/>
              <a:ext cx="2392231" cy="22201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700" b="1" dirty="0" smtClean="0">
                  <a:solidFill>
                    <a:schemeClr val="tx1"/>
                  </a:solidFill>
                </a:rPr>
                <a:t>Feature Augmentation via Flipping and Clipping</a:t>
              </a:r>
            </a:p>
          </p:txBody>
        </p:sp>
        <p:sp>
          <p:nvSpPr>
            <p:cNvPr id="17" name="Rectangle 16"/>
            <p:cNvSpPr/>
            <p:nvPr/>
          </p:nvSpPr>
          <p:spPr>
            <a:xfrm>
              <a:off x="1488768" y="6121030"/>
              <a:ext cx="407406" cy="343409"/>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488768" y="5951678"/>
              <a:ext cx="410740" cy="163883"/>
            </a:xfrm>
            <a:prstGeom prst="rect">
              <a:avLst/>
            </a:prstGeom>
            <a:solidFill>
              <a:srgbClr val="D0D0CE">
                <a:alpha val="3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rot="5400000">
              <a:off x="1757567" y="6093621"/>
              <a:ext cx="512761" cy="228879"/>
            </a:xfrm>
            <a:prstGeom prst="rect">
              <a:avLst/>
            </a:prstGeom>
            <a:solidFill>
              <a:srgbClr val="D0D0CE">
                <a:alpha val="3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p:cNvSpPr txBox="1"/>
          <p:nvPr/>
        </p:nvSpPr>
        <p:spPr>
          <a:xfrm>
            <a:off x="1886332" y="4888752"/>
            <a:ext cx="770691" cy="1569660"/>
          </a:xfrm>
          <a:prstGeom prst="rect">
            <a:avLst/>
          </a:prstGeom>
          <a:noFill/>
        </p:spPr>
        <p:txBody>
          <a:bodyPr wrap="square" rtlCol="0">
            <a:spAutoFit/>
          </a:bodyPr>
          <a:lstStyle/>
          <a:p>
            <a:r>
              <a:rPr lang="en-US" sz="600" dirty="0" smtClean="0"/>
              <a:t>One of the key factors in creating a reliable model is image preprocessing. Normalizing the data, also known as whitening, as well as flipping clipping into smaller images play huge rolls in normalizing a photo into the features a model should learn.</a:t>
            </a:r>
            <a:endParaRPr lang="en-US" sz="600" dirty="0"/>
          </a:p>
        </p:txBody>
      </p:sp>
      <p:sp>
        <p:nvSpPr>
          <p:cNvPr id="20" name="TextBox 19"/>
          <p:cNvSpPr txBox="1"/>
          <p:nvPr/>
        </p:nvSpPr>
        <p:spPr>
          <a:xfrm rot="10800000" flipV="1">
            <a:off x="5971168" y="1125731"/>
            <a:ext cx="937941" cy="200055"/>
          </a:xfrm>
          <a:prstGeom prst="rect">
            <a:avLst/>
          </a:prstGeom>
          <a:noFill/>
        </p:spPr>
        <p:txBody>
          <a:bodyPr wrap="square" rtlCol="0">
            <a:spAutoFit/>
          </a:bodyPr>
          <a:lstStyle/>
          <a:p>
            <a:r>
              <a:rPr lang="en-US" sz="700" b="1" dirty="0" smtClean="0"/>
              <a:t>Our Current Model</a:t>
            </a:r>
            <a:endParaRPr lang="en-US" sz="700" b="1" dirty="0"/>
          </a:p>
        </p:txBody>
      </p:sp>
      <p:sp>
        <p:nvSpPr>
          <p:cNvPr id="51" name="Flowchart: Multidocument 50"/>
          <p:cNvSpPr/>
          <p:nvPr/>
        </p:nvSpPr>
        <p:spPr>
          <a:xfrm>
            <a:off x="5378843" y="1394658"/>
            <a:ext cx="583562" cy="379314"/>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Pre-processed</a:t>
            </a:r>
          </a:p>
          <a:p>
            <a:pPr algn="ctr"/>
            <a:r>
              <a:rPr lang="en-US" sz="600" dirty="0" smtClean="0"/>
              <a:t>Image</a:t>
            </a:r>
            <a:endParaRPr lang="en-US" sz="600" dirty="0"/>
          </a:p>
        </p:txBody>
      </p:sp>
      <p:grpSp>
        <p:nvGrpSpPr>
          <p:cNvPr id="25" name="Group 24"/>
          <p:cNvGrpSpPr/>
          <p:nvPr/>
        </p:nvGrpSpPr>
        <p:grpSpPr>
          <a:xfrm>
            <a:off x="5978789" y="1360693"/>
            <a:ext cx="1149656" cy="372846"/>
            <a:chOff x="5978789" y="1500901"/>
            <a:chExt cx="1149656" cy="372846"/>
          </a:xfrm>
        </p:grpSpPr>
        <p:sp>
          <p:nvSpPr>
            <p:cNvPr id="23" name="Flowchart: Multidocument 22"/>
            <p:cNvSpPr/>
            <p:nvPr/>
          </p:nvSpPr>
          <p:spPr>
            <a:xfrm>
              <a:off x="5978789" y="1500901"/>
              <a:ext cx="442347" cy="372846"/>
            </a:xfrm>
            <a:prstGeom prst="flowChartMultidocumen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600" dirty="0" smtClean="0"/>
                <a:t>conv1</a:t>
              </a:r>
              <a:endParaRPr lang="en-US" dirty="0"/>
            </a:p>
          </p:txBody>
        </p:sp>
        <p:sp>
          <p:nvSpPr>
            <p:cNvPr id="52" name="Flowchart: Multidocument 51"/>
            <p:cNvSpPr/>
            <p:nvPr/>
          </p:nvSpPr>
          <p:spPr>
            <a:xfrm>
              <a:off x="6364536" y="1553860"/>
              <a:ext cx="395019" cy="287280"/>
            </a:xfrm>
            <a:prstGeom prst="flowChartMultidocumen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600" dirty="0" smtClean="0"/>
                <a:t>pool1</a:t>
              </a:r>
              <a:endParaRPr lang="en-US" dirty="0"/>
            </a:p>
          </p:txBody>
        </p:sp>
        <p:sp>
          <p:nvSpPr>
            <p:cNvPr id="53" name="Flowchart: Multidocument 52"/>
            <p:cNvSpPr/>
            <p:nvPr/>
          </p:nvSpPr>
          <p:spPr>
            <a:xfrm>
              <a:off x="6720657" y="1553860"/>
              <a:ext cx="407788" cy="287280"/>
            </a:xfrm>
            <a:prstGeom prst="flowChartMultidocumen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600" dirty="0" smtClean="0"/>
                <a:t>norm1</a:t>
              </a:r>
              <a:endParaRPr lang="en-US" dirty="0"/>
            </a:p>
          </p:txBody>
        </p:sp>
      </p:grpSp>
      <p:grpSp>
        <p:nvGrpSpPr>
          <p:cNvPr id="36" name="Group 35"/>
          <p:cNvGrpSpPr/>
          <p:nvPr/>
        </p:nvGrpSpPr>
        <p:grpSpPr>
          <a:xfrm>
            <a:off x="5418838" y="1964649"/>
            <a:ext cx="1212383" cy="374095"/>
            <a:chOff x="5418838" y="2104857"/>
            <a:chExt cx="1212383" cy="374095"/>
          </a:xfrm>
        </p:grpSpPr>
        <p:sp>
          <p:nvSpPr>
            <p:cNvPr id="55" name="Flowchart: Multidocument 54"/>
            <p:cNvSpPr/>
            <p:nvPr/>
          </p:nvSpPr>
          <p:spPr>
            <a:xfrm>
              <a:off x="5418838" y="2106106"/>
              <a:ext cx="442347" cy="372846"/>
            </a:xfrm>
            <a:prstGeom prst="flowChartMultidocument">
              <a:avLst/>
            </a:prstGeom>
            <a:scene3d>
              <a:camera prst="orthographicFront">
                <a:rot lat="60000" lon="60000" rev="6000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700" dirty="0" smtClean="0"/>
                <a:t>conv2</a:t>
              </a:r>
              <a:endParaRPr lang="en-US" dirty="0"/>
            </a:p>
          </p:txBody>
        </p:sp>
        <p:sp>
          <p:nvSpPr>
            <p:cNvPr id="56" name="Flowchart: Multidocument 55"/>
            <p:cNvSpPr/>
            <p:nvPr/>
          </p:nvSpPr>
          <p:spPr>
            <a:xfrm>
              <a:off x="5804585" y="2104857"/>
              <a:ext cx="475879" cy="341488"/>
            </a:xfrm>
            <a:prstGeom prst="flowChartMultidocumen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600" dirty="0" smtClean="0"/>
                <a:t>norm2</a:t>
              </a:r>
              <a:endParaRPr lang="en-US" dirty="0"/>
            </a:p>
          </p:txBody>
        </p:sp>
        <p:sp>
          <p:nvSpPr>
            <p:cNvPr id="57" name="Flowchart: Multidocument 56"/>
            <p:cNvSpPr/>
            <p:nvPr/>
          </p:nvSpPr>
          <p:spPr>
            <a:xfrm>
              <a:off x="6223433" y="2116282"/>
              <a:ext cx="407788" cy="287280"/>
            </a:xfrm>
            <a:prstGeom prst="flowChartMultidocumen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600" dirty="0" smtClean="0"/>
                <a:t>Pool 2</a:t>
              </a:r>
              <a:endParaRPr lang="en-US" dirty="0"/>
            </a:p>
          </p:txBody>
        </p:sp>
      </p:grpSp>
      <p:sp>
        <p:nvSpPr>
          <p:cNvPr id="28" name="Flowchart: Multidocument 27"/>
          <p:cNvSpPr/>
          <p:nvPr/>
        </p:nvSpPr>
        <p:spPr>
          <a:xfrm>
            <a:off x="6773048" y="2097771"/>
            <a:ext cx="355397" cy="206689"/>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fc</a:t>
            </a:r>
            <a:endParaRPr lang="en-US" dirty="0"/>
          </a:p>
        </p:txBody>
      </p:sp>
      <p:sp>
        <p:nvSpPr>
          <p:cNvPr id="58" name="Flowchart: Multidocument 57"/>
          <p:cNvSpPr/>
          <p:nvPr/>
        </p:nvSpPr>
        <p:spPr>
          <a:xfrm>
            <a:off x="6615831" y="2183798"/>
            <a:ext cx="355397" cy="206689"/>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fc</a:t>
            </a:r>
            <a:endParaRPr lang="en-US" sz="700" dirty="0"/>
          </a:p>
        </p:txBody>
      </p:sp>
      <p:grpSp>
        <p:nvGrpSpPr>
          <p:cNvPr id="63" name="Group 62"/>
          <p:cNvGrpSpPr/>
          <p:nvPr/>
        </p:nvGrpSpPr>
        <p:grpSpPr>
          <a:xfrm>
            <a:off x="5418838" y="2519276"/>
            <a:ext cx="1661368" cy="159794"/>
            <a:chOff x="5418838" y="2673530"/>
            <a:chExt cx="1661368" cy="159794"/>
          </a:xfrm>
        </p:grpSpPr>
        <p:sp>
          <p:nvSpPr>
            <p:cNvPr id="59" name="Rectangle 58"/>
            <p:cNvSpPr/>
            <p:nvPr/>
          </p:nvSpPr>
          <p:spPr>
            <a:xfrm>
              <a:off x="5418838" y="2673530"/>
              <a:ext cx="1661368" cy="159794"/>
            </a:xfrm>
            <a:prstGeom prst="rect">
              <a:avLst/>
            </a:prstGeom>
            <a:gradFill>
              <a:gsLst>
                <a:gs pos="0">
                  <a:schemeClr val="accent3">
                    <a:lumMod val="75000"/>
                  </a:schemeClr>
                </a:gs>
                <a:gs pos="0">
                  <a:schemeClr val="accent3">
                    <a:lumMod val="75000"/>
                  </a:schemeClr>
                </a:gs>
                <a:gs pos="100000">
                  <a:schemeClr val="accent3">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477583" y="2704713"/>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4" name="Oval 63"/>
            <p:cNvSpPr/>
            <p:nvPr/>
          </p:nvSpPr>
          <p:spPr>
            <a:xfrm>
              <a:off x="5640168" y="2707676"/>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5" name="Oval 64"/>
            <p:cNvSpPr/>
            <p:nvPr/>
          </p:nvSpPr>
          <p:spPr>
            <a:xfrm>
              <a:off x="5799664" y="2707993"/>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6" name="Oval 65"/>
            <p:cNvSpPr/>
            <p:nvPr/>
          </p:nvSpPr>
          <p:spPr>
            <a:xfrm>
              <a:off x="6416214" y="2704713"/>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7" name="Oval 66"/>
            <p:cNvSpPr/>
            <p:nvPr/>
          </p:nvSpPr>
          <p:spPr>
            <a:xfrm>
              <a:off x="6578799" y="2713772"/>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8" name="Oval 67"/>
            <p:cNvSpPr/>
            <p:nvPr/>
          </p:nvSpPr>
          <p:spPr>
            <a:xfrm>
              <a:off x="6738295" y="2707993"/>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Oval 68"/>
            <p:cNvSpPr/>
            <p:nvPr/>
          </p:nvSpPr>
          <p:spPr>
            <a:xfrm>
              <a:off x="5940811" y="2711811"/>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0" name="Oval 69"/>
            <p:cNvSpPr/>
            <p:nvPr/>
          </p:nvSpPr>
          <p:spPr>
            <a:xfrm>
              <a:off x="6103396" y="2714774"/>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1" name="Oval 70"/>
            <p:cNvSpPr/>
            <p:nvPr/>
          </p:nvSpPr>
          <p:spPr>
            <a:xfrm>
              <a:off x="6262892" y="2715091"/>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4" name="Oval 73"/>
            <p:cNvSpPr/>
            <p:nvPr/>
          </p:nvSpPr>
          <p:spPr>
            <a:xfrm>
              <a:off x="6914993" y="2701579"/>
              <a:ext cx="100257" cy="103696"/>
            </a:xfrm>
            <a:prstGeom prst="ellipse">
              <a:avLst/>
            </a:prstGeom>
            <a:gradFill>
              <a:gsLst>
                <a:gs pos="0">
                  <a:schemeClr val="bg1">
                    <a:lumMod val="7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2048" name="TextBox 2047"/>
          <p:cNvSpPr txBox="1"/>
          <p:nvPr/>
        </p:nvSpPr>
        <p:spPr>
          <a:xfrm>
            <a:off x="3578770" y="2803220"/>
            <a:ext cx="3427291" cy="461665"/>
          </a:xfrm>
          <a:prstGeom prst="rect">
            <a:avLst/>
          </a:prstGeom>
          <a:noFill/>
        </p:spPr>
        <p:txBody>
          <a:bodyPr wrap="square" rtlCol="0">
            <a:spAutoFit/>
          </a:bodyPr>
          <a:lstStyle/>
          <a:p>
            <a:r>
              <a:rPr lang="en-US" sz="600" dirty="0" smtClean="0"/>
              <a:t>images as mentioned in the section below sends it first through it’s first convolution, which takes the activation and applies a </a:t>
            </a:r>
            <a:r>
              <a:rPr lang="en-US" sz="600" dirty="0" err="1" smtClean="0"/>
              <a:t>ReLU</a:t>
            </a:r>
            <a:r>
              <a:rPr lang="en-US" sz="600" dirty="0" smtClean="0"/>
              <a:t> nonlinearity. We then max pool and normalize to decrease dimensions and </a:t>
            </a:r>
            <a:r>
              <a:rPr lang="en-US" sz="600" dirty="0" err="1" smtClean="0"/>
              <a:t>recenter</a:t>
            </a:r>
            <a:r>
              <a:rPr lang="en-US" sz="600" dirty="0" smtClean="0"/>
              <a:t> the image. Layer 2 does follows a similar pattern except that it normalizes before pooling. Finally, we have two fully connected layers followed by </a:t>
            </a:r>
            <a:r>
              <a:rPr lang="en-US" sz="600" dirty="0" err="1" smtClean="0"/>
              <a:t>ReLUs</a:t>
            </a:r>
            <a:r>
              <a:rPr lang="en-US" sz="600" dirty="0" smtClean="0"/>
              <a:t> that flow into a final </a:t>
            </a:r>
            <a:r>
              <a:rPr lang="en-US" sz="600" dirty="0" err="1" smtClean="0"/>
              <a:t>Softmax</a:t>
            </a:r>
            <a:r>
              <a:rPr lang="en-US" sz="600" dirty="0" smtClean="0"/>
              <a:t> classifier.</a:t>
            </a:r>
            <a:endParaRPr lang="en-US" sz="600" dirty="0"/>
          </a:p>
        </p:txBody>
      </p:sp>
    </p:spTree>
    <p:extLst>
      <p:ext uri="{BB962C8B-B14F-4D97-AF65-F5344CB8AC3E}">
        <p14:creationId xmlns:p14="http://schemas.microsoft.com/office/powerpoint/2010/main" val="3713845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283</TotalTime>
  <Words>624</Words>
  <Application>Microsoft Office PowerPoint</Application>
  <PresentationFormat>On-screen Show (4:3)</PresentationFormat>
  <Paragraphs>79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Rice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Xilin Liu</dc:creator>
  <cp:lastModifiedBy>Raymond Cano</cp:lastModifiedBy>
  <cp:revision>25</cp:revision>
  <dcterms:created xsi:type="dcterms:W3CDTF">2016-04-18T18:19:02Z</dcterms:created>
  <dcterms:modified xsi:type="dcterms:W3CDTF">2016-04-20T03:05:14Z</dcterms:modified>
</cp:coreProperties>
</file>