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0A86-5136-4125-8939-80E9D13BE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2AA04-273B-44C7-A576-B57F1A27E8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7F9E4-3780-4D43-A3C2-4336D1E0278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86B74-6219-48B1-A41A-5AA1FA893A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812A9-32B0-47BC-941C-20CC11626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00D45F-3751-4C62-B70F-115A13CEF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data.html" TargetMode="External"/><Relationship Id="rId2" Type="http://schemas.openxmlformats.org/officeDocument/2006/relationships/hyperlink" Target="https://data.sfgov.org/Public-Safety/Police-Department-Incidents/tmnf-yv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s.geoname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222C-F142-4FBE-ACCF-B2CBCEF6E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SFPD Activities trends</a:t>
            </a:r>
            <a:br>
              <a:rPr lang="en-US" sz="3600" dirty="0"/>
            </a:br>
            <a:r>
              <a:rPr lang="en-US" sz="1400" dirty="0"/>
              <a:t>2010 through 2017</a:t>
            </a:r>
            <a:br>
              <a:rPr lang="en-US" sz="1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26E6-C526-493D-8B8F-74CEE3E1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Beatriz Shetkar		Ray Sheng</a:t>
            </a:r>
          </a:p>
          <a:p>
            <a:r>
              <a:rPr lang="en-US" sz="1800" dirty="0"/>
              <a:t>Abdullah Alfai		Alex Leontiev				Jan. 20, 2018</a:t>
            </a:r>
          </a:p>
        </p:txBody>
      </p:sp>
    </p:spTree>
    <p:extLst>
      <p:ext uri="{BB962C8B-B14F-4D97-AF65-F5344CB8AC3E}">
        <p14:creationId xmlns:p14="http://schemas.microsoft.com/office/powerpoint/2010/main" val="23377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99D-3702-44E7-8096-1E21E3D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C99F-3E7D-4DB0-B2BF-F38A4247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7295"/>
            <a:ext cx="10820400" cy="44888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Investigate a relevant local topic</a:t>
            </a:r>
          </a:p>
          <a:p>
            <a:pPr lvl="1"/>
            <a:r>
              <a:rPr lang="en-US" dirty="0"/>
              <a:t>Work with up-to-date data sets</a:t>
            </a:r>
          </a:p>
          <a:p>
            <a:pPr lvl="1"/>
            <a:r>
              <a:rPr lang="en-US" dirty="0"/>
              <a:t>SF Open Data our starting point – sfdata.org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of interest</a:t>
            </a:r>
          </a:p>
          <a:p>
            <a:pPr lvl="1"/>
            <a:r>
              <a:rPr lang="en-US" dirty="0"/>
              <a:t>What are general trends and makeup of types of crime in SF?</a:t>
            </a:r>
          </a:p>
          <a:p>
            <a:pPr lvl="1"/>
            <a:r>
              <a:rPr lang="en-US" dirty="0"/>
              <a:t>Are there temporal and geographic area correlations with criminal activity?</a:t>
            </a:r>
          </a:p>
          <a:p>
            <a:pPr lvl="1"/>
            <a:r>
              <a:rPr lang="en-US" dirty="0"/>
              <a:t>Are there any socioeconomic relationships?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sources</a:t>
            </a:r>
          </a:p>
          <a:p>
            <a:pPr lvl="1"/>
            <a:r>
              <a:rPr lang="en-US" dirty="0"/>
              <a:t>Primary source:  SFPD Incident Report</a:t>
            </a:r>
            <a:br>
              <a:rPr lang="en-US" dirty="0"/>
            </a:br>
            <a:r>
              <a:rPr lang="en-US" dirty="0">
                <a:hlinkClick r:id="rId2"/>
              </a:rPr>
              <a:t>https://data.sfgov.org/Public-Safety/Police-Department-Incidents/tmnf-yvry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Census Bureau ACS reports</a:t>
            </a:r>
            <a:br>
              <a:rPr lang="en-US" dirty="0"/>
            </a:br>
            <a:r>
              <a:rPr lang="en-US" dirty="0">
                <a:hlinkClick r:id="rId3"/>
              </a:rPr>
              <a:t>https://www.census.gov/programs-surveys/acs/data.html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9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470-0589-4CFA-816A-D9D4A96E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600D-D757-4A2F-96F6-F390E73E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Logistics and definitions</a:t>
            </a:r>
          </a:p>
          <a:p>
            <a:pPr lvl="1"/>
            <a:r>
              <a:rPr lang="en-US" dirty="0"/>
              <a:t>Large data set – SFPD Incident Report CSV 2.2M records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current decade – 2010 - 2017</a:t>
            </a:r>
          </a:p>
          <a:p>
            <a:pPr lvl="1"/>
            <a:r>
              <a:rPr lang="en-US" dirty="0"/>
              <a:t>Crime vs. police incident – 39 categories of incidents, not all criminal activity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Focused on select types of incidents – top ten list</a:t>
            </a:r>
          </a:p>
          <a:p>
            <a:pPr lvl="1"/>
            <a:r>
              <a:rPr lang="en-US" dirty="0"/>
              <a:t>No common definition of locales – SFPD district vs. city neighborhoods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Decided on zip code</a:t>
            </a:r>
          </a:p>
          <a:p>
            <a:pPr lvl="2">
              <a:buFont typeface="Century Gothic" panose="020B0502020202020204" pitchFamily="34" charset="0"/>
              <a:buChar char="–"/>
            </a:pPr>
            <a:r>
              <a:rPr lang="en-US" dirty="0"/>
              <a:t>Used </a:t>
            </a:r>
            <a:r>
              <a:rPr lang="en-US" dirty="0">
                <a:hlinkClick r:id="rId2"/>
              </a:rPr>
              <a:t>http://ws.geonames.org</a:t>
            </a:r>
            <a:r>
              <a:rPr lang="en-US" dirty="0"/>
              <a:t> for zip code lookup</a:t>
            </a:r>
            <a:br>
              <a:rPr lang="en-US" dirty="0"/>
            </a:br>
            <a:r>
              <a:rPr lang="en-US" dirty="0"/>
              <a:t>Metering issue mitigated by keeping track of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cleanup</a:t>
            </a:r>
          </a:p>
          <a:p>
            <a:pPr lvl="1"/>
            <a:r>
              <a:rPr lang="en-US" dirty="0"/>
              <a:t>Moving large CSV and loading them time consuming – zip to the rescue</a:t>
            </a:r>
          </a:p>
          <a:p>
            <a:pPr lvl="1"/>
            <a:r>
              <a:rPr lang="en-US" dirty="0"/>
              <a:t>Used shape, columns, statistics, duplicate, </a:t>
            </a:r>
            <a:r>
              <a:rPr lang="en-US" dirty="0" err="1"/>
              <a:t>dtypes</a:t>
            </a:r>
            <a:r>
              <a:rPr lang="en-US" dirty="0"/>
              <a:t>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272041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5B6-0E0E-473D-91BB-4F779D3E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959702" cy="1293028"/>
          </a:xfrm>
        </p:spPr>
        <p:txBody>
          <a:bodyPr>
            <a:normAutofit/>
          </a:bodyPr>
          <a:lstStyle/>
          <a:p>
            <a:r>
              <a:rPr lang="en-US" sz="2800" dirty="0"/>
              <a:t>approach, findings, follow-on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3286-3946-452C-A5CD-9D31B61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2194560"/>
            <a:ext cx="11483162" cy="4024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 an iterative</a:t>
            </a:r>
          </a:p>
          <a:p>
            <a:pPr lvl="1"/>
            <a:r>
              <a:rPr lang="en-US" dirty="0"/>
              <a:t>All worked on data wrangling, then focused on individual questions</a:t>
            </a:r>
          </a:p>
          <a:p>
            <a:pPr lvl="1"/>
            <a:r>
              <a:rPr lang="en-US" dirty="0"/>
              <a:t>Code structure reflected the independent nature of questions</a:t>
            </a:r>
          </a:p>
          <a:p>
            <a:pPr lvl="1"/>
            <a:r>
              <a:rPr lang="en-US" dirty="0"/>
              <a:t>Started high level, drilled down into details, focused on relevant areas of interest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level findings</a:t>
            </a:r>
          </a:p>
          <a:p>
            <a:pPr lvl="1"/>
            <a:r>
              <a:rPr lang="en-US" dirty="0"/>
              <a:t>Overall increase in </a:t>
            </a:r>
            <a:r>
              <a:rPr lang="en-US" dirty="0">
                <a:hlinkClick r:id="rId2" action="ppaction://hlinksldjump"/>
              </a:rPr>
              <a:t>annual</a:t>
            </a:r>
            <a:r>
              <a:rPr lang="en-US" dirty="0"/>
              <a:t> incidents commensurate with population increase; fairly similar </a:t>
            </a:r>
            <a:r>
              <a:rPr lang="en-US" dirty="0">
                <a:hlinkClick r:id="rId3" action="ppaction://hlinksldjump"/>
              </a:rPr>
              <a:t>mix of incident</a:t>
            </a:r>
            <a:r>
              <a:rPr lang="en-US" dirty="0"/>
              <a:t> types for zip codes</a:t>
            </a:r>
          </a:p>
          <a:p>
            <a:pPr lvl="1"/>
            <a:r>
              <a:rPr lang="en-US" dirty="0"/>
              <a:t>Additional insights by individual team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new areas would we explore, given more time?</a:t>
            </a:r>
          </a:p>
          <a:p>
            <a:pPr lvl="1"/>
            <a:r>
              <a:rPr lang="en-US" dirty="0"/>
              <a:t>Map zip codes to neighborhoods</a:t>
            </a:r>
          </a:p>
          <a:p>
            <a:pPr lvl="1"/>
            <a:r>
              <a:rPr lang="en-US" dirty="0"/>
              <a:t>Apply geospatial techniques to identify hot spots</a:t>
            </a:r>
          </a:p>
          <a:p>
            <a:pPr lvl="1"/>
            <a:r>
              <a:rPr lang="en-US" dirty="0"/>
              <a:t>Use google API to relate hot spot info to landmarks – tourist attraction areas, schools</a:t>
            </a:r>
          </a:p>
        </p:txBody>
      </p:sp>
    </p:spTree>
    <p:extLst>
      <p:ext uri="{BB962C8B-B14F-4D97-AF65-F5344CB8AC3E}">
        <p14:creationId xmlns:p14="http://schemas.microsoft.com/office/powerpoint/2010/main" val="234622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3B72-83DE-49C0-B20C-340C860B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5DBEB-710A-4341-ABE3-EA3E938325B3}"/>
              </a:ext>
            </a:extLst>
          </p:cNvPr>
          <p:cNvSpPr txBox="1"/>
          <p:nvPr/>
        </p:nvSpPr>
        <p:spPr>
          <a:xfrm>
            <a:off x="4359349" y="3593805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 shots of plots &amp; Jupyter notebooks</a:t>
            </a:r>
          </a:p>
          <a:p>
            <a:r>
              <a:rPr lang="en-US" dirty="0"/>
              <a:t>2-4 slides per person</a:t>
            </a:r>
          </a:p>
        </p:txBody>
      </p:sp>
    </p:spTree>
    <p:extLst>
      <p:ext uri="{BB962C8B-B14F-4D97-AF65-F5344CB8AC3E}">
        <p14:creationId xmlns:p14="http://schemas.microsoft.com/office/powerpoint/2010/main" val="57570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9E3E99-1CF1-4602-B15B-F7743208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64870"/>
            <a:ext cx="10387360" cy="5793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242EF-09D9-45D9-A780-4484C9E7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D5A09-1EED-4DFD-A21D-C5CEED9528BC}"/>
              </a:ext>
            </a:extLst>
          </p:cNvPr>
          <p:cNvSpPr txBox="1"/>
          <p:nvPr/>
        </p:nvSpPr>
        <p:spPr>
          <a:xfrm>
            <a:off x="11073161" y="64342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E102E-CA40-4D92-A308-538B9B98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5" y="1006996"/>
            <a:ext cx="9896355" cy="5851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2C817-15E8-4CA5-B768-249A0A9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mix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CC4E-9CA9-4B1D-AC49-0271FB8DEA90}"/>
              </a:ext>
            </a:extLst>
          </p:cNvPr>
          <p:cNvSpPr txBox="1"/>
          <p:nvPr/>
        </p:nvSpPr>
        <p:spPr>
          <a:xfrm>
            <a:off x="11389483" y="65049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007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435</TotalTime>
  <Words>273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Vapor Trail</vt:lpstr>
      <vt:lpstr>SFPD Activities trends 2010 through 2017 </vt:lpstr>
      <vt:lpstr>summary</vt:lpstr>
      <vt:lpstr>Challenges</vt:lpstr>
      <vt:lpstr>approach, findings, follow-on work</vt:lpstr>
      <vt:lpstr>Individual slides</vt:lpstr>
      <vt:lpstr>Annual pattern</vt:lpstr>
      <vt:lpstr>Incident mix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SFPD Activities &amp; criminal trends 2010 through 2017</dc:title>
  <dc:creator>Leontiev</dc:creator>
  <cp:lastModifiedBy>Leontiev</cp:lastModifiedBy>
  <cp:revision>23</cp:revision>
  <cp:lastPrinted>2018-01-17T23:44:55Z</cp:lastPrinted>
  <dcterms:created xsi:type="dcterms:W3CDTF">2018-01-17T21:34:33Z</dcterms:created>
  <dcterms:modified xsi:type="dcterms:W3CDTF">2018-01-18T20:38:10Z</dcterms:modified>
</cp:coreProperties>
</file>