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5"/>
  </p:notes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Lst>
  <p:sldSz cx="9144000" cy="5143500" type="screen16x9"/>
  <p:notesSz cx="6858000" cy="9144000"/>
  <p:embeddedFontLst>
    <p:embeddedFont>
      <p:font typeface="Montserrat" panose="020B0604020202020204" charset="0"/>
      <p:regular r:id="rId16"/>
      <p:bold r:id="rId17"/>
      <p:italic r:id="rId18"/>
      <p:boldItalic r:id="rId19"/>
    </p:embeddedFont>
    <p:embeddedFont>
      <p:font typeface="Open Sans" panose="020B0604020202020204" charset="0"/>
      <p:regular r:id="rId20"/>
      <p:bold r:id="rId21"/>
      <p:italic r:id="rId22"/>
      <p:boldItalic r:id="rId23"/>
    </p:embeddedFont>
    <p:embeddedFont>
      <p:font typeface="Rajdhani"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5h2Okl5WNhHrCGDU4T6AqveM7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C92803-3DE1-4E79-A565-C70A45AF84E1}">
  <a:tblStyle styleId="{50C92803-3DE1-4E79-A565-C70A45AF84E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9" name="Google Shape;49;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
        <p:cNvGrpSpPr/>
        <p:nvPr/>
      </p:nvGrpSpPr>
      <p:grpSpPr>
        <a:xfrm>
          <a:off x="0" y="0"/>
          <a:ext cx="0" cy="0"/>
          <a:chOff x="0" y="0"/>
          <a:chExt cx="0" cy="0"/>
        </a:xfrm>
      </p:grpSpPr>
      <p:sp>
        <p:nvSpPr>
          <p:cNvPr id="77" name="Google Shape;77;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78" name="Google Shape;78;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39"/>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1pPr>
            <a:lvl2pPr marR="0" lvl="1"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2pPr>
            <a:lvl3pPr marR="0" lvl="2"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3pPr>
            <a:lvl4pPr marR="0" lvl="3"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4pPr>
            <a:lvl5pPr marR="0" lvl="4"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5pPr>
            <a:lvl6pPr marR="0" lvl="5"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6pPr>
            <a:lvl7pPr marR="0" lvl="6"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7pPr>
            <a:lvl8pPr marR="0" lvl="7"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8pPr>
            <a:lvl9pPr marR="0" lvl="8" algn="l" rtl="0">
              <a:lnSpc>
                <a:spcPct val="100000"/>
              </a:lnSpc>
              <a:spcBef>
                <a:spcPts val="0"/>
              </a:spcBef>
              <a:spcAft>
                <a:spcPts val="0"/>
              </a:spcAft>
              <a:buClr>
                <a:srgbClr val="000000"/>
              </a:buClr>
              <a:buSzPts val="5000"/>
              <a:buFont typeface="Arial"/>
              <a:buNone/>
              <a:defRPr sz="5000" b="1" i="0" u="none" strike="noStrike" cap="none">
                <a:solidFill>
                  <a:srgbClr val="FFFFFF"/>
                </a:solidFill>
                <a:latin typeface="Rajdhani"/>
                <a:ea typeface="Rajdhani"/>
                <a:cs typeface="Rajdhani"/>
                <a:sym typeface="Rajdhani"/>
              </a:defRPr>
            </a:lvl9pPr>
          </a:lstStyle>
          <a:p>
            <a:endParaRPr/>
          </a:p>
        </p:txBody>
      </p:sp>
      <p:pic>
        <p:nvPicPr>
          <p:cNvPr id="82" name="Google Shape;82;p39"/>
          <p:cNvPicPr preferRelativeResize="0"/>
          <p:nvPr/>
        </p:nvPicPr>
        <p:blipFill rotWithShape="1">
          <a:blip r:embed="rId3">
            <a:alphaModFix/>
          </a:blip>
          <a:srcRect/>
          <a:stretch/>
        </p:blipFill>
        <p:spPr>
          <a:xfrm>
            <a:off x="5965149" y="3700742"/>
            <a:ext cx="2416852" cy="10097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0"/>
        <p:cNvGrpSpPr/>
        <p:nvPr/>
      </p:nvGrpSpPr>
      <p:grpSpPr>
        <a:xfrm>
          <a:off x="0" y="0"/>
          <a:ext cx="0" cy="0"/>
          <a:chOff x="0" y="0"/>
          <a:chExt cx="0" cy="0"/>
        </a:xfrm>
      </p:grpSpPr>
      <p:sp>
        <p:nvSpPr>
          <p:cNvPr id="51" name="Google Shape;51;p2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52" name="Google Shape;52;p2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61" name="Google Shape;61;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9pPr>
          </a:lstStyle>
          <a:p>
            <a:endParaRPr/>
          </a:p>
        </p:txBody>
      </p:sp>
      <p:sp>
        <p:nvSpPr>
          <p:cNvPr id="66" name="Google Shape;66;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sp>
        <p:nvSpPr>
          <p:cNvPr id="68" name="Google Shape;68;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9"/>
        <p:cNvGrpSpPr/>
        <p:nvPr/>
      </p:nvGrpSpPr>
      <p:grpSpPr>
        <a:xfrm>
          <a:off x="0" y="0"/>
          <a:ext cx="0" cy="0"/>
          <a:chOff x="0" y="0"/>
          <a:chExt cx="0" cy="0"/>
        </a:xfrm>
      </p:grpSpPr>
      <p:sp>
        <p:nvSpPr>
          <p:cNvPr id="70" name="Google Shape;70;p35"/>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72" name="Google Shape;72;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73" name="Google Shape;73;p3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2"/>
        <p:cNvGrpSpPr/>
        <p:nvPr/>
      </p:nvGrpSpPr>
      <p:grpSpPr>
        <a:xfrm>
          <a:off x="0" y="0"/>
          <a:ext cx="0" cy="0"/>
          <a:chOff x="0" y="0"/>
          <a:chExt cx="0" cy="0"/>
        </a:xfrm>
      </p:grpSpPr>
      <p:cxnSp>
        <p:nvCxnSpPr>
          <p:cNvPr id="43" name="Google Shape;43;p26"/>
          <p:cNvCxnSpPr/>
          <p:nvPr/>
        </p:nvCxnSpPr>
        <p:spPr>
          <a:xfrm rot="10800000" flipH="1">
            <a:off x="-15600" y="4860825"/>
            <a:ext cx="9175200" cy="5400"/>
          </a:xfrm>
          <a:prstGeom prst="straightConnector1">
            <a:avLst/>
          </a:prstGeom>
          <a:noFill/>
          <a:ln w="9525" cap="flat" cmpd="sng">
            <a:solidFill>
              <a:srgbClr val="FCD8D6"/>
            </a:solidFill>
            <a:prstDash val="dot"/>
            <a:round/>
            <a:headEnd type="none" w="sm" len="sm"/>
            <a:tailEnd type="none" w="sm" len="sm"/>
          </a:ln>
        </p:spPr>
      </p:cxnSp>
      <p:sp>
        <p:nvSpPr>
          <p:cNvPr id="44" name="Google Shape;44;p26"/>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6"/>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s" sz="900" b="0" i="0" u="none" strike="noStrike" cap="none">
                <a:solidFill>
                  <a:srgbClr val="FFFFFF"/>
                </a:solidFill>
                <a:latin typeface="Open Sans"/>
                <a:ea typeface="Open Sans"/>
                <a:cs typeface="Open Sans"/>
                <a:sym typeface="Open Sans"/>
              </a:rPr>
              <a:t>Armado de computadoras</a:t>
            </a:r>
            <a:endParaRPr sz="900" b="0" i="0" u="none" strike="noStrike" cap="none">
              <a:solidFill>
                <a:srgbClr val="FFFFFF"/>
              </a:solidFill>
              <a:latin typeface="Open Sans"/>
              <a:ea typeface="Open Sans"/>
              <a:cs typeface="Open Sans"/>
              <a:sym typeface="Open Sans"/>
            </a:endParaRPr>
          </a:p>
        </p:txBody>
      </p:sp>
      <p:pic>
        <p:nvPicPr>
          <p:cNvPr id="46" name="Google Shape;46;p26"/>
          <p:cNvPicPr preferRelativeResize="0"/>
          <p:nvPr/>
        </p:nvPicPr>
        <p:blipFill rotWithShape="1">
          <a:blip r:embed="rId14">
            <a:alphaModFix/>
          </a:blip>
          <a:src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3" r:id="rId1"/>
    <p:sldLayoutId id="2147483664"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8"/>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700"/>
              <a:buFont typeface="Arial"/>
              <a:buNone/>
            </a:pPr>
            <a:r>
              <a:rPr lang="es-CO" sz="3700" b="1" i="0" u="none" strike="noStrike" cap="none" dirty="0">
                <a:solidFill>
                  <a:srgbClr val="FFFFFF"/>
                </a:solidFill>
                <a:latin typeface="Rajdhani"/>
                <a:ea typeface="Rajdhani"/>
                <a:cs typeface="Rajdhani"/>
                <a:sym typeface="Rajdhani"/>
              </a:rPr>
              <a:t>Armado de computadoras</a:t>
            </a:r>
            <a:endParaRPr sz="3700" b="1" i="0" u="none" strike="noStrike" cap="none" dirty="0">
              <a:solidFill>
                <a:srgbClr val="FFFFFF"/>
              </a:solidFill>
              <a:latin typeface="Rajdhani"/>
              <a:ea typeface="Rajdhani"/>
              <a:cs typeface="Rajdhani"/>
              <a:sym typeface="Rajdhani"/>
            </a:endParaRPr>
          </a:p>
        </p:txBody>
      </p:sp>
      <p:sp>
        <p:nvSpPr>
          <p:cNvPr id="140" name="Google Shape;140;p8"/>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rgbClr val="000000"/>
              </a:buClr>
              <a:buSzPts val="6000"/>
              <a:buFont typeface="Arial"/>
              <a:buNone/>
            </a:pPr>
            <a:r>
              <a:rPr lang="es" sz="6000" b="1" i="0" u="none" strike="noStrike" cap="none">
                <a:solidFill>
                  <a:srgbClr val="FFFFFF"/>
                </a:solidFill>
                <a:latin typeface="Rajdhani"/>
                <a:ea typeface="Rajdhani"/>
                <a:cs typeface="Rajdhani"/>
                <a:sym typeface="Rajdhani"/>
              </a:rPr>
              <a:t>3</a:t>
            </a:r>
            <a:endParaRPr sz="6000" b="1" i="0" u="none" strike="noStrike" cap="none">
              <a:solidFill>
                <a:srgbClr val="FFFFFF"/>
              </a:solidFill>
              <a:latin typeface="Rajdhani"/>
              <a:ea typeface="Rajdhani"/>
              <a:cs typeface="Rajdhani"/>
              <a:sym typeface="Rajdhani"/>
            </a:endParaRPr>
          </a:p>
        </p:txBody>
      </p:sp>
      <p:sp>
        <p:nvSpPr>
          <p:cNvPr id="141" name="Google Shape;141;p8"/>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7"/>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alta</a:t>
            </a:r>
            <a:endParaRPr sz="3000" b="1" i="0" u="none" strike="noStrike" cap="none">
              <a:solidFill>
                <a:srgbClr val="EC183F"/>
              </a:solidFill>
              <a:latin typeface="Rajdhani"/>
              <a:ea typeface="Rajdhani"/>
              <a:cs typeface="Rajdhani"/>
              <a:sym typeface="Rajdhani"/>
            </a:endParaRPr>
          </a:p>
        </p:txBody>
      </p:sp>
      <p:sp>
        <p:nvSpPr>
          <p:cNvPr id="209" name="Google Shape;209;p17"/>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b="0" i="0" u="none" strike="noStrike" cap="none">
              <a:solidFill>
                <a:srgbClr val="434343"/>
              </a:solidFill>
              <a:latin typeface="Open Sans"/>
              <a:ea typeface="Open Sans"/>
              <a:cs typeface="Open Sans"/>
              <a:sym typeface="Open Sans"/>
            </a:endParaRPr>
          </a:p>
        </p:txBody>
      </p:sp>
      <p:pic>
        <p:nvPicPr>
          <p:cNvPr id="210" name="Google Shape;210;p17"/>
          <p:cNvPicPr preferRelativeResize="0"/>
          <p:nvPr/>
        </p:nvPicPr>
        <p:blipFill rotWithShape="1">
          <a:blip r:embed="rId3">
            <a:alphaModFix/>
          </a:blip>
          <a:srcRect/>
          <a:stretch/>
        </p:blipFill>
        <p:spPr>
          <a:xfrm>
            <a:off x="3786636" y="1152101"/>
            <a:ext cx="5357363" cy="301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8"/>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alta - Intel</a:t>
            </a:r>
            <a:endParaRPr sz="3000" b="1" i="0" u="none" strike="noStrike" cap="none">
              <a:solidFill>
                <a:srgbClr val="EC183F"/>
              </a:solidFill>
              <a:latin typeface="Rajdhani"/>
              <a:ea typeface="Rajdhani"/>
              <a:cs typeface="Rajdhani"/>
              <a:sym typeface="Rajdhani"/>
            </a:endParaRPr>
          </a:p>
        </p:txBody>
      </p:sp>
      <p:sp>
        <p:nvSpPr>
          <p:cNvPr id="216" name="Google Shape;216;p1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217" name="Google Shape;217;p18"/>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18" name="Google Shape;218;p18"/>
          <p:cNvGraphicFramePr/>
          <p:nvPr/>
        </p:nvGraphicFramePr>
        <p:xfrm>
          <a:off x="952500" y="1809750"/>
          <a:ext cx="7239000" cy="1981050"/>
        </p:xfrm>
        <a:graphic>
          <a:graphicData uri="http://schemas.openxmlformats.org/drawingml/2006/table">
            <a:tbl>
              <a:tblPr>
                <a:noFill/>
                <a:tableStyleId>{50C92803-3DE1-4E79-A565-C70A45AF84E1}</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66225">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Core i9-11900k</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66225">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ASUS ROG Strix Z490-E gaming</a:t>
                      </a:r>
                      <a:endParaRPr sz="1400" u="none" strike="noStrike" cap="none">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66225">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G.Skill Trident Z Royal DDR 4 3600 32 Gb</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9065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SSD M2 SAMGUNG 980 PRO 2 TB</a:t>
                      </a:r>
                      <a:endParaRPr sz="1400" u="none" strike="noStrike" cap="none">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66225">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ASUS ROG Strix geFroce RTX 3090 24 GB</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19" name="Google Shape;219;p18"/>
          <p:cNvSpPr txBox="1"/>
          <p:nvPr/>
        </p:nvSpPr>
        <p:spPr>
          <a:xfrm>
            <a:off x="0" y="-7620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9"/>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alta - AMD</a:t>
            </a:r>
            <a:endParaRPr sz="3000" b="1" i="0" u="none" strike="noStrike" cap="none">
              <a:solidFill>
                <a:srgbClr val="EC183F"/>
              </a:solidFill>
              <a:latin typeface="Rajdhani"/>
              <a:ea typeface="Rajdhani"/>
              <a:cs typeface="Rajdhani"/>
              <a:sym typeface="Rajdhani"/>
            </a:endParaRPr>
          </a:p>
        </p:txBody>
      </p:sp>
      <p:sp>
        <p:nvSpPr>
          <p:cNvPr id="225" name="Google Shape;225;p1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226" name="Google Shape;226;p19"/>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27" name="Google Shape;227;p19"/>
          <p:cNvGraphicFramePr/>
          <p:nvPr/>
        </p:nvGraphicFramePr>
        <p:xfrm>
          <a:off x="952500" y="1809750"/>
          <a:ext cx="3000000" cy="3000000"/>
        </p:xfrm>
        <a:graphic>
          <a:graphicData uri="http://schemas.openxmlformats.org/drawingml/2006/table">
            <a:tbl>
              <a:tblPr>
                <a:noFill/>
                <a:tableStyleId>{50C92803-3DE1-4E79-A565-C70A45AF84E1}</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Amd Ryzen 7 5700G</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t>ASUS Prime B550M-A WiFi II AMD AM4</a:t>
                      </a:r>
                      <a:endParaRPr sz="1400" u="none" strike="noStrike" cap="none"/>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15000"/>
                        </a:lnSpc>
                        <a:spcBef>
                          <a:spcPts val="1200"/>
                        </a:spcBef>
                        <a:spcAft>
                          <a:spcPts val="1200"/>
                        </a:spcAft>
                        <a:buClr>
                          <a:schemeClr val="dk1"/>
                        </a:buClr>
                        <a:buSzPts val="1100"/>
                        <a:buFont typeface="Arial"/>
                        <a:buNone/>
                      </a:pPr>
                      <a:r>
                        <a:rPr lang="es"/>
                        <a:t>CORSAIR Vengeance RGB PRO 16gb</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t>Samsung 980 PRO PCIe 4.0x 4 Internal SSD</a:t>
                      </a:r>
                      <a:endParaRPr sz="1400" u="none" strike="noStrike" cap="none"/>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t>Nvidia GTX 3080 Ti</a:t>
                      </a:r>
                      <a:endParaRPr sz="1400" u="none" strike="noStrike" cap="none"/>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0"/>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alta</a:t>
            </a:r>
            <a:endParaRPr sz="3000" b="1" i="0" u="none" strike="noStrike" cap="none">
              <a:solidFill>
                <a:srgbClr val="EC183F"/>
              </a:solidFill>
              <a:latin typeface="Rajdhani"/>
              <a:ea typeface="Rajdhani"/>
              <a:cs typeface="Rajdhani"/>
              <a:sym typeface="Rajdhani"/>
            </a:endParaRPr>
          </a:p>
        </p:txBody>
      </p:sp>
      <p:sp>
        <p:nvSpPr>
          <p:cNvPr id="233" name="Google Shape;233;p20"/>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234" name="Google Shape;234;p20"/>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35" name="Google Shape;235;p20"/>
          <p:cNvGraphicFramePr/>
          <p:nvPr/>
        </p:nvGraphicFramePr>
        <p:xfrm>
          <a:off x="952500" y="2114550"/>
          <a:ext cx="7239000" cy="1981050"/>
        </p:xfrm>
        <a:graphic>
          <a:graphicData uri="http://schemas.openxmlformats.org/drawingml/2006/table">
            <a:tbl>
              <a:tblPr>
                <a:noFill/>
                <a:tableStyleId>{50C92803-3DE1-4E79-A565-C70A45AF84E1}</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AMD Ryzen 9 5900X</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Gigabyte X570 Aourus Pro</a:t>
                      </a:r>
                      <a:endParaRPr sz="1400" u="none" strike="noStrike" cap="none">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Kingston DDR4 32 Gb</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Samsung 990 Pro PCIe 4.0 M2 </a:t>
                      </a:r>
                      <a:endParaRPr sz="1400" u="none" strike="noStrike" cap="none">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AMD Radeon RX 6800 XT</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6" name="Google Shape;236;p20"/>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100"/>
              <a:buFont typeface="Arial"/>
              <a:buNone/>
            </a:pPr>
            <a:r>
              <a:rPr lang="es" sz="1600" b="0" i="0" u="none" strike="noStrike" cap="none">
                <a:solidFill>
                  <a:srgbClr val="434343"/>
                </a:solidFill>
                <a:latin typeface="Open Sans"/>
                <a:ea typeface="Open Sans"/>
                <a:cs typeface="Open Sans"/>
                <a:sym typeface="Open Sans"/>
              </a:rPr>
              <a:t>Esta computadora debe ser armada a libre criterio del estudiante.</a:t>
            </a:r>
            <a:endParaRPr sz="1600" b="0" i="0" u="none" strike="noStrike" cap="none">
              <a:solidFill>
                <a:srgbClr val="434343"/>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baja</a:t>
            </a:r>
            <a:endParaRPr sz="3000" b="1" i="0" u="none" strike="noStrike" cap="none">
              <a:solidFill>
                <a:srgbClr val="EC183F"/>
              </a:solidFill>
              <a:latin typeface="Rajdhani"/>
              <a:ea typeface="Rajdhani"/>
              <a:cs typeface="Rajdhani"/>
              <a:sym typeface="Rajdhani"/>
            </a:endParaRPr>
          </a:p>
        </p:txBody>
      </p:sp>
      <p:sp>
        <p:nvSpPr>
          <p:cNvPr id="147" name="Google Shape;147;p9"/>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b="0" i="0" u="none" strike="noStrike" cap="none">
              <a:solidFill>
                <a:srgbClr val="434343"/>
              </a:solidFill>
              <a:latin typeface="Open Sans"/>
              <a:ea typeface="Open Sans"/>
              <a:cs typeface="Open Sans"/>
              <a:sym typeface="Open Sans"/>
            </a:endParaRPr>
          </a:p>
        </p:txBody>
      </p:sp>
      <p:pic>
        <p:nvPicPr>
          <p:cNvPr id="148" name="Google Shape;148;p9"/>
          <p:cNvPicPr preferRelativeResize="0"/>
          <p:nvPr/>
        </p:nvPicPr>
        <p:blipFill rotWithShape="1">
          <a:blip r:embed="rId3">
            <a:alphaModFix/>
          </a:blip>
          <a:srcRect/>
          <a:stretch/>
        </p:blipFill>
        <p:spPr>
          <a:xfrm>
            <a:off x="4406550" y="1249937"/>
            <a:ext cx="4699827" cy="26436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baja - Intel</a:t>
            </a:r>
            <a:endParaRPr sz="3000" b="1" i="0" u="none" strike="noStrike" cap="none">
              <a:solidFill>
                <a:srgbClr val="EC183F"/>
              </a:solidFill>
              <a:latin typeface="Rajdhani"/>
              <a:ea typeface="Rajdhani"/>
              <a:cs typeface="Rajdhani"/>
              <a:sym typeface="Rajdhani"/>
            </a:endParaRPr>
          </a:p>
        </p:txBody>
      </p:sp>
      <p:sp>
        <p:nvSpPr>
          <p:cNvPr id="154" name="Google Shape;154;p1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55" name="Google Shape;155;p10"/>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56" name="Google Shape;156;p10"/>
          <p:cNvGraphicFramePr/>
          <p:nvPr/>
        </p:nvGraphicFramePr>
        <p:xfrm>
          <a:off x="952500" y="1809750"/>
          <a:ext cx="7239000" cy="1584840"/>
        </p:xfrm>
        <a:graphic>
          <a:graphicData uri="http://schemas.openxmlformats.org/drawingml/2006/table">
            <a:tbl>
              <a:tblPr>
                <a:noFill/>
                <a:tableStyleId>{50C92803-3DE1-4E79-A565-C70A45AF84E1}</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Core i3 7100</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t>ASUS TUF B360M-PLUS </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t>kingston 8 gb dd4</a:t>
                      </a:r>
                      <a:endParaRPr sz="1400" u="none" strike="noStrike" cap="none"/>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t>disco 1 tb sata</a:t>
                      </a:r>
                      <a:endParaRPr sz="1400" u="none" strike="noStrike" cap="none"/>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baja - AMD</a:t>
            </a:r>
            <a:endParaRPr sz="3000" b="1" i="0" u="none" strike="noStrike" cap="none">
              <a:solidFill>
                <a:srgbClr val="EC183F"/>
              </a:solidFill>
              <a:latin typeface="Rajdhani"/>
              <a:ea typeface="Rajdhani"/>
              <a:cs typeface="Rajdhani"/>
              <a:sym typeface="Rajdhani"/>
            </a:endParaRPr>
          </a:p>
        </p:txBody>
      </p:sp>
      <p:sp>
        <p:nvSpPr>
          <p:cNvPr id="162" name="Google Shape;162;p11"/>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graphicFrame>
        <p:nvGraphicFramePr>
          <p:cNvPr id="163" name="Google Shape;163;p11"/>
          <p:cNvGraphicFramePr/>
          <p:nvPr/>
        </p:nvGraphicFramePr>
        <p:xfrm>
          <a:off x="952500" y="1809750"/>
          <a:ext cx="3000000" cy="3000000"/>
        </p:xfrm>
        <a:graphic>
          <a:graphicData uri="http://schemas.openxmlformats.org/drawingml/2006/table">
            <a:tbl>
              <a:tblPr>
                <a:noFill/>
                <a:tableStyleId>{50C92803-3DE1-4E79-A565-C70A45AF84E1}</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Ryzen 3 2200g</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GIGABYTE B450M DS3H</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ram</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ial"/>
                          <a:ea typeface="Arial"/>
                          <a:cs typeface="Arial"/>
                          <a:sym typeface="Arial"/>
                        </a:rPr>
                        <a:t>Adata Xpg Spectrix D41 </a:t>
                      </a:r>
                      <a:r>
                        <a:rPr lang="es" sz="1400" b="1" i="0" u="none" strike="noStrike" cap="none">
                          <a:solidFill>
                            <a:srgbClr val="000000"/>
                          </a:solidFill>
                          <a:latin typeface="Arial"/>
                          <a:ea typeface="Arial"/>
                          <a:cs typeface="Arial"/>
                          <a:sym typeface="Arial"/>
                        </a:rPr>
                        <a:t>Ddr4 8gb</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Disco sólido SSD interno Western Digital WD Green WDS480G2G0A 480GB</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baja </a:t>
            </a:r>
            <a:endParaRPr sz="3000" b="1" i="0" u="none" strike="noStrike" cap="none">
              <a:solidFill>
                <a:srgbClr val="EC183F"/>
              </a:solidFill>
              <a:latin typeface="Rajdhani"/>
              <a:ea typeface="Rajdhani"/>
              <a:cs typeface="Rajdhani"/>
              <a:sym typeface="Rajdhani"/>
            </a:endParaRPr>
          </a:p>
        </p:txBody>
      </p:sp>
      <p:sp>
        <p:nvSpPr>
          <p:cNvPr id="169" name="Google Shape;169;p12"/>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70" name="Google Shape;170;p12"/>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71" name="Google Shape;171;p12"/>
          <p:cNvGraphicFramePr/>
          <p:nvPr/>
        </p:nvGraphicFramePr>
        <p:xfrm>
          <a:off x="952500" y="2114550"/>
          <a:ext cx="7239000" cy="2224920"/>
        </p:xfrm>
        <a:graphic>
          <a:graphicData uri="http://schemas.openxmlformats.org/drawingml/2006/table">
            <a:tbl>
              <a:tblPr>
                <a:noFill/>
                <a:tableStyleId>{50C92803-3DE1-4E79-A565-C70A45AF84E1}</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Core</a:t>
                      </a:r>
                      <a:endParaRPr/>
                    </a:p>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i3-8300</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Board Asrock  H370m Hdv  1151 9na</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RAM Fury Beast DDR4 gamer color negro  8GB 1 Kingston KF426C16BB/8</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ADATA</a:t>
                      </a:r>
                      <a:endParaRPr/>
                    </a:p>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SSD Adata SU750, 512GB, SATA III, 2.5", 7mm</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12"/>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Esta computadora debe ser armada a libre criterio del estudiante.</a:t>
            </a:r>
            <a:endParaRPr sz="1600" b="0" i="0" u="none" strike="noStrike" cap="none">
              <a:solidFill>
                <a:srgbClr val="434343"/>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media</a:t>
            </a:r>
            <a:endParaRPr sz="3000" b="1" i="0" u="none" strike="noStrike" cap="none">
              <a:solidFill>
                <a:srgbClr val="EC183F"/>
              </a:solidFill>
              <a:latin typeface="Rajdhani"/>
              <a:ea typeface="Rajdhani"/>
              <a:cs typeface="Rajdhani"/>
              <a:sym typeface="Rajdhani"/>
            </a:endParaRPr>
          </a:p>
        </p:txBody>
      </p:sp>
      <p:sp>
        <p:nvSpPr>
          <p:cNvPr id="178" name="Google Shape;178;p13"/>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000000"/>
              </a:buClr>
              <a:buSzPts val="1600"/>
              <a:buFont typeface="Arial"/>
              <a:buNone/>
            </a:pPr>
            <a:r>
              <a:rPr lang="es" sz="1600" b="0" i="0" u="none" strike="noStrike" cap="none">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b="0" i="0" u="none" strike="noStrike" cap="none">
              <a:solidFill>
                <a:srgbClr val="434343"/>
              </a:solidFill>
              <a:latin typeface="Open Sans"/>
              <a:ea typeface="Open Sans"/>
              <a:cs typeface="Open Sans"/>
              <a:sym typeface="Open Sans"/>
            </a:endParaRPr>
          </a:p>
        </p:txBody>
      </p:sp>
      <p:pic>
        <p:nvPicPr>
          <p:cNvPr id="179" name="Google Shape;179;p13"/>
          <p:cNvPicPr preferRelativeResize="0"/>
          <p:nvPr/>
        </p:nvPicPr>
        <p:blipFill rotWithShape="1">
          <a:blip r:embed="rId3">
            <a:alphaModFix/>
          </a:blip>
          <a:srcRect/>
          <a:stretch/>
        </p:blipFill>
        <p:spPr>
          <a:xfrm>
            <a:off x="4045850" y="1156575"/>
            <a:ext cx="5098148" cy="2867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4"/>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media - Intel</a:t>
            </a:r>
            <a:endParaRPr sz="3000" b="1" i="0" u="none" strike="noStrike" cap="none">
              <a:solidFill>
                <a:srgbClr val="EC183F"/>
              </a:solidFill>
              <a:latin typeface="Rajdhani"/>
              <a:ea typeface="Rajdhani"/>
              <a:cs typeface="Rajdhani"/>
              <a:sym typeface="Rajdhani"/>
            </a:endParaRPr>
          </a:p>
        </p:txBody>
      </p:sp>
      <p:sp>
        <p:nvSpPr>
          <p:cNvPr id="185" name="Google Shape;185;p14"/>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86" name="Google Shape;186;p1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87" name="Google Shape;187;p14"/>
          <p:cNvGraphicFramePr/>
          <p:nvPr/>
        </p:nvGraphicFramePr>
        <p:xfrm>
          <a:off x="952500" y="1809750"/>
          <a:ext cx="3000000" cy="3000000"/>
        </p:xfrm>
        <a:graphic>
          <a:graphicData uri="http://schemas.openxmlformats.org/drawingml/2006/table">
            <a:tbl>
              <a:tblPr>
                <a:noFill/>
                <a:tableStyleId>{50C92803-3DE1-4E79-A565-C70A45AF84E1}</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Intel Core i5-11400F</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MSI B560M PRO-VDH</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Corsair Vengeance LPX 16 GB</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Crucial MX500 500 GB M.2-2280 SSD</a:t>
                      </a:r>
                      <a:endParaRPr sz="1400"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MSI GeForce GTX 1660 SUPER 6 GB VENTUS XS</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media - AMD</a:t>
            </a:r>
            <a:endParaRPr sz="3000" b="1" i="0" u="none" strike="noStrike" cap="none">
              <a:solidFill>
                <a:srgbClr val="EC183F"/>
              </a:solidFill>
              <a:latin typeface="Rajdhani"/>
              <a:ea typeface="Rajdhani"/>
              <a:cs typeface="Rajdhani"/>
              <a:sym typeface="Rajdhani"/>
            </a:endParaRPr>
          </a:p>
        </p:txBody>
      </p:sp>
      <p:sp>
        <p:nvSpPr>
          <p:cNvPr id="193" name="Google Shape;193;p15"/>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
        <p:nvSpPr>
          <p:cNvPr id="194" name="Google Shape;194;p15"/>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95" name="Google Shape;195;p15"/>
          <p:cNvGraphicFramePr/>
          <p:nvPr/>
        </p:nvGraphicFramePr>
        <p:xfrm>
          <a:off x="952500" y="1809750"/>
          <a:ext cx="7239000" cy="1981050"/>
        </p:xfrm>
        <a:graphic>
          <a:graphicData uri="http://schemas.openxmlformats.org/drawingml/2006/table">
            <a:tbl>
              <a:tblPr>
                <a:noFill/>
                <a:tableStyleId>{50C92803-3DE1-4E79-A565-C70A45AF84E1}</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AMD Ryzen 5 2600</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A320M Asrock</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Corsair Vengeance LPX DDR4 16GB (2x8GB) 3200MHz</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Samsung 970 EVO Plus M.2 NVMe SSD</a:t>
                      </a:r>
                      <a:endParaRPr sz="14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GeForce GTX 1650 Super</a:t>
                      </a:r>
                      <a:endParaRPr sz="1400" u="none" strike="noStrike" cap="none">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6"/>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s" sz="3000" b="1" i="0" u="none" strike="noStrike" cap="none">
                <a:solidFill>
                  <a:srgbClr val="EC183F"/>
                </a:solidFill>
                <a:latin typeface="Rajdhani"/>
                <a:ea typeface="Rajdhani"/>
                <a:cs typeface="Rajdhani"/>
                <a:sym typeface="Rajdhani"/>
              </a:rPr>
              <a:t>Gama media </a:t>
            </a:r>
            <a:endParaRPr sz="3000" b="1" i="0" u="none" strike="noStrike" cap="none">
              <a:solidFill>
                <a:srgbClr val="EC183F"/>
              </a:solidFill>
              <a:latin typeface="Rajdhani"/>
              <a:ea typeface="Rajdhani"/>
              <a:cs typeface="Rajdhani"/>
              <a:sym typeface="Rajdhani"/>
            </a:endParaRPr>
          </a:p>
        </p:txBody>
      </p:sp>
      <p:sp>
        <p:nvSpPr>
          <p:cNvPr id="201" name="Google Shape;201;p1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02" name="Google Shape;202;p16"/>
          <p:cNvGraphicFramePr/>
          <p:nvPr/>
        </p:nvGraphicFramePr>
        <p:xfrm>
          <a:off x="952500" y="2114550"/>
          <a:ext cx="3000000" cy="3000000"/>
        </p:xfrm>
        <a:graphic>
          <a:graphicData uri="http://schemas.openxmlformats.org/drawingml/2006/table">
            <a:tbl>
              <a:tblPr>
                <a:noFill/>
                <a:tableStyleId>{50C92803-3DE1-4E79-A565-C70A45AF84E1}</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Procesador</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a:solidFill>
                            <a:schemeClr val="dk1"/>
                          </a:solidFill>
                          <a:latin typeface="Montserrat"/>
                          <a:ea typeface="Montserrat"/>
                          <a:cs typeface="Montserrat"/>
                          <a:sym typeface="Montserrat"/>
                        </a:rPr>
                        <a:t>AMD Ryzen 5 3600</a:t>
                      </a:r>
                      <a:endParaRPr sz="1400" u="none" strike="noStrike" cap="none">
                        <a:solidFill>
                          <a:schemeClr val="dk1"/>
                        </a:solidFill>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Placa madre</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lnSpc>
                          <a:spcPct val="115000"/>
                        </a:lnSpc>
                        <a:spcBef>
                          <a:spcPts val="0"/>
                        </a:spcBef>
                        <a:spcAft>
                          <a:spcPts val="0"/>
                        </a:spcAft>
                        <a:buNone/>
                      </a:pPr>
                      <a:r>
                        <a:rPr lang="es" sz="1100">
                          <a:solidFill>
                            <a:schemeClr val="dk1"/>
                          </a:solidFill>
                          <a:latin typeface="Montserrat"/>
                          <a:ea typeface="Montserrat"/>
                          <a:cs typeface="Montserrat"/>
                          <a:sym typeface="Montserrat"/>
                        </a:rPr>
                        <a:t>Tarjeta Madre CHIPSET AMD A320.</a:t>
                      </a: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principal</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a:solidFill>
                            <a:schemeClr val="dk1"/>
                          </a:solidFill>
                          <a:latin typeface="Montserrat"/>
                          <a:ea typeface="Montserrat"/>
                          <a:cs typeface="Montserrat"/>
                          <a:sym typeface="Montserrat"/>
                        </a:rPr>
                        <a:t>DDR4 frecuencia de 3200MH</a:t>
                      </a:r>
                      <a:endParaRPr sz="1400" u="none" strike="noStrike" cap="none">
                        <a:solidFill>
                          <a:schemeClr val="dk1"/>
                        </a:solidFill>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Memoria secundaria</a:t>
                      </a:r>
                      <a:endParaRPr sz="1400" u="none" strike="noStrike" cap="none">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lnSpc>
                          <a:spcPct val="115000"/>
                        </a:lnSpc>
                        <a:spcBef>
                          <a:spcPts val="0"/>
                        </a:spcBef>
                        <a:spcAft>
                          <a:spcPts val="1200"/>
                        </a:spcAft>
                        <a:buClr>
                          <a:schemeClr val="dk1"/>
                        </a:buClr>
                        <a:buSzPts val="1100"/>
                        <a:buFont typeface="Arial"/>
                        <a:buNone/>
                      </a:pPr>
                      <a:r>
                        <a:rPr lang="es" sz="1200">
                          <a:solidFill>
                            <a:schemeClr val="dk1"/>
                          </a:solidFill>
                          <a:highlight>
                            <a:srgbClr val="FFFFFF"/>
                          </a:highlight>
                        </a:rPr>
                        <a:t>SSD ADATA LEGEND 700 NVMe 1tb, o Mecanico Barracuda Seagate ST1000LM048 1TB</a:t>
                      </a:r>
                      <a:endParaRPr sz="1200">
                        <a:highlight>
                          <a:srgbClr val="FFFFFF"/>
                        </a:highlight>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s" sz="1400" u="none" strike="noStrike" cap="none">
                          <a:latin typeface="Open Sans"/>
                          <a:ea typeface="Open Sans"/>
                          <a:cs typeface="Open Sans"/>
                          <a:sym typeface="Open Sans"/>
                        </a:rPr>
                        <a:t>GPU</a:t>
                      </a:r>
                      <a:endParaRPr sz="1400" u="none" strike="noStrike" cap="none">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100">
                          <a:solidFill>
                            <a:schemeClr val="dk1"/>
                          </a:solidFill>
                          <a:latin typeface="Montserrat"/>
                          <a:ea typeface="Montserrat"/>
                          <a:cs typeface="Montserrat"/>
                          <a:sym typeface="Montserrat"/>
                        </a:rPr>
                        <a:t>Gráficos NVIDIA GeForce GTX 1650 4GB GDDR6</a:t>
                      </a:r>
                      <a:endParaRPr sz="1400" u="none" strike="noStrike" cap="none">
                        <a:solidFill>
                          <a:schemeClr val="dk1"/>
                        </a:solidFill>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16"/>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100"/>
              <a:buFont typeface="Arial"/>
              <a:buNone/>
            </a:pPr>
            <a:r>
              <a:rPr lang="es" sz="1600" b="0" i="0" u="none" strike="noStrike" cap="none">
                <a:solidFill>
                  <a:srgbClr val="434343"/>
                </a:solidFill>
                <a:latin typeface="Open Sans"/>
                <a:ea typeface="Open Sans"/>
                <a:cs typeface="Open Sans"/>
                <a:sym typeface="Open Sans"/>
              </a:rPr>
              <a:t>Esta computadora debe ser armada a libre criterio del estudiante.</a:t>
            </a:r>
            <a:endParaRPr sz="1600" b="0" i="0" u="none" strike="noStrike" cap="none">
              <a:solidFill>
                <a:srgbClr val="434343"/>
              </a:solidFill>
              <a:latin typeface="Open Sans"/>
              <a:ea typeface="Open Sans"/>
              <a:cs typeface="Open Sans"/>
              <a:sym typeface="Open Sans"/>
            </a:endParaRPr>
          </a:p>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434343"/>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523</Words>
  <Application>Microsoft Office PowerPoint</Application>
  <PresentationFormat>Presentación en pantalla (16:9)</PresentationFormat>
  <Paragraphs>107</Paragraphs>
  <Slides>13</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Rajdhani</vt:lpstr>
      <vt:lpstr>Montserrat</vt:lpstr>
      <vt:lpstr>Arial</vt:lpstr>
      <vt:lpstr>Open Sans</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THINPAKD</dc:creator>
  <cp:lastModifiedBy>THINPAKD</cp:lastModifiedBy>
  <cp:revision>1</cp:revision>
  <dcterms:modified xsi:type="dcterms:W3CDTF">2023-06-02T19:42:34Z</dcterms:modified>
</cp:coreProperties>
</file>