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23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2dc7698888_0_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2dc7698888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c7698888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c7698888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dc7698888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dc7698888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dc7698888_0_1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dc7698888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dc7698888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dc7698888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dc7698888_0_10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dc7698888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dc7698888_0_1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dc7698888_0_1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dc7698888_0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dc7698888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55" name="Google Shape;55;p13"/>
          <p:cNvSpPr txBox="1">
            <a:spLocks noGrp="1"/>
          </p:cNvSpPr>
          <p:nvPr>
            <p:ph type="title"/>
          </p:nvPr>
        </p:nvSpPr>
        <p:spPr>
          <a:xfrm>
            <a:off x="387900" y="85650"/>
            <a:ext cx="8368200" cy="153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b="1">
                <a:solidFill>
                  <a:schemeClr val="lt2"/>
                </a:solidFill>
                <a:latin typeface="Montserrat"/>
                <a:ea typeface="Montserrat"/>
                <a:cs typeface="Montserrat"/>
                <a:sym typeface="Montserrat"/>
              </a:rPr>
              <a:t>STORE SALES PREDICTION</a:t>
            </a:r>
            <a:endParaRPr sz="3400" b="1">
              <a:solidFill>
                <a:schemeClr val="lt2"/>
              </a:solidFill>
              <a:latin typeface="Montserrat"/>
              <a:ea typeface="Montserrat"/>
              <a:cs typeface="Montserrat"/>
              <a:sym typeface="Montserrat"/>
            </a:endParaRPr>
          </a:p>
        </p:txBody>
      </p:sp>
      <p:sp>
        <p:nvSpPr>
          <p:cNvPr id="56" name="Google Shape;56;p13"/>
          <p:cNvSpPr txBox="1">
            <a:spLocks noGrp="1"/>
          </p:cNvSpPr>
          <p:nvPr>
            <p:ph type="body" idx="1"/>
          </p:nvPr>
        </p:nvSpPr>
        <p:spPr>
          <a:xfrm>
            <a:off x="387900" y="1395450"/>
            <a:ext cx="8368200" cy="1071600"/>
          </a:xfrm>
          <a:prstGeom prst="rect">
            <a:avLst/>
          </a:prstGeom>
          <a:effectLst>
            <a:outerShdw blurRad="57150" dist="19050" dir="5400000" algn="bl" rotWithShape="0">
              <a:srgbClr val="000000">
                <a:alpha val="24000"/>
              </a:srgbClr>
            </a:outerShdw>
          </a:effectLst>
        </p:spPr>
        <p:txBody>
          <a:bodyPr spcFirstLastPara="1" wrap="square" lIns="91425" tIns="91425" rIns="91425" bIns="91425" anchor="t" anchorCtr="0">
            <a:normAutofit/>
          </a:bodyPr>
          <a:lstStyle/>
          <a:p>
            <a:pPr marL="0" lvl="0" indent="0" algn="ctr" rtl="0">
              <a:lnSpc>
                <a:spcPct val="90000"/>
              </a:lnSpc>
              <a:spcBef>
                <a:spcPts val="0"/>
              </a:spcBef>
              <a:spcAft>
                <a:spcPts val="1200"/>
              </a:spcAft>
              <a:buNone/>
            </a:pPr>
            <a:r>
              <a:rPr lang="en" sz="1600">
                <a:solidFill>
                  <a:srgbClr val="00FF00"/>
                </a:solidFill>
                <a:latin typeface="Montserrat"/>
                <a:ea typeface="Montserrat"/>
                <a:cs typeface="Montserrat"/>
                <a:sym typeface="Montserrat"/>
              </a:rPr>
              <a:t>PREDICTING STORE SALES FOR VARIOUS ITEMS</a:t>
            </a:r>
            <a:endParaRPr sz="1600">
              <a:solidFill>
                <a:srgbClr val="00FF00"/>
              </a:solidFill>
              <a:latin typeface="Montserrat"/>
              <a:ea typeface="Montserrat"/>
              <a:cs typeface="Montserrat"/>
              <a:sym typeface="Montserrat"/>
            </a:endParaRPr>
          </a:p>
        </p:txBody>
      </p:sp>
      <p:sp>
        <p:nvSpPr>
          <p:cNvPr id="57" name="Google Shape;57;p13"/>
          <p:cNvSpPr txBox="1">
            <a:spLocks noGrp="1"/>
          </p:cNvSpPr>
          <p:nvPr>
            <p:ph type="subTitle" idx="4294967295"/>
          </p:nvPr>
        </p:nvSpPr>
        <p:spPr>
          <a:xfrm>
            <a:off x="7928300" y="4725850"/>
            <a:ext cx="1106100" cy="327900"/>
          </a:xfrm>
          <a:prstGeom prst="rect">
            <a:avLst/>
          </a:prstGeom>
        </p:spPr>
        <p:txBody>
          <a:bodyPr spcFirstLastPara="1" wrap="square" lIns="91425" tIns="91425" rIns="91425" bIns="91425" anchor="t" anchorCtr="0">
            <a:normAutofit lnSpcReduction="10000"/>
          </a:bodyPr>
          <a:lstStyle/>
          <a:p>
            <a:pPr marL="0" lvl="0" indent="0" algn="l" rtl="0">
              <a:lnSpc>
                <a:spcPct val="90000"/>
              </a:lnSpc>
              <a:spcBef>
                <a:spcPts val="0"/>
              </a:spcBef>
              <a:spcAft>
                <a:spcPts val="1200"/>
              </a:spcAft>
              <a:buNone/>
            </a:pPr>
            <a:r>
              <a:rPr lang="en" sz="1100">
                <a:solidFill>
                  <a:srgbClr val="00FF00"/>
                </a:solidFill>
                <a:latin typeface="Montserrat"/>
                <a:ea typeface="Montserrat"/>
                <a:cs typeface="Montserrat"/>
                <a:sym typeface="Montserrat"/>
              </a:rPr>
              <a:t>vincebarokie</a:t>
            </a:r>
            <a:endParaRPr sz="1100">
              <a:solidFill>
                <a:srgbClr val="00FF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63" name="Google Shape;63;p14"/>
          <p:cNvSpPr txBox="1">
            <a:spLocks noGrp="1"/>
          </p:cNvSpPr>
          <p:nvPr>
            <p:ph type="title"/>
          </p:nvPr>
        </p:nvSpPr>
        <p:spPr>
          <a:xfrm>
            <a:off x="335400" y="1984950"/>
            <a:ext cx="4045200" cy="117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b="1">
                <a:solidFill>
                  <a:srgbClr val="00FF00"/>
                </a:solidFill>
                <a:latin typeface="Montserrat"/>
                <a:ea typeface="Montserrat"/>
                <a:cs typeface="Montserrat"/>
                <a:sym typeface="Montserrat"/>
              </a:rPr>
              <a:t>REPORT CONTENTS</a:t>
            </a:r>
            <a:endParaRPr sz="3400" b="1">
              <a:solidFill>
                <a:srgbClr val="00FF00"/>
              </a:solidFill>
              <a:latin typeface="Montserrat"/>
              <a:ea typeface="Montserrat"/>
              <a:cs typeface="Montserrat"/>
              <a:sym typeface="Montserrat"/>
            </a:endParaRPr>
          </a:p>
        </p:txBody>
      </p:sp>
      <p:sp>
        <p:nvSpPr>
          <p:cNvPr id="64" name="Google Shape;64;p14"/>
          <p:cNvSpPr txBox="1">
            <a:spLocks noGrp="1"/>
          </p:cNvSpPr>
          <p:nvPr>
            <p:ph type="body" idx="2"/>
          </p:nvPr>
        </p:nvSpPr>
        <p:spPr>
          <a:xfrm>
            <a:off x="4939500" y="724075"/>
            <a:ext cx="3837000" cy="3695100"/>
          </a:xfrm>
          <a:prstGeom prst="rect">
            <a:avLst/>
          </a:prstGeom>
          <a:effectLst>
            <a:outerShdw blurRad="57150" dist="19050" dir="5400000" algn="bl" rotWithShape="0">
              <a:srgbClr val="000000">
                <a:alpha val="24000"/>
              </a:srgbClr>
            </a:outerShdw>
          </a:effectLst>
        </p:spPr>
        <p:txBody>
          <a:bodyPr spcFirstLastPara="1" wrap="square" lIns="91425" tIns="91425" rIns="91425" bIns="91425" anchor="ctr" anchorCtr="0">
            <a:normAutofit/>
          </a:bodyPr>
          <a:lstStyle/>
          <a:p>
            <a:pPr marL="457200" lvl="0" indent="-330200" algn="l" rtl="0">
              <a:lnSpc>
                <a:spcPct val="200000"/>
              </a:lnSpc>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Project Description</a:t>
            </a:r>
            <a:endParaRPr sz="1600">
              <a:solidFill>
                <a:schemeClr val="lt2"/>
              </a:solidFill>
              <a:latin typeface="Montserrat"/>
              <a:ea typeface="Montserrat"/>
              <a:cs typeface="Montserrat"/>
              <a:sym typeface="Montserrat"/>
            </a:endParaRPr>
          </a:p>
          <a:p>
            <a:pPr marL="457200" lvl="0" indent="-330200" algn="l" rtl="0">
              <a:lnSpc>
                <a:spcPct val="200000"/>
              </a:lnSpc>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Dataset Preparation</a:t>
            </a:r>
            <a:endParaRPr sz="1600">
              <a:solidFill>
                <a:schemeClr val="lt2"/>
              </a:solidFill>
              <a:latin typeface="Montserrat"/>
              <a:ea typeface="Montserrat"/>
              <a:cs typeface="Montserrat"/>
              <a:sym typeface="Montserrat"/>
            </a:endParaRPr>
          </a:p>
          <a:p>
            <a:pPr marL="457200" lvl="0" indent="-330200" algn="l" rtl="0">
              <a:lnSpc>
                <a:spcPct val="200000"/>
              </a:lnSpc>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Exploratory Analysis</a:t>
            </a:r>
            <a:endParaRPr sz="1600">
              <a:solidFill>
                <a:schemeClr val="lt2"/>
              </a:solidFill>
              <a:latin typeface="Montserrat"/>
              <a:ea typeface="Montserrat"/>
              <a:cs typeface="Montserrat"/>
              <a:sym typeface="Montserrat"/>
            </a:endParaRPr>
          </a:p>
          <a:p>
            <a:pPr marL="457200" lvl="0" indent="-330200" algn="l" rtl="0">
              <a:lnSpc>
                <a:spcPct val="200000"/>
              </a:lnSpc>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Machine Learning Model</a:t>
            </a:r>
            <a:endParaRPr sz="1600">
              <a:solidFill>
                <a:schemeClr val="lt2"/>
              </a:solidFill>
              <a:latin typeface="Montserrat"/>
              <a:ea typeface="Montserrat"/>
              <a:cs typeface="Montserrat"/>
              <a:sym typeface="Montserrat"/>
            </a:endParaRPr>
          </a:p>
          <a:p>
            <a:pPr marL="457200" lvl="0" indent="-330200" algn="l" rtl="0">
              <a:lnSpc>
                <a:spcPct val="200000"/>
              </a:lnSpc>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Recommendations</a:t>
            </a:r>
            <a:endParaRPr sz="1600">
              <a:solidFill>
                <a:schemeClr val="l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Project Description</a:t>
            </a:r>
            <a:endParaRPr sz="3400" b="1">
              <a:solidFill>
                <a:srgbClr val="00FF00"/>
              </a:solidFill>
              <a:latin typeface="Montserrat"/>
              <a:ea typeface="Montserrat"/>
              <a:cs typeface="Montserrat"/>
              <a:sym typeface="Montserrat"/>
            </a:endParaRPr>
          </a:p>
        </p:txBody>
      </p:sp>
      <p:sp>
        <p:nvSpPr>
          <p:cNvPr id="71" name="Google Shape;71;p15"/>
          <p:cNvSpPr txBox="1">
            <a:spLocks noGrp="1"/>
          </p:cNvSpPr>
          <p:nvPr>
            <p:ph type="body" idx="1"/>
          </p:nvPr>
        </p:nvSpPr>
        <p:spPr>
          <a:xfrm>
            <a:off x="311700" y="1152475"/>
            <a:ext cx="3999900" cy="3416400"/>
          </a:xfrm>
          <a:prstGeom prst="rect">
            <a:avLst/>
          </a:prstGeom>
          <a:effectLst>
            <a:outerShdw blurRad="57150" dist="19050" dir="5400000" algn="bl" rotWithShape="0">
              <a:srgbClr val="000000">
                <a:alpha val="24000"/>
              </a:srgbClr>
            </a:outerShdw>
          </a:effectLst>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solidFill>
                  <a:schemeClr val="lt2"/>
                </a:solidFill>
                <a:latin typeface="Montserrat"/>
                <a:ea typeface="Montserrat"/>
                <a:cs typeface="Montserrat"/>
                <a:sym typeface="Montserrat"/>
              </a:rPr>
              <a:t>This project is about sales prediction for food items sold at various stores. </a:t>
            </a:r>
            <a:endParaRPr sz="1600">
              <a:solidFill>
                <a:schemeClr val="lt2"/>
              </a:solidFill>
              <a:latin typeface="Montserrat"/>
              <a:ea typeface="Montserrat"/>
              <a:cs typeface="Montserrat"/>
              <a:sym typeface="Montserrat"/>
            </a:endParaRPr>
          </a:p>
          <a:p>
            <a:pPr marL="0" lvl="0" indent="0" algn="l" rtl="0">
              <a:lnSpc>
                <a:spcPct val="115000"/>
              </a:lnSpc>
              <a:spcBef>
                <a:spcPts val="1200"/>
              </a:spcBef>
              <a:spcAft>
                <a:spcPts val="0"/>
              </a:spcAft>
              <a:buNone/>
            </a:pPr>
            <a:r>
              <a:rPr lang="en" sz="1600">
                <a:solidFill>
                  <a:schemeClr val="lt2"/>
                </a:solidFill>
                <a:latin typeface="Montserrat"/>
                <a:ea typeface="Montserrat"/>
                <a:cs typeface="Montserrat"/>
                <a:sym typeface="Montserrat"/>
              </a:rPr>
              <a:t>The goal of this project is to help retailers understand the properties of products and outlets that play crucial roles in increasing their sales.</a:t>
            </a:r>
            <a:endParaRPr sz="1600">
              <a:solidFill>
                <a:schemeClr val="lt2"/>
              </a:solidFill>
              <a:latin typeface="Montserrat"/>
              <a:ea typeface="Montserrat"/>
              <a:cs typeface="Montserrat"/>
              <a:sym typeface="Montserrat"/>
            </a:endParaRPr>
          </a:p>
          <a:p>
            <a:pPr marL="0" lvl="0" indent="0" algn="l" rtl="0">
              <a:lnSpc>
                <a:spcPct val="115000"/>
              </a:lnSpc>
              <a:spcBef>
                <a:spcPts val="1200"/>
              </a:spcBef>
              <a:spcAft>
                <a:spcPts val="1200"/>
              </a:spcAft>
              <a:buNone/>
            </a:pPr>
            <a:r>
              <a:rPr lang="en" sz="1600">
                <a:solidFill>
                  <a:schemeClr val="lt2"/>
                </a:solidFill>
                <a:latin typeface="Montserrat"/>
                <a:ea typeface="Montserrat"/>
                <a:cs typeface="Montserrat"/>
                <a:sym typeface="Montserrat"/>
              </a:rPr>
              <a:t>We will perform some data processing, exploratory analysis and fit our data to a machine learning model to achieve our goals.</a:t>
            </a:r>
            <a:endParaRPr sz="1600">
              <a:solidFill>
                <a:schemeClr val="lt2"/>
              </a:solidFill>
              <a:latin typeface="Montserrat"/>
              <a:ea typeface="Montserrat"/>
              <a:cs typeface="Montserrat"/>
              <a:sym typeface="Montserrat"/>
            </a:endParaRPr>
          </a:p>
        </p:txBody>
      </p:sp>
      <p:pic>
        <p:nvPicPr>
          <p:cNvPr id="72" name="Google Shape;72;p15"/>
          <p:cNvPicPr preferRelativeResize="0"/>
          <p:nvPr/>
        </p:nvPicPr>
        <p:blipFill rotWithShape="1">
          <a:blip r:embed="rId4">
            <a:alphaModFix/>
          </a:blip>
          <a:srcRect t="4061" b="4061"/>
          <a:stretch/>
        </p:blipFill>
        <p:spPr>
          <a:xfrm>
            <a:off x="5260337" y="1531900"/>
            <a:ext cx="3144024" cy="2657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Dataset Preparation</a:t>
            </a:r>
            <a:endParaRPr sz="3400" b="1">
              <a:solidFill>
                <a:srgbClr val="00FF00"/>
              </a:solidFill>
              <a:latin typeface="Montserrat"/>
              <a:ea typeface="Montserrat"/>
              <a:cs typeface="Montserrat"/>
              <a:sym typeface="Montserrat"/>
            </a:endParaRPr>
          </a:p>
        </p:txBody>
      </p:sp>
      <p:grpSp>
        <p:nvGrpSpPr>
          <p:cNvPr id="79" name="Google Shape;79;p16"/>
          <p:cNvGrpSpPr/>
          <p:nvPr/>
        </p:nvGrpSpPr>
        <p:grpSpPr>
          <a:xfrm>
            <a:off x="323513" y="2139200"/>
            <a:ext cx="2952125" cy="1289700"/>
            <a:chOff x="323513" y="1986800"/>
            <a:chExt cx="2952125" cy="1289700"/>
          </a:xfrm>
        </p:grpSpPr>
        <p:sp>
          <p:nvSpPr>
            <p:cNvPr id="80" name="Google Shape;80;p16"/>
            <p:cNvSpPr txBox="1"/>
            <p:nvPr/>
          </p:nvSpPr>
          <p:spPr>
            <a:xfrm>
              <a:off x="323513" y="1986800"/>
              <a:ext cx="2124000" cy="1289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Roboto"/>
                  <a:ea typeface="Roboto"/>
                  <a:cs typeface="Roboto"/>
                  <a:sym typeface="Roboto"/>
                </a:rPr>
                <a:t>Data Preparation</a:t>
              </a:r>
              <a:endParaRPr sz="1200" b="1">
                <a:solidFill>
                  <a:schemeClr val="lt1"/>
                </a:solidFill>
                <a:latin typeface="Roboto"/>
                <a:ea typeface="Roboto"/>
                <a:cs typeface="Roboto"/>
                <a:sym typeface="Roboto"/>
              </a:endParaRPr>
            </a:p>
            <a:p>
              <a:pPr marL="0" lvl="0" indent="0" algn="r" rtl="0">
                <a:spcBef>
                  <a:spcPts val="0"/>
                </a:spcBef>
                <a:spcAft>
                  <a:spcPts val="0"/>
                </a:spcAft>
                <a:buNone/>
              </a:pPr>
              <a:endParaRPr sz="800" b="1">
                <a:solidFill>
                  <a:schemeClr val="lt1"/>
                </a:solidFill>
                <a:latin typeface="Roboto"/>
                <a:ea typeface="Roboto"/>
                <a:cs typeface="Roboto"/>
                <a:sym typeface="Roboto"/>
              </a:endParaRPr>
            </a:p>
            <a:p>
              <a:pPr marL="0" lvl="0" indent="0" algn="r" rtl="0">
                <a:spcBef>
                  <a:spcPts val="0"/>
                </a:spcBef>
                <a:spcAft>
                  <a:spcPts val="1600"/>
                </a:spcAft>
                <a:buNone/>
              </a:pPr>
              <a:r>
                <a:rPr lang="en" sz="800">
                  <a:solidFill>
                    <a:schemeClr val="lt1"/>
                  </a:solidFill>
                  <a:latin typeface="Roboto"/>
                  <a:ea typeface="Roboto"/>
                  <a:cs typeface="Roboto"/>
                  <a:sym typeface="Roboto"/>
                </a:rPr>
                <a:t>Data is collected from various store outlets and loaded into one table for analysis.Our data will then be processed, cleaned and prepped for exploration and fitted to our machine learning model.</a:t>
              </a:r>
              <a:endParaRPr sz="800">
                <a:solidFill>
                  <a:schemeClr val="lt1"/>
                </a:solidFill>
                <a:latin typeface="Roboto"/>
                <a:ea typeface="Roboto"/>
                <a:cs typeface="Roboto"/>
                <a:sym typeface="Roboto"/>
              </a:endParaRPr>
            </a:p>
          </p:txBody>
        </p:sp>
        <p:cxnSp>
          <p:nvCxnSpPr>
            <p:cNvPr id="81" name="Google Shape;81;p16"/>
            <p:cNvCxnSpPr/>
            <p:nvPr/>
          </p:nvCxnSpPr>
          <p:spPr>
            <a:xfrm rot="10800000">
              <a:off x="2642038" y="2647950"/>
              <a:ext cx="633600" cy="0"/>
            </a:xfrm>
            <a:prstGeom prst="straightConnector1">
              <a:avLst/>
            </a:prstGeom>
            <a:noFill/>
            <a:ln w="9525" cap="flat" cmpd="sng">
              <a:solidFill>
                <a:schemeClr val="lt1"/>
              </a:solidFill>
              <a:prstDash val="solid"/>
              <a:round/>
              <a:headEnd type="none" w="sm" len="sm"/>
              <a:tailEnd type="oval" w="med" len="med"/>
            </a:ln>
          </p:spPr>
        </p:cxnSp>
      </p:grpSp>
      <p:grpSp>
        <p:nvGrpSpPr>
          <p:cNvPr id="82" name="Google Shape;82;p16"/>
          <p:cNvGrpSpPr/>
          <p:nvPr/>
        </p:nvGrpSpPr>
        <p:grpSpPr>
          <a:xfrm>
            <a:off x="5209838" y="1212750"/>
            <a:ext cx="3610650" cy="1289700"/>
            <a:chOff x="5209838" y="1060350"/>
            <a:chExt cx="3610650" cy="1289700"/>
          </a:xfrm>
        </p:grpSpPr>
        <p:sp>
          <p:nvSpPr>
            <p:cNvPr id="83" name="Google Shape;83;p16"/>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Roboto"/>
                  <a:ea typeface="Roboto"/>
                  <a:cs typeface="Roboto"/>
                  <a:sym typeface="Roboto"/>
                </a:rPr>
                <a:t>Machine Learning</a:t>
              </a:r>
              <a:endParaRPr sz="1200" b="1">
                <a:solidFill>
                  <a:schemeClr val="lt1"/>
                </a:solidFill>
                <a:latin typeface="Roboto"/>
                <a:ea typeface="Roboto"/>
                <a:cs typeface="Roboto"/>
                <a:sym typeface="Roboto"/>
              </a:endParaRPr>
            </a:p>
            <a:p>
              <a:pPr marL="0" lvl="0" indent="0" algn="l" rtl="0">
                <a:spcBef>
                  <a:spcPts val="0"/>
                </a:spcBef>
                <a:spcAft>
                  <a:spcPts val="0"/>
                </a:spcAft>
                <a:buNone/>
              </a:pPr>
              <a:endParaRPr sz="800" b="1">
                <a:solidFill>
                  <a:schemeClr val="lt1"/>
                </a:solidFill>
                <a:latin typeface="Roboto"/>
                <a:ea typeface="Roboto"/>
                <a:cs typeface="Roboto"/>
                <a:sym typeface="Roboto"/>
              </a:endParaRPr>
            </a:p>
            <a:p>
              <a:pPr marL="0" lvl="0" indent="0" algn="l" rtl="0">
                <a:spcBef>
                  <a:spcPts val="0"/>
                </a:spcBef>
                <a:spcAft>
                  <a:spcPts val="1600"/>
                </a:spcAft>
                <a:buNone/>
              </a:pPr>
              <a:r>
                <a:rPr lang="en" sz="800">
                  <a:solidFill>
                    <a:schemeClr val="lt1"/>
                  </a:solidFill>
                  <a:latin typeface="Roboto"/>
                  <a:ea typeface="Roboto"/>
                  <a:cs typeface="Roboto"/>
                  <a:sym typeface="Roboto"/>
                </a:rPr>
                <a:t>We will fit our processed data to two(2) machine learning model and we will recommend which model we will use to predict the sales.</a:t>
              </a:r>
              <a:endParaRPr sz="800" b="1">
                <a:solidFill>
                  <a:schemeClr val="lt1"/>
                </a:solidFill>
                <a:latin typeface="Roboto"/>
                <a:ea typeface="Roboto"/>
                <a:cs typeface="Roboto"/>
                <a:sym typeface="Roboto"/>
              </a:endParaRPr>
            </a:p>
          </p:txBody>
        </p:sp>
        <p:cxnSp>
          <p:nvCxnSpPr>
            <p:cNvPr id="84" name="Google Shape;84;p16"/>
            <p:cNvCxnSpPr/>
            <p:nvPr/>
          </p:nvCxnSpPr>
          <p:spPr>
            <a:xfrm>
              <a:off x="5209838" y="1705200"/>
              <a:ext cx="1286700" cy="0"/>
            </a:xfrm>
            <a:prstGeom prst="straightConnector1">
              <a:avLst/>
            </a:prstGeom>
            <a:noFill/>
            <a:ln w="9525" cap="flat" cmpd="sng">
              <a:solidFill>
                <a:schemeClr val="lt1"/>
              </a:solidFill>
              <a:prstDash val="solid"/>
              <a:round/>
              <a:headEnd type="none" w="sm" len="sm"/>
              <a:tailEnd type="oval" w="med" len="med"/>
            </a:ln>
          </p:spPr>
        </p:cxnSp>
      </p:grpSp>
      <p:grpSp>
        <p:nvGrpSpPr>
          <p:cNvPr id="85" name="Google Shape;85;p16"/>
          <p:cNvGrpSpPr/>
          <p:nvPr/>
        </p:nvGrpSpPr>
        <p:grpSpPr>
          <a:xfrm>
            <a:off x="5209838" y="3172850"/>
            <a:ext cx="3610650" cy="1289700"/>
            <a:chOff x="5209838" y="3020450"/>
            <a:chExt cx="3610650" cy="1289700"/>
          </a:xfrm>
        </p:grpSpPr>
        <p:sp>
          <p:nvSpPr>
            <p:cNvPr id="86" name="Google Shape;86;p16"/>
            <p:cNvSpPr txBox="1"/>
            <p:nvPr/>
          </p:nvSpPr>
          <p:spPr>
            <a:xfrm>
              <a:off x="6696488" y="3020450"/>
              <a:ext cx="2124000" cy="1289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Roboto"/>
                  <a:ea typeface="Roboto"/>
                  <a:cs typeface="Roboto"/>
                  <a:sym typeface="Roboto"/>
                </a:rPr>
                <a:t>Exploratory Visualization</a:t>
              </a:r>
              <a:endParaRPr sz="1200" b="1">
                <a:solidFill>
                  <a:schemeClr val="lt1"/>
                </a:solidFill>
                <a:latin typeface="Roboto"/>
                <a:ea typeface="Roboto"/>
                <a:cs typeface="Roboto"/>
                <a:sym typeface="Roboto"/>
              </a:endParaRPr>
            </a:p>
            <a:p>
              <a:pPr marL="0" lvl="0" indent="0" algn="l" rtl="0">
                <a:spcBef>
                  <a:spcPts val="0"/>
                </a:spcBef>
                <a:spcAft>
                  <a:spcPts val="0"/>
                </a:spcAft>
                <a:buNone/>
              </a:pPr>
              <a:endParaRPr sz="800" b="1">
                <a:solidFill>
                  <a:schemeClr val="lt1"/>
                </a:solidFill>
                <a:latin typeface="Roboto"/>
                <a:ea typeface="Roboto"/>
                <a:cs typeface="Roboto"/>
                <a:sym typeface="Roboto"/>
              </a:endParaRPr>
            </a:p>
            <a:p>
              <a:pPr marL="0" lvl="0" indent="0" algn="l" rtl="0">
                <a:spcBef>
                  <a:spcPts val="0"/>
                </a:spcBef>
                <a:spcAft>
                  <a:spcPts val="1600"/>
                </a:spcAft>
                <a:buNone/>
              </a:pPr>
              <a:r>
                <a:rPr lang="en" sz="800">
                  <a:solidFill>
                    <a:schemeClr val="lt1"/>
                  </a:solidFill>
                  <a:latin typeface="Roboto"/>
                  <a:ea typeface="Roboto"/>
                  <a:cs typeface="Roboto"/>
                  <a:sym typeface="Roboto"/>
                </a:rPr>
                <a:t>We will visualize our data to see how are data variables relating each other. </a:t>
              </a:r>
              <a:endParaRPr sz="800" b="1">
                <a:solidFill>
                  <a:schemeClr val="lt1"/>
                </a:solidFill>
                <a:latin typeface="Roboto"/>
                <a:ea typeface="Roboto"/>
                <a:cs typeface="Roboto"/>
                <a:sym typeface="Roboto"/>
              </a:endParaRPr>
            </a:p>
          </p:txBody>
        </p:sp>
        <p:cxnSp>
          <p:nvCxnSpPr>
            <p:cNvPr id="87" name="Google Shape;87;p16"/>
            <p:cNvCxnSpPr/>
            <p:nvPr/>
          </p:nvCxnSpPr>
          <p:spPr>
            <a:xfrm>
              <a:off x="5209838" y="3648300"/>
              <a:ext cx="1286700" cy="0"/>
            </a:xfrm>
            <a:prstGeom prst="straightConnector1">
              <a:avLst/>
            </a:prstGeom>
            <a:noFill/>
            <a:ln w="9525" cap="flat" cmpd="sng">
              <a:solidFill>
                <a:schemeClr val="lt1"/>
              </a:solidFill>
              <a:prstDash val="solid"/>
              <a:round/>
              <a:headEnd type="none" w="sm" len="sm"/>
              <a:tailEnd type="oval" w="med" len="med"/>
            </a:ln>
          </p:spPr>
        </p:cxnSp>
      </p:grpSp>
      <p:grpSp>
        <p:nvGrpSpPr>
          <p:cNvPr id="88" name="Google Shape;88;p16"/>
          <p:cNvGrpSpPr/>
          <p:nvPr/>
        </p:nvGrpSpPr>
        <p:grpSpPr>
          <a:xfrm>
            <a:off x="2662213" y="880863"/>
            <a:ext cx="3814835" cy="3790597"/>
            <a:chOff x="2662213" y="676344"/>
            <a:chExt cx="3814835" cy="3790597"/>
          </a:xfrm>
        </p:grpSpPr>
        <p:sp>
          <p:nvSpPr>
            <p:cNvPr id="89" name="Google Shape;89;p16"/>
            <p:cNvSpPr/>
            <p:nvPr/>
          </p:nvSpPr>
          <p:spPr>
            <a:xfrm rot="3600185">
              <a:off x="3169983" y="1184511"/>
              <a:ext cx="2774659" cy="2774659"/>
            </a:xfrm>
            <a:prstGeom prst="blockArc">
              <a:avLst>
                <a:gd name="adj1" fmla="val 12622480"/>
                <a:gd name="adj2" fmla="val 19781569"/>
                <a:gd name="adj3" fmla="val 20773"/>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rot="10800000">
              <a:off x="3183490" y="1163229"/>
              <a:ext cx="2774700" cy="2774700"/>
            </a:xfrm>
            <a:prstGeom prst="blockArc">
              <a:avLst>
                <a:gd name="adj1" fmla="val 12622480"/>
                <a:gd name="adj2" fmla="val 19662822"/>
                <a:gd name="adj3" fmla="val 20729"/>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3600185">
              <a:off x="3194618" y="1184114"/>
              <a:ext cx="2774659" cy="2774659"/>
            </a:xfrm>
            <a:prstGeom prst="blockArc">
              <a:avLst>
                <a:gd name="adj1" fmla="val 12622480"/>
                <a:gd name="adj2" fmla="val 19703271"/>
                <a:gd name="adj3" fmla="val 20851"/>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6"/>
            <p:cNvGrpSpPr/>
            <p:nvPr/>
          </p:nvGrpSpPr>
          <p:grpSpPr>
            <a:xfrm rot="-7200165">
              <a:off x="3337679" y="2826785"/>
              <a:ext cx="585011" cy="585536"/>
              <a:chOff x="1967628" y="812211"/>
              <a:chExt cx="588000" cy="588000"/>
            </a:xfrm>
          </p:grpSpPr>
          <p:sp>
            <p:nvSpPr>
              <p:cNvPr id="93" name="Google Shape;93;p16"/>
              <p:cNvSpPr/>
              <p:nvPr/>
            </p:nvSpPr>
            <p:spPr>
              <a:xfrm rot="39023">
                <a:off x="1970909" y="815492"/>
                <a:ext cx="581437" cy="581437"/>
              </a:xfrm>
              <a:prstGeom prst="pie">
                <a:avLst>
                  <a:gd name="adj1" fmla="val 6190354"/>
                  <a:gd name="adj2" fmla="val 14996165"/>
                </a:avLst>
              </a:prstGeom>
              <a:solidFill>
                <a:srgbClr val="93C47D"/>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1970875" y="815525"/>
                <a:ext cx="581400" cy="581400"/>
              </a:xfrm>
              <a:prstGeom prst="pie">
                <a:avLst>
                  <a:gd name="adj1" fmla="val 4028252"/>
                  <a:gd name="adj2" fmla="val 17183677"/>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6"/>
            <p:cNvGrpSpPr/>
            <p:nvPr/>
          </p:nvGrpSpPr>
          <p:grpSpPr>
            <a:xfrm>
              <a:off x="4264097" y="1180331"/>
              <a:ext cx="585001" cy="585530"/>
              <a:chOff x="1970048" y="811613"/>
              <a:chExt cx="588000" cy="588000"/>
            </a:xfrm>
          </p:grpSpPr>
          <p:sp>
            <p:nvSpPr>
              <p:cNvPr id="96" name="Google Shape;96;p16"/>
              <p:cNvSpPr/>
              <p:nvPr/>
            </p:nvSpPr>
            <p:spPr>
              <a:xfrm rot="39023">
                <a:off x="1973329" y="814894"/>
                <a:ext cx="581437" cy="581437"/>
              </a:xfrm>
              <a:prstGeom prst="pie">
                <a:avLst>
                  <a:gd name="adj1" fmla="val 6190354"/>
                  <a:gd name="adj2" fmla="val 14996165"/>
                </a:avLst>
              </a:prstGeom>
              <a:solidFill>
                <a:srgbClr val="00FF0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10800000">
                <a:off x="1973295" y="814927"/>
                <a:ext cx="581400" cy="581400"/>
              </a:xfrm>
              <a:prstGeom prst="pie">
                <a:avLst>
                  <a:gd name="adj1" fmla="val 4028252"/>
                  <a:gd name="adj2" fmla="val 17183677"/>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6"/>
            <p:cNvGrpSpPr/>
            <p:nvPr/>
          </p:nvGrpSpPr>
          <p:grpSpPr>
            <a:xfrm rot="7200165">
              <a:off x="5229930" y="2804716"/>
              <a:ext cx="585011" cy="585536"/>
              <a:chOff x="1977085" y="811649"/>
              <a:chExt cx="588000" cy="588000"/>
            </a:xfrm>
          </p:grpSpPr>
          <p:sp>
            <p:nvSpPr>
              <p:cNvPr id="99" name="Google Shape;99;p16"/>
              <p:cNvSpPr/>
              <p:nvPr/>
            </p:nvSpPr>
            <p:spPr>
              <a:xfrm rot="39023">
                <a:off x="1980366" y="814930"/>
                <a:ext cx="581437" cy="581437"/>
              </a:xfrm>
              <a:prstGeom prst="pie">
                <a:avLst>
                  <a:gd name="adj1" fmla="val 6190354"/>
                  <a:gd name="adj2" fmla="val 14996165"/>
                </a:avLst>
              </a:prstGeom>
              <a:solidFill>
                <a:srgbClr val="38761D"/>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rot="10800000">
                <a:off x="1980332" y="814963"/>
                <a:ext cx="581400" cy="581400"/>
              </a:xfrm>
              <a:prstGeom prst="pie">
                <a:avLst>
                  <a:gd name="adj1" fmla="val 4028252"/>
                  <a:gd name="adj2" fmla="val 17183677"/>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6"/>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102" name="Google Shape;102;p16"/>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103" name="Google Shape;103;p16"/>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7"/>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109" name="Google Shape;10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Exploratory Analysis</a:t>
            </a:r>
            <a:endParaRPr sz="3400" b="1">
              <a:solidFill>
                <a:srgbClr val="00FF00"/>
              </a:solidFill>
              <a:latin typeface="Montserrat"/>
              <a:ea typeface="Montserrat"/>
              <a:cs typeface="Montserrat"/>
              <a:sym typeface="Montserrat"/>
            </a:endParaRPr>
          </a:p>
        </p:txBody>
      </p:sp>
      <p:pic>
        <p:nvPicPr>
          <p:cNvPr id="110" name="Google Shape;110;p17"/>
          <p:cNvPicPr preferRelativeResize="0"/>
          <p:nvPr/>
        </p:nvPicPr>
        <p:blipFill>
          <a:blip r:embed="rId4">
            <a:alphaModFix/>
          </a:blip>
          <a:stretch>
            <a:fillRect/>
          </a:stretch>
        </p:blipFill>
        <p:spPr>
          <a:xfrm>
            <a:off x="311700" y="1198100"/>
            <a:ext cx="5655050" cy="3498501"/>
          </a:xfrm>
          <a:prstGeom prst="rect">
            <a:avLst/>
          </a:prstGeom>
          <a:noFill/>
          <a:ln>
            <a:noFill/>
          </a:ln>
        </p:spPr>
      </p:pic>
      <p:sp>
        <p:nvSpPr>
          <p:cNvPr id="111" name="Google Shape;111;p17"/>
          <p:cNvSpPr txBox="1"/>
          <p:nvPr/>
        </p:nvSpPr>
        <p:spPr>
          <a:xfrm>
            <a:off x="6153500" y="1940700"/>
            <a:ext cx="276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Montserrat"/>
                <a:ea typeface="Montserrat"/>
                <a:cs typeface="Montserrat"/>
                <a:sym typeface="Montserrat"/>
              </a:rPr>
              <a:t>This tells us that all food item sales comes mostly from the “medium sized” store outlet, the “high” outlets comes in second.</a:t>
            </a:r>
            <a:endParaRPr>
              <a:solidFill>
                <a:schemeClr val="lt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117" name="Google Shape;11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Exploratory Analysis</a:t>
            </a:r>
            <a:endParaRPr sz="3400" b="1">
              <a:solidFill>
                <a:srgbClr val="00FF00"/>
              </a:solidFill>
              <a:latin typeface="Montserrat"/>
              <a:ea typeface="Montserrat"/>
              <a:cs typeface="Montserrat"/>
              <a:sym typeface="Montserrat"/>
            </a:endParaRPr>
          </a:p>
        </p:txBody>
      </p:sp>
      <p:pic>
        <p:nvPicPr>
          <p:cNvPr id="118" name="Google Shape;118;p18"/>
          <p:cNvPicPr preferRelativeResize="0"/>
          <p:nvPr/>
        </p:nvPicPr>
        <p:blipFill rotWithShape="1">
          <a:blip r:embed="rId4">
            <a:alphaModFix/>
          </a:blip>
          <a:srcRect/>
          <a:stretch/>
        </p:blipFill>
        <p:spPr>
          <a:xfrm>
            <a:off x="4643700" y="1132725"/>
            <a:ext cx="4188600" cy="3824725"/>
          </a:xfrm>
          <a:prstGeom prst="rect">
            <a:avLst/>
          </a:prstGeom>
          <a:noFill/>
          <a:ln>
            <a:noFill/>
          </a:ln>
        </p:spPr>
      </p:pic>
      <p:sp>
        <p:nvSpPr>
          <p:cNvPr id="119" name="Google Shape;119;p18"/>
          <p:cNvSpPr txBox="1"/>
          <p:nvPr/>
        </p:nvSpPr>
        <p:spPr>
          <a:xfrm>
            <a:off x="891400" y="2198488"/>
            <a:ext cx="2760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2"/>
                </a:solidFill>
                <a:latin typeface="Montserrat"/>
                <a:ea typeface="Montserrat"/>
                <a:cs typeface="Montserrat"/>
                <a:sym typeface="Montserrat"/>
              </a:rPr>
              <a:t>Item_MRP and Item Outlet Sales are positively correlated in our dataset and our machine learning model will be able to use this correlation to predict sales for various items. </a:t>
            </a:r>
            <a:endParaRPr dirty="0">
              <a:solidFill>
                <a:schemeClr val="l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125" name="Google Shape;12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Machine Learning Model</a:t>
            </a:r>
            <a:endParaRPr sz="3400" b="1">
              <a:solidFill>
                <a:srgbClr val="00FF00"/>
              </a:solidFill>
              <a:latin typeface="Montserrat"/>
              <a:ea typeface="Montserrat"/>
              <a:cs typeface="Montserrat"/>
              <a:sym typeface="Montserrat"/>
            </a:endParaRPr>
          </a:p>
        </p:txBody>
      </p:sp>
      <p:pic>
        <p:nvPicPr>
          <p:cNvPr id="126" name="Google Shape;126;p19"/>
          <p:cNvPicPr preferRelativeResize="0"/>
          <p:nvPr/>
        </p:nvPicPr>
        <p:blipFill rotWithShape="1">
          <a:blip r:embed="rId4">
            <a:alphaModFix/>
          </a:blip>
          <a:srcRect/>
          <a:stretch/>
        </p:blipFill>
        <p:spPr>
          <a:xfrm>
            <a:off x="273350" y="1807975"/>
            <a:ext cx="4953449" cy="2174050"/>
          </a:xfrm>
          <a:prstGeom prst="rect">
            <a:avLst/>
          </a:prstGeom>
          <a:noFill/>
          <a:ln>
            <a:noFill/>
          </a:ln>
        </p:spPr>
      </p:pic>
      <p:sp>
        <p:nvSpPr>
          <p:cNvPr id="127" name="Google Shape;127;p19"/>
          <p:cNvSpPr txBox="1"/>
          <p:nvPr/>
        </p:nvSpPr>
        <p:spPr>
          <a:xfrm>
            <a:off x="5913900" y="1725138"/>
            <a:ext cx="2760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Montserrat"/>
                <a:ea typeface="Montserrat"/>
                <a:cs typeface="Montserrat"/>
                <a:sym typeface="Montserrat"/>
              </a:rPr>
              <a:t>After all the preprocessing and visual exploration, we now fit our data to our Machine Learning Model. </a:t>
            </a:r>
            <a:endParaRPr>
              <a:solidFill>
                <a:schemeClr val="lt2"/>
              </a:solidFill>
              <a:latin typeface="Montserrat"/>
              <a:ea typeface="Montserrat"/>
              <a:cs typeface="Montserrat"/>
              <a:sym typeface="Montserrat"/>
            </a:endParaRPr>
          </a:p>
          <a:p>
            <a:pPr marL="0" lvl="0" indent="0" algn="l" rtl="0">
              <a:spcBef>
                <a:spcPts val="0"/>
              </a:spcBef>
              <a:spcAft>
                <a:spcPts val="0"/>
              </a:spcAft>
              <a:buNone/>
            </a:pPr>
            <a:endParaRPr>
              <a:solidFill>
                <a:schemeClr val="lt2"/>
              </a:solidFill>
              <a:latin typeface="Montserrat"/>
              <a:ea typeface="Montserrat"/>
              <a:cs typeface="Montserrat"/>
              <a:sym typeface="Montserrat"/>
            </a:endParaRPr>
          </a:p>
          <a:p>
            <a:pPr marL="0" lvl="0" indent="0" algn="l" rtl="0">
              <a:spcBef>
                <a:spcPts val="0"/>
              </a:spcBef>
              <a:spcAft>
                <a:spcPts val="0"/>
              </a:spcAft>
              <a:buNone/>
            </a:pPr>
            <a:r>
              <a:rPr lang="en">
                <a:solidFill>
                  <a:schemeClr val="lt2"/>
                </a:solidFill>
                <a:latin typeface="Montserrat"/>
                <a:ea typeface="Montserrat"/>
                <a:cs typeface="Montserrat"/>
                <a:sym typeface="Montserrat"/>
              </a:rPr>
              <a:t>We are testing two models to get the best outcome and recommend which model we will be using moving forward. </a:t>
            </a:r>
            <a:endParaRPr>
              <a:solidFill>
                <a:schemeClr val="lt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133" name="Google Shape;13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b="1">
                <a:solidFill>
                  <a:srgbClr val="00FF00"/>
                </a:solidFill>
                <a:latin typeface="Montserrat"/>
                <a:ea typeface="Montserrat"/>
                <a:cs typeface="Montserrat"/>
                <a:sym typeface="Montserrat"/>
              </a:rPr>
              <a:t>Recommendations</a:t>
            </a:r>
            <a:endParaRPr sz="3400" b="1">
              <a:solidFill>
                <a:srgbClr val="00FF00"/>
              </a:solidFill>
              <a:latin typeface="Montserrat"/>
              <a:ea typeface="Montserrat"/>
              <a:cs typeface="Montserrat"/>
              <a:sym typeface="Montserrat"/>
            </a:endParaRPr>
          </a:p>
        </p:txBody>
      </p:sp>
      <p:pic>
        <p:nvPicPr>
          <p:cNvPr id="134" name="Google Shape;134;p20"/>
          <p:cNvPicPr preferRelativeResize="0"/>
          <p:nvPr/>
        </p:nvPicPr>
        <p:blipFill rotWithShape="1">
          <a:blip r:embed="rId4">
            <a:alphaModFix/>
          </a:blip>
          <a:srcRect/>
          <a:stretch/>
        </p:blipFill>
        <p:spPr>
          <a:xfrm>
            <a:off x="4807025" y="1208025"/>
            <a:ext cx="3579776" cy="3488948"/>
          </a:xfrm>
          <a:prstGeom prst="rect">
            <a:avLst/>
          </a:prstGeom>
          <a:noFill/>
          <a:ln>
            <a:noFill/>
          </a:ln>
        </p:spPr>
      </p:pic>
      <p:sp>
        <p:nvSpPr>
          <p:cNvPr id="135" name="Google Shape;135;p20"/>
          <p:cNvSpPr txBox="1"/>
          <p:nvPr/>
        </p:nvSpPr>
        <p:spPr>
          <a:xfrm>
            <a:off x="642200" y="1459388"/>
            <a:ext cx="27606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2"/>
                </a:solidFill>
                <a:latin typeface="Montserrat"/>
                <a:ea typeface="Montserrat"/>
                <a:cs typeface="Montserrat"/>
                <a:sym typeface="Montserrat"/>
              </a:rPr>
              <a:t>After testing both models, we are recommending to use Decision Tree Machine Learning model to properly predict the sales of various food items. </a:t>
            </a:r>
            <a:endParaRPr dirty="0">
              <a:solidFill>
                <a:schemeClr val="lt2"/>
              </a:solidFill>
              <a:latin typeface="Montserrat"/>
              <a:ea typeface="Montserrat"/>
              <a:cs typeface="Montserrat"/>
              <a:sym typeface="Montserrat"/>
            </a:endParaRPr>
          </a:p>
          <a:p>
            <a:pPr marL="0" lvl="0" indent="0" algn="l" rtl="0">
              <a:spcBef>
                <a:spcPts val="0"/>
              </a:spcBef>
              <a:spcAft>
                <a:spcPts val="0"/>
              </a:spcAft>
              <a:buNone/>
            </a:pPr>
            <a:endParaRPr dirty="0">
              <a:solidFill>
                <a:schemeClr val="lt2"/>
              </a:solidFill>
              <a:latin typeface="Montserrat"/>
              <a:ea typeface="Montserrat"/>
              <a:cs typeface="Montserrat"/>
              <a:sym typeface="Montserrat"/>
            </a:endParaRPr>
          </a:p>
          <a:p>
            <a:pPr marL="0" lvl="0" indent="0" algn="l" rtl="0">
              <a:spcBef>
                <a:spcPts val="0"/>
              </a:spcBef>
              <a:spcAft>
                <a:spcPts val="0"/>
              </a:spcAft>
              <a:buNone/>
            </a:pPr>
            <a:r>
              <a:rPr lang="en" dirty="0">
                <a:solidFill>
                  <a:schemeClr val="lt2"/>
                </a:solidFill>
                <a:latin typeface="Montserrat"/>
                <a:ea typeface="Montserrat"/>
                <a:cs typeface="Montserrat"/>
                <a:sym typeface="Montserrat"/>
              </a:rPr>
              <a:t>With this model, we were able to get the best results and this model can surely impact the sales of our retailers by selecting the best items for each outlets.</a:t>
            </a:r>
            <a:endParaRPr dirty="0">
              <a:solidFill>
                <a:schemeClr val="lt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1"/>
          <p:cNvPicPr preferRelativeResize="0"/>
          <p:nvPr/>
        </p:nvPicPr>
        <p:blipFill>
          <a:blip r:embed="rId3">
            <a:alphaModFix amt="63000"/>
          </a:blip>
          <a:stretch>
            <a:fillRect/>
          </a:stretch>
        </p:blipFill>
        <p:spPr>
          <a:xfrm>
            <a:off x="0" y="0"/>
            <a:ext cx="9144000" cy="5143500"/>
          </a:xfrm>
          <a:prstGeom prst="rect">
            <a:avLst/>
          </a:prstGeom>
          <a:noFill/>
          <a:ln>
            <a:noFill/>
          </a:ln>
        </p:spPr>
      </p:pic>
      <p:sp>
        <p:nvSpPr>
          <p:cNvPr id="141" name="Google Shape;141;p21"/>
          <p:cNvSpPr txBox="1">
            <a:spLocks noGrp="1"/>
          </p:cNvSpPr>
          <p:nvPr>
            <p:ph type="title"/>
          </p:nvPr>
        </p:nvSpPr>
        <p:spPr>
          <a:xfrm>
            <a:off x="311700" y="2223900"/>
            <a:ext cx="8520600" cy="6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400" b="1">
                <a:solidFill>
                  <a:srgbClr val="00FF00"/>
                </a:solidFill>
                <a:latin typeface="Montserrat"/>
                <a:ea typeface="Montserrat"/>
                <a:cs typeface="Montserrat"/>
                <a:sym typeface="Montserrat"/>
              </a:rPr>
              <a:t>Thank you!</a:t>
            </a:r>
            <a:endParaRPr sz="3400" b="1">
              <a:solidFill>
                <a:srgbClr val="00FF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343</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Roboto</vt:lpstr>
      <vt:lpstr>Arial</vt:lpstr>
      <vt:lpstr>Simple Light</vt:lpstr>
      <vt:lpstr>STORE SALES PREDICTION</vt:lpstr>
      <vt:lpstr>REPORT CONTENTS</vt:lpstr>
      <vt:lpstr>Project Description</vt:lpstr>
      <vt:lpstr>Dataset Preparation</vt:lpstr>
      <vt:lpstr>Exploratory Analysis</vt:lpstr>
      <vt:lpstr>Exploratory Analysis</vt:lpstr>
      <vt:lpstr>Machine Learning Model</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cp:lastModifiedBy>RVR_Celo</cp:lastModifiedBy>
  <cp:revision>1</cp:revision>
  <dcterms:modified xsi:type="dcterms:W3CDTF">2022-05-22T16:40:19Z</dcterms:modified>
</cp:coreProperties>
</file>