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301" r:id="rId37"/>
    <p:sldId id="354" r:id="rId38"/>
    <p:sldId id="355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02" r:id="rId66"/>
    <p:sldId id="303" r:id="rId67"/>
    <p:sldId id="318" r:id="rId68"/>
    <p:sldId id="319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59" r:id="rId79"/>
    <p:sldId id="36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6" r:id="rId100"/>
    <p:sldId id="357" r:id="rId101"/>
    <p:sldId id="364" r:id="rId102"/>
    <p:sldId id="361" r:id="rId103"/>
    <p:sldId id="362" r:id="rId104"/>
    <p:sldId id="358" r:id="rId105"/>
    <p:sldId id="350" r:id="rId10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82930-C2CF-4AA9-897D-0874A82068DE}" v="12" dt="2023-05-17T11:39:39.73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>
      <p:cViewPr varScale="1">
        <p:scale>
          <a:sx n="91" d="100"/>
          <a:sy n="91" d="100"/>
        </p:scale>
        <p:origin x="33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presProps" Target="presProps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viewProps" Target="viewProp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theme" Target="theme/theme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1216" y="615856"/>
            <a:ext cx="10529567" cy="683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32788"/>
            <a:ext cx="10330815" cy="1665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jpe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4576" y="1108844"/>
            <a:ext cx="8561705" cy="1582484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150745" marR="5080" indent="-2138680">
              <a:lnSpc>
                <a:spcPts val="5810"/>
              </a:lnSpc>
              <a:spcBef>
                <a:spcPts val="740"/>
              </a:spcBef>
            </a:pPr>
            <a:r>
              <a:rPr sz="5300" spc="50" dirty="0">
                <a:solidFill>
                  <a:srgbClr val="FF0000"/>
                </a:solidFill>
                <a:latin typeface="Calibri Light"/>
                <a:cs typeface="Calibri Light"/>
              </a:rPr>
              <a:t>Ch</a:t>
            </a:r>
            <a:r>
              <a:rPr sz="5300" spc="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5300" spc="35" dirty="0">
                <a:solidFill>
                  <a:srgbClr val="FF0000"/>
                </a:solidFill>
                <a:latin typeface="Calibri Light"/>
                <a:cs typeface="Calibri Light"/>
              </a:rPr>
              <a:t>2:</a:t>
            </a:r>
            <a:r>
              <a:rPr sz="5300" spc="2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lang="en-US" sz="5300" spc="25" dirty="0">
                <a:solidFill>
                  <a:srgbClr val="FF0000"/>
                </a:solidFill>
                <a:latin typeface="Calibri Light"/>
                <a:cs typeface="Calibri Light"/>
              </a:rPr>
              <a:t>Assembly Language Programming</a:t>
            </a:r>
            <a:endParaRPr sz="53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853376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0" dirty="0">
                <a:solidFill>
                  <a:srgbClr val="FF0000"/>
                </a:solidFill>
                <a:latin typeface="Calibri Light"/>
                <a:cs typeface="Calibri Light"/>
              </a:rPr>
              <a:t>3.</a:t>
            </a:r>
            <a:r>
              <a:rPr sz="4300" spc="2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15" dirty="0">
                <a:solidFill>
                  <a:srgbClr val="FF0000"/>
                </a:solidFill>
                <a:latin typeface="Calibri Light"/>
                <a:cs typeface="Calibri Light"/>
              </a:rPr>
              <a:t>Power</a:t>
            </a:r>
            <a:r>
              <a:rPr sz="4300" spc="3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40" dirty="0">
                <a:solidFill>
                  <a:srgbClr val="FF0000"/>
                </a:solidFill>
                <a:latin typeface="Calibri Light"/>
                <a:cs typeface="Calibri Light"/>
              </a:rPr>
              <a:t>Supply</a:t>
            </a:r>
            <a:r>
              <a:rPr sz="4300" spc="2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45" dirty="0">
                <a:solidFill>
                  <a:srgbClr val="FF0000"/>
                </a:solidFill>
                <a:latin typeface="Calibri Light"/>
                <a:cs typeface="Calibri Light"/>
              </a:rPr>
              <a:t>and</a:t>
            </a:r>
            <a:r>
              <a:rPr sz="4300" spc="2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40" dirty="0">
                <a:solidFill>
                  <a:srgbClr val="FF0000"/>
                </a:solidFill>
                <a:latin typeface="Calibri Light"/>
                <a:cs typeface="Calibri Light"/>
              </a:rPr>
              <a:t>Clock</a:t>
            </a:r>
            <a:r>
              <a:rPr sz="4300" spc="2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FF0000"/>
                </a:solidFill>
                <a:latin typeface="Calibri Light"/>
                <a:cs typeface="Calibri Light"/>
              </a:rPr>
              <a:t>Frequency: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0241280" cy="3210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0" dirty="0">
                <a:latin typeface="Calibri"/>
                <a:cs typeface="Calibri"/>
              </a:rPr>
              <a:t>Vcc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– </a:t>
            </a:r>
            <a:r>
              <a:rPr sz="2800" dirty="0">
                <a:latin typeface="Calibri"/>
                <a:cs typeface="Calibri"/>
              </a:rPr>
              <a:t>+5v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power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supply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45" dirty="0">
                <a:latin typeface="Calibri"/>
                <a:cs typeface="Calibri"/>
              </a:rPr>
              <a:t>Vss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–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Ground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Reference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7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XI,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X2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–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crystal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these </a:t>
            </a:r>
            <a:r>
              <a:rPr sz="2800" spc="-15" dirty="0">
                <a:latin typeface="Calibri"/>
                <a:cs typeface="Calibri"/>
              </a:rPr>
              <a:t>two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pins.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frequency</a:t>
            </a:r>
            <a:r>
              <a:rPr sz="2800" spc="-5" dirty="0">
                <a:latin typeface="Calibri"/>
                <a:cs typeface="Calibri"/>
              </a:rPr>
              <a:t> is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internally</a:t>
            </a:r>
            <a:r>
              <a:rPr sz="2800" spc="-5" dirty="0">
                <a:latin typeface="Calibri"/>
                <a:cs typeface="Calibri"/>
              </a:rPr>
              <a:t> divided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 </a:t>
            </a:r>
            <a:r>
              <a:rPr sz="2800" spc="-25" dirty="0">
                <a:latin typeface="Calibri"/>
                <a:cs typeface="Calibri"/>
              </a:rPr>
              <a:t>two,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therefore,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 3MHZ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crystal</a:t>
            </a:r>
            <a:r>
              <a:rPr sz="2800" spc="-5" dirty="0">
                <a:latin typeface="Calibri"/>
                <a:cs typeface="Calibri"/>
              </a:rPr>
              <a:t> should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frequency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6MHZ.</a:t>
            </a:r>
            <a:endParaRPr sz="2800">
              <a:latin typeface="Calibri"/>
              <a:cs typeface="Calibri"/>
            </a:endParaRPr>
          </a:p>
          <a:p>
            <a:pPr marL="241300" marR="661670" indent="-228600">
              <a:lnSpc>
                <a:spcPts val="30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CLK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(OUT)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–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clock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other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devices.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92F2-4DB3-57E7-E039-F4EE2307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16" y="615856"/>
            <a:ext cx="10529567" cy="276999"/>
          </a:xfrm>
        </p:spPr>
        <p:txBody>
          <a:bodyPr/>
          <a:lstStyle/>
          <a:p>
            <a:r>
              <a:rPr lang="en-US"/>
              <a:t>  </a:t>
            </a:r>
            <a:endParaRPr lang="en-US" dirty="0"/>
          </a:p>
        </p:txBody>
      </p:sp>
      <p:pic>
        <p:nvPicPr>
          <p:cNvPr id="4" name="Picture 3" descr="A picture containing text, letter, handwriting, document&#10;&#10;Description automatically generated">
            <a:extLst>
              <a:ext uri="{FF2B5EF4-FFF2-40B4-BE49-F238E27FC236}">
                <a16:creationId xmlns:a16="http://schemas.microsoft.com/office/drawing/2014/main" id="{BD18D71B-E18F-95C6-203B-6B6666DB53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04800"/>
            <a:ext cx="5256287" cy="4114800"/>
          </a:xfrm>
          <a:prstGeom prst="rect">
            <a:avLst/>
          </a:prstGeom>
        </p:spPr>
      </p:pic>
      <p:pic>
        <p:nvPicPr>
          <p:cNvPr id="6" name="Picture 5" descr="A picture containing text, menu, document, handwriting&#10;&#10;Description automatically generated">
            <a:extLst>
              <a:ext uri="{FF2B5EF4-FFF2-40B4-BE49-F238E27FC236}">
                <a16:creationId xmlns:a16="http://schemas.microsoft.com/office/drawing/2014/main" id="{1FDFB9AB-4318-A2FC-B310-19B9990F57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5105071" cy="5029200"/>
          </a:xfrm>
          <a:prstGeom prst="rect">
            <a:avLst/>
          </a:prstGeom>
        </p:spPr>
      </p:pic>
      <p:pic>
        <p:nvPicPr>
          <p:cNvPr id="8" name="Picture 7" descr="A close up of a paper&#10;&#10;Description automatically generated with low confidence">
            <a:extLst>
              <a:ext uri="{FF2B5EF4-FFF2-40B4-BE49-F238E27FC236}">
                <a16:creationId xmlns:a16="http://schemas.microsoft.com/office/drawing/2014/main" id="{755FE58A-0D31-108C-FC71-A43E53F57C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9"/>
          <a:stretch/>
        </p:blipFill>
        <p:spPr>
          <a:xfrm>
            <a:off x="228600" y="5334000"/>
            <a:ext cx="5105071" cy="94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550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9351-D9F4-08C8-1D44-AB5466AB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16" y="615856"/>
            <a:ext cx="10529567" cy="677108"/>
          </a:xfrm>
        </p:spPr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</a:rPr>
              <a:t>2.8 Assembly Language Program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499A2-4522-BF04-1A71-4321F98D8403}"/>
              </a:ext>
            </a:extLst>
          </p:cNvPr>
          <p:cNvSpPr txBox="1"/>
          <p:nvPr/>
        </p:nvSpPr>
        <p:spPr>
          <a:xfrm>
            <a:off x="831216" y="2438400"/>
            <a:ext cx="95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all programs done on classes.</a:t>
            </a:r>
          </a:p>
        </p:txBody>
      </p:sp>
    </p:spTree>
    <p:extLst>
      <p:ext uri="{BB962C8B-B14F-4D97-AF65-F5344CB8AC3E}">
        <p14:creationId xmlns:p14="http://schemas.microsoft.com/office/powerpoint/2010/main" val="250204941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1560" y="3359056"/>
            <a:ext cx="401637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50" dirty="0">
                <a:latin typeface="Calibri Light"/>
                <a:cs typeface="Calibri Light"/>
              </a:rPr>
              <a:t>End</a:t>
            </a:r>
            <a:r>
              <a:rPr sz="4300" spc="-5" dirty="0">
                <a:latin typeface="Calibri Light"/>
                <a:cs typeface="Calibri Light"/>
              </a:rPr>
              <a:t> </a:t>
            </a:r>
            <a:r>
              <a:rPr sz="4300" spc="40" dirty="0">
                <a:latin typeface="Calibri Light"/>
                <a:cs typeface="Calibri Light"/>
              </a:rPr>
              <a:t>of</a:t>
            </a:r>
            <a:r>
              <a:rPr sz="4300" dirty="0">
                <a:latin typeface="Calibri Light"/>
                <a:cs typeface="Calibri Light"/>
              </a:rPr>
              <a:t> </a:t>
            </a:r>
            <a:r>
              <a:rPr sz="4300" spc="35" dirty="0">
                <a:latin typeface="Calibri Light"/>
                <a:cs typeface="Calibri Light"/>
              </a:rPr>
              <a:t>chapter</a:t>
            </a:r>
            <a:r>
              <a:rPr sz="4300" spc="10" dirty="0">
                <a:latin typeface="Calibri Light"/>
                <a:cs typeface="Calibri Light"/>
              </a:rPr>
              <a:t> </a:t>
            </a:r>
            <a:r>
              <a:rPr sz="4300" spc="50" dirty="0">
                <a:latin typeface="Calibri Light"/>
                <a:cs typeface="Calibri Light"/>
              </a:rPr>
              <a:t>02</a:t>
            </a:r>
            <a:endParaRPr sz="43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1000188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0" dirty="0">
                <a:solidFill>
                  <a:srgbClr val="FF0000"/>
                </a:solidFill>
                <a:latin typeface="Calibri Light"/>
                <a:cs typeface="Calibri Light"/>
              </a:rPr>
              <a:t>4.</a:t>
            </a:r>
            <a:r>
              <a:rPr sz="4300" spc="25" dirty="0">
                <a:solidFill>
                  <a:srgbClr val="FF0000"/>
                </a:solidFill>
                <a:latin typeface="Calibri Light"/>
                <a:cs typeface="Calibri Light"/>
              </a:rPr>
              <a:t> Interrupts</a:t>
            </a:r>
            <a:r>
              <a:rPr sz="4300" spc="3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45" dirty="0">
                <a:solidFill>
                  <a:srgbClr val="FF0000"/>
                </a:solidFill>
                <a:latin typeface="Calibri Light"/>
                <a:cs typeface="Calibri Light"/>
              </a:rPr>
              <a:t>and</a:t>
            </a:r>
            <a:r>
              <a:rPr sz="4300" spc="2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20" dirty="0">
                <a:solidFill>
                  <a:srgbClr val="FF0000"/>
                </a:solidFill>
                <a:latin typeface="Calibri Light"/>
                <a:cs typeface="Calibri Light"/>
              </a:rPr>
              <a:t>Peripheral</a:t>
            </a:r>
            <a:r>
              <a:rPr sz="4300" spc="3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25" dirty="0">
                <a:solidFill>
                  <a:srgbClr val="FF0000"/>
                </a:solidFill>
                <a:latin typeface="Calibri Light"/>
                <a:cs typeface="Calibri Light"/>
              </a:rPr>
              <a:t>Initiated </a:t>
            </a:r>
            <a:r>
              <a:rPr sz="4300" spc="35" dirty="0">
                <a:solidFill>
                  <a:srgbClr val="FF0000"/>
                </a:solidFill>
                <a:latin typeface="Calibri Light"/>
                <a:cs typeface="Calibri Light"/>
              </a:rPr>
              <a:t>Signals: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23644"/>
            <a:ext cx="10221595" cy="166878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1300" marR="5080" indent="-228600">
              <a:lnSpc>
                <a:spcPct val="708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8085 </a:t>
            </a:r>
            <a:r>
              <a:rPr sz="2600" spc="-5" dirty="0">
                <a:latin typeface="Calibri"/>
                <a:cs typeface="Calibri"/>
              </a:rPr>
              <a:t>has </a:t>
            </a:r>
            <a:r>
              <a:rPr sz="2600" spc="-10" dirty="0">
                <a:latin typeface="Calibri"/>
                <a:cs typeface="Calibri"/>
              </a:rPr>
              <a:t>five interrupt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signals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be used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interrupt</a:t>
            </a:r>
            <a:r>
              <a:rPr sz="2600" dirty="0">
                <a:latin typeface="Calibri"/>
                <a:cs typeface="Calibri"/>
              </a:rPr>
              <a:t> a </a:t>
            </a:r>
            <a:r>
              <a:rPr sz="2600" spc="-15" dirty="0">
                <a:latin typeface="Calibri"/>
                <a:cs typeface="Calibri"/>
              </a:rPr>
              <a:t>program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execution.</a:t>
            </a:r>
            <a:endParaRPr sz="2600">
              <a:latin typeface="Calibri"/>
              <a:cs typeface="Calibri"/>
            </a:endParaRPr>
          </a:p>
          <a:p>
            <a:pPr marL="338455" lvl="1" indent="-177165">
              <a:lnSpc>
                <a:spcPts val="2665"/>
              </a:lnSpc>
              <a:spcBef>
                <a:spcPts val="70"/>
              </a:spcBef>
              <a:buSzPct val="96153"/>
              <a:buAutoNum type="romanLcParenR"/>
              <a:tabLst>
                <a:tab pos="339090" algn="l"/>
              </a:tabLst>
            </a:pPr>
            <a:r>
              <a:rPr sz="2600" spc="-5" dirty="0">
                <a:latin typeface="Calibri"/>
                <a:cs typeface="Calibri"/>
              </a:rPr>
              <a:t>INTR</a:t>
            </a:r>
            <a:endParaRPr sz="2600">
              <a:latin typeface="Calibri"/>
              <a:cs typeface="Calibri"/>
            </a:endParaRPr>
          </a:p>
          <a:p>
            <a:pPr marL="439420" indent="-427355">
              <a:lnSpc>
                <a:spcPts val="2210"/>
              </a:lnSpc>
              <a:buAutoNum type="romanLcParenBoth" startAt="2"/>
              <a:tabLst>
                <a:tab pos="440055" algn="l"/>
              </a:tabLst>
            </a:pPr>
            <a:r>
              <a:rPr sz="2600" spc="-20" dirty="0">
                <a:latin typeface="Calibri"/>
                <a:cs typeface="Calibri"/>
              </a:rPr>
              <a:t>RST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7.5</a:t>
            </a:r>
            <a:endParaRPr sz="2600">
              <a:latin typeface="Calibri"/>
              <a:cs typeface="Calibri"/>
            </a:endParaRPr>
          </a:p>
          <a:p>
            <a:pPr marL="515620" indent="-503555">
              <a:lnSpc>
                <a:spcPts val="2665"/>
              </a:lnSpc>
              <a:buAutoNum type="romanLcParenBoth" startAt="2"/>
              <a:tabLst>
                <a:tab pos="516255" algn="l"/>
              </a:tabLst>
            </a:pPr>
            <a:r>
              <a:rPr sz="2600" spc="-20" dirty="0">
                <a:latin typeface="Calibri"/>
                <a:cs typeface="Calibri"/>
              </a:rPr>
              <a:t>RST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6.5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247644"/>
            <a:ext cx="15043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Calibri"/>
                <a:cs typeface="Calibri"/>
              </a:rPr>
              <a:t>(iv)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RST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5.5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515867"/>
            <a:ext cx="11506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Calibri"/>
                <a:cs typeface="Calibri"/>
              </a:rPr>
              <a:t>(v)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TRAP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921252"/>
            <a:ext cx="10255250" cy="233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665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microprocessor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acknowledges </a:t>
            </a:r>
            <a:r>
              <a:rPr sz="2600" spc="-10" dirty="0">
                <a:latin typeface="Calibri"/>
                <a:cs typeface="Calibri"/>
              </a:rPr>
              <a:t>Interrupt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Request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70" dirty="0">
                <a:latin typeface="Calibri"/>
                <a:cs typeface="Calibri"/>
              </a:rPr>
              <a:t>INTA’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195"/>
              </a:lnSpc>
            </a:pPr>
            <a:r>
              <a:rPr sz="2600" spc="-5" dirty="0">
                <a:latin typeface="Calibri"/>
                <a:cs typeface="Calibri"/>
              </a:rPr>
              <a:t>addition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Interrupts,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there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three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externally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initiated</a:t>
            </a:r>
            <a:r>
              <a:rPr sz="2600" spc="-5" dirty="0">
                <a:latin typeface="Calibri"/>
                <a:cs typeface="Calibri"/>
              </a:rPr>
              <a:t> signals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namely</a:t>
            </a:r>
            <a:endParaRPr sz="2600">
              <a:latin typeface="Calibri"/>
              <a:cs typeface="Calibri"/>
            </a:endParaRPr>
          </a:p>
          <a:p>
            <a:pPr marL="241300" marR="563245">
              <a:lnSpc>
                <a:spcPct val="70800"/>
              </a:lnSpc>
              <a:spcBef>
                <a:spcPts val="440"/>
              </a:spcBef>
            </a:pPr>
            <a:r>
              <a:rPr sz="2600" spc="-50" dirty="0">
                <a:latin typeface="Calibri"/>
                <a:cs typeface="Calibri"/>
              </a:rPr>
              <a:t>RESET,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HOLD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65" dirty="0">
                <a:latin typeface="Calibri"/>
                <a:cs typeface="Calibri"/>
              </a:rPr>
              <a:t>READY.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20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respond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HOLD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request,</a:t>
            </a:r>
            <a:r>
              <a:rPr sz="2600" dirty="0">
                <a:latin typeface="Calibri"/>
                <a:cs typeface="Calibri"/>
              </a:rPr>
              <a:t> 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called HLDA.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5" dirty="0">
                <a:latin typeface="Calibri"/>
                <a:cs typeface="Calibri"/>
              </a:rPr>
              <a:t>INTR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–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It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10" dirty="0">
                <a:latin typeface="Calibri"/>
                <a:cs typeface="Calibri"/>
              </a:rPr>
              <a:t> interrupt </a:t>
            </a:r>
            <a:r>
              <a:rPr sz="2600" spc="-15" dirty="0">
                <a:latin typeface="Calibri"/>
                <a:cs typeface="Calibri"/>
              </a:rPr>
              <a:t>request</a:t>
            </a:r>
            <a:r>
              <a:rPr sz="2600" spc="-5" dirty="0">
                <a:latin typeface="Calibri"/>
                <a:cs typeface="Calibri"/>
              </a:rPr>
              <a:t> signal.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93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70" dirty="0">
                <a:latin typeface="Calibri"/>
                <a:cs typeface="Calibri"/>
              </a:rPr>
              <a:t>INTA’</a:t>
            </a:r>
            <a:r>
              <a:rPr sz="2600" b="1" dirty="0">
                <a:latin typeface="Calibri"/>
                <a:cs typeface="Calibri"/>
              </a:rPr>
              <a:t> – </a:t>
            </a:r>
            <a:r>
              <a:rPr sz="2600" spc="-5" dirty="0">
                <a:latin typeface="Calibri"/>
                <a:cs typeface="Calibri"/>
              </a:rPr>
              <a:t>It</a:t>
            </a:r>
            <a:r>
              <a:rPr sz="2600" dirty="0">
                <a:latin typeface="Calibri"/>
                <a:cs typeface="Calibri"/>
              </a:rPr>
              <a:t> 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interrupt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acknowledgment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sent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0" dirty="0">
                <a:latin typeface="Calibri"/>
                <a:cs typeface="Calibri"/>
              </a:rPr>
              <a:t> microprocessor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after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INTR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received.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3618229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0" dirty="0">
                <a:solidFill>
                  <a:srgbClr val="FF0000"/>
                </a:solidFill>
                <a:latin typeface="Calibri Light"/>
                <a:cs typeface="Calibri Light"/>
              </a:rPr>
              <a:t>5.</a:t>
            </a:r>
            <a:r>
              <a:rPr sz="4300" spc="-1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20" dirty="0">
                <a:solidFill>
                  <a:srgbClr val="FF0000"/>
                </a:solidFill>
                <a:latin typeface="Calibri Light"/>
                <a:cs typeface="Calibri Light"/>
              </a:rPr>
              <a:t>Reset</a:t>
            </a:r>
            <a:r>
              <a:rPr sz="4300" spc="-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FF0000"/>
                </a:solidFill>
                <a:latin typeface="Calibri Light"/>
                <a:cs typeface="Calibri Light"/>
              </a:rPr>
              <a:t>Signals: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10174605" cy="2241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RESET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IN’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–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signal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low(0),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program- </a:t>
            </a:r>
            <a:r>
              <a:rPr sz="2800" spc="-15" dirty="0">
                <a:latin typeface="Calibri"/>
                <a:cs typeface="Calibri"/>
              </a:rPr>
              <a:t> counter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zero,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buses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tristated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microprocessor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unit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reset.</a:t>
            </a:r>
            <a:endParaRPr sz="2800">
              <a:latin typeface="Calibri"/>
              <a:cs typeface="Calibri"/>
            </a:endParaRPr>
          </a:p>
          <a:p>
            <a:pPr marL="93345" marR="1005840" indent="-81280">
              <a:lnSpc>
                <a:spcPct val="118600"/>
              </a:lnSpc>
              <a:spcBef>
                <a:spcPts val="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RESET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OUT</a:t>
            </a:r>
            <a:r>
              <a:rPr sz="2800" b="1" dirty="0">
                <a:latin typeface="Calibri"/>
                <a:cs typeface="Calibri"/>
              </a:rPr>
              <a:t> –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 </a:t>
            </a:r>
            <a:r>
              <a:rPr sz="2800" spc="-15" dirty="0">
                <a:latin typeface="Calibri"/>
                <a:cs typeface="Calibri"/>
              </a:rPr>
              <a:t>indicates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MPU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being </a:t>
            </a:r>
            <a:r>
              <a:rPr sz="2800" spc="-15" dirty="0">
                <a:latin typeface="Calibri"/>
                <a:cs typeface="Calibri"/>
              </a:rPr>
              <a:t>reset.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reset</a:t>
            </a:r>
            <a:r>
              <a:rPr sz="2800" spc="-5" dirty="0">
                <a:latin typeface="Calibri"/>
                <a:cs typeface="Calibri"/>
              </a:rPr>
              <a:t> other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devices.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350964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0" dirty="0">
                <a:solidFill>
                  <a:srgbClr val="FF0000"/>
                </a:solidFill>
                <a:latin typeface="Calibri Light"/>
                <a:cs typeface="Calibri Light"/>
              </a:rPr>
              <a:t>6.</a:t>
            </a:r>
            <a:r>
              <a:rPr sz="4300" spc="-1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65" dirty="0">
                <a:solidFill>
                  <a:srgbClr val="FF0000"/>
                </a:solidFill>
                <a:latin typeface="Calibri Light"/>
                <a:cs typeface="Calibri Light"/>
              </a:rPr>
              <a:t>DMA</a:t>
            </a:r>
            <a:r>
              <a:rPr sz="4300" spc="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FF0000"/>
                </a:solidFill>
                <a:latin typeface="Calibri Light"/>
                <a:cs typeface="Calibri Light"/>
              </a:rPr>
              <a:t>Signals: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10249535" cy="35248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32575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HOLD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–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indicates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another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device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requesting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dirty="0">
                <a:latin typeface="Calibri"/>
                <a:cs typeface="Calibri"/>
              </a:rPr>
              <a:t> 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bus.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120"/>
              </a:lnSpc>
              <a:spcBef>
                <a:spcPts val="885"/>
              </a:spcBef>
            </a:pPr>
            <a:r>
              <a:rPr sz="2800" spc="-10" dirty="0">
                <a:latin typeface="Calibri"/>
                <a:cs typeface="Calibri"/>
              </a:rPr>
              <a:t>Having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received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HOLD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request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microprocessor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relinquishes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buses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current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 </a:t>
            </a:r>
            <a:r>
              <a:rPr sz="2800" spc="-10" dirty="0">
                <a:latin typeface="Calibri"/>
                <a:cs typeface="Calibri"/>
              </a:rPr>
              <a:t>cycle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completed.</a:t>
            </a:r>
            <a:endParaRPr sz="2800">
              <a:latin typeface="Calibri"/>
              <a:cs typeface="Calibri"/>
            </a:endParaRPr>
          </a:p>
          <a:p>
            <a:pPr marL="12700" marR="802005" indent="80645">
              <a:lnSpc>
                <a:spcPts val="3000"/>
              </a:lnSpc>
              <a:spcBef>
                <a:spcPts val="960"/>
              </a:spcBef>
            </a:pPr>
            <a:r>
              <a:rPr sz="2800" spc="-15" dirty="0">
                <a:latin typeface="Calibri"/>
                <a:cs typeface="Calibri"/>
              </a:rPr>
              <a:t>Internal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continue.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After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removal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the </a:t>
            </a:r>
            <a:r>
              <a:rPr sz="2800" spc="-5" dirty="0">
                <a:latin typeface="Calibri"/>
                <a:cs typeface="Calibri"/>
              </a:rPr>
              <a:t>HOLD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processor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regains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bus.</a:t>
            </a:r>
            <a:endParaRPr sz="2800">
              <a:latin typeface="Calibri"/>
              <a:cs typeface="Calibri"/>
            </a:endParaRPr>
          </a:p>
          <a:p>
            <a:pPr marL="241300" marR="351790" indent="-228600">
              <a:lnSpc>
                <a:spcPts val="3100"/>
              </a:lnSpc>
              <a:spcBef>
                <a:spcPts val="9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20" dirty="0">
                <a:latin typeface="Calibri"/>
                <a:cs typeface="Calibri"/>
              </a:rPr>
              <a:t>HLDA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–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indicates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hold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request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been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received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after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removal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5" dirty="0">
                <a:latin typeface="Calibri"/>
                <a:cs typeface="Calibri"/>
              </a:rPr>
              <a:t>HOLD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request,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HLDA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goes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low.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407162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0" dirty="0">
                <a:solidFill>
                  <a:srgbClr val="FF0000"/>
                </a:solidFill>
                <a:latin typeface="Calibri Light"/>
                <a:cs typeface="Calibri Light"/>
              </a:rPr>
              <a:t>7.</a:t>
            </a:r>
            <a:r>
              <a:rPr sz="4300" spc="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FF0000"/>
                </a:solidFill>
                <a:latin typeface="Calibri Light"/>
                <a:cs typeface="Calibri Light"/>
              </a:rPr>
              <a:t>Serial</a:t>
            </a:r>
            <a:r>
              <a:rPr sz="4300" spc="1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40" dirty="0">
                <a:solidFill>
                  <a:srgbClr val="FF0000"/>
                </a:solidFill>
                <a:latin typeface="Calibri Light"/>
                <a:cs typeface="Calibri Light"/>
              </a:rPr>
              <a:t>I/O</a:t>
            </a:r>
            <a:r>
              <a:rPr sz="4300" spc="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20" dirty="0">
                <a:solidFill>
                  <a:srgbClr val="FF0000"/>
                </a:solidFill>
                <a:latin typeface="Calibri Light"/>
                <a:cs typeface="Calibri Light"/>
              </a:rPr>
              <a:t>Ports: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0326370" cy="1418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Serial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transmission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8085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implemented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two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signals,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SID </a:t>
            </a:r>
            <a:r>
              <a:rPr sz="2800" b="1" spc="-5" dirty="0">
                <a:latin typeface="Calibri"/>
                <a:cs typeface="Calibri"/>
              </a:rPr>
              <a:t>and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SOD</a:t>
            </a:r>
            <a:r>
              <a:rPr sz="2800" b="1" dirty="0">
                <a:latin typeface="Calibri"/>
                <a:cs typeface="Calibri"/>
              </a:rPr>
              <a:t> –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line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serial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where</a:t>
            </a:r>
            <a:r>
              <a:rPr sz="2800" spc="-5" dirty="0">
                <a:latin typeface="Calibri"/>
                <a:cs typeface="Calibri"/>
              </a:rPr>
              <a:t> 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line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serial output.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4104"/>
            <a:ext cx="1001014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25" dirty="0">
                <a:solidFill>
                  <a:srgbClr val="FF0000"/>
                </a:solidFill>
                <a:latin typeface="Calibri Light"/>
                <a:cs typeface="Calibri Light"/>
              </a:rPr>
              <a:t>Internal</a:t>
            </a:r>
            <a:r>
              <a:rPr sz="4300" spc="4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25" dirty="0">
                <a:solidFill>
                  <a:srgbClr val="FF0000"/>
                </a:solidFill>
                <a:latin typeface="Calibri Light"/>
                <a:cs typeface="Calibri Light"/>
              </a:rPr>
              <a:t>Architecture</a:t>
            </a:r>
            <a:r>
              <a:rPr sz="4300" spc="3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40" dirty="0">
                <a:solidFill>
                  <a:srgbClr val="FF0000"/>
                </a:solidFill>
                <a:latin typeface="Calibri Light"/>
                <a:cs typeface="Calibri Light"/>
              </a:rPr>
              <a:t>of</a:t>
            </a:r>
            <a:r>
              <a:rPr sz="4300" spc="3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50" dirty="0">
                <a:solidFill>
                  <a:srgbClr val="FF0000"/>
                </a:solidFill>
                <a:latin typeface="Calibri Light"/>
                <a:cs typeface="Calibri Light"/>
              </a:rPr>
              <a:t>8</a:t>
            </a:r>
            <a:r>
              <a:rPr sz="4300" spc="4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FF0000"/>
                </a:solidFill>
                <a:latin typeface="Calibri Light"/>
                <a:cs typeface="Calibri Light"/>
              </a:rPr>
              <a:t>bit</a:t>
            </a:r>
            <a:r>
              <a:rPr sz="4300" spc="4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30" dirty="0">
                <a:solidFill>
                  <a:srgbClr val="FF0000"/>
                </a:solidFill>
                <a:latin typeface="Calibri Light"/>
                <a:cs typeface="Calibri Light"/>
              </a:rPr>
              <a:t>microprocessor</a:t>
            </a:r>
            <a:endParaRPr sz="43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2462" y="1597643"/>
            <a:ext cx="7379360" cy="50825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939" y="615856"/>
            <a:ext cx="610616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0" dirty="0">
                <a:solidFill>
                  <a:srgbClr val="FF0000"/>
                </a:solidFill>
                <a:latin typeface="Calibri Light"/>
                <a:cs typeface="Calibri Light"/>
              </a:rPr>
              <a:t>Arithmetic</a:t>
            </a:r>
            <a:r>
              <a:rPr sz="4300" spc="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50" dirty="0">
                <a:solidFill>
                  <a:srgbClr val="FF0000"/>
                </a:solidFill>
                <a:latin typeface="Calibri Light"/>
                <a:cs typeface="Calibri Light"/>
              </a:rPr>
              <a:t>and</a:t>
            </a:r>
            <a:r>
              <a:rPr sz="4300" spc="1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30" dirty="0">
                <a:solidFill>
                  <a:srgbClr val="FF0000"/>
                </a:solidFill>
                <a:latin typeface="Calibri Light"/>
                <a:cs typeface="Calibri Light"/>
              </a:rPr>
              <a:t>Logical</a:t>
            </a:r>
            <a:r>
              <a:rPr sz="4300" spc="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40" dirty="0">
                <a:solidFill>
                  <a:srgbClr val="FF0000"/>
                </a:solidFill>
                <a:latin typeface="Calibri Light"/>
                <a:cs typeface="Calibri Light"/>
              </a:rPr>
              <a:t>Unit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0296525" cy="3210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arithmetic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computing functions,</a:t>
            </a:r>
            <a:endParaRPr sz="2800">
              <a:latin typeface="Calibri"/>
              <a:cs typeface="Calibri"/>
            </a:endParaRPr>
          </a:p>
          <a:p>
            <a:pPr marL="241300" marR="452120" indent="-228600">
              <a:lnSpc>
                <a:spcPts val="3000"/>
              </a:lnSpc>
              <a:spcBef>
                <a:spcPts val="102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accumulator,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temporary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register,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arithmetic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circuits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five</a:t>
            </a:r>
            <a:r>
              <a:rPr sz="2800" spc="-5" dirty="0">
                <a:latin typeface="Calibri"/>
                <a:cs typeface="Calibri"/>
              </a:rPr>
              <a:t> flags.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temporary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hold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during 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arithmetic/logic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operation.</a:t>
            </a:r>
            <a:endParaRPr sz="2800">
              <a:latin typeface="Calibri"/>
              <a:cs typeface="Calibri"/>
            </a:endParaRPr>
          </a:p>
          <a:p>
            <a:pPr marL="241300" marR="86360" indent="-228600">
              <a:lnSpc>
                <a:spcPts val="3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result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stored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accumulator;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flags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(flip-flops)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according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the </a:t>
            </a:r>
            <a:r>
              <a:rPr sz="2800" spc="-10" dirty="0">
                <a:latin typeface="Calibri"/>
                <a:cs typeface="Calibri"/>
              </a:rPr>
              <a:t>result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the </a:t>
            </a:r>
            <a:r>
              <a:rPr sz="2800" spc="-15" dirty="0">
                <a:latin typeface="Calibri"/>
                <a:cs typeface="Calibri"/>
              </a:rPr>
              <a:t>operation.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4104"/>
            <a:ext cx="549656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5" dirty="0">
                <a:solidFill>
                  <a:srgbClr val="FF0000"/>
                </a:solidFill>
                <a:latin typeface="Calibri Light"/>
                <a:cs typeface="Calibri Light"/>
              </a:rPr>
              <a:t>Accumulator</a:t>
            </a:r>
            <a:r>
              <a:rPr sz="4300" spc="2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15" dirty="0">
                <a:solidFill>
                  <a:srgbClr val="FF0000"/>
                </a:solidFill>
                <a:latin typeface="Calibri Light"/>
                <a:cs typeface="Calibri Light"/>
              </a:rPr>
              <a:t>(register</a:t>
            </a:r>
            <a:r>
              <a:rPr sz="4300" spc="2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45" dirty="0">
                <a:solidFill>
                  <a:srgbClr val="FF0000"/>
                </a:solidFill>
                <a:latin typeface="Calibri Light"/>
                <a:cs typeface="Calibri Light"/>
              </a:rPr>
              <a:t>A)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0254615" cy="3082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8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part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ALU.</a:t>
            </a:r>
            <a:endParaRPr sz="2800">
              <a:latin typeface="Calibri"/>
              <a:cs typeface="Calibri"/>
            </a:endParaRPr>
          </a:p>
          <a:p>
            <a:pPr marL="241300" marR="11430" indent="-228600">
              <a:lnSpc>
                <a:spcPct val="91100"/>
              </a:lnSpc>
              <a:spcBef>
                <a:spcPts val="92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8-bit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arithmetic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8085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microprocessor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accumulator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based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microprocessor.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02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port,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first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moved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accumulator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output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port,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must</a:t>
            </a:r>
            <a:r>
              <a:rPr sz="2800" dirty="0">
                <a:latin typeface="Calibri"/>
                <a:cs typeface="Calibri"/>
              </a:rPr>
              <a:t> 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first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placed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accumulator.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44780"/>
            <a:ext cx="10157460" cy="57435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marR="97155" indent="-228600" algn="just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35" dirty="0">
                <a:solidFill>
                  <a:srgbClr val="FF0000"/>
                </a:solidFill>
                <a:latin typeface="Calibri"/>
                <a:cs typeface="Calibri"/>
              </a:rPr>
              <a:t>Temporary 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registers(W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&amp;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Z): </a:t>
            </a:r>
            <a:r>
              <a:rPr sz="2600" spc="-10" dirty="0">
                <a:latin typeface="Calibri"/>
                <a:cs typeface="Calibri"/>
              </a:rPr>
              <a:t>They are </a:t>
            </a:r>
            <a:r>
              <a:rPr sz="2600" dirty="0">
                <a:latin typeface="Calibri"/>
                <a:cs typeface="Calibri"/>
              </a:rPr>
              <a:t>8 </a:t>
            </a:r>
            <a:r>
              <a:rPr sz="2600" spc="-5" dirty="0">
                <a:latin typeface="Calibri"/>
                <a:cs typeface="Calibri"/>
              </a:rPr>
              <a:t>bit </a:t>
            </a:r>
            <a:r>
              <a:rPr sz="2600" spc="-20" dirty="0">
                <a:latin typeface="Calibri"/>
                <a:cs typeface="Calibri"/>
              </a:rPr>
              <a:t>registers </a:t>
            </a:r>
            <a:r>
              <a:rPr sz="2600" spc="-5" dirty="0">
                <a:latin typeface="Calibri"/>
                <a:cs typeface="Calibri"/>
              </a:rPr>
              <a:t>not accessible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programmer.</a:t>
            </a:r>
            <a:endParaRPr sz="2600">
              <a:latin typeface="Calibri"/>
              <a:cs typeface="Calibri"/>
            </a:endParaRPr>
          </a:p>
          <a:p>
            <a:pPr marL="236220" algn="just">
              <a:lnSpc>
                <a:spcPct val="100000"/>
              </a:lnSpc>
              <a:spcBef>
                <a:spcPts val="385"/>
              </a:spcBef>
            </a:pPr>
            <a:r>
              <a:rPr sz="2600" spc="-5" dirty="0">
                <a:latin typeface="Calibri"/>
                <a:cs typeface="Calibri"/>
              </a:rPr>
              <a:t>During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execution,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8085A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places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brief </a:t>
            </a:r>
            <a:r>
              <a:rPr sz="2600" spc="-5" dirty="0">
                <a:latin typeface="Calibri"/>
                <a:cs typeface="Calibri"/>
              </a:rPr>
              <a:t>period.</a:t>
            </a:r>
            <a:endParaRPr sz="2600">
              <a:latin typeface="Calibri"/>
              <a:cs typeface="Calibri"/>
            </a:endParaRPr>
          </a:p>
          <a:p>
            <a:pPr marL="241300" marR="1269365" indent="-228600" algn="just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316230" algn="l"/>
              </a:tabLst>
            </a:pPr>
            <a:r>
              <a:rPr dirty="0"/>
              <a:t>	</a:t>
            </a: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Instruction register(IR): </a:t>
            </a:r>
            <a:r>
              <a:rPr sz="2600" spc="-5" dirty="0">
                <a:latin typeface="Calibri"/>
                <a:cs typeface="Calibri"/>
              </a:rPr>
              <a:t>It </a:t>
            </a:r>
            <a:r>
              <a:rPr sz="2600" dirty="0">
                <a:latin typeface="Calibri"/>
                <a:cs typeface="Calibri"/>
              </a:rPr>
              <a:t>is a 8 </a:t>
            </a:r>
            <a:r>
              <a:rPr sz="2600" spc="-5" dirty="0">
                <a:latin typeface="Calibri"/>
                <a:cs typeface="Calibri"/>
              </a:rPr>
              <a:t>bit </a:t>
            </a:r>
            <a:r>
              <a:rPr sz="2600" spc="-15" dirty="0">
                <a:latin typeface="Calibri"/>
                <a:cs typeface="Calibri"/>
              </a:rPr>
              <a:t>register </a:t>
            </a:r>
            <a:r>
              <a:rPr sz="2600" spc="-5" dirty="0">
                <a:latin typeface="Calibri"/>
                <a:cs typeface="Calibri"/>
              </a:rPr>
              <a:t>not accessible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programmer.</a:t>
            </a:r>
            <a:endParaRPr sz="2600">
              <a:latin typeface="Calibri"/>
              <a:cs typeface="Calibri"/>
            </a:endParaRPr>
          </a:p>
          <a:p>
            <a:pPr marL="12700" marR="465455" algn="just">
              <a:lnSpc>
                <a:spcPct val="78500"/>
              </a:lnSpc>
              <a:spcBef>
                <a:spcPts val="1055"/>
              </a:spcBef>
            </a:pPr>
            <a:r>
              <a:rPr sz="2600" spc="-5" dirty="0">
                <a:latin typeface="Calibri"/>
                <a:cs typeface="Calibri"/>
              </a:rPr>
              <a:t>It </a:t>
            </a:r>
            <a:r>
              <a:rPr sz="2600" spc="-15" dirty="0">
                <a:latin typeface="Calibri"/>
                <a:cs typeface="Calibri"/>
              </a:rPr>
              <a:t>receives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operation codes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instruction </a:t>
            </a:r>
            <a:r>
              <a:rPr sz="2600" spc="-15" dirty="0">
                <a:latin typeface="Calibri"/>
                <a:cs typeface="Calibri"/>
              </a:rPr>
              <a:t>from </a:t>
            </a:r>
            <a:r>
              <a:rPr sz="2600" spc="-10" dirty="0">
                <a:latin typeface="Calibri"/>
                <a:cs typeface="Calibri"/>
              </a:rPr>
              <a:t>internal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5" dirty="0">
                <a:latin typeface="Calibri"/>
                <a:cs typeface="Calibri"/>
              </a:rPr>
              <a:t>bus and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passes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the instruction </a:t>
            </a:r>
            <a:r>
              <a:rPr sz="2600" spc="-10" dirty="0">
                <a:latin typeface="Calibri"/>
                <a:cs typeface="Calibri"/>
              </a:rPr>
              <a:t>decoder </a:t>
            </a:r>
            <a:r>
              <a:rPr sz="2600" spc="-5" dirty="0">
                <a:latin typeface="Calibri"/>
                <a:cs typeface="Calibri"/>
              </a:rPr>
              <a:t>which </a:t>
            </a:r>
            <a:r>
              <a:rPr sz="2600" spc="-10" dirty="0">
                <a:latin typeface="Calibri"/>
                <a:cs typeface="Calibri"/>
              </a:rPr>
              <a:t>decodes </a:t>
            </a:r>
            <a:r>
              <a:rPr sz="2600" spc="-5" dirty="0">
                <a:latin typeface="Calibri"/>
                <a:cs typeface="Calibri"/>
              </a:rPr>
              <a:t>so </a:t>
            </a:r>
            <a:r>
              <a:rPr sz="2600" spc="-10" dirty="0">
                <a:latin typeface="Calibri"/>
                <a:cs typeface="Calibri"/>
              </a:rPr>
              <a:t>that microprocessor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knows </a:t>
            </a:r>
            <a:r>
              <a:rPr sz="2600" spc="-5" dirty="0">
                <a:latin typeface="Calibri"/>
                <a:cs typeface="Calibri"/>
              </a:rPr>
              <a:t>which type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operation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0" dirty="0">
                <a:latin typeface="Calibri"/>
                <a:cs typeface="Calibri"/>
              </a:rPr>
              <a:t> performed.</a:t>
            </a:r>
            <a:endParaRPr sz="2600">
              <a:latin typeface="Calibri"/>
              <a:cs typeface="Calibri"/>
            </a:endParaRPr>
          </a:p>
          <a:p>
            <a:pPr marL="241300" marR="879475" indent="-228600" algn="just">
              <a:lnSpc>
                <a:spcPct val="80000"/>
              </a:lnSpc>
              <a:spcBef>
                <a:spcPts val="1005"/>
              </a:spcBef>
              <a:buFont typeface="Arial MT"/>
              <a:buChar char="•"/>
              <a:tabLst>
                <a:tab pos="316230" algn="l"/>
              </a:tabLst>
            </a:pPr>
            <a:r>
              <a:rPr dirty="0"/>
              <a:t>	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Register </a:t>
            </a:r>
            <a:r>
              <a:rPr sz="2600" b="1" spc="-20" dirty="0">
                <a:solidFill>
                  <a:srgbClr val="FF0000"/>
                </a:solidFill>
                <a:latin typeface="Calibri"/>
                <a:cs typeface="Calibri"/>
              </a:rPr>
              <a:t>Array: </a:t>
            </a:r>
            <a:r>
              <a:rPr sz="2600" spc="-15" dirty="0">
                <a:latin typeface="Calibri"/>
                <a:cs typeface="Calibri"/>
              </a:rPr>
              <a:t>(Scratch </a:t>
            </a:r>
            <a:r>
              <a:rPr sz="2600" spc="-5" dirty="0">
                <a:latin typeface="Calibri"/>
                <a:cs typeface="Calibri"/>
              </a:rPr>
              <a:t>pad </a:t>
            </a:r>
            <a:r>
              <a:rPr sz="2600" spc="-20" dirty="0">
                <a:latin typeface="Calibri"/>
                <a:cs typeface="Calibri"/>
              </a:rPr>
              <a:t>registers B, </a:t>
            </a:r>
            <a:r>
              <a:rPr sz="2600" spc="-10" dirty="0">
                <a:latin typeface="Calibri"/>
                <a:cs typeface="Calibri"/>
              </a:rPr>
              <a:t>C, </a:t>
            </a:r>
            <a:r>
              <a:rPr sz="2600" spc="-35" dirty="0">
                <a:latin typeface="Calibri"/>
                <a:cs typeface="Calibri"/>
              </a:rPr>
              <a:t>D, </a:t>
            </a:r>
            <a:r>
              <a:rPr sz="2600" dirty="0">
                <a:latin typeface="Calibri"/>
                <a:cs typeface="Calibri"/>
              </a:rPr>
              <a:t>E): </a:t>
            </a:r>
            <a:r>
              <a:rPr sz="2600" spc="-5" dirty="0">
                <a:latin typeface="Calibri"/>
                <a:cs typeface="Calibri"/>
              </a:rPr>
              <a:t>It </a:t>
            </a:r>
            <a:r>
              <a:rPr sz="2600" dirty="0">
                <a:latin typeface="Calibri"/>
                <a:cs typeface="Calibri"/>
              </a:rPr>
              <a:t>is a 8 </a:t>
            </a:r>
            <a:r>
              <a:rPr sz="2600" spc="-5" dirty="0">
                <a:latin typeface="Calibri"/>
                <a:cs typeface="Calibri"/>
              </a:rPr>
              <a:t>bit </a:t>
            </a:r>
            <a:r>
              <a:rPr sz="2600" spc="-15" dirty="0">
                <a:latin typeface="Calibri"/>
                <a:cs typeface="Calibri"/>
              </a:rPr>
              <a:t>register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accessible</a:t>
            </a:r>
            <a:r>
              <a:rPr sz="2600" spc="-15" dirty="0">
                <a:latin typeface="Calibri"/>
                <a:cs typeface="Calibri"/>
              </a:rPr>
              <a:t> 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programmers.</a:t>
            </a:r>
            <a:endParaRPr sz="2600">
              <a:latin typeface="Calibri"/>
              <a:cs typeface="Calibri"/>
            </a:endParaRPr>
          </a:p>
          <a:p>
            <a:pPr marL="12700" marR="367030" indent="74295">
              <a:lnSpc>
                <a:spcPct val="80000"/>
              </a:lnSpc>
              <a:spcBef>
                <a:spcPts val="1010"/>
              </a:spcBef>
            </a:pP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stored</a:t>
            </a:r>
            <a:r>
              <a:rPr sz="2600" spc="-5" dirty="0">
                <a:latin typeface="Calibri"/>
                <a:cs typeface="Calibri"/>
              </a:rPr>
              <a:t> upon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5" dirty="0">
                <a:latin typeface="Calibri"/>
                <a:cs typeface="Calibri"/>
              </a:rPr>
              <a:t>during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execution.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These</a:t>
            </a:r>
            <a:r>
              <a:rPr sz="2600" spc="-10" dirty="0">
                <a:latin typeface="Calibri"/>
                <a:cs typeface="Calibri"/>
              </a:rPr>
              <a:t> can</a:t>
            </a:r>
            <a:r>
              <a:rPr sz="2600" spc="-5" dirty="0">
                <a:latin typeface="Calibri"/>
                <a:cs typeface="Calibri"/>
              </a:rPr>
              <a:t> 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individually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" dirty="0">
                <a:latin typeface="Calibri"/>
                <a:cs typeface="Calibri"/>
              </a:rPr>
              <a:t> 8-bit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registers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pair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BC,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5" dirty="0">
                <a:latin typeface="Calibri"/>
                <a:cs typeface="Calibri"/>
              </a:rPr>
              <a:t>16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registers.</a:t>
            </a:r>
            <a:endParaRPr sz="2600">
              <a:latin typeface="Calibri"/>
              <a:cs typeface="Calibri"/>
            </a:endParaRPr>
          </a:p>
          <a:p>
            <a:pPr marL="86995">
              <a:lnSpc>
                <a:spcPct val="100000"/>
              </a:lnSpc>
              <a:spcBef>
                <a:spcPts val="385"/>
              </a:spcBef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be</a:t>
            </a:r>
            <a:r>
              <a:rPr sz="2600" spc="-10" dirty="0">
                <a:latin typeface="Calibri"/>
                <a:cs typeface="Calibri"/>
              </a:rPr>
              <a:t> directly</a:t>
            </a:r>
            <a:r>
              <a:rPr sz="2600" spc="-5" dirty="0">
                <a:latin typeface="Calibri"/>
                <a:cs typeface="Calibri"/>
              </a:rPr>
              <a:t> added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transferred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from</a:t>
            </a:r>
            <a:r>
              <a:rPr sz="2600" spc="-5" dirty="0">
                <a:latin typeface="Calibri"/>
                <a:cs typeface="Calibri"/>
              </a:rPr>
              <a:t> one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another.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2520"/>
              </a:lnSpc>
              <a:spcBef>
                <a:spcPts val="945"/>
              </a:spcBef>
            </a:pPr>
            <a:r>
              <a:rPr sz="2600" spc="-5" dirty="0">
                <a:latin typeface="Calibri"/>
                <a:cs typeface="Calibri"/>
              </a:rPr>
              <a:t>Their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contents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may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spc="-15" dirty="0">
                <a:latin typeface="Calibri"/>
                <a:cs typeface="Calibri"/>
              </a:rPr>
              <a:t>incremented</a:t>
            </a:r>
            <a:r>
              <a:rPr sz="2600" dirty="0">
                <a:latin typeface="Calibri"/>
                <a:cs typeface="Calibri"/>
              </a:rPr>
              <a:t> 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decremented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combined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logically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content</a:t>
            </a:r>
            <a:r>
              <a:rPr sz="2600" dirty="0">
                <a:latin typeface="Calibri"/>
                <a:cs typeface="Calibri"/>
              </a:rPr>
              <a:t> 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accumulator.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16331"/>
            <a:ext cx="10335260" cy="54298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70485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Register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H &amp;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registers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manner 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scratch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registers.</a:t>
            </a:r>
            <a:endParaRPr sz="2800">
              <a:latin typeface="Calibri"/>
              <a:cs typeface="Calibri"/>
            </a:endParaRPr>
          </a:p>
          <a:p>
            <a:pPr marL="93345" marR="365125" indent="-81280">
              <a:lnSpc>
                <a:spcPts val="41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Stack</a:t>
            </a:r>
            <a:r>
              <a:rPr sz="28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Pointer</a:t>
            </a:r>
            <a:r>
              <a:rPr sz="28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(SP):</a:t>
            </a:r>
            <a:r>
              <a:rPr sz="28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16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memory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pointer.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points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10" dirty="0">
                <a:latin typeface="Calibri"/>
                <a:cs typeface="Calibri"/>
              </a:rPr>
              <a:t>location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R/W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stack.</a:t>
            </a:r>
            <a:endParaRPr sz="2800">
              <a:latin typeface="Calibri"/>
              <a:cs typeface="Calibri"/>
            </a:endParaRPr>
          </a:p>
          <a:p>
            <a:pPr marL="12700" marR="5080" indent="80645">
              <a:lnSpc>
                <a:spcPts val="3000"/>
              </a:lnSpc>
              <a:spcBef>
                <a:spcPts val="770"/>
              </a:spcBef>
            </a:pPr>
            <a:r>
              <a:rPr sz="2800" spc="-5" dirty="0">
                <a:latin typeface="Calibri"/>
                <a:cs typeface="Calibri"/>
              </a:rPr>
              <a:t>The beginning of the </a:t>
            </a:r>
            <a:r>
              <a:rPr sz="2800" spc="-15" dirty="0">
                <a:latin typeface="Calibri"/>
                <a:cs typeface="Calibri"/>
              </a:rPr>
              <a:t>stack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spc="-5" dirty="0">
                <a:latin typeface="Calibri"/>
                <a:cs typeface="Calibri"/>
              </a:rPr>
              <a:t> loading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5" dirty="0">
                <a:latin typeface="Calibri"/>
                <a:cs typeface="Calibri"/>
              </a:rPr>
              <a:t>16-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stack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pointer.</a:t>
            </a:r>
            <a:endParaRPr sz="2800">
              <a:latin typeface="Calibri"/>
              <a:cs typeface="Calibri"/>
            </a:endParaRPr>
          </a:p>
          <a:p>
            <a:pPr marL="241300" marR="963294" indent="-228600">
              <a:lnSpc>
                <a:spcPts val="3100"/>
              </a:lnSpc>
              <a:spcBef>
                <a:spcPts val="9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Program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Counter</a:t>
            </a:r>
            <a:r>
              <a:rPr sz="28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(PC</a:t>
            </a:r>
            <a:r>
              <a:rPr sz="2800" b="1" spc="-5" dirty="0">
                <a:latin typeface="Calibri"/>
                <a:cs typeface="Calibri"/>
              </a:rPr>
              <a:t>):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Microprocessor</a:t>
            </a:r>
            <a:r>
              <a:rPr sz="2800" spc="-5" dirty="0">
                <a:latin typeface="Calibri"/>
                <a:cs typeface="Calibri"/>
              </a:rPr>
              <a:t> uses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sequence the </a:t>
            </a:r>
            <a:r>
              <a:rPr sz="2800" spc="-20" dirty="0">
                <a:latin typeface="Calibri"/>
                <a:cs typeface="Calibri"/>
              </a:rPr>
              <a:t>execution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instructions.</a:t>
            </a:r>
            <a:endParaRPr sz="2800">
              <a:latin typeface="Calibri"/>
              <a:cs typeface="Calibri"/>
            </a:endParaRPr>
          </a:p>
          <a:p>
            <a:pPr marL="12700" marR="405130">
              <a:lnSpc>
                <a:spcPts val="3000"/>
              </a:lnSpc>
              <a:spcBef>
                <a:spcPts val="980"/>
              </a:spcBef>
            </a:pPr>
            <a:r>
              <a:rPr sz="2800" spc="-5" dirty="0">
                <a:latin typeface="Calibri"/>
                <a:cs typeface="Calibri"/>
              </a:rPr>
              <a:t>The function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PC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point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next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byte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fetched.</a:t>
            </a:r>
            <a:endParaRPr sz="2800">
              <a:latin typeface="Calibri"/>
              <a:cs typeface="Calibri"/>
            </a:endParaRPr>
          </a:p>
          <a:p>
            <a:pPr marL="12700" marR="131445">
              <a:lnSpc>
                <a:spcPts val="3000"/>
              </a:lnSpc>
              <a:spcBef>
                <a:spcPts val="985"/>
              </a:spcBef>
            </a:pP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byte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being </a:t>
            </a:r>
            <a:r>
              <a:rPr sz="2800" spc="-20" dirty="0">
                <a:latin typeface="Calibri"/>
                <a:cs typeface="Calibri"/>
              </a:rPr>
              <a:t>fetched,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PC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incremented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 one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point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next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10" dirty="0">
                <a:latin typeface="Calibri"/>
                <a:cs typeface="Calibri"/>
              </a:rPr>
              <a:t>location.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111252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0000"/>
                </a:solidFill>
                <a:latin typeface="Calibri Light"/>
                <a:cs typeface="Calibri Light"/>
              </a:rPr>
              <a:t>8085</a:t>
            </a:r>
            <a:r>
              <a:rPr sz="4400" spc="-7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400" spc="-15" dirty="0">
                <a:solidFill>
                  <a:srgbClr val="FF0000"/>
                </a:solidFill>
                <a:latin typeface="Calibri Light"/>
                <a:cs typeface="Calibri Light"/>
              </a:rPr>
              <a:t>microprocessor</a:t>
            </a:r>
            <a:r>
              <a:rPr lang="en-US" sz="4400" spc="-1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br>
              <a:rPr lang="en-US" sz="4400" spc="-15" dirty="0">
                <a:solidFill>
                  <a:srgbClr val="FF0000"/>
                </a:solidFill>
                <a:latin typeface="Calibri Light"/>
                <a:cs typeface="Calibri Light"/>
              </a:rPr>
            </a:br>
            <a:r>
              <a:rPr lang="en-US" sz="4400" spc="-15" dirty="0">
                <a:solidFill>
                  <a:srgbClr val="FF0000"/>
                </a:solidFill>
                <a:latin typeface="Calibri Light"/>
                <a:cs typeface="Calibri Light"/>
              </a:rPr>
              <a:t> 2.3</a:t>
            </a:r>
            <a:r>
              <a:rPr lang="en-US" sz="2400" spc="-15" dirty="0">
                <a:solidFill>
                  <a:srgbClr val="FF0000"/>
                </a:solidFill>
                <a:latin typeface="Calibri Light"/>
                <a:cs typeface="Calibri Light"/>
              </a:rPr>
              <a:t>(in detail functional architecture and pin diagram)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4239" y="1720596"/>
            <a:ext cx="10183495" cy="45853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540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Intel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8085 </a:t>
            </a:r>
            <a:r>
              <a:rPr sz="2600" dirty="0">
                <a:latin typeface="Calibri"/>
                <a:cs typeface="Calibri"/>
              </a:rPr>
              <a:t>A 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complete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8</a:t>
            </a:r>
            <a:r>
              <a:rPr sz="2600" spc="-5" dirty="0">
                <a:latin typeface="Calibri"/>
                <a:cs typeface="Calibri"/>
              </a:rPr>
              <a:t> bit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parallel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central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unit.</a:t>
            </a:r>
            <a:endParaRPr sz="2600" dirty="0">
              <a:latin typeface="Calibri"/>
              <a:cs typeface="Calibri"/>
            </a:endParaRPr>
          </a:p>
          <a:p>
            <a:pPr marL="254000" marR="449580" indent="-228600">
              <a:lnSpc>
                <a:spcPts val="2500"/>
              </a:lnSpc>
              <a:spcBef>
                <a:spcPts val="985"/>
              </a:spcBef>
              <a:buFont typeface="Arial MT"/>
              <a:buChar char="•"/>
              <a:tabLst>
                <a:tab pos="328295" algn="l"/>
                <a:tab pos="328930" algn="l"/>
              </a:tabLst>
            </a:pPr>
            <a:r>
              <a:rPr dirty="0"/>
              <a:t>	</a:t>
            </a:r>
            <a:r>
              <a:rPr sz="2600" spc="-5" dirty="0">
                <a:latin typeface="Calibri"/>
                <a:cs typeface="Calibri"/>
              </a:rPr>
              <a:t>It</a:t>
            </a:r>
            <a:r>
              <a:rPr sz="2600" dirty="0">
                <a:latin typeface="Calibri"/>
                <a:cs typeface="Calibri"/>
              </a:rPr>
              <a:t> 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8-bit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microprocessor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i.e.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accept,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process,</a:t>
            </a:r>
            <a:r>
              <a:rPr sz="2600" dirty="0">
                <a:latin typeface="Calibri"/>
                <a:cs typeface="Calibri"/>
              </a:rPr>
              <a:t> 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provide </a:t>
            </a:r>
            <a:r>
              <a:rPr sz="2600" spc="-5" dirty="0">
                <a:latin typeface="Calibri"/>
                <a:cs typeface="Calibri"/>
              </a:rPr>
              <a:t>8-bit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simultaneously.</a:t>
            </a:r>
            <a:endParaRPr sz="2600" dirty="0">
              <a:latin typeface="Calibri"/>
              <a:cs typeface="Calibri"/>
            </a:endParaRPr>
          </a:p>
          <a:p>
            <a:pPr marL="254000" marR="274320" indent="-228600">
              <a:lnSpc>
                <a:spcPts val="2500"/>
              </a:lnSpc>
              <a:spcBef>
                <a:spcPts val="1000"/>
              </a:spcBef>
              <a:buFont typeface="Arial MT"/>
              <a:buChar char="•"/>
              <a:tabLst>
                <a:tab pos="254000" algn="l"/>
              </a:tabLst>
            </a:pPr>
            <a:r>
              <a:rPr sz="2600" spc="-5" dirty="0">
                <a:latin typeface="Calibri"/>
                <a:cs typeface="Calibri"/>
              </a:rPr>
              <a:t>It </a:t>
            </a:r>
            <a:r>
              <a:rPr sz="2600" spc="-15" dirty="0">
                <a:latin typeface="Calibri"/>
                <a:cs typeface="Calibri"/>
              </a:rPr>
              <a:t>operates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+5V</a:t>
            </a:r>
            <a:r>
              <a:rPr sz="2600" spc="-5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6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power</a:t>
            </a:r>
            <a:r>
              <a:rPr sz="2600" u="heavy" spc="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supply</a:t>
            </a:r>
            <a:r>
              <a:rPr sz="2600" spc="-5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connected 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550" spc="-44" baseline="-16339" dirty="0">
                <a:latin typeface="Calibri"/>
                <a:cs typeface="Calibri"/>
              </a:rPr>
              <a:t>cc</a:t>
            </a:r>
            <a:r>
              <a:rPr sz="2600" spc="-30" dirty="0">
                <a:latin typeface="Calibri"/>
                <a:cs typeface="Calibri"/>
              </a:rPr>
              <a:t>;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power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supply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ground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connected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V</a:t>
            </a:r>
            <a:r>
              <a:rPr sz="2550" spc="-37" baseline="-16339" dirty="0">
                <a:latin typeface="Calibri"/>
                <a:cs typeface="Calibri"/>
              </a:rPr>
              <a:t>ss</a:t>
            </a:r>
            <a:r>
              <a:rPr sz="2600" spc="-25" dirty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54000" algn="l"/>
              </a:tabLst>
            </a:pPr>
            <a:r>
              <a:rPr sz="2600" spc="-5" dirty="0">
                <a:latin typeface="Calibri"/>
                <a:cs typeface="Calibri"/>
              </a:rPr>
              <a:t>It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operates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clock </a:t>
            </a:r>
            <a:r>
              <a:rPr sz="2600" spc="-10" dirty="0">
                <a:latin typeface="Calibri"/>
                <a:cs typeface="Calibri"/>
              </a:rPr>
              <a:t>cycle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10" dirty="0">
                <a:latin typeface="Calibri"/>
                <a:cs typeface="Calibri"/>
              </a:rPr>
              <a:t> 50%</a:t>
            </a:r>
            <a:r>
              <a:rPr sz="2600" spc="-5" dirty="0">
                <a:latin typeface="Calibri"/>
                <a:cs typeface="Calibri"/>
              </a:rPr>
              <a:t> duty</a:t>
            </a:r>
            <a:r>
              <a:rPr sz="2600" spc="-10" dirty="0">
                <a:latin typeface="Calibri"/>
                <a:cs typeface="Calibri"/>
              </a:rPr>
              <a:t> cycle.</a:t>
            </a:r>
            <a:endParaRPr sz="2600" dirty="0">
              <a:latin typeface="Calibri"/>
              <a:cs typeface="Calibri"/>
            </a:endParaRPr>
          </a:p>
          <a:p>
            <a:pPr marL="254000" marR="17780" indent="-228600">
              <a:lnSpc>
                <a:spcPct val="80000"/>
              </a:lnSpc>
              <a:spcBef>
                <a:spcPts val="915"/>
              </a:spcBef>
              <a:buFont typeface="Arial MT"/>
              <a:buChar char="•"/>
              <a:tabLst>
                <a:tab pos="254000" algn="l"/>
              </a:tabLst>
            </a:pPr>
            <a:r>
              <a:rPr sz="2600" spc="-5" dirty="0">
                <a:latin typeface="Calibri"/>
                <a:cs typeface="Calibri"/>
              </a:rPr>
              <a:t>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has</a:t>
            </a:r>
            <a:r>
              <a:rPr sz="2600" dirty="0">
                <a:latin typeface="Calibri"/>
                <a:cs typeface="Calibri"/>
              </a:rPr>
              <a:t> on </a:t>
            </a:r>
            <a:r>
              <a:rPr sz="2600" spc="-5" dirty="0">
                <a:latin typeface="Calibri"/>
                <a:cs typeface="Calibri"/>
              </a:rPr>
              <a:t>chip</a:t>
            </a:r>
            <a:r>
              <a:rPr sz="2600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600"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clock</a:t>
            </a:r>
            <a:r>
              <a:rPr sz="2600" u="heavy" spc="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spc="-4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generator</a:t>
            </a:r>
            <a:r>
              <a:rPr sz="2600" spc="-45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6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internal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clock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generator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requires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tuned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circuit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like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LC,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RC</a:t>
            </a:r>
            <a:r>
              <a:rPr sz="2600" dirty="0">
                <a:latin typeface="Calibri"/>
                <a:cs typeface="Calibri"/>
              </a:rPr>
              <a:t> 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crystal.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internal</a:t>
            </a:r>
            <a:r>
              <a:rPr sz="2600" dirty="0">
                <a:latin typeface="Calibri"/>
                <a:cs typeface="Calibri"/>
              </a:rPr>
              <a:t> clock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generator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divides oscillator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frequency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20" dirty="0">
                <a:latin typeface="Calibri"/>
                <a:cs typeface="Calibri"/>
              </a:rPr>
              <a:t>generates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clock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which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be used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synchronizing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external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devices.</a:t>
            </a:r>
            <a:endParaRPr sz="2600" dirty="0">
              <a:latin typeface="Calibri"/>
              <a:cs typeface="Calibri"/>
            </a:endParaRPr>
          </a:p>
          <a:p>
            <a:pPr marL="254000" marR="623570" indent="-228600">
              <a:lnSpc>
                <a:spcPct val="80000"/>
              </a:lnSpc>
              <a:spcBef>
                <a:spcPts val="1005"/>
              </a:spcBef>
              <a:buFont typeface="Arial MT"/>
              <a:buChar char="•"/>
              <a:tabLst>
                <a:tab pos="254000" algn="l"/>
              </a:tabLst>
            </a:pPr>
            <a:r>
              <a:rPr sz="2600" spc="-5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operate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3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MHz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clock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frequency.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8085A-2 </a:t>
            </a:r>
            <a:r>
              <a:rPr sz="2600" spc="-15" dirty="0">
                <a:latin typeface="Calibri"/>
                <a:cs typeface="Calibri"/>
              </a:rPr>
              <a:t>version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operate</a:t>
            </a:r>
            <a:r>
              <a:rPr sz="2600" spc="-10" dirty="0">
                <a:latin typeface="Calibri"/>
                <a:cs typeface="Calibri"/>
              </a:rPr>
              <a:t> 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maximum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frequency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5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MHz.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146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FF0000"/>
                </a:solidFill>
                <a:latin typeface="Calibri Light"/>
                <a:cs typeface="Calibri Light"/>
              </a:rPr>
              <a:t>Fla</a:t>
            </a:r>
            <a:r>
              <a:rPr sz="4400" spc="-5" dirty="0">
                <a:solidFill>
                  <a:srgbClr val="FF0000"/>
                </a:solidFill>
                <a:latin typeface="Calibri Light"/>
                <a:cs typeface="Calibri Light"/>
              </a:rPr>
              <a:t>g</a:t>
            </a:r>
            <a:r>
              <a:rPr sz="4400" dirty="0">
                <a:solidFill>
                  <a:srgbClr val="FF0000"/>
                </a:solidFill>
                <a:latin typeface="Calibri Light"/>
                <a:cs typeface="Calibri Light"/>
              </a:rPr>
              <a:t>s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7053" y="1801346"/>
            <a:ext cx="7620000" cy="1016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91925" y="3193796"/>
            <a:ext cx="9174480" cy="221742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98450" marR="5080" indent="-285750">
              <a:lnSpc>
                <a:spcPts val="2110"/>
              </a:lnSpc>
              <a:spcBef>
                <a:spcPts val="21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5" dirty="0">
                <a:latin typeface="Calibri"/>
                <a:cs typeface="Calibri"/>
              </a:rPr>
              <a:t>Register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consists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flip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flops,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holding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separately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known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flag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register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flip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flop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flags.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850">
              <a:latin typeface="Calibri"/>
              <a:cs typeface="Calibri"/>
            </a:endParaRPr>
          </a:p>
          <a:p>
            <a:pPr marL="298450" marR="297180" indent="-285750">
              <a:lnSpc>
                <a:spcPts val="2110"/>
              </a:lnSpc>
              <a:buFont typeface="Arial MT"/>
              <a:buChar char="•"/>
              <a:tabLst>
                <a:tab pos="350520" algn="l"/>
                <a:tab pos="351155" algn="l"/>
              </a:tabLst>
            </a:pPr>
            <a:r>
              <a:rPr dirty="0"/>
              <a:t>	</a:t>
            </a:r>
            <a:r>
              <a:rPr sz="1800" dirty="0">
                <a:latin typeface="Calibri"/>
                <a:cs typeface="Calibri"/>
              </a:rPr>
              <a:t>8085A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dirty="0">
                <a:latin typeface="Calibri"/>
                <a:cs typeface="Calibri"/>
              </a:rPr>
              <a:t> or </a:t>
            </a:r>
            <a:r>
              <a:rPr sz="1800" spc="-10" dirty="0">
                <a:latin typeface="Calibri"/>
                <a:cs typeface="Calibri"/>
              </a:rPr>
              <a:t>reset</a:t>
            </a:r>
            <a:r>
              <a:rPr sz="1800" dirty="0">
                <a:latin typeface="Calibri"/>
                <a:cs typeface="Calibri"/>
              </a:rPr>
              <a:t> 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more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flags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sign(S),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Zero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(Z),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Auxiliary</a:t>
            </a:r>
            <a:r>
              <a:rPr sz="1800" dirty="0">
                <a:latin typeface="Calibri"/>
                <a:cs typeface="Calibri"/>
              </a:rPr>
              <a:t> Carry </a:t>
            </a:r>
            <a:r>
              <a:rPr sz="1800" spc="-5" dirty="0">
                <a:latin typeface="Calibri"/>
                <a:cs typeface="Calibri"/>
              </a:rPr>
              <a:t>(AC)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(P)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Carry </a:t>
            </a:r>
            <a:r>
              <a:rPr sz="1800" spc="-5" dirty="0">
                <a:latin typeface="Calibri"/>
                <a:cs typeface="Calibri"/>
              </a:rPr>
              <a:t>(CY).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650">
              <a:latin typeface="Calibri"/>
              <a:cs typeface="Calibri"/>
            </a:endParaRPr>
          </a:p>
          <a:p>
            <a:pPr marL="298450" marR="114935" indent="-285750">
              <a:lnSpc>
                <a:spcPct val="101099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flags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indicates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arithmetic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decision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making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processes.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78459"/>
            <a:ext cx="10050780" cy="55702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3594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Carry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generates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carry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status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dirty="0">
                <a:latin typeface="Calibri"/>
                <a:cs typeface="Calibri"/>
              </a:rPr>
              <a:t> 1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otherwise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handle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carry 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borrow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 </a:t>
            </a:r>
            <a:r>
              <a:rPr sz="2800" spc="-20" dirty="0">
                <a:latin typeface="Calibri"/>
                <a:cs typeface="Calibri"/>
              </a:rPr>
              <a:t>word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another.</a:t>
            </a:r>
            <a:endParaRPr sz="2800">
              <a:latin typeface="Calibri"/>
              <a:cs typeface="Calibri"/>
            </a:endParaRPr>
          </a:p>
          <a:p>
            <a:pPr marL="241300" marR="672465" indent="-228600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b="1" spc="-20" dirty="0">
                <a:latin typeface="Calibri"/>
                <a:cs typeface="Calibri"/>
              </a:rPr>
              <a:t>Zero: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result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last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zero,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status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otherwise o.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often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loop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control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searching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particular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value.</a:t>
            </a:r>
            <a:endParaRPr sz="2800">
              <a:latin typeface="Calibri"/>
              <a:cs typeface="Calibri"/>
            </a:endParaRPr>
          </a:p>
          <a:p>
            <a:pPr marL="241300" marR="740410" indent="-228600">
              <a:lnSpc>
                <a:spcPts val="3100"/>
              </a:lnSpc>
              <a:spcBef>
                <a:spcPts val="925"/>
              </a:spcBef>
              <a:buFont typeface="Arial MT"/>
              <a:buChar char="•"/>
              <a:tabLst>
                <a:tab pos="402590" algn="l"/>
                <a:tab pos="403225" algn="l"/>
              </a:tabLst>
            </a:pPr>
            <a:r>
              <a:rPr dirty="0"/>
              <a:t>	</a:t>
            </a:r>
            <a:r>
              <a:rPr sz="2800" b="1" spc="-5" dirty="0">
                <a:latin typeface="Calibri"/>
                <a:cs typeface="Calibri"/>
              </a:rPr>
              <a:t>Sign:</a:t>
            </a:r>
            <a:r>
              <a:rPr sz="2800" b="1" dirty="0">
                <a:latin typeface="Calibri"/>
                <a:cs typeface="Calibri"/>
              </a:rPr>
              <a:t> -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significant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(MSB)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last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(negative),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status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otherwise </a:t>
            </a:r>
            <a:r>
              <a:rPr sz="2800" dirty="0">
                <a:latin typeface="Calibri"/>
                <a:cs typeface="Calibri"/>
              </a:rPr>
              <a:t>0.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ts val="3180"/>
              </a:lnSpc>
              <a:spcBef>
                <a:spcPts val="58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b="1" spc="-10" dirty="0">
                <a:latin typeface="Calibri"/>
                <a:cs typeface="Calibri"/>
              </a:rPr>
              <a:t>Parity: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ones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80"/>
              </a:lnSpc>
            </a:pPr>
            <a:r>
              <a:rPr sz="2800" spc="-15" dirty="0">
                <a:latin typeface="Calibri"/>
                <a:cs typeface="Calibri"/>
              </a:rPr>
              <a:t>,even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parity),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status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otherwise </a:t>
            </a:r>
            <a:r>
              <a:rPr sz="2800" dirty="0">
                <a:latin typeface="Calibri"/>
                <a:cs typeface="Calibri"/>
              </a:rPr>
              <a:t>0.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700"/>
              </a:lnSpc>
              <a:spcBef>
                <a:spcPts val="93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b="1" dirty="0">
                <a:latin typeface="Calibri"/>
                <a:cs typeface="Calibri"/>
              </a:rPr>
              <a:t>Auxiliary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carry: -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last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generates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carry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lower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half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word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(lower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nibble),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status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dirty="0">
                <a:latin typeface="Calibri"/>
                <a:cs typeface="Calibri"/>
              </a:rPr>
              <a:t>be 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otherwise</a:t>
            </a:r>
            <a:r>
              <a:rPr sz="2800" dirty="0">
                <a:latin typeface="Calibri"/>
                <a:cs typeface="Calibri"/>
              </a:rPr>
              <a:t> 0.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performing</a:t>
            </a:r>
            <a:r>
              <a:rPr sz="2800" spc="-5" dirty="0">
                <a:latin typeface="Calibri"/>
                <a:cs typeface="Calibri"/>
              </a:rPr>
              <a:t> BCD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arithmetic.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11403"/>
            <a:ext cx="4814570" cy="1418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00"/>
              </a:lnSpc>
              <a:spcBef>
                <a:spcPts val="1025"/>
              </a:spcBef>
            </a:pPr>
            <a:r>
              <a:rPr sz="2800" dirty="0">
                <a:latin typeface="Calibri"/>
                <a:cs typeface="Calibri"/>
              </a:rPr>
              <a:t>MVI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30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(load</a:t>
            </a:r>
            <a:r>
              <a:rPr sz="2800" dirty="0">
                <a:latin typeface="Calibri"/>
                <a:cs typeface="Calibri"/>
              </a:rPr>
              <a:t> 30H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A)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MVI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 40 </a:t>
            </a:r>
            <a:r>
              <a:rPr sz="2800" spc="-5" dirty="0">
                <a:latin typeface="Calibri"/>
                <a:cs typeface="Calibri"/>
              </a:rPr>
              <a:t>(load</a:t>
            </a:r>
            <a:r>
              <a:rPr sz="2800" dirty="0">
                <a:latin typeface="Calibri"/>
                <a:cs typeface="Calibri"/>
              </a:rPr>
              <a:t> 40H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B).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3355" y="896619"/>
            <a:ext cx="166370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>
              <a:lnSpc>
                <a:spcPts val="318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00110000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180"/>
              </a:lnSpc>
            </a:pPr>
            <a:r>
              <a:rPr sz="2800" dirty="0">
                <a:latin typeface="Calibri"/>
                <a:cs typeface="Calibri"/>
              </a:rPr>
              <a:t>-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01000000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673859"/>
            <a:ext cx="9495790" cy="3765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120014">
              <a:lnSpc>
                <a:spcPts val="3000"/>
              </a:lnSpc>
              <a:spcBef>
                <a:spcPts val="500"/>
              </a:spcBef>
              <a:tabLst>
                <a:tab pos="1357630" algn="l"/>
                <a:tab pos="5288280" algn="l"/>
                <a:tab pos="7327265" algn="l"/>
              </a:tabLst>
            </a:pPr>
            <a:r>
              <a:rPr sz="2800" spc="-5" dirty="0">
                <a:latin typeface="Calibri"/>
                <a:cs typeface="Calibri"/>
              </a:rPr>
              <a:t>SUB</a:t>
            </a:r>
            <a:r>
              <a:rPr sz="2800" dirty="0">
                <a:latin typeface="Calibri"/>
                <a:cs typeface="Calibri"/>
              </a:rPr>
              <a:t> B	(A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B)	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11000000.	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borrow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These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instructions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flag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1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30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40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negative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number.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  <a:p>
            <a:pPr marL="12700" marR="4750435" algn="just">
              <a:lnSpc>
                <a:spcPts val="3000"/>
              </a:lnSpc>
              <a:spcBef>
                <a:spcPts val="1140"/>
              </a:spcBef>
            </a:pPr>
            <a:r>
              <a:rPr sz="2800" dirty="0">
                <a:latin typeface="Calibri"/>
                <a:cs typeface="Calibri"/>
              </a:rPr>
              <a:t>MVI A 40 </a:t>
            </a:r>
            <a:r>
              <a:rPr sz="2800" spc="-5" dirty="0">
                <a:latin typeface="Calibri"/>
                <a:cs typeface="Calibri"/>
              </a:rPr>
              <a:t>(load </a:t>
            </a:r>
            <a:r>
              <a:rPr sz="2800" dirty="0">
                <a:latin typeface="Calibri"/>
                <a:cs typeface="Calibri"/>
              </a:rPr>
              <a:t>40H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20" dirty="0">
                <a:latin typeface="Calibri"/>
                <a:cs typeface="Calibri"/>
              </a:rPr>
              <a:t>register </a:t>
            </a:r>
            <a:r>
              <a:rPr sz="2800" dirty="0">
                <a:latin typeface="Calibri"/>
                <a:cs typeface="Calibri"/>
              </a:rPr>
              <a:t>A)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MVI B 30 </a:t>
            </a:r>
            <a:r>
              <a:rPr sz="2800" spc="-5" dirty="0">
                <a:latin typeface="Calibri"/>
                <a:cs typeface="Calibri"/>
              </a:rPr>
              <a:t>(load </a:t>
            </a:r>
            <a:r>
              <a:rPr sz="2800" dirty="0">
                <a:latin typeface="Calibri"/>
                <a:cs typeface="Calibri"/>
              </a:rPr>
              <a:t>30H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20" dirty="0">
                <a:latin typeface="Calibri"/>
                <a:cs typeface="Calibri"/>
              </a:rPr>
              <a:t>register </a:t>
            </a:r>
            <a:r>
              <a:rPr sz="2800" dirty="0">
                <a:latin typeface="Calibri"/>
                <a:cs typeface="Calibri"/>
              </a:rPr>
              <a:t>B)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 </a:t>
            </a:r>
            <a:r>
              <a:rPr sz="2800" dirty="0">
                <a:latin typeface="Calibri"/>
                <a:cs typeface="Calibri"/>
              </a:rPr>
              <a:t>B (A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 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B)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00"/>
              </a:lnSpc>
            </a:pPr>
            <a:r>
              <a:rPr sz="2800" spc="-5" dirty="0">
                <a:latin typeface="Calibri"/>
                <a:cs typeface="Calibri"/>
              </a:rPr>
              <a:t>These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instructions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15" dirty="0">
                <a:latin typeface="Calibri"/>
                <a:cs typeface="Calibri"/>
              </a:rPr>
              <a:t>reset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sign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flag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40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30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positive </a:t>
            </a:r>
            <a:r>
              <a:rPr sz="2800" spc="-45" dirty="0">
                <a:latin typeface="Calibri"/>
                <a:cs typeface="Calibri"/>
              </a:rPr>
              <a:t>number.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33323"/>
            <a:ext cx="1540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r>
              <a:rPr sz="28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448308"/>
            <a:ext cx="10269855" cy="41617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524500" algn="just">
              <a:lnSpc>
                <a:spcPts val="3100"/>
              </a:lnSpc>
              <a:spcBef>
                <a:spcPts val="420"/>
              </a:spcBef>
            </a:pPr>
            <a:r>
              <a:rPr sz="2800" dirty="0">
                <a:latin typeface="Calibri"/>
                <a:cs typeface="Calibri"/>
              </a:rPr>
              <a:t>MVI A 10 </a:t>
            </a:r>
            <a:r>
              <a:rPr sz="2800" spc="-5" dirty="0">
                <a:latin typeface="Calibri"/>
                <a:cs typeface="Calibri"/>
              </a:rPr>
              <a:t>(load </a:t>
            </a:r>
            <a:r>
              <a:rPr sz="2800" dirty="0">
                <a:latin typeface="Calibri"/>
                <a:cs typeface="Calibri"/>
              </a:rPr>
              <a:t>10H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20" dirty="0">
                <a:latin typeface="Calibri"/>
                <a:cs typeface="Calibri"/>
              </a:rPr>
              <a:t>register </a:t>
            </a:r>
            <a:r>
              <a:rPr sz="2800" dirty="0">
                <a:latin typeface="Calibri"/>
                <a:cs typeface="Calibri"/>
              </a:rPr>
              <a:t>A)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 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5" dirty="0">
                <a:latin typeface="Calibri"/>
                <a:cs typeface="Calibri"/>
              </a:rPr>
              <a:t> A)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2935"/>
              </a:lnSpc>
            </a:pPr>
            <a:r>
              <a:rPr sz="2800" spc="-5" dirty="0">
                <a:latin typeface="Calibri"/>
                <a:cs typeface="Calibri"/>
              </a:rPr>
              <a:t>These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5" dirty="0">
                <a:latin typeface="Calibri"/>
                <a:cs typeface="Calibri"/>
              </a:rPr>
              <a:t>zero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flag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1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00H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2800">
              <a:latin typeface="Calibri"/>
              <a:cs typeface="Calibri"/>
            </a:endParaRPr>
          </a:p>
          <a:p>
            <a:pPr marL="12700" marR="5356860" algn="just">
              <a:lnSpc>
                <a:spcPct val="91100"/>
              </a:lnSpc>
              <a:spcBef>
                <a:spcPts val="925"/>
              </a:spcBef>
            </a:pPr>
            <a:r>
              <a:rPr sz="2800" spc="-15" dirty="0">
                <a:latin typeface="Calibri"/>
                <a:cs typeface="Calibri"/>
              </a:rPr>
              <a:t>MOV </a:t>
            </a:r>
            <a:r>
              <a:rPr sz="2800" dirty="0">
                <a:latin typeface="Calibri"/>
                <a:cs typeface="Calibri"/>
              </a:rPr>
              <a:t>A 2B </a:t>
            </a:r>
            <a:r>
              <a:rPr sz="2800" spc="-5" dirty="0">
                <a:latin typeface="Calibri"/>
                <a:cs typeface="Calibri"/>
              </a:rPr>
              <a:t>(load </a:t>
            </a:r>
            <a:r>
              <a:rPr sz="2800" dirty="0">
                <a:latin typeface="Calibri"/>
                <a:cs typeface="Calibri"/>
              </a:rPr>
              <a:t>2BH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20" dirty="0">
                <a:latin typeface="Calibri"/>
                <a:cs typeface="Calibri"/>
              </a:rPr>
              <a:t>register </a:t>
            </a:r>
            <a:r>
              <a:rPr sz="2800" dirty="0">
                <a:latin typeface="Calibri"/>
                <a:cs typeface="Calibri"/>
              </a:rPr>
              <a:t>A)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MOV </a:t>
            </a:r>
            <a:r>
              <a:rPr sz="2800" dirty="0">
                <a:latin typeface="Calibri"/>
                <a:cs typeface="Calibri"/>
              </a:rPr>
              <a:t>B 39 </a:t>
            </a:r>
            <a:r>
              <a:rPr sz="2800" spc="-5" dirty="0">
                <a:latin typeface="Calibri"/>
                <a:cs typeface="Calibri"/>
              </a:rPr>
              <a:t>(load </a:t>
            </a:r>
            <a:r>
              <a:rPr sz="2800" dirty="0">
                <a:latin typeface="Calibri"/>
                <a:cs typeface="Calibri"/>
              </a:rPr>
              <a:t>39H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20" dirty="0">
                <a:latin typeface="Calibri"/>
                <a:cs typeface="Calibri"/>
              </a:rPr>
              <a:t>register </a:t>
            </a:r>
            <a:r>
              <a:rPr sz="2800" dirty="0">
                <a:latin typeface="Calibri"/>
                <a:cs typeface="Calibri"/>
              </a:rPr>
              <a:t>B)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 B (A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B)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00"/>
              </a:lnSpc>
              <a:spcBef>
                <a:spcPts val="40"/>
              </a:spcBef>
            </a:pPr>
            <a:r>
              <a:rPr sz="2800" spc="-5" dirty="0">
                <a:latin typeface="Calibri"/>
                <a:cs typeface="Calibri"/>
              </a:rPr>
              <a:t>These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auxiliary carry flag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1,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adding </a:t>
            </a:r>
            <a:r>
              <a:rPr sz="2800" dirty="0">
                <a:latin typeface="Calibri"/>
                <a:cs typeface="Calibri"/>
              </a:rPr>
              <a:t>2B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39,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addition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lower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nibbles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9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generate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carry.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96011"/>
            <a:ext cx="9789160" cy="58534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r>
              <a:rPr sz="26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810"/>
              </a:lnSpc>
              <a:spcBef>
                <a:spcPts val="380"/>
              </a:spcBef>
            </a:pPr>
            <a:r>
              <a:rPr sz="2600" spc="-5" dirty="0">
                <a:latin typeface="Calibri"/>
                <a:cs typeface="Calibri"/>
              </a:rPr>
              <a:t>MVI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05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(load</a:t>
            </a:r>
            <a:r>
              <a:rPr sz="2600" spc="-10" dirty="0">
                <a:latin typeface="Calibri"/>
                <a:cs typeface="Calibri"/>
              </a:rPr>
              <a:t> 05H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register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A)</a:t>
            </a:r>
            <a:endParaRPr sz="2600">
              <a:latin typeface="Calibri"/>
              <a:cs typeface="Calibri"/>
            </a:endParaRPr>
          </a:p>
          <a:p>
            <a:pPr marL="12700" marR="661670">
              <a:lnSpc>
                <a:spcPct val="80000"/>
              </a:lnSpc>
              <a:spcBef>
                <a:spcPts val="315"/>
              </a:spcBef>
            </a:pPr>
            <a:r>
              <a:rPr sz="2600" spc="-5" dirty="0">
                <a:latin typeface="Calibri"/>
                <a:cs typeface="Calibri"/>
              </a:rPr>
              <a:t>This instruction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10" dirty="0">
                <a:latin typeface="Calibri"/>
                <a:cs typeface="Calibri"/>
              </a:rPr>
              <a:t>set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parity </a:t>
            </a:r>
            <a:r>
              <a:rPr sz="2600" spc="-5" dirty="0">
                <a:latin typeface="Calibri"/>
                <a:cs typeface="Calibri"/>
              </a:rPr>
              <a:t>flag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1 as </a:t>
            </a:r>
            <a:r>
              <a:rPr sz="2600" spc="-5" dirty="0">
                <a:latin typeface="Calibri"/>
                <a:cs typeface="Calibri"/>
              </a:rPr>
              <a:t>the BCD </a:t>
            </a:r>
            <a:r>
              <a:rPr sz="2600" spc="-10" dirty="0">
                <a:latin typeface="Calibri"/>
                <a:cs typeface="Calibri"/>
              </a:rPr>
              <a:t>code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05H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00000101,</a:t>
            </a:r>
            <a:r>
              <a:rPr sz="2600" spc="-5" dirty="0">
                <a:latin typeface="Calibri"/>
                <a:cs typeface="Calibri"/>
              </a:rPr>
              <a:t> which </a:t>
            </a:r>
            <a:r>
              <a:rPr sz="2600" spc="-15" dirty="0">
                <a:latin typeface="Calibri"/>
                <a:cs typeface="Calibri"/>
              </a:rPr>
              <a:t>contains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even</a:t>
            </a:r>
            <a:r>
              <a:rPr sz="2600" spc="-5" dirty="0">
                <a:latin typeface="Calibri"/>
                <a:cs typeface="Calibri"/>
              </a:rPr>
              <a:t> number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ones i.e.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2.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r>
              <a:rPr sz="26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2600">
              <a:latin typeface="Calibri"/>
              <a:cs typeface="Calibri"/>
            </a:endParaRPr>
          </a:p>
          <a:p>
            <a:pPr marL="12700" marR="5388610" algn="just">
              <a:lnSpc>
                <a:spcPct val="78500"/>
              </a:lnSpc>
              <a:spcBef>
                <a:spcPts val="1050"/>
              </a:spcBef>
            </a:pPr>
            <a:r>
              <a:rPr sz="2600" spc="-5" dirty="0">
                <a:latin typeface="Calibri"/>
                <a:cs typeface="Calibri"/>
              </a:rPr>
              <a:t>MVI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30 (load </a:t>
            </a:r>
            <a:r>
              <a:rPr sz="2600" spc="-10" dirty="0">
                <a:latin typeface="Calibri"/>
                <a:cs typeface="Calibri"/>
              </a:rPr>
              <a:t>30H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5" dirty="0">
                <a:latin typeface="Calibri"/>
                <a:cs typeface="Calibri"/>
              </a:rPr>
              <a:t>register </a:t>
            </a:r>
            <a:r>
              <a:rPr sz="2600" spc="-5" dirty="0">
                <a:latin typeface="Calibri"/>
                <a:cs typeface="Calibri"/>
              </a:rPr>
              <a:t>A)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MVI </a:t>
            </a:r>
            <a:r>
              <a:rPr sz="2600" dirty="0">
                <a:latin typeface="Calibri"/>
                <a:cs typeface="Calibri"/>
              </a:rPr>
              <a:t>B </a:t>
            </a:r>
            <a:r>
              <a:rPr sz="2600" spc="-5" dirty="0">
                <a:latin typeface="Calibri"/>
                <a:cs typeface="Calibri"/>
              </a:rPr>
              <a:t>40 (load </a:t>
            </a:r>
            <a:r>
              <a:rPr sz="2600" spc="-10" dirty="0">
                <a:latin typeface="Calibri"/>
                <a:cs typeface="Calibri"/>
              </a:rPr>
              <a:t>40H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5" dirty="0">
                <a:latin typeface="Calibri"/>
                <a:cs typeface="Calibri"/>
              </a:rPr>
              <a:t>register </a:t>
            </a:r>
            <a:r>
              <a:rPr sz="2600" spc="-5" dirty="0">
                <a:latin typeface="Calibri"/>
                <a:cs typeface="Calibri"/>
              </a:rPr>
              <a:t>B)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 (A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 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 </a:t>
            </a:r>
            <a:r>
              <a:rPr sz="2600" spc="-5" dirty="0">
                <a:latin typeface="Calibri"/>
                <a:cs typeface="Calibri"/>
              </a:rPr>
              <a:t>B)</a:t>
            </a:r>
            <a:endParaRPr sz="2600">
              <a:latin typeface="Calibri"/>
              <a:cs typeface="Calibri"/>
            </a:endParaRPr>
          </a:p>
          <a:p>
            <a:pPr marL="12700" marR="5080" algn="just">
              <a:lnSpc>
                <a:spcPct val="80000"/>
              </a:lnSpc>
            </a:pPr>
            <a:r>
              <a:rPr sz="2600" spc="-5" dirty="0">
                <a:latin typeface="Calibri"/>
                <a:cs typeface="Calibri"/>
              </a:rPr>
              <a:t>These </a:t>
            </a:r>
            <a:r>
              <a:rPr sz="2600" spc="-10" dirty="0">
                <a:latin typeface="Calibri"/>
                <a:cs typeface="Calibri"/>
              </a:rPr>
              <a:t>set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instructions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10" dirty="0">
                <a:latin typeface="Calibri"/>
                <a:cs typeface="Calibri"/>
              </a:rPr>
              <a:t>set </a:t>
            </a:r>
            <a:r>
              <a:rPr sz="2600" spc="-5" dirty="0">
                <a:latin typeface="Calibri"/>
                <a:cs typeface="Calibri"/>
              </a:rPr>
              <a:t>the carry flag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1 as </a:t>
            </a:r>
            <a:r>
              <a:rPr sz="2600" spc="-5" dirty="0">
                <a:latin typeface="Calibri"/>
                <a:cs typeface="Calibri"/>
              </a:rPr>
              <a:t>30 </a:t>
            </a:r>
            <a:r>
              <a:rPr sz="2600" dirty="0">
                <a:latin typeface="Calibri"/>
                <a:cs typeface="Calibri"/>
              </a:rPr>
              <a:t>– </a:t>
            </a:r>
            <a:r>
              <a:rPr sz="2600" spc="-5" dirty="0">
                <a:latin typeface="Calibri"/>
                <a:cs typeface="Calibri"/>
              </a:rPr>
              <a:t>40 </a:t>
            </a:r>
            <a:r>
              <a:rPr sz="2600" spc="-20" dirty="0">
                <a:latin typeface="Calibri"/>
                <a:cs typeface="Calibri"/>
              </a:rPr>
              <a:t>generates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carry/borrow.</a:t>
            </a:r>
            <a:endParaRPr sz="26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85"/>
              </a:spcBef>
            </a:pPr>
            <a:r>
              <a:rPr sz="2600" b="1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r>
              <a:rPr sz="26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endParaRPr sz="2600">
              <a:latin typeface="Calibri"/>
              <a:cs typeface="Calibri"/>
            </a:endParaRPr>
          </a:p>
          <a:p>
            <a:pPr marL="12700" marR="5388610" algn="just">
              <a:lnSpc>
                <a:spcPts val="2500"/>
              </a:lnSpc>
              <a:spcBef>
                <a:spcPts val="985"/>
              </a:spcBef>
            </a:pPr>
            <a:r>
              <a:rPr sz="2600" spc="-5" dirty="0">
                <a:latin typeface="Calibri"/>
                <a:cs typeface="Calibri"/>
              </a:rPr>
              <a:t>MVI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40 (load </a:t>
            </a:r>
            <a:r>
              <a:rPr sz="2600" spc="-10" dirty="0">
                <a:latin typeface="Calibri"/>
                <a:cs typeface="Calibri"/>
              </a:rPr>
              <a:t>40H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5" dirty="0">
                <a:latin typeface="Calibri"/>
                <a:cs typeface="Calibri"/>
              </a:rPr>
              <a:t>register </a:t>
            </a:r>
            <a:r>
              <a:rPr sz="2600" spc="-5" dirty="0">
                <a:latin typeface="Calibri"/>
                <a:cs typeface="Calibri"/>
              </a:rPr>
              <a:t>A)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MVI </a:t>
            </a:r>
            <a:r>
              <a:rPr sz="2600" dirty="0">
                <a:latin typeface="Calibri"/>
                <a:cs typeface="Calibri"/>
              </a:rPr>
              <a:t>B </a:t>
            </a:r>
            <a:r>
              <a:rPr sz="2600" spc="-5" dirty="0">
                <a:latin typeface="Calibri"/>
                <a:cs typeface="Calibri"/>
              </a:rPr>
              <a:t>30 (load </a:t>
            </a:r>
            <a:r>
              <a:rPr sz="2600" spc="-10" dirty="0">
                <a:latin typeface="Calibri"/>
                <a:cs typeface="Calibri"/>
              </a:rPr>
              <a:t>30H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5" dirty="0">
                <a:latin typeface="Calibri"/>
                <a:cs typeface="Calibri"/>
              </a:rPr>
              <a:t>register </a:t>
            </a:r>
            <a:r>
              <a:rPr sz="2600" spc="-5" dirty="0">
                <a:latin typeface="Calibri"/>
                <a:cs typeface="Calibri"/>
              </a:rPr>
              <a:t>B)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 (A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 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 </a:t>
            </a:r>
            <a:r>
              <a:rPr sz="2600" spc="-5" dirty="0">
                <a:latin typeface="Calibri"/>
                <a:cs typeface="Calibri"/>
              </a:rPr>
              <a:t>B)</a:t>
            </a:r>
            <a:endParaRPr sz="2600">
              <a:latin typeface="Calibri"/>
              <a:cs typeface="Calibri"/>
            </a:endParaRPr>
          </a:p>
          <a:p>
            <a:pPr marL="12700" marR="252095">
              <a:lnSpc>
                <a:spcPct val="80000"/>
              </a:lnSpc>
              <a:spcBef>
                <a:spcPts val="10"/>
              </a:spcBef>
            </a:pPr>
            <a:r>
              <a:rPr sz="2600" spc="-5" dirty="0">
                <a:latin typeface="Calibri"/>
                <a:cs typeface="Calibri"/>
              </a:rPr>
              <a:t>These </a:t>
            </a:r>
            <a:r>
              <a:rPr sz="2600" spc="-10" dirty="0">
                <a:latin typeface="Calibri"/>
                <a:cs typeface="Calibri"/>
              </a:rPr>
              <a:t>set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instructions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15" dirty="0">
                <a:latin typeface="Calibri"/>
                <a:cs typeface="Calibri"/>
              </a:rPr>
              <a:t>reset </a:t>
            </a:r>
            <a:r>
              <a:rPr sz="2600" spc="-5" dirty="0">
                <a:latin typeface="Calibri"/>
                <a:cs typeface="Calibri"/>
              </a:rPr>
              <a:t>the sign flag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0 as </a:t>
            </a:r>
            <a:r>
              <a:rPr sz="2600" spc="-5" dirty="0">
                <a:latin typeface="Calibri"/>
                <a:cs typeface="Calibri"/>
              </a:rPr>
              <a:t>40 </a:t>
            </a:r>
            <a:r>
              <a:rPr sz="2600" dirty="0">
                <a:latin typeface="Calibri"/>
                <a:cs typeface="Calibri"/>
              </a:rPr>
              <a:t>– </a:t>
            </a:r>
            <a:r>
              <a:rPr sz="2600" spc="-5" dirty="0">
                <a:latin typeface="Calibri"/>
                <a:cs typeface="Calibri"/>
              </a:rPr>
              <a:t>30 does not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generate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any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carry/borrow.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4104"/>
            <a:ext cx="552450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5" dirty="0">
                <a:solidFill>
                  <a:srgbClr val="FF0000"/>
                </a:solidFill>
                <a:latin typeface="Calibri Light"/>
                <a:cs typeface="Calibri Light"/>
              </a:rPr>
              <a:t>Timing</a:t>
            </a:r>
            <a:r>
              <a:rPr sz="4300" spc="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50" dirty="0">
                <a:solidFill>
                  <a:srgbClr val="FF0000"/>
                </a:solidFill>
                <a:latin typeface="Calibri Light"/>
                <a:cs typeface="Calibri Light"/>
              </a:rPr>
              <a:t>and</a:t>
            </a:r>
            <a:r>
              <a:rPr sz="4300" spc="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25" dirty="0">
                <a:solidFill>
                  <a:srgbClr val="FF0000"/>
                </a:solidFill>
                <a:latin typeface="Calibri Light"/>
                <a:cs typeface="Calibri Light"/>
              </a:rPr>
              <a:t>Control</a:t>
            </a:r>
            <a:r>
              <a:rPr sz="4300" spc="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FF0000"/>
                </a:solidFill>
                <a:latin typeface="Calibri Light"/>
                <a:cs typeface="Calibri Light"/>
              </a:rPr>
              <a:t>Unit: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10142220" cy="3131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3149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synchronizes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microprocessor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clock</a:t>
            </a:r>
            <a:endParaRPr sz="2800">
              <a:latin typeface="Calibri"/>
              <a:cs typeface="Calibri"/>
            </a:endParaRPr>
          </a:p>
          <a:p>
            <a:pPr marL="241300" marR="772795" indent="-228600">
              <a:lnSpc>
                <a:spcPts val="3120"/>
              </a:lnSpc>
              <a:spcBef>
                <a:spcPts val="8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generates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control</a:t>
            </a:r>
            <a:r>
              <a:rPr sz="2800" spc="-5" dirty="0">
                <a:latin typeface="Calibri"/>
                <a:cs typeface="Calibri"/>
              </a:rPr>
              <a:t> signals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necessary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communication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microprocessor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peripherals.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control</a:t>
            </a:r>
            <a:r>
              <a:rPr sz="2800" spc="-5" dirty="0">
                <a:latin typeface="Calibri"/>
                <a:cs typeface="Calibri"/>
              </a:rPr>
              <a:t> signals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similar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sync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pulse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oscilloscope.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RD’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WR’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sync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pulses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indicating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availability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16532"/>
            <a:ext cx="9909810" cy="2320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Interrupt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controls: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00"/>
              </a:lnSpc>
              <a:spcBef>
                <a:spcPts val="1025"/>
              </a:spcBef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various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interrupt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controls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(INTR,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5.5,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6.5,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7.5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TRAP)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interrupt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30" dirty="0">
                <a:latin typeface="Calibri"/>
                <a:cs typeface="Calibri"/>
              </a:rPr>
              <a:t>microprocessor.</a:t>
            </a:r>
            <a:endParaRPr sz="2800">
              <a:latin typeface="Calibri"/>
              <a:cs typeface="Calibri"/>
            </a:endParaRPr>
          </a:p>
          <a:p>
            <a:pPr marL="241300" marR="34290" indent="-228600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Serial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I/O</a:t>
            </a:r>
            <a:r>
              <a:rPr sz="28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controls:</a:t>
            </a:r>
            <a:r>
              <a:rPr sz="28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Two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serial I/O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control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(SID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SOD)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implement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serial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transmission.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0695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0000"/>
                </a:solidFill>
                <a:latin typeface="Calibri Light"/>
                <a:cs typeface="Calibri Light"/>
              </a:rPr>
              <a:t>Instructions</a:t>
            </a:r>
            <a:r>
              <a:rPr sz="4400" spc="-2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400" dirty="0">
                <a:solidFill>
                  <a:srgbClr val="FF0000"/>
                </a:solidFill>
                <a:latin typeface="Calibri Light"/>
                <a:cs typeface="Calibri Light"/>
              </a:rPr>
              <a:t>in</a:t>
            </a:r>
            <a:r>
              <a:rPr sz="4400" spc="-2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400" spc="-10" dirty="0">
                <a:solidFill>
                  <a:srgbClr val="FF0000"/>
                </a:solidFill>
                <a:latin typeface="Calibri Light"/>
                <a:cs typeface="Calibri Light"/>
              </a:rPr>
              <a:t>8085</a:t>
            </a:r>
            <a:r>
              <a:rPr sz="4400" spc="-3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400" spc="-15" dirty="0">
                <a:solidFill>
                  <a:srgbClr val="FF0000"/>
                </a:solidFill>
                <a:latin typeface="Calibri Light"/>
                <a:cs typeface="Calibri Light"/>
              </a:rPr>
              <a:t>microprocessor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32788"/>
            <a:ext cx="10317480" cy="411607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computer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perform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specific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task,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-5" dirty="0">
                <a:latin typeface="Calibri"/>
                <a:cs typeface="Calibri"/>
              </a:rPr>
              <a:t> specifying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necessary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steps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complete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task</a:t>
            </a:r>
            <a:endParaRPr sz="2600">
              <a:latin typeface="Calibri"/>
              <a:cs typeface="Calibri"/>
            </a:endParaRPr>
          </a:p>
          <a:p>
            <a:pPr marL="241300" marR="106680" indent="-228600">
              <a:lnSpc>
                <a:spcPct val="700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collection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such </a:t>
            </a:r>
            <a:r>
              <a:rPr sz="2600" spc="-15" dirty="0">
                <a:latin typeface="Calibri"/>
                <a:cs typeface="Calibri"/>
              </a:rPr>
              <a:t>ordered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steps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forms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program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computer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These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ordered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steps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instructions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12700" marR="807720">
              <a:lnSpc>
                <a:spcPct val="70000"/>
              </a:lnSpc>
              <a:spcBef>
                <a:spcPts val="1035"/>
              </a:spcBef>
            </a:pPr>
            <a:r>
              <a:rPr sz="2600" spc="-15" dirty="0">
                <a:latin typeface="Calibri"/>
                <a:cs typeface="Calibri"/>
              </a:rPr>
              <a:t>So,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Instruction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0" dirty="0">
                <a:latin typeface="Calibri"/>
                <a:cs typeface="Calibri"/>
              </a:rPr>
              <a:t> command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given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processor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perform</a:t>
            </a:r>
            <a:r>
              <a:rPr sz="2600" spc="-5" dirty="0">
                <a:latin typeface="Calibri"/>
                <a:cs typeface="Calibri"/>
              </a:rPr>
              <a:t> the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specified</a:t>
            </a:r>
            <a:r>
              <a:rPr sz="2600" spc="-10" dirty="0">
                <a:latin typeface="Calibri"/>
                <a:cs typeface="Calibri"/>
              </a:rPr>
              <a:t> task.</a:t>
            </a:r>
            <a:endParaRPr sz="2600">
              <a:latin typeface="Calibri"/>
              <a:cs typeface="Calibri"/>
            </a:endParaRPr>
          </a:p>
          <a:p>
            <a:pPr marL="241300" marR="726440" indent="-228600">
              <a:lnSpc>
                <a:spcPct val="70800"/>
              </a:lnSpc>
              <a:spcBef>
                <a:spcPts val="88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Computer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instructions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stored</a:t>
            </a:r>
            <a:r>
              <a:rPr sz="2600" dirty="0">
                <a:latin typeface="Calibri"/>
                <a:cs typeface="Calibri"/>
              </a:rPr>
              <a:t> in </a:t>
            </a:r>
            <a:r>
              <a:rPr sz="2600" spc="-15" dirty="0">
                <a:latin typeface="Calibri"/>
                <a:cs typeface="Calibri"/>
              </a:rPr>
              <a:t>central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memory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locations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executed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sequentially</a:t>
            </a:r>
            <a:r>
              <a:rPr sz="2600" spc="-5" dirty="0">
                <a:latin typeface="Calibri"/>
                <a:cs typeface="Calibri"/>
              </a:rPr>
              <a:t> one</a:t>
            </a:r>
            <a:r>
              <a:rPr sz="2600" spc="-10" dirty="0">
                <a:latin typeface="Calibri"/>
                <a:cs typeface="Calibri"/>
              </a:rPr>
              <a:t> at</a:t>
            </a:r>
            <a:r>
              <a:rPr sz="2600" dirty="0">
                <a:latin typeface="Calibri"/>
                <a:cs typeface="Calibri"/>
              </a:rPr>
              <a:t> a </a:t>
            </a:r>
            <a:r>
              <a:rPr sz="2600" spc="-5" dirty="0">
                <a:latin typeface="Calibri"/>
                <a:cs typeface="Calibri"/>
              </a:rPr>
              <a:t>time.</a:t>
            </a:r>
            <a:endParaRPr sz="2600">
              <a:latin typeface="Calibri"/>
              <a:cs typeface="Calibri"/>
            </a:endParaRPr>
          </a:p>
          <a:p>
            <a:pPr marL="241300" marR="477520" indent="-228600">
              <a:lnSpc>
                <a:spcPct val="70800"/>
              </a:lnSpc>
              <a:spcBef>
                <a:spcPts val="985"/>
              </a:spcBef>
              <a:buFont typeface="Arial MT"/>
              <a:buChar char="•"/>
              <a:tabLst>
                <a:tab pos="315595" algn="l"/>
                <a:tab pos="316230" algn="l"/>
              </a:tabLst>
            </a:pPr>
            <a:r>
              <a:rPr dirty="0"/>
              <a:t>	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control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reads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instruction </a:t>
            </a:r>
            <a:r>
              <a:rPr sz="2600" spc="-15" dirty="0">
                <a:latin typeface="Calibri"/>
                <a:cs typeface="Calibri"/>
              </a:rPr>
              <a:t>from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specific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address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memory and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executes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it.</a:t>
            </a:r>
            <a:endParaRPr sz="2600">
              <a:latin typeface="Calibri"/>
              <a:cs typeface="Calibri"/>
            </a:endParaRPr>
          </a:p>
          <a:p>
            <a:pPr marL="241300" marR="109220" indent="-228600">
              <a:lnSpc>
                <a:spcPct val="708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It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then </a:t>
            </a:r>
            <a:r>
              <a:rPr sz="2600" spc="-10" dirty="0">
                <a:latin typeface="Calibri"/>
                <a:cs typeface="Calibri"/>
              </a:rPr>
              <a:t>continues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reading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next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instruction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-5" dirty="0">
                <a:latin typeface="Calibri"/>
                <a:cs typeface="Calibri"/>
              </a:rPr>
              <a:t> sequence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25" dirty="0">
                <a:latin typeface="Calibri"/>
                <a:cs typeface="Calibri"/>
              </a:rPr>
              <a:t>executes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until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completion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7007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FF0000"/>
                </a:solidFill>
                <a:latin typeface="Calibri Light"/>
                <a:cs typeface="Calibri Light"/>
              </a:rPr>
              <a:t>Instruction</a:t>
            </a:r>
            <a:r>
              <a:rPr sz="4400" spc="-2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400" spc="-15" dirty="0">
                <a:solidFill>
                  <a:srgbClr val="FF0000"/>
                </a:solidFill>
                <a:latin typeface="Calibri Light"/>
                <a:cs typeface="Calibri Light"/>
              </a:rPr>
              <a:t>cycle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10266045" cy="39058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101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Instruction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contains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counter.</a:t>
            </a:r>
            <a:endParaRPr sz="2800">
              <a:latin typeface="Calibri"/>
              <a:cs typeface="Calibri"/>
            </a:endParaRPr>
          </a:p>
          <a:p>
            <a:pPr marL="241300" marR="426720" indent="-228600">
              <a:lnSpc>
                <a:spcPts val="3120"/>
              </a:lnSpc>
              <a:spcBef>
                <a:spcPts val="8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first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moved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instruction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decoded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stored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 marL="241300" marR="622300" indent="-228600">
              <a:lnSpc>
                <a:spcPts val="3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computer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takes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certain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period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complete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task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i.e.,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fetching,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decoding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clock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speed.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Such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time period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Instruction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cycle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consists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three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cycles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fetch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decode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cycle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16331"/>
            <a:ext cx="10081260" cy="30067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23189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fetch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cycle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central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obtains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instruction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code the</a:t>
            </a:r>
            <a:r>
              <a:rPr sz="2800" dirty="0">
                <a:latin typeface="Calibri"/>
                <a:cs typeface="Calibri"/>
              </a:rPr>
              <a:t> memory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execution.</a:t>
            </a:r>
            <a:endParaRPr sz="2800">
              <a:latin typeface="Calibri"/>
              <a:cs typeface="Calibri"/>
            </a:endParaRPr>
          </a:p>
          <a:p>
            <a:pPr marL="241300" marR="1071245" indent="-228600">
              <a:lnSpc>
                <a:spcPts val="3100"/>
              </a:lnSpc>
              <a:spcBef>
                <a:spcPts val="92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Once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fetched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executed.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98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execution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cycle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consists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calculating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operands,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fetching</a:t>
            </a:r>
            <a:r>
              <a:rPr sz="2800" spc="-5" dirty="0">
                <a:latin typeface="Calibri"/>
                <a:cs typeface="Calibri"/>
              </a:rPr>
              <a:t> them,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finally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outputting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5" dirty="0">
                <a:latin typeface="Calibri"/>
                <a:cs typeface="Calibri"/>
              </a:rPr>
              <a:t>specified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location.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8650" y="3508265"/>
            <a:ext cx="61976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539" y="195579"/>
            <a:ext cx="10348595" cy="57619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16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lines,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hence 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(2</a:t>
            </a:r>
            <a:r>
              <a:rPr sz="2850" spc="-15" baseline="23391" dirty="0">
                <a:latin typeface="Calibri"/>
                <a:cs typeface="Calibri"/>
              </a:rPr>
              <a:t>16</a:t>
            </a:r>
            <a:r>
              <a:rPr sz="2800" spc="-10" dirty="0">
                <a:latin typeface="Calibri"/>
                <a:cs typeface="Calibri"/>
              </a:rPr>
              <a:t>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64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Kbytes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 marL="2667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I/O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(2</a:t>
            </a:r>
            <a:r>
              <a:rPr sz="2850" spc="-7" baseline="23391" dirty="0">
                <a:latin typeface="Calibri"/>
                <a:cs typeface="Calibri"/>
              </a:rPr>
              <a:t>8</a:t>
            </a:r>
            <a:r>
              <a:rPr sz="2850" spc="300" baseline="2339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) 256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I/O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ports.</a:t>
            </a:r>
            <a:endParaRPr sz="2800">
              <a:latin typeface="Calibri"/>
              <a:cs typeface="Calibri"/>
            </a:endParaRPr>
          </a:p>
          <a:p>
            <a:pPr marL="266700" marR="340360" indent="-228600">
              <a:lnSpc>
                <a:spcPct val="90200"/>
              </a:lnSpc>
              <a:spcBef>
                <a:spcPts val="980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8085,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lower</a:t>
            </a:r>
            <a:r>
              <a:rPr sz="2800" dirty="0">
                <a:latin typeface="Calibri"/>
                <a:cs typeface="Calibri"/>
              </a:rPr>
              <a:t> 8-bit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(A</a:t>
            </a:r>
            <a:r>
              <a:rPr sz="2850" baseline="-17543" dirty="0">
                <a:latin typeface="Calibri"/>
                <a:cs typeface="Calibri"/>
              </a:rPr>
              <a:t>0</a:t>
            </a:r>
            <a:r>
              <a:rPr sz="2850" spc="292" baseline="-17543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50" spc="-7" baseline="-17543" dirty="0">
                <a:latin typeface="Calibri"/>
                <a:cs typeface="Calibri"/>
              </a:rPr>
              <a:t>7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bus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(D</a:t>
            </a:r>
            <a:r>
              <a:rPr sz="2850" baseline="-17543" dirty="0">
                <a:latin typeface="Calibri"/>
                <a:cs typeface="Calibri"/>
              </a:rPr>
              <a:t>0</a:t>
            </a:r>
            <a:r>
              <a:rPr sz="2850" spc="292" baseline="-17543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50" spc="-7" baseline="-17543" dirty="0">
                <a:latin typeface="Calibri"/>
                <a:cs typeface="Calibri"/>
              </a:rPr>
              <a:t>7</a:t>
            </a:r>
            <a:r>
              <a:rPr sz="2800" spc="-5" dirty="0">
                <a:latin typeface="Calibri"/>
                <a:cs typeface="Calibri"/>
              </a:rPr>
              <a:t>)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Multiplexed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reduce</a:t>
            </a:r>
            <a:r>
              <a:rPr sz="2800" spc="-5" dirty="0">
                <a:latin typeface="Calibri"/>
                <a:cs typeface="Calibri"/>
              </a:rPr>
              <a:t> number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external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pins.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 due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this,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external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hardware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(latch)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separate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lines.</a:t>
            </a:r>
            <a:endParaRPr sz="2800">
              <a:latin typeface="Calibri"/>
              <a:cs typeface="Calibri"/>
            </a:endParaRPr>
          </a:p>
          <a:p>
            <a:pPr marL="2667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supports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74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addressing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38100" marR="8699500">
              <a:lnSpc>
                <a:spcPct val="118900"/>
              </a:lnSpc>
              <a:spcBef>
                <a:spcPts val="110"/>
              </a:spcBef>
            </a:pP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Im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e 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Register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 Direct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Indirect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Implied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4104"/>
            <a:ext cx="11046461" cy="6758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5" dirty="0">
                <a:solidFill>
                  <a:schemeClr val="accent1"/>
                </a:solidFill>
                <a:latin typeface="Calibri Light"/>
                <a:cs typeface="Calibri Light"/>
              </a:rPr>
              <a:t>2.1 </a:t>
            </a:r>
            <a:r>
              <a:rPr sz="4300" b="1" spc="35" dirty="0">
                <a:solidFill>
                  <a:schemeClr val="accent1"/>
                </a:solidFill>
                <a:latin typeface="Calibri Light"/>
                <a:cs typeface="Calibri Light"/>
              </a:rPr>
              <a:t>Instruction</a:t>
            </a:r>
            <a:r>
              <a:rPr sz="4300" b="1" spc="15" dirty="0">
                <a:solidFill>
                  <a:schemeClr val="accent1"/>
                </a:solidFill>
                <a:latin typeface="Calibri Light"/>
                <a:cs typeface="Calibri Light"/>
              </a:rPr>
              <a:t> </a:t>
            </a:r>
            <a:r>
              <a:rPr sz="4300" b="1" spc="20" dirty="0">
                <a:solidFill>
                  <a:schemeClr val="accent1"/>
                </a:solidFill>
                <a:latin typeface="Calibri Light"/>
                <a:cs typeface="Calibri Light"/>
              </a:rPr>
              <a:t>format</a:t>
            </a:r>
            <a:r>
              <a:rPr lang="en-US" sz="4300" b="1" spc="20" dirty="0">
                <a:solidFill>
                  <a:schemeClr val="accent1"/>
                </a:solidFill>
                <a:latin typeface="Calibri Light"/>
                <a:cs typeface="Calibri Light"/>
              </a:rPr>
              <a:t>s</a:t>
            </a:r>
            <a:endParaRPr sz="43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253235"/>
            <a:ext cx="10274300" cy="46678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3625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manipulates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sequence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constitutes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program.</a:t>
            </a:r>
            <a:endParaRPr sz="2800">
              <a:latin typeface="Calibri"/>
              <a:cs typeface="Calibri"/>
            </a:endParaRPr>
          </a:p>
          <a:p>
            <a:pPr marL="241300" marR="250825" indent="-228600">
              <a:lnSpc>
                <a:spcPct val="90200"/>
              </a:lnSpc>
              <a:spcBef>
                <a:spcPts val="91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5" dirty="0">
                <a:latin typeface="Calibri"/>
                <a:cs typeface="Calibri"/>
              </a:rPr>
              <a:t>Generally</a:t>
            </a:r>
            <a:r>
              <a:rPr sz="2800" spc="-5" dirty="0">
                <a:latin typeface="Calibri"/>
                <a:cs typeface="Calibri"/>
              </a:rPr>
              <a:t> each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two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parts: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 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task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be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performed,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b="1" spc="-15" dirty="0">
                <a:latin typeface="Calibri"/>
                <a:cs typeface="Calibri"/>
              </a:rPr>
              <a:t>operation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code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(Op-Code)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field,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second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b="1" spc="-15" dirty="0">
                <a:latin typeface="Calibri"/>
                <a:cs typeface="Calibri"/>
              </a:rPr>
              <a:t>operand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field</a:t>
            </a:r>
            <a:r>
              <a:rPr sz="2800" b="1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907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operand </a:t>
            </a:r>
            <a:r>
              <a:rPr sz="2800" spc="-5" dirty="0">
                <a:latin typeface="Calibri"/>
                <a:cs typeface="Calibri"/>
              </a:rPr>
              <a:t>(or </a:t>
            </a:r>
            <a:r>
              <a:rPr sz="2800" spc="-15" dirty="0">
                <a:latin typeface="Calibri"/>
                <a:cs typeface="Calibri"/>
              </a:rPr>
              <a:t>data)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dirty="0">
                <a:latin typeface="Calibri"/>
                <a:cs typeface="Calibri"/>
              </a:rPr>
              <a:t>be </a:t>
            </a:r>
            <a:r>
              <a:rPr sz="2800" spc="-5" dirty="0">
                <a:latin typeface="Calibri"/>
                <a:cs typeface="Calibri"/>
              </a:rPr>
              <a:t>specified in </a:t>
            </a:r>
            <a:r>
              <a:rPr sz="2800" spc="-10" dirty="0">
                <a:latin typeface="Calibri"/>
                <a:cs typeface="Calibri"/>
              </a:rPr>
              <a:t>various </a:t>
            </a:r>
            <a:r>
              <a:rPr sz="2800" spc="-30" dirty="0">
                <a:latin typeface="Calibri"/>
                <a:cs typeface="Calibri"/>
              </a:rPr>
              <a:t>ways.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5" dirty="0">
                <a:latin typeface="Calibri"/>
                <a:cs typeface="Calibri"/>
              </a:rPr>
              <a:t>include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8-bit </a:t>
            </a:r>
            <a:r>
              <a:rPr sz="2800" spc="-5" dirty="0">
                <a:latin typeface="Calibri"/>
                <a:cs typeface="Calibri"/>
              </a:rPr>
              <a:t>(or </a:t>
            </a:r>
            <a:r>
              <a:rPr sz="2800" dirty="0">
                <a:latin typeface="Calibri"/>
                <a:cs typeface="Calibri"/>
              </a:rPr>
              <a:t>16-bit) </a:t>
            </a:r>
            <a:r>
              <a:rPr sz="2800" spc="-15" dirty="0">
                <a:latin typeface="Calibri"/>
                <a:cs typeface="Calibri"/>
              </a:rPr>
              <a:t>data,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internal </a:t>
            </a:r>
            <a:r>
              <a:rPr sz="2800" spc="-45" dirty="0">
                <a:latin typeface="Calibri"/>
                <a:cs typeface="Calibri"/>
              </a:rPr>
              <a:t>register,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10" dirty="0">
                <a:latin typeface="Calibri"/>
                <a:cs typeface="Calibri"/>
              </a:rPr>
              <a:t>location, </a:t>
            </a:r>
            <a:r>
              <a:rPr sz="2800" spc="-5" dirty="0">
                <a:latin typeface="Calibri"/>
                <a:cs typeface="Calibri"/>
              </a:rPr>
              <a:t>or an </a:t>
            </a:r>
            <a:r>
              <a:rPr sz="2800" dirty="0">
                <a:latin typeface="Calibri"/>
                <a:cs typeface="Calibri"/>
              </a:rPr>
              <a:t>8-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 (or</a:t>
            </a:r>
            <a:r>
              <a:rPr sz="2800" dirty="0">
                <a:latin typeface="Calibri"/>
                <a:cs typeface="Calibri"/>
              </a:rPr>
              <a:t> 16-bit)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address.</a:t>
            </a:r>
            <a:endParaRPr sz="2800">
              <a:latin typeface="Calibri"/>
              <a:cs typeface="Calibri"/>
            </a:endParaRPr>
          </a:p>
          <a:p>
            <a:pPr marL="241300" marR="1008380" indent="-228600" algn="just">
              <a:lnSpc>
                <a:spcPts val="30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Op-Code </a:t>
            </a:r>
            <a:r>
              <a:rPr sz="2800" spc="-10" dirty="0">
                <a:latin typeface="Calibri"/>
                <a:cs typeface="Calibri"/>
              </a:rPr>
              <a:t>field </a:t>
            </a:r>
            <a:r>
              <a:rPr sz="2800" spc="-5" dirty="0">
                <a:latin typeface="Calibri"/>
                <a:cs typeface="Calibri"/>
              </a:rPr>
              <a:t>specifies how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manipulated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field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indicates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item.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62635"/>
            <a:ext cx="10351770" cy="530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example: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ADD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R1,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R0 </a:t>
            </a:r>
            <a:r>
              <a:rPr sz="2800" spc="-5" dirty="0">
                <a:latin typeface="Calibri"/>
                <a:cs typeface="Calibri"/>
              </a:rPr>
              <a:t>Op-code</a:t>
            </a:r>
            <a:r>
              <a:rPr sz="2800" spc="-10" dirty="0">
                <a:latin typeface="Calibri"/>
                <a:cs typeface="Calibri"/>
              </a:rPr>
              <a:t> address</a:t>
            </a:r>
            <a:endParaRPr sz="2800" dirty="0">
              <a:latin typeface="Calibri"/>
              <a:cs typeface="Calibri"/>
            </a:endParaRPr>
          </a:p>
          <a:p>
            <a:pPr marL="241300" marR="156210" indent="-228600">
              <a:lnSpc>
                <a:spcPts val="3000"/>
              </a:lnSpc>
              <a:spcBef>
                <a:spcPts val="11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Here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R0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source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destination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register.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contents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R0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content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R1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stores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R1.</a:t>
            </a:r>
          </a:p>
          <a:p>
            <a:pPr marL="241300" marR="5080" indent="-228600">
              <a:lnSpc>
                <a:spcPct val="90200"/>
              </a:lnSpc>
              <a:spcBef>
                <a:spcPts val="9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8085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handle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maximum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256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(2</a:t>
            </a:r>
            <a:r>
              <a:rPr lang="en-US" sz="2800" dirty="0">
                <a:latin typeface="Calibri"/>
                <a:cs typeface="Calibri"/>
              </a:rPr>
              <a:t> pow </a:t>
            </a:r>
            <a:r>
              <a:rPr sz="2800" dirty="0">
                <a:latin typeface="Calibri"/>
                <a:cs typeface="Calibri"/>
              </a:rPr>
              <a:t>8)(246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used</a:t>
            </a:r>
            <a:r>
              <a:rPr lang="en-US" sz="2800" spc="-5" dirty="0">
                <a:latin typeface="Calibri"/>
                <a:cs typeface="Calibri"/>
              </a:rPr>
              <a:t>, rest </a:t>
            </a:r>
            <a:r>
              <a:rPr lang="en-US" sz="2800" spc="-5">
                <a:latin typeface="Calibri"/>
                <a:cs typeface="Calibri"/>
              </a:rPr>
              <a:t>are hidden</a:t>
            </a:r>
            <a:r>
              <a:rPr sz="2800" spc="-5">
                <a:latin typeface="Calibri"/>
                <a:cs typeface="Calibri"/>
              </a:rPr>
              <a:t>)</a:t>
            </a:r>
            <a:r>
              <a:rPr sz="2800" spc="5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sheet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contains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these instructions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their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hex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code,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mnemonics,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descriptions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5" dirty="0">
                <a:latin typeface="Calibri"/>
                <a:cs typeface="Calibri"/>
              </a:rPr>
              <a:t> 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instruction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sheet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241300" marR="386080" indent="-228600">
              <a:lnSpc>
                <a:spcPts val="300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Depending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specified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sheet,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classified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into</a:t>
            </a:r>
            <a:r>
              <a:rPr sz="2800" dirty="0">
                <a:latin typeface="Calibri"/>
                <a:cs typeface="Calibri"/>
              </a:rPr>
              <a:t> the </a:t>
            </a:r>
            <a:r>
              <a:rPr sz="2800" spc="-15" dirty="0">
                <a:latin typeface="Calibri"/>
                <a:cs typeface="Calibri"/>
              </a:rPr>
              <a:t>categories.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9042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solidFill>
                  <a:schemeClr val="accent1"/>
                </a:solidFill>
                <a:latin typeface="Calibri Light"/>
                <a:cs typeface="Calibri Light"/>
              </a:rPr>
              <a:t>Instruction</a:t>
            </a:r>
            <a:r>
              <a:rPr sz="4400" b="1" spc="-5" dirty="0">
                <a:solidFill>
                  <a:schemeClr val="accent1"/>
                </a:solidFill>
                <a:latin typeface="Calibri Light"/>
                <a:cs typeface="Calibri Light"/>
              </a:rPr>
              <a:t> </a:t>
            </a:r>
            <a:r>
              <a:rPr sz="4400" b="1" spc="-30" dirty="0">
                <a:solidFill>
                  <a:schemeClr val="accent1"/>
                </a:solidFill>
                <a:latin typeface="Calibri Light"/>
                <a:cs typeface="Calibri Light"/>
              </a:rPr>
              <a:t>format</a:t>
            </a:r>
            <a:r>
              <a:rPr sz="4400" b="1" dirty="0">
                <a:solidFill>
                  <a:schemeClr val="accent1"/>
                </a:solidFill>
                <a:latin typeface="Calibri Light"/>
                <a:cs typeface="Calibri Light"/>
              </a:rPr>
              <a:t> in</a:t>
            </a:r>
            <a:r>
              <a:rPr sz="4400" b="1" spc="-5" dirty="0">
                <a:solidFill>
                  <a:schemeClr val="accent1"/>
                </a:solidFill>
                <a:latin typeface="Calibri Light"/>
                <a:cs typeface="Calibri Light"/>
              </a:rPr>
              <a:t> </a:t>
            </a:r>
            <a:r>
              <a:rPr sz="4400" b="1" spc="-10" dirty="0">
                <a:solidFill>
                  <a:schemeClr val="accent1"/>
                </a:solidFill>
                <a:latin typeface="Calibri Light"/>
                <a:cs typeface="Calibri Light"/>
              </a:rPr>
              <a:t>8085</a:t>
            </a:r>
            <a:endParaRPr sz="44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6155"/>
            <a:ext cx="10285095" cy="403352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1300" marR="82550" indent="-228600">
              <a:lnSpc>
                <a:spcPts val="2710"/>
              </a:lnSpc>
              <a:spcBef>
                <a:spcPts val="7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One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address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format</a:t>
            </a:r>
            <a:r>
              <a:rPr lang="en-US" sz="2800" b="1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(1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byte</a:t>
            </a:r>
            <a:r>
              <a:rPr sz="2800" spc="-5" dirty="0">
                <a:latin typeface="Calibri"/>
                <a:cs typeface="Calibri"/>
              </a:rPr>
              <a:t> instruction)</a:t>
            </a:r>
            <a:r>
              <a:rPr sz="2800" b="1" spc="-5" dirty="0">
                <a:latin typeface="Calibri"/>
                <a:cs typeface="Calibri"/>
              </a:rPr>
              <a:t>: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Here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</a:t>
            </a:r>
            <a:r>
              <a:rPr sz="2800" spc="-5" dirty="0">
                <a:latin typeface="Calibri"/>
                <a:cs typeface="Calibri"/>
              </a:rPr>
              <a:t> will</a:t>
            </a:r>
            <a:r>
              <a:rPr sz="2800" dirty="0">
                <a:latin typeface="Calibri"/>
                <a:cs typeface="Calibri"/>
              </a:rPr>
              <a:t> be</a:t>
            </a:r>
            <a:r>
              <a:rPr sz="2800" spc="-5" dirty="0">
                <a:latin typeface="Calibri"/>
                <a:cs typeface="Calibri"/>
              </a:rPr>
              <a:t> Op-code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default.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E.g.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MOV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A,B</a:t>
            </a:r>
            <a:endParaRPr sz="2800" dirty="0">
              <a:latin typeface="Calibri"/>
              <a:cs typeface="Calibri"/>
            </a:endParaRPr>
          </a:p>
          <a:p>
            <a:pPr marL="241300" marR="234950" indent="-228600">
              <a:lnSpc>
                <a:spcPts val="2690"/>
              </a:lnSpc>
              <a:spcBef>
                <a:spcPts val="1005"/>
              </a:spcBef>
              <a:buFont typeface="Arial MT"/>
              <a:buChar char="•"/>
              <a:tabLst>
                <a:tab pos="402590" algn="l"/>
                <a:tab pos="403225" algn="l"/>
              </a:tabLst>
            </a:pPr>
            <a:r>
              <a:rPr dirty="0"/>
              <a:t>	</a:t>
            </a:r>
            <a:r>
              <a:rPr sz="2800" b="1" spc="-40" dirty="0">
                <a:latin typeface="Calibri"/>
                <a:cs typeface="Calibri"/>
              </a:rPr>
              <a:t>Two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address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format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(2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:Here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first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will</a:t>
            </a:r>
            <a:r>
              <a:rPr sz="2800" dirty="0">
                <a:latin typeface="Calibri"/>
                <a:cs typeface="Calibri"/>
              </a:rPr>
              <a:t> be Op-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code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second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dirty="0">
                <a:latin typeface="Calibri"/>
                <a:cs typeface="Calibri"/>
              </a:rPr>
              <a:t> be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operand/data.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ts val="2730"/>
              </a:lnSpc>
            </a:pPr>
            <a:r>
              <a:rPr sz="2800" spc="5" dirty="0">
                <a:latin typeface="Calibri"/>
                <a:cs typeface="Calibri"/>
              </a:rPr>
              <a:t>E.g.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40H,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MVI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A,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8-bit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ct val="78900"/>
              </a:lnSpc>
              <a:spcBef>
                <a:spcPts val="1045"/>
              </a:spcBef>
              <a:buFont typeface="Arial MT"/>
              <a:buChar char="•"/>
              <a:tabLst>
                <a:tab pos="402590" algn="l"/>
                <a:tab pos="403225" algn="l"/>
              </a:tabLst>
            </a:pPr>
            <a:r>
              <a:rPr dirty="0"/>
              <a:t>	</a:t>
            </a:r>
            <a:r>
              <a:rPr sz="2800" b="1" spc="-10" dirty="0">
                <a:latin typeface="Calibri"/>
                <a:cs typeface="Calibri"/>
              </a:rPr>
              <a:t>Three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address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format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instruction):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first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 </a:t>
            </a:r>
            <a:r>
              <a:rPr sz="2800" spc="5" dirty="0">
                <a:latin typeface="Calibri"/>
                <a:cs typeface="Calibri"/>
              </a:rPr>
              <a:t>Op-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second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third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 </a:t>
            </a:r>
            <a:r>
              <a:rPr sz="2800" spc="-5" dirty="0">
                <a:latin typeface="Calibri"/>
                <a:cs typeface="Calibri"/>
              </a:rPr>
              <a:t>will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 operands/data.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dirty="0">
                <a:latin typeface="Calibri"/>
                <a:cs typeface="Calibri"/>
              </a:rPr>
              <a:t> 2nd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byte-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lower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15" dirty="0">
                <a:latin typeface="Calibri"/>
                <a:cs typeface="Calibri"/>
              </a:rPr>
              <a:t>3rd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 </a:t>
            </a:r>
            <a:r>
              <a:rPr sz="2800" spc="-5" dirty="0">
                <a:latin typeface="Calibri"/>
                <a:cs typeface="Calibri"/>
              </a:rPr>
              <a:t>higher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E.g. </a:t>
            </a:r>
            <a:r>
              <a:rPr sz="2800" spc="-5" dirty="0">
                <a:latin typeface="Calibri"/>
                <a:cs typeface="Calibri"/>
              </a:rPr>
              <a:t>LXI </a:t>
            </a:r>
            <a:r>
              <a:rPr sz="2800" spc="-20" dirty="0">
                <a:latin typeface="Calibri"/>
                <a:cs typeface="Calibri"/>
              </a:rPr>
              <a:t>B,</a:t>
            </a:r>
            <a:r>
              <a:rPr sz="2800" dirty="0">
                <a:latin typeface="Calibri"/>
                <a:cs typeface="Calibri"/>
              </a:rPr>
              <a:t> 4050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</a:t>
            </a: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Micro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specifies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transfer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0" dirty="0">
                <a:latin typeface="Calibri"/>
                <a:cs typeface="Calibri"/>
              </a:rPr>
              <a:t>register.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309371"/>
            <a:ext cx="10436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10" dirty="0">
                <a:solidFill>
                  <a:schemeClr val="accent1"/>
                </a:solidFill>
                <a:latin typeface="Calibri Light"/>
                <a:cs typeface="Calibri Light"/>
              </a:rPr>
              <a:t>2.4 </a:t>
            </a:r>
            <a:r>
              <a:rPr sz="4400" spc="-10" dirty="0">
                <a:solidFill>
                  <a:schemeClr val="accent1"/>
                </a:solidFill>
                <a:latin typeface="Calibri Light"/>
                <a:cs typeface="Calibri Light"/>
              </a:rPr>
              <a:t>Addressing</a:t>
            </a:r>
            <a:r>
              <a:rPr sz="4400" spc="-75" dirty="0">
                <a:solidFill>
                  <a:schemeClr val="accent1"/>
                </a:solidFill>
                <a:latin typeface="Calibri Light"/>
                <a:cs typeface="Calibri Light"/>
              </a:rPr>
              <a:t> </a:t>
            </a:r>
            <a:r>
              <a:rPr sz="4400" spc="-5" dirty="0">
                <a:solidFill>
                  <a:schemeClr val="accent1"/>
                </a:solidFill>
                <a:latin typeface="Calibri Light"/>
                <a:cs typeface="Calibri Light"/>
              </a:rPr>
              <a:t>modes</a:t>
            </a:r>
            <a:endParaRPr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5355"/>
            <a:ext cx="10350500" cy="42316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Instructions</a:t>
            </a:r>
            <a:r>
              <a:rPr sz="2600" spc="-10" dirty="0">
                <a:latin typeface="Calibri"/>
                <a:cs typeface="Calibri"/>
              </a:rPr>
              <a:t> are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command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perform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certain</a:t>
            </a:r>
            <a:r>
              <a:rPr sz="2600" spc="-10" dirty="0">
                <a:latin typeface="Calibri"/>
                <a:cs typeface="Calibri"/>
              </a:rPr>
              <a:t> task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microprocessor.</a:t>
            </a:r>
            <a:endParaRPr sz="2600">
              <a:latin typeface="Calibri"/>
              <a:cs typeface="Calibri"/>
            </a:endParaRPr>
          </a:p>
          <a:p>
            <a:pPr marL="241300" marR="267335" indent="-228600">
              <a:lnSpc>
                <a:spcPts val="2780"/>
              </a:lnSpc>
              <a:spcBef>
                <a:spcPts val="10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 instruction </a:t>
            </a:r>
            <a:r>
              <a:rPr sz="2600" spc="-10" dirty="0">
                <a:latin typeface="Calibri"/>
                <a:cs typeface="Calibri"/>
              </a:rPr>
              <a:t>consists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op-code and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10" dirty="0">
                <a:latin typeface="Calibri"/>
                <a:cs typeface="Calibri"/>
              </a:rPr>
              <a:t>called operand.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operand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may</a:t>
            </a:r>
            <a:r>
              <a:rPr sz="2600" spc="-5" dirty="0">
                <a:latin typeface="Calibri"/>
                <a:cs typeface="Calibri"/>
              </a:rPr>
              <a:t> 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source </a:t>
            </a:r>
            <a:r>
              <a:rPr sz="2600" spc="-40" dirty="0">
                <a:latin typeface="Calibri"/>
                <a:cs typeface="Calibri"/>
              </a:rPr>
              <a:t>only,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destination</a:t>
            </a:r>
            <a:r>
              <a:rPr sz="2600" spc="-5" dirty="0">
                <a:latin typeface="Calibri"/>
                <a:cs typeface="Calibri"/>
              </a:rPr>
              <a:t> only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both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them.</a:t>
            </a:r>
            <a:endParaRPr sz="2600">
              <a:latin typeface="Calibri"/>
              <a:cs typeface="Calibri"/>
            </a:endParaRPr>
          </a:p>
          <a:p>
            <a:pPr marL="241300" marR="407034" indent="-228600">
              <a:lnSpc>
                <a:spcPct val="91200"/>
              </a:lnSpc>
              <a:spcBef>
                <a:spcPts val="940"/>
              </a:spcBef>
              <a:buFont typeface="Arial MT"/>
              <a:buChar char="•"/>
              <a:tabLst>
                <a:tab pos="315595" algn="l"/>
                <a:tab pos="316230" algn="l"/>
              </a:tabLst>
            </a:pPr>
            <a:r>
              <a:rPr dirty="0"/>
              <a:t>	</a:t>
            </a:r>
            <a:r>
              <a:rPr sz="2600" spc="-5" dirty="0">
                <a:latin typeface="Calibri"/>
                <a:cs typeface="Calibri"/>
              </a:rPr>
              <a:t>In these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instructions,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source can</a:t>
            </a:r>
            <a:r>
              <a:rPr sz="2600" spc="-5" dirty="0">
                <a:latin typeface="Calibri"/>
                <a:cs typeface="Calibri"/>
              </a:rPr>
              <a:t> be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40" dirty="0">
                <a:latin typeface="Calibri"/>
                <a:cs typeface="Calibri"/>
              </a:rPr>
              <a:t>register,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memory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input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port.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Similarly,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destination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be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register,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memory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location,</a:t>
            </a:r>
            <a:r>
              <a:rPr sz="2600" dirty="0">
                <a:latin typeface="Calibri"/>
                <a:cs typeface="Calibri"/>
              </a:rPr>
              <a:t> 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output </a:t>
            </a:r>
            <a:r>
              <a:rPr sz="2600" dirty="0">
                <a:latin typeface="Calibri"/>
                <a:cs typeface="Calibri"/>
              </a:rPr>
              <a:t>port.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89600"/>
              </a:lnSpc>
              <a:spcBef>
                <a:spcPts val="1019"/>
              </a:spcBef>
              <a:buFont typeface="Arial MT"/>
              <a:buChar char="•"/>
              <a:tabLst>
                <a:tab pos="315595" algn="l"/>
                <a:tab pos="316230" algn="l"/>
              </a:tabLst>
            </a:pPr>
            <a:r>
              <a:rPr dirty="0"/>
              <a:t>	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various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format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(way)</a:t>
            </a:r>
            <a:r>
              <a:rPr sz="2600" dirty="0">
                <a:latin typeface="Calibri"/>
                <a:cs typeface="Calibri"/>
              </a:rPr>
              <a:t> of</a:t>
            </a:r>
            <a:r>
              <a:rPr sz="2600" spc="-5" dirty="0">
                <a:latin typeface="Calibri"/>
                <a:cs typeface="Calibri"/>
              </a:rPr>
              <a:t> specifying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operands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called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addressing </a:t>
            </a:r>
            <a:r>
              <a:rPr sz="2600" spc="-5" dirty="0">
                <a:latin typeface="Calibri"/>
                <a:cs typeface="Calibri"/>
              </a:rPr>
              <a:t> mode.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So </a:t>
            </a:r>
            <a:r>
              <a:rPr sz="2600" spc="-10" dirty="0">
                <a:latin typeface="Calibri"/>
                <a:cs typeface="Calibri"/>
              </a:rPr>
              <a:t>addressing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mode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specifies </a:t>
            </a:r>
            <a:r>
              <a:rPr sz="2600" spc="-10" dirty="0">
                <a:latin typeface="Calibri"/>
                <a:cs typeface="Calibri"/>
              </a:rPr>
              <a:t>where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0" dirty="0">
                <a:latin typeface="Calibri"/>
                <a:cs typeface="Calibri"/>
              </a:rPr>
              <a:t> operands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15" dirty="0">
                <a:latin typeface="Calibri"/>
                <a:cs typeface="Calibri"/>
              </a:rPr>
              <a:t>located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rather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their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nature.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8085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5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addressing</a:t>
            </a:r>
            <a:r>
              <a:rPr sz="2600" spc="-5" dirty="0">
                <a:latin typeface="Calibri"/>
                <a:cs typeface="Calibri"/>
              </a:rPr>
              <a:t> modes: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56971"/>
            <a:ext cx="10560050" cy="462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Calibri"/>
                <a:cs typeface="Calibri"/>
              </a:rPr>
              <a:t>Direct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addressing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mode:</a:t>
            </a:r>
            <a:endParaRPr sz="2600">
              <a:latin typeface="Calibri"/>
              <a:cs typeface="Calibri"/>
            </a:endParaRPr>
          </a:p>
          <a:p>
            <a:pPr marL="241300" marR="669290" indent="-228600">
              <a:lnSpc>
                <a:spcPct val="700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 instruction using this mode specifies the </a:t>
            </a:r>
            <a:r>
              <a:rPr sz="2600" spc="-20" dirty="0">
                <a:latin typeface="Calibri"/>
                <a:cs typeface="Calibri"/>
              </a:rPr>
              <a:t>effective </a:t>
            </a:r>
            <a:r>
              <a:rPr sz="2600" spc="-10" dirty="0">
                <a:latin typeface="Calibri"/>
                <a:cs typeface="Calibri"/>
              </a:rPr>
              <a:t>address </a:t>
            </a:r>
            <a:r>
              <a:rPr sz="2600" dirty="0">
                <a:latin typeface="Calibri"/>
                <a:cs typeface="Calibri"/>
              </a:rPr>
              <a:t>as part 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instruction.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instruction </a:t>
            </a:r>
            <a:r>
              <a:rPr sz="2600" spc="-20" dirty="0">
                <a:latin typeface="Calibri"/>
                <a:cs typeface="Calibri"/>
              </a:rPr>
              <a:t>size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either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2-bytes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3-bytes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first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byte </a:t>
            </a:r>
            <a:r>
              <a:rPr sz="2600" spc="-5" dirty="0">
                <a:latin typeface="Calibri"/>
                <a:cs typeface="Calibri"/>
              </a:rPr>
              <a:t>op-code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followed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dirty="0">
                <a:latin typeface="Calibri"/>
                <a:cs typeface="Calibri"/>
              </a:rPr>
              <a:t>1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</a:t>
            </a:r>
            <a:r>
              <a:rPr sz="2600" spc="-10" dirty="0">
                <a:latin typeface="Calibri"/>
                <a:cs typeface="Calibri"/>
              </a:rPr>
              <a:t> bytes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address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5" dirty="0">
                <a:latin typeface="Calibri"/>
                <a:cs typeface="Calibri"/>
              </a:rPr>
              <a:t> data.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311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20" dirty="0">
                <a:latin typeface="Calibri"/>
                <a:cs typeface="Calibri"/>
              </a:rPr>
              <a:t>LDA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9500H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311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IN80H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b="1" spc="-15" dirty="0">
                <a:latin typeface="Calibri"/>
                <a:cs typeface="Calibri"/>
              </a:rPr>
              <a:t>Register</a:t>
            </a:r>
            <a:r>
              <a:rPr sz="2600" b="1" spc="-10" dirty="0">
                <a:latin typeface="Calibri"/>
                <a:cs typeface="Calibri"/>
              </a:rPr>
              <a:t> Direct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addressing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mode: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This mode specifies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register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register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pair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contains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MOV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A,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B,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Here </a:t>
            </a:r>
            <a:r>
              <a:rPr sz="2600" spc="-15" dirty="0">
                <a:latin typeface="Calibri"/>
                <a:cs typeface="Calibri"/>
              </a:rPr>
              <a:t>register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contains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rather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address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Other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examples </a:t>
            </a:r>
            <a:r>
              <a:rPr sz="2600" spc="-10" dirty="0">
                <a:latin typeface="Calibri"/>
                <a:cs typeface="Calibri"/>
              </a:rPr>
              <a:t>are: </a:t>
            </a:r>
            <a:r>
              <a:rPr sz="2600" spc="-20" dirty="0">
                <a:latin typeface="Calibri"/>
                <a:cs typeface="Calibri"/>
              </a:rPr>
              <a:t>ADD,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XCHG</a:t>
            </a:r>
            <a:r>
              <a:rPr sz="2600" spc="-15" dirty="0">
                <a:latin typeface="Calibri"/>
                <a:cs typeface="Calibri"/>
              </a:rPr>
              <a:t> etc.</a:t>
            </a:r>
            <a:endParaRPr sz="2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1699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8739"/>
            <a:ext cx="10125710" cy="623760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15" dirty="0">
                <a:latin typeface="Calibri"/>
                <a:cs typeface="Calibri"/>
              </a:rPr>
              <a:t>Register </a:t>
            </a:r>
            <a:r>
              <a:rPr sz="1800" b="1" spc="-10" dirty="0">
                <a:latin typeface="Calibri"/>
                <a:cs typeface="Calibri"/>
              </a:rPr>
              <a:t>Indirect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addressing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mode:</a:t>
            </a:r>
            <a:endParaRPr sz="1800">
              <a:latin typeface="Calibri"/>
              <a:cs typeface="Calibri"/>
            </a:endParaRPr>
          </a:p>
          <a:p>
            <a:pPr marL="12700" marR="47625">
              <a:lnSpc>
                <a:spcPts val="1989"/>
              </a:lnSpc>
              <a:spcBef>
                <a:spcPts val="950"/>
              </a:spcBef>
            </a:pP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mode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</a:t>
            </a:r>
            <a:r>
              <a:rPr sz="1800" dirty="0">
                <a:latin typeface="Calibri"/>
                <a:cs typeface="Calibri"/>
              </a:rPr>
              <a:t>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instruction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 </a:t>
            </a:r>
            <a:r>
              <a:rPr sz="1800" spc="-5" dirty="0">
                <a:latin typeface="Calibri"/>
                <a:cs typeface="Calibri"/>
              </a:rPr>
              <a:t>whose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r>
              <a:rPr sz="1800" dirty="0">
                <a:latin typeface="Calibri"/>
                <a:cs typeface="Calibri"/>
              </a:rPr>
              <a:t>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operand.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1900"/>
              </a:lnSpc>
              <a:spcBef>
                <a:spcPts val="990"/>
              </a:spcBef>
            </a:pP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type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itself.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register)</a:t>
            </a:r>
            <a:endParaRPr sz="1800">
              <a:latin typeface="Calibri"/>
              <a:cs typeface="Calibri"/>
            </a:endParaRPr>
          </a:p>
          <a:p>
            <a:pPr marL="12700" marR="8669020">
              <a:lnSpc>
                <a:spcPct val="136700"/>
              </a:lnSpc>
              <a:spcBef>
                <a:spcPts val="20"/>
              </a:spcBef>
            </a:pPr>
            <a:r>
              <a:rPr sz="1800" spc="-15" dirty="0">
                <a:latin typeface="Calibri"/>
                <a:cs typeface="Calibri"/>
              </a:rPr>
              <a:t>MOV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R,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MOV</a:t>
            </a:r>
            <a:r>
              <a:rPr sz="1800" spc="-5" dirty="0">
                <a:latin typeface="Calibri"/>
                <a:cs typeface="Calibri"/>
              </a:rPr>
              <a:t> M, </a:t>
            </a:r>
            <a:r>
              <a:rPr sz="1800" dirty="0">
                <a:latin typeface="Calibri"/>
                <a:cs typeface="Calibri"/>
              </a:rPr>
              <a:t>R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STAX,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LDAX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Calibri"/>
                <a:cs typeface="Calibri"/>
              </a:rPr>
              <a:t>Immediate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addressing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mode: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immediate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 marR="2183765">
              <a:lnSpc>
                <a:spcPts val="3000"/>
              </a:lnSpc>
              <a:spcBef>
                <a:spcPts val="145"/>
              </a:spcBef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8-bit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instruction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size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bytes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16 </a:t>
            </a:r>
            <a:r>
              <a:rPr sz="1800" spc="-5" dirty="0">
                <a:latin typeface="Calibri"/>
                <a:cs typeface="Calibri"/>
              </a:rPr>
              <a:t>bit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instruction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size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3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bytes.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MVI </a:t>
            </a:r>
            <a:r>
              <a:rPr sz="1800" dirty="0">
                <a:latin typeface="Calibri"/>
                <a:cs typeface="Calibri"/>
              </a:rPr>
              <a:t>A,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32H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alibri"/>
                <a:cs typeface="Calibri"/>
              </a:rPr>
              <a:t>LXI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4567H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>
                <a:latin typeface="Calibri"/>
                <a:cs typeface="Calibri"/>
              </a:rPr>
              <a:t>Implied or </a:t>
            </a:r>
            <a:r>
              <a:rPr sz="1800" b="1" spc="-15" dirty="0">
                <a:latin typeface="Calibri"/>
                <a:cs typeface="Calibri"/>
              </a:rPr>
              <a:t>Inherent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addressing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mode:</a:t>
            </a:r>
            <a:endParaRPr sz="1800">
              <a:latin typeface="Calibri"/>
              <a:cs typeface="Calibri"/>
            </a:endParaRPr>
          </a:p>
          <a:p>
            <a:pPr marL="12700" marR="3053080">
              <a:lnSpc>
                <a:spcPts val="1920"/>
              </a:lnSpc>
              <a:spcBef>
                <a:spcPts val="110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instructions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dirty="0">
                <a:latin typeface="Calibri"/>
                <a:cs typeface="Calibri"/>
              </a:rPr>
              <a:t>mode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 not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operands. </a:t>
            </a:r>
            <a:r>
              <a:rPr sz="1800" dirty="0">
                <a:latin typeface="Calibri"/>
                <a:cs typeface="Calibri"/>
              </a:rPr>
              <a:t>E.g. </a:t>
            </a:r>
            <a:r>
              <a:rPr sz="1800" spc="-5" dirty="0">
                <a:latin typeface="Calibri"/>
                <a:cs typeface="Calibri"/>
              </a:rPr>
              <a:t>NOP: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HLT: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70"/>
              </a:lnSpc>
            </a:pPr>
            <a:r>
              <a:rPr sz="1800" spc="-5" dirty="0">
                <a:latin typeface="Calibri"/>
                <a:cs typeface="Calibri"/>
              </a:rPr>
              <a:t>EI: Enable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interrupt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Calibri"/>
                <a:cs typeface="Calibri"/>
              </a:rPr>
              <a:t>DI:</a:t>
            </a:r>
            <a:r>
              <a:rPr sz="1800" spc="-5" dirty="0">
                <a:latin typeface="Calibri"/>
                <a:cs typeface="Calibri"/>
              </a:rPr>
              <a:t> Disable </a:t>
            </a:r>
            <a:r>
              <a:rPr sz="1800" spc="-10" dirty="0">
                <a:latin typeface="Calibri"/>
                <a:cs typeface="Calibri"/>
              </a:rPr>
              <a:t>interrupt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2892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51" y="177512"/>
            <a:ext cx="11887200" cy="130676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10"/>
              </a:spcBef>
            </a:pPr>
            <a:r>
              <a:rPr lang="en-US" sz="2800" b="1" spc="35" dirty="0">
                <a:solidFill>
                  <a:schemeClr val="accent1"/>
                </a:solidFill>
                <a:latin typeface="Calibri Light"/>
                <a:cs typeface="Calibri Light"/>
              </a:rPr>
              <a:t>2.2 </a:t>
            </a:r>
            <a:r>
              <a:rPr sz="2800" b="1" spc="35" dirty="0">
                <a:solidFill>
                  <a:schemeClr val="accent1"/>
                </a:solidFill>
                <a:latin typeface="Calibri Light"/>
                <a:cs typeface="Calibri Light"/>
              </a:rPr>
              <a:t>Instruction</a:t>
            </a:r>
            <a:r>
              <a:rPr sz="2800" b="1" spc="25" dirty="0">
                <a:solidFill>
                  <a:schemeClr val="accent1"/>
                </a:solidFill>
                <a:latin typeface="Calibri Light"/>
                <a:cs typeface="Calibri Light"/>
              </a:rPr>
              <a:t> </a:t>
            </a:r>
            <a:r>
              <a:rPr sz="2800" b="1" spc="35" dirty="0">
                <a:solidFill>
                  <a:schemeClr val="accent1"/>
                </a:solidFill>
                <a:latin typeface="Calibri Light"/>
                <a:cs typeface="Calibri Light"/>
              </a:rPr>
              <a:t>Set/</a:t>
            </a:r>
            <a:r>
              <a:rPr sz="2800" b="1" spc="30" dirty="0">
                <a:solidFill>
                  <a:schemeClr val="accent1"/>
                </a:solidFill>
                <a:latin typeface="Calibri Light"/>
                <a:cs typeface="Calibri Light"/>
              </a:rPr>
              <a:t> </a:t>
            </a:r>
            <a:r>
              <a:rPr sz="2800" b="1" spc="35" dirty="0">
                <a:solidFill>
                  <a:schemeClr val="accent1"/>
                </a:solidFill>
                <a:latin typeface="Calibri Light"/>
                <a:cs typeface="Calibri Light"/>
              </a:rPr>
              <a:t>Group</a:t>
            </a:r>
            <a:r>
              <a:rPr sz="2800" b="1" spc="25" dirty="0">
                <a:solidFill>
                  <a:schemeClr val="accent1"/>
                </a:solidFill>
                <a:latin typeface="Calibri Light"/>
                <a:cs typeface="Calibri Light"/>
              </a:rPr>
              <a:t> </a:t>
            </a:r>
            <a:r>
              <a:rPr sz="2800" b="1" spc="35" dirty="0">
                <a:solidFill>
                  <a:schemeClr val="accent1"/>
                </a:solidFill>
                <a:latin typeface="Calibri Light"/>
                <a:cs typeface="Calibri Light"/>
              </a:rPr>
              <a:t>in</a:t>
            </a:r>
            <a:r>
              <a:rPr sz="2800" b="1" spc="25" dirty="0">
                <a:solidFill>
                  <a:schemeClr val="accent1"/>
                </a:solidFill>
                <a:latin typeface="Calibri Light"/>
                <a:cs typeface="Calibri Light"/>
              </a:rPr>
              <a:t> </a:t>
            </a:r>
            <a:r>
              <a:rPr sz="2800" b="1" spc="50" dirty="0">
                <a:solidFill>
                  <a:schemeClr val="accent1"/>
                </a:solidFill>
                <a:latin typeface="Calibri Light"/>
                <a:cs typeface="Calibri Light"/>
              </a:rPr>
              <a:t>8085</a:t>
            </a:r>
            <a:r>
              <a:rPr sz="2800" b="1" spc="30" dirty="0">
                <a:solidFill>
                  <a:schemeClr val="accent1"/>
                </a:solidFill>
                <a:latin typeface="Calibri Light"/>
                <a:cs typeface="Calibri Light"/>
              </a:rPr>
              <a:t> microprocessor</a:t>
            </a:r>
            <a:br>
              <a:rPr lang="en-US" sz="2800" b="1" spc="30" dirty="0">
                <a:solidFill>
                  <a:schemeClr val="accent1"/>
                </a:solidFill>
                <a:latin typeface="Calibri Light"/>
                <a:cs typeface="Calibri Light"/>
              </a:rPr>
            </a:br>
            <a:r>
              <a:rPr lang="en-US" sz="2800" b="1" spc="30" dirty="0">
                <a:solidFill>
                  <a:schemeClr val="accent1"/>
                </a:solidFill>
                <a:latin typeface="Calibri Light"/>
                <a:cs typeface="Calibri Light"/>
              </a:rPr>
              <a:t>2.5 Data transfer instructions, Arithmetic and Logical instructions, Program control instructions </a:t>
            </a:r>
            <a:endParaRPr sz="28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646935"/>
            <a:ext cx="10724515" cy="5740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marR="5080" indent="-228600">
              <a:lnSpc>
                <a:spcPct val="71400"/>
              </a:lnSpc>
              <a:spcBef>
                <a:spcPts val="81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00" spc="-5" dirty="0">
                <a:latin typeface="Calibri"/>
                <a:cs typeface="Calibri"/>
              </a:rPr>
              <a:t>An instruction</a:t>
            </a:r>
            <a:r>
              <a:rPr sz="2100" dirty="0">
                <a:latin typeface="Calibri"/>
                <a:cs typeface="Calibri"/>
              </a:rPr>
              <a:t> is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 binary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pattern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designed </a:t>
            </a:r>
            <a:r>
              <a:rPr sz="2100" dirty="0">
                <a:latin typeface="Calibri"/>
                <a:cs typeface="Calibri"/>
              </a:rPr>
              <a:t>inside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5" dirty="0">
                <a:latin typeface="Calibri"/>
                <a:cs typeface="Calibri"/>
              </a:rPr>
              <a:t>microprocessor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to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perform</a:t>
            </a:r>
            <a:r>
              <a:rPr sz="2100" dirty="0">
                <a:latin typeface="Calibri"/>
                <a:cs typeface="Calibri"/>
              </a:rPr>
              <a:t> a</a:t>
            </a:r>
            <a:r>
              <a:rPr sz="2100" spc="-5" dirty="0">
                <a:latin typeface="Calibri"/>
                <a:cs typeface="Calibri"/>
              </a:rPr>
              <a:t> specific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function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(task).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229103"/>
            <a:ext cx="104870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00" spc="-5" dirty="0">
                <a:latin typeface="Calibri"/>
                <a:cs typeface="Calibri"/>
              </a:rPr>
              <a:t>The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entire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group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 </a:t>
            </a:r>
            <a:r>
              <a:rPr sz="2100" spc="-5" dirty="0">
                <a:latin typeface="Calibri"/>
                <a:cs typeface="Calibri"/>
              </a:rPr>
              <a:t>instructions(74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types,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256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instructions)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called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the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instruction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set.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The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8085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2445511"/>
            <a:ext cx="60915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alibri"/>
                <a:cs typeface="Calibri"/>
              </a:rPr>
              <a:t>instruction set </a:t>
            </a:r>
            <a:r>
              <a:rPr sz="2100" spc="-10" dirty="0">
                <a:latin typeface="Calibri"/>
                <a:cs typeface="Calibri"/>
              </a:rPr>
              <a:t>can</a:t>
            </a:r>
            <a:r>
              <a:rPr sz="2100" spc="-5" dirty="0">
                <a:latin typeface="Calibri"/>
                <a:cs typeface="Calibri"/>
              </a:rPr>
              <a:t> be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classified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to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5-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different</a:t>
            </a:r>
            <a:r>
              <a:rPr sz="2100" spc="-10" dirty="0">
                <a:latin typeface="Calibri"/>
                <a:cs typeface="Calibri"/>
              </a:rPr>
              <a:t> groups.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2802128"/>
            <a:ext cx="98875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00" spc="-20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FF0000"/>
                </a:solidFill>
                <a:latin typeface="Calibri"/>
                <a:cs typeface="Calibri"/>
              </a:rPr>
              <a:t>transfer</a:t>
            </a:r>
            <a:r>
              <a:rPr sz="21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group:</a:t>
            </a:r>
            <a:r>
              <a:rPr sz="21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instructions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which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are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used </a:t>
            </a:r>
            <a:r>
              <a:rPr sz="2100" spc="-15" dirty="0">
                <a:latin typeface="Calibri"/>
                <a:cs typeface="Calibri"/>
              </a:rPr>
              <a:t>to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transfer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data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from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one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register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to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2985007"/>
            <a:ext cx="9961880" cy="15341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365"/>
              </a:spcBef>
            </a:pPr>
            <a:r>
              <a:rPr sz="2100" spc="-5" dirty="0">
                <a:latin typeface="Calibri"/>
                <a:cs typeface="Calibri"/>
              </a:rPr>
              <a:t>another </a:t>
            </a:r>
            <a:r>
              <a:rPr sz="2100" spc="-10" dirty="0">
                <a:latin typeface="Calibri"/>
                <a:cs typeface="Calibri"/>
              </a:rPr>
              <a:t>register</a:t>
            </a:r>
            <a:r>
              <a:rPr sz="2100" dirty="0">
                <a:latin typeface="Calibri"/>
                <a:cs typeface="Calibri"/>
              </a:rPr>
              <a:t> or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register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to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memory.</a:t>
            </a:r>
            <a:endParaRPr sz="2100">
              <a:latin typeface="Calibri"/>
              <a:cs typeface="Calibri"/>
            </a:endParaRPr>
          </a:p>
          <a:p>
            <a:pPr marL="241300" marR="5080" indent="-228600">
              <a:lnSpc>
                <a:spcPct val="71400"/>
              </a:lnSpc>
              <a:spcBef>
                <a:spcPts val="980"/>
              </a:spcBef>
              <a:buClr>
                <a:srgbClr val="FF0000"/>
              </a:buClr>
              <a:buFont typeface="Arial MT"/>
              <a:buChar char="•"/>
              <a:tabLst>
                <a:tab pos="300990" algn="l"/>
                <a:tab pos="301625" algn="l"/>
              </a:tabLst>
            </a:pPr>
            <a:r>
              <a:rPr dirty="0"/>
              <a:t>	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Arithmetic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group</a:t>
            </a:r>
            <a:r>
              <a:rPr sz="2100" spc="-10" dirty="0">
                <a:latin typeface="Calibri"/>
                <a:cs typeface="Calibri"/>
              </a:rPr>
              <a:t>: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The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instructions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which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perform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arithmetic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operations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such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addition,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subtraction,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increment,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decrement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etc.</a:t>
            </a:r>
            <a:endParaRPr sz="2100">
              <a:latin typeface="Calibri"/>
              <a:cs typeface="Calibri"/>
            </a:endParaRPr>
          </a:p>
          <a:p>
            <a:pPr marL="241300" marR="171450" indent="-228600">
              <a:lnSpc>
                <a:spcPct val="71400"/>
              </a:lnSpc>
              <a:spcBef>
                <a:spcPts val="915"/>
              </a:spcBef>
              <a:buClr>
                <a:srgbClr val="FF0000"/>
              </a:buClr>
              <a:buFont typeface="Arial MT"/>
              <a:buChar char="•"/>
              <a:tabLst>
                <a:tab pos="361315" algn="l"/>
                <a:tab pos="361950" algn="l"/>
              </a:tabLst>
            </a:pPr>
            <a:r>
              <a:rPr dirty="0"/>
              <a:t>	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Logical</a:t>
            </a:r>
            <a:r>
              <a:rPr sz="21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group: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instructions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which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perform logical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operations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such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AND,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OR,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XOR,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30" dirty="0">
                <a:latin typeface="Calibri"/>
                <a:cs typeface="Calibri"/>
              </a:rPr>
              <a:t>COMPARE</a:t>
            </a:r>
            <a:r>
              <a:rPr sz="2100" spc="-10" dirty="0">
                <a:latin typeface="Calibri"/>
                <a:cs typeface="Calibri"/>
              </a:rPr>
              <a:t> etc.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4527295"/>
            <a:ext cx="10606405" cy="11474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41300" marR="948055" indent="-228600">
              <a:lnSpc>
                <a:spcPct val="67600"/>
              </a:lnSpc>
              <a:spcBef>
                <a:spcPts val="915"/>
              </a:spcBef>
              <a:buClr>
                <a:srgbClr val="FF0000"/>
              </a:buClr>
              <a:buFont typeface="Arial MT"/>
              <a:buChar char="•"/>
              <a:tabLst>
                <a:tab pos="361315" algn="l"/>
                <a:tab pos="361950" algn="l"/>
              </a:tabLst>
            </a:pPr>
            <a:r>
              <a:rPr dirty="0"/>
              <a:t>	</a:t>
            </a: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Branching</a:t>
            </a:r>
            <a:r>
              <a:rPr sz="21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group:</a:t>
            </a:r>
            <a:r>
              <a:rPr sz="21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instructions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which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are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used </a:t>
            </a:r>
            <a:r>
              <a:rPr sz="2100" spc="-15" dirty="0">
                <a:latin typeface="Calibri"/>
                <a:cs typeface="Calibri"/>
              </a:rPr>
              <a:t>for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looping </a:t>
            </a:r>
            <a:r>
              <a:rPr sz="2100" spc="-5" dirty="0">
                <a:latin typeface="Calibri"/>
                <a:cs typeface="Calibri"/>
              </a:rPr>
              <a:t>and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branching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are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called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branching</a:t>
            </a:r>
            <a:r>
              <a:rPr sz="2100" spc="-5" dirty="0">
                <a:latin typeface="Calibri"/>
                <a:cs typeface="Calibri"/>
              </a:rPr>
              <a:t> instructions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like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jump,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call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etc.</a:t>
            </a:r>
            <a:endParaRPr sz="2100">
              <a:latin typeface="Calibri"/>
              <a:cs typeface="Calibri"/>
            </a:endParaRPr>
          </a:p>
          <a:p>
            <a:pPr marL="241300" marR="5080" indent="-228600">
              <a:lnSpc>
                <a:spcPct val="71400"/>
              </a:lnSpc>
              <a:spcBef>
                <a:spcPts val="1010"/>
              </a:spcBef>
              <a:buFont typeface="Arial MT"/>
              <a:buChar char="•"/>
              <a:tabLst>
                <a:tab pos="361315" algn="l"/>
                <a:tab pos="361950" algn="l"/>
              </a:tabLst>
            </a:pPr>
            <a:r>
              <a:rPr dirty="0"/>
              <a:t>	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Miscellaneous</a:t>
            </a:r>
            <a:r>
              <a:rPr sz="21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0000"/>
                </a:solidFill>
                <a:latin typeface="Calibri"/>
                <a:cs typeface="Calibri"/>
              </a:rPr>
              <a:t>group: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The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instructions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relating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to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stack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operation,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controlling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purposes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such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as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interrupt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operations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are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fall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under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miscellaneous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group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including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machine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control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like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95" dirty="0">
                <a:latin typeface="Calibri"/>
                <a:cs typeface="Calibri"/>
              </a:rPr>
              <a:t>HLT,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70" dirty="0">
                <a:latin typeface="Calibri"/>
                <a:cs typeface="Calibri"/>
              </a:rPr>
              <a:t>NOP.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4104"/>
            <a:ext cx="729742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20" dirty="0">
                <a:solidFill>
                  <a:srgbClr val="FF0000"/>
                </a:solidFill>
                <a:latin typeface="Calibri Light"/>
                <a:cs typeface="Calibri Light"/>
              </a:rPr>
              <a:t>Data</a:t>
            </a:r>
            <a:r>
              <a:rPr sz="4300" spc="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5" dirty="0">
                <a:solidFill>
                  <a:srgbClr val="FF0000"/>
                </a:solidFill>
                <a:latin typeface="Calibri Light"/>
                <a:cs typeface="Calibri Light"/>
              </a:rPr>
              <a:t>transfer</a:t>
            </a:r>
            <a:r>
              <a:rPr sz="4300" spc="1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30" dirty="0">
                <a:solidFill>
                  <a:srgbClr val="FF0000"/>
                </a:solidFill>
                <a:latin typeface="Calibri Light"/>
                <a:cs typeface="Calibri Light"/>
              </a:rPr>
              <a:t>group</a:t>
            </a:r>
            <a:r>
              <a:rPr sz="4300" spc="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FF0000"/>
                </a:solidFill>
                <a:latin typeface="Calibri Light"/>
                <a:cs typeface="Calibri Light"/>
              </a:rPr>
              <a:t>instructions: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830435" cy="2829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longest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group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8085.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group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copy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source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location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 destination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without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modifying the </a:t>
            </a:r>
            <a:r>
              <a:rPr sz="2800" spc="-15" dirty="0">
                <a:latin typeface="Calibri"/>
                <a:cs typeface="Calibri"/>
              </a:rPr>
              <a:t>contents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source.</a:t>
            </a:r>
            <a:endParaRPr sz="2800">
              <a:latin typeface="Calibri"/>
              <a:cs typeface="Calibri"/>
            </a:endParaRPr>
          </a:p>
          <a:p>
            <a:pPr marL="241300" marR="257175" indent="-228600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transfer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 be </a:t>
            </a:r>
            <a:r>
              <a:rPr sz="2800" spc="-15" dirty="0">
                <a:latin typeface="Calibri"/>
                <a:cs typeface="Calibri"/>
              </a:rPr>
              <a:t>between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registers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between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I/O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device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accumulator.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dirty="0">
                <a:latin typeface="Calibri"/>
                <a:cs typeface="Calibri"/>
              </a:rPr>
              <a:t>None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instructions changes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flag.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8459"/>
            <a:ext cx="59677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2800" b="1" dirty="0">
                <a:latin typeface="Calibri"/>
                <a:cs typeface="Calibri"/>
              </a:rPr>
              <a:t>1)	</a:t>
            </a:r>
            <a:r>
              <a:rPr sz="2800" b="1" spc="-20" dirty="0">
                <a:latin typeface="Calibri"/>
                <a:cs typeface="Calibri"/>
              </a:rPr>
              <a:t>MOV</a:t>
            </a:r>
            <a:r>
              <a:rPr sz="2800" b="1" spc="-5" dirty="0">
                <a:latin typeface="Calibri"/>
                <a:cs typeface="Calibri"/>
              </a:rPr>
              <a:t> R</a:t>
            </a:r>
            <a:r>
              <a:rPr sz="1400" b="1" spc="-5" dirty="0">
                <a:latin typeface="Calibri"/>
                <a:cs typeface="Calibri"/>
              </a:rPr>
              <a:t>d</a:t>
            </a:r>
            <a:r>
              <a:rPr sz="2800" b="1" spc="-5" dirty="0">
                <a:latin typeface="Calibri"/>
                <a:cs typeface="Calibri"/>
              </a:rPr>
              <a:t>,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R</a:t>
            </a:r>
            <a:r>
              <a:rPr sz="1400" b="1" spc="-5" dirty="0">
                <a:latin typeface="Calibri"/>
                <a:cs typeface="Calibri"/>
              </a:rPr>
              <a:t>s</a:t>
            </a:r>
            <a:r>
              <a:rPr sz="1400" b="1" spc="310" dirty="0">
                <a:latin typeface="Calibri"/>
                <a:cs typeface="Calibri"/>
              </a:rPr>
              <a:t> </a:t>
            </a:r>
            <a:r>
              <a:rPr sz="2800" spc="-15" dirty="0"/>
              <a:t>(move</a:t>
            </a:r>
            <a:r>
              <a:rPr sz="2800" spc="-5" dirty="0"/>
              <a:t> </a:t>
            </a:r>
            <a:r>
              <a:rPr sz="2800" spc="-20" dirty="0"/>
              <a:t>register</a:t>
            </a:r>
            <a:r>
              <a:rPr sz="2800" dirty="0"/>
              <a:t> </a:t>
            </a:r>
            <a:r>
              <a:rPr sz="2800" spc="-10" dirty="0"/>
              <a:t>instruction)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810259"/>
            <a:ext cx="9797415" cy="44697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766445" indent="-29718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766445" algn="l"/>
                <a:tab pos="767080" algn="l"/>
              </a:tabLst>
            </a:pPr>
            <a:r>
              <a:rPr sz="2400" dirty="0">
                <a:latin typeface="Calibri"/>
                <a:cs typeface="Calibri"/>
              </a:rPr>
              <a:t>1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instruction</a:t>
            </a:r>
            <a:endParaRPr sz="2400">
              <a:latin typeface="Calibri"/>
              <a:cs typeface="Calibri"/>
            </a:endParaRPr>
          </a:p>
          <a:p>
            <a:pPr marL="835025" indent="-36512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834390" algn="l"/>
                <a:tab pos="835025" algn="l"/>
              </a:tabLst>
            </a:pPr>
            <a:r>
              <a:rPr sz="2400" spc="-5" dirty="0">
                <a:latin typeface="Calibri"/>
                <a:cs typeface="Calibri"/>
              </a:rPr>
              <a:t>Copies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 source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destination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register.</a:t>
            </a:r>
            <a:endParaRPr sz="2400">
              <a:latin typeface="Calibri"/>
              <a:cs typeface="Calibri"/>
            </a:endParaRPr>
          </a:p>
          <a:p>
            <a:pPr marL="835025" indent="-36512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834390" algn="l"/>
                <a:tab pos="835025" algn="l"/>
              </a:tabLst>
            </a:pPr>
            <a:r>
              <a:rPr sz="2400" spc="-5" dirty="0">
                <a:latin typeface="Calibri"/>
                <a:cs typeface="Calibri"/>
              </a:rPr>
              <a:t>Rd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B,</a:t>
            </a:r>
            <a:r>
              <a:rPr sz="2400" spc="-10" dirty="0">
                <a:latin typeface="Calibri"/>
                <a:cs typeface="Calibri"/>
              </a:rPr>
              <a:t> C, </a:t>
            </a:r>
            <a:r>
              <a:rPr sz="2400" spc="-35" dirty="0">
                <a:latin typeface="Calibri"/>
                <a:cs typeface="Calibri"/>
              </a:rPr>
              <a:t>D,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&amp;L</a:t>
            </a:r>
            <a:endParaRPr sz="2400">
              <a:latin typeface="Calibri"/>
              <a:cs typeface="Calibri"/>
            </a:endParaRPr>
          </a:p>
          <a:p>
            <a:pPr marL="835025" indent="-36512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834390" algn="l"/>
                <a:tab pos="835025" algn="l"/>
              </a:tabLst>
            </a:pPr>
            <a:r>
              <a:rPr sz="2400" dirty="0">
                <a:latin typeface="Calibri"/>
                <a:cs typeface="Calibri"/>
              </a:rPr>
              <a:t>E.g.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MOV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50">
              <a:latin typeface="Calibri"/>
              <a:cs typeface="Calibri"/>
            </a:endParaRPr>
          </a:p>
          <a:p>
            <a:pPr marL="466725" indent="-454025">
              <a:lnSpc>
                <a:spcPct val="100000"/>
              </a:lnSpc>
              <a:buAutoNum type="arabicParenR" startAt="2"/>
              <a:tabLst>
                <a:tab pos="466090" algn="l"/>
                <a:tab pos="466725" algn="l"/>
              </a:tabLst>
            </a:pPr>
            <a:r>
              <a:rPr sz="2800" b="1" spc="-5" dirty="0">
                <a:latin typeface="Calibri"/>
                <a:cs typeface="Calibri"/>
              </a:rPr>
              <a:t>MVI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R,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8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bit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data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(move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immediate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instruction)</a:t>
            </a:r>
            <a:endParaRPr sz="2800">
              <a:latin typeface="Calibri"/>
              <a:cs typeface="Calibri"/>
            </a:endParaRPr>
          </a:p>
          <a:p>
            <a:pPr marL="835025" lvl="1" indent="-36512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834390" algn="l"/>
                <a:tab pos="835025" algn="l"/>
              </a:tabLst>
            </a:pPr>
            <a:r>
              <a:rPr sz="2400" dirty="0">
                <a:latin typeface="Calibri"/>
                <a:cs typeface="Calibri"/>
              </a:rPr>
              <a:t>2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instruction</a:t>
            </a:r>
            <a:endParaRPr sz="2400">
              <a:latin typeface="Calibri"/>
              <a:cs typeface="Calibri"/>
            </a:endParaRPr>
          </a:p>
          <a:p>
            <a:pPr marL="835025" lvl="1" indent="-36512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834390" algn="l"/>
                <a:tab pos="835025" algn="l"/>
              </a:tabLst>
            </a:pPr>
            <a:r>
              <a:rPr sz="2400" spc="-5" dirty="0">
                <a:latin typeface="Calibri"/>
                <a:cs typeface="Calibri"/>
              </a:rPr>
              <a:t>Loads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second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</a:t>
            </a:r>
            <a:r>
              <a:rPr sz="2400" spc="-5" dirty="0">
                <a:latin typeface="Calibri"/>
                <a:cs typeface="Calibri"/>
              </a:rPr>
              <a:t> bit </a:t>
            </a:r>
            <a:r>
              <a:rPr sz="2400" spc="-10" dirty="0">
                <a:latin typeface="Calibri"/>
                <a:cs typeface="Calibri"/>
              </a:rPr>
              <a:t>immediate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data)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specified.</a:t>
            </a:r>
            <a:endParaRPr sz="2400">
              <a:latin typeface="Calibri"/>
              <a:cs typeface="Calibri"/>
            </a:endParaRPr>
          </a:p>
          <a:p>
            <a:pPr marL="835025" lvl="1" indent="-36512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834390" algn="l"/>
                <a:tab pos="835025" algn="l"/>
              </a:tabLst>
            </a:pPr>
            <a:r>
              <a:rPr sz="240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 may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C, </a:t>
            </a:r>
            <a:r>
              <a:rPr sz="2400" spc="-35" dirty="0">
                <a:latin typeface="Calibri"/>
                <a:cs typeface="Calibri"/>
              </a:rPr>
              <a:t>D,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  <a:p>
            <a:pPr marL="835025" lvl="1" indent="-36512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834390" algn="l"/>
                <a:tab pos="835025" algn="l"/>
              </a:tabLst>
            </a:pPr>
            <a:r>
              <a:rPr sz="2400" dirty="0">
                <a:latin typeface="Calibri"/>
                <a:cs typeface="Calibri"/>
              </a:rPr>
              <a:t>E.g.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MVI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53H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5" dirty="0">
                <a:latin typeface="Wingdings"/>
                <a:cs typeface="Wingdings"/>
              </a:rPr>
              <a:t></a:t>
            </a:r>
            <a:r>
              <a:rPr sz="2400" spc="-5" dirty="0">
                <a:latin typeface="Calibri"/>
                <a:cs typeface="Calibri"/>
              </a:rPr>
              <a:t>53H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33323"/>
            <a:ext cx="67538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2800" b="1" dirty="0">
                <a:latin typeface="Calibri"/>
                <a:cs typeface="Calibri"/>
              </a:rPr>
              <a:t>3)	</a:t>
            </a:r>
            <a:r>
              <a:rPr sz="2800" b="1" spc="-20" dirty="0">
                <a:latin typeface="Calibri"/>
                <a:cs typeface="Calibri"/>
              </a:rPr>
              <a:t>MOV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M, R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spc="-10" dirty="0"/>
              <a:t>(Move </a:t>
            </a:r>
            <a:r>
              <a:rPr sz="2800" spc="-15" dirty="0"/>
              <a:t>to</a:t>
            </a:r>
            <a:r>
              <a:rPr sz="2800" spc="-10" dirty="0"/>
              <a:t> </a:t>
            </a:r>
            <a:r>
              <a:rPr sz="2800" spc="-5" dirty="0"/>
              <a:t>memory</a:t>
            </a:r>
            <a:r>
              <a:rPr sz="2800" spc="-10" dirty="0"/>
              <a:t> </a:t>
            </a:r>
            <a:r>
              <a:rPr sz="2800" spc="-15" dirty="0"/>
              <a:t>from</a:t>
            </a:r>
            <a:r>
              <a:rPr sz="2800" spc="-5" dirty="0"/>
              <a:t> </a:t>
            </a:r>
            <a:r>
              <a:rPr sz="2800" spc="-20" dirty="0"/>
              <a:t>register)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889507"/>
            <a:ext cx="10024745" cy="31343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698500" marR="5080" indent="-2286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766445" algn="l"/>
                <a:tab pos="767080" algn="l"/>
              </a:tabLst>
            </a:pPr>
            <a:r>
              <a:rPr dirty="0"/>
              <a:t>	</a:t>
            </a:r>
            <a:r>
              <a:rPr sz="2400" spc="-10" dirty="0">
                <a:latin typeface="Calibri"/>
                <a:cs typeface="Calibri"/>
              </a:rPr>
              <a:t>Copy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contents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memory.</a:t>
            </a:r>
            <a:r>
              <a:rPr sz="2400" spc="-10" dirty="0">
                <a:latin typeface="Calibri"/>
                <a:cs typeface="Calibri"/>
              </a:rPr>
              <a:t> 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5" dirty="0">
                <a:latin typeface="Calibri"/>
                <a:cs typeface="Calibri"/>
              </a:rPr>
              <a:t> is the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location</a:t>
            </a:r>
            <a:r>
              <a:rPr sz="2400" spc="-5" dirty="0">
                <a:latin typeface="Calibri"/>
                <a:cs typeface="Calibri"/>
              </a:rPr>
              <a:t> specified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contents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HL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pair.</a:t>
            </a:r>
            <a:endParaRPr sz="2400">
              <a:latin typeface="Calibri"/>
              <a:cs typeface="Calibri"/>
            </a:endParaRPr>
          </a:p>
          <a:p>
            <a:pPr marL="766445" indent="-29718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766445" algn="l"/>
                <a:tab pos="767080" algn="l"/>
              </a:tabLst>
            </a:pPr>
            <a:r>
              <a:rPr sz="2400" dirty="0">
                <a:latin typeface="Calibri"/>
                <a:cs typeface="Calibri"/>
              </a:rPr>
              <a:t>E.g.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MOV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libri"/>
              <a:cs typeface="Calibri"/>
            </a:endParaRPr>
          </a:p>
          <a:p>
            <a:pPr marL="466725" indent="-454025">
              <a:lnSpc>
                <a:spcPct val="100000"/>
              </a:lnSpc>
              <a:buAutoNum type="arabicParenR" startAt="4"/>
              <a:tabLst>
                <a:tab pos="466090" algn="l"/>
                <a:tab pos="466725" algn="l"/>
              </a:tabLst>
            </a:pPr>
            <a:r>
              <a:rPr sz="2800" b="1" spc="-20" dirty="0">
                <a:latin typeface="Calibri"/>
                <a:cs typeface="Calibri"/>
              </a:rPr>
              <a:t>MOV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R,</a:t>
            </a:r>
            <a:r>
              <a:rPr sz="2800" b="1" dirty="0">
                <a:latin typeface="Calibri"/>
                <a:cs typeface="Calibri"/>
              </a:rPr>
              <a:t> M </a:t>
            </a:r>
            <a:r>
              <a:rPr sz="2800" spc="-15" dirty="0">
                <a:latin typeface="Calibri"/>
                <a:cs typeface="Calibri"/>
              </a:rPr>
              <a:t>(move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-5" dirty="0">
                <a:latin typeface="Calibri"/>
                <a:cs typeface="Calibri"/>
              </a:rPr>
              <a:t> memory)</a:t>
            </a:r>
            <a:endParaRPr sz="2800">
              <a:latin typeface="Calibri"/>
              <a:cs typeface="Calibri"/>
            </a:endParaRPr>
          </a:p>
          <a:p>
            <a:pPr marL="698500" marR="531495" lvl="1" indent="-228600">
              <a:lnSpc>
                <a:spcPts val="2620"/>
              </a:lnSpc>
              <a:spcBef>
                <a:spcPts val="535"/>
              </a:spcBef>
              <a:buFont typeface="Arial MT"/>
              <a:buChar char="•"/>
              <a:tabLst>
                <a:tab pos="766445" algn="l"/>
                <a:tab pos="767080" algn="l"/>
              </a:tabLst>
            </a:pPr>
            <a:r>
              <a:rPr dirty="0"/>
              <a:t>	</a:t>
            </a:r>
            <a:r>
              <a:rPr sz="2400" spc="-10" dirty="0">
                <a:latin typeface="Calibri"/>
                <a:cs typeface="Calibri"/>
              </a:rPr>
              <a:t>Copy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contents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 </a:t>
            </a:r>
            <a:r>
              <a:rPr sz="2400" spc="-10" dirty="0">
                <a:latin typeface="Calibri"/>
                <a:cs typeface="Calibri"/>
              </a:rPr>
              <a:t>location</a:t>
            </a:r>
            <a:r>
              <a:rPr sz="2400" spc="-5" dirty="0">
                <a:latin typeface="Calibri"/>
                <a:cs typeface="Calibri"/>
              </a:rPr>
              <a:t> specified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HL </a:t>
            </a:r>
            <a:r>
              <a:rPr sz="2400" spc="-5" dirty="0">
                <a:latin typeface="Calibri"/>
                <a:cs typeface="Calibri"/>
              </a:rPr>
              <a:t>pair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register.</a:t>
            </a:r>
            <a:endParaRPr sz="2400">
              <a:latin typeface="Calibri"/>
              <a:cs typeface="Calibri"/>
            </a:endParaRPr>
          </a:p>
          <a:p>
            <a:pPr marL="766445" lvl="1" indent="-297180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766445" algn="l"/>
                <a:tab pos="767080" algn="l"/>
              </a:tabLst>
            </a:pPr>
            <a:r>
              <a:rPr sz="2400" dirty="0">
                <a:latin typeface="Calibri"/>
                <a:cs typeface="Calibri"/>
              </a:rPr>
              <a:t>E.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MOV</a:t>
            </a:r>
            <a:r>
              <a:rPr sz="2400" spc="-20" dirty="0">
                <a:latin typeface="Calibri"/>
                <a:cs typeface="Calibri"/>
              </a:rPr>
              <a:t> B,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36803"/>
            <a:ext cx="10345420" cy="54483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6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Arithmetic Logic</a:t>
            </a:r>
            <a:r>
              <a:rPr sz="2600"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Unit</a:t>
            </a:r>
            <a:r>
              <a:rPr sz="2600" spc="-5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(ALU)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8085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performs </a:t>
            </a:r>
            <a:r>
              <a:rPr sz="2600" dirty="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12700" marR="4538980">
              <a:lnSpc>
                <a:spcPct val="121500"/>
              </a:lnSpc>
            </a:pPr>
            <a:r>
              <a:rPr sz="2600" b="1" dirty="0">
                <a:latin typeface="Calibri"/>
                <a:cs typeface="Calibri"/>
              </a:rPr>
              <a:t>8 </a:t>
            </a:r>
            <a:r>
              <a:rPr sz="2600" b="1" spc="-5" dirty="0">
                <a:latin typeface="Calibri"/>
                <a:cs typeface="Calibri"/>
              </a:rPr>
              <a:t>bit </a:t>
            </a:r>
            <a:r>
              <a:rPr sz="2600" b="1" dirty="0">
                <a:latin typeface="Calibri"/>
                <a:cs typeface="Calibri"/>
              </a:rPr>
              <a:t>binary </a:t>
            </a:r>
            <a:r>
              <a:rPr sz="2600" b="1" spc="-5" dirty="0">
                <a:latin typeface="Calibri"/>
                <a:cs typeface="Calibri"/>
              </a:rPr>
              <a:t>addition with </a:t>
            </a:r>
            <a:r>
              <a:rPr sz="2600" b="1" dirty="0">
                <a:latin typeface="Calibri"/>
                <a:cs typeface="Calibri"/>
              </a:rPr>
              <a:t>or </a:t>
            </a:r>
            <a:r>
              <a:rPr sz="2600" b="1" spc="-5" dirty="0">
                <a:latin typeface="Calibri"/>
                <a:cs typeface="Calibri"/>
              </a:rPr>
              <a:t>without carry </a:t>
            </a:r>
            <a:r>
              <a:rPr sz="2600" b="1" spc="-57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16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bit </a:t>
            </a:r>
            <a:r>
              <a:rPr sz="2600" b="1" dirty="0">
                <a:latin typeface="Calibri"/>
                <a:cs typeface="Calibri"/>
              </a:rPr>
              <a:t>binary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addition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dirty="0">
                <a:latin typeface="Calibri"/>
                <a:cs typeface="Calibri"/>
              </a:rPr>
              <a:t>2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digit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BCD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addition.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600" b="1" spc="-5" dirty="0">
                <a:latin typeface="Calibri"/>
                <a:cs typeface="Calibri"/>
              </a:rPr>
              <a:t>8-bit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binary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subtraction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with </a:t>
            </a:r>
            <a:r>
              <a:rPr sz="2600" b="1" dirty="0">
                <a:latin typeface="Calibri"/>
                <a:cs typeface="Calibri"/>
              </a:rPr>
              <a:t>or </a:t>
            </a:r>
            <a:r>
              <a:rPr sz="2600" b="1" spc="-5" dirty="0">
                <a:latin typeface="Calibri"/>
                <a:cs typeface="Calibri"/>
              </a:rPr>
              <a:t>without </a:t>
            </a:r>
            <a:r>
              <a:rPr sz="2600" b="1" spc="-10" dirty="0">
                <a:latin typeface="Calibri"/>
                <a:cs typeface="Calibri"/>
              </a:rPr>
              <a:t>borrow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b="1" spc="-5" dirty="0">
                <a:latin typeface="Calibri"/>
                <a:cs typeface="Calibri"/>
              </a:rPr>
              <a:t>8-bit logical </a:t>
            </a:r>
            <a:r>
              <a:rPr sz="2600" b="1" spc="-20" dirty="0">
                <a:latin typeface="Calibri"/>
                <a:cs typeface="Calibri"/>
              </a:rPr>
              <a:t>AND,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OR,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EX-OR,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complement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(NOT),</a:t>
            </a:r>
            <a:r>
              <a:rPr sz="2600" b="1" dirty="0">
                <a:latin typeface="Calibri"/>
                <a:cs typeface="Calibri"/>
              </a:rPr>
              <a:t> and </a:t>
            </a:r>
            <a:r>
              <a:rPr sz="2600" b="1" spc="-5" dirty="0">
                <a:latin typeface="Calibri"/>
                <a:cs typeface="Calibri"/>
              </a:rPr>
              <a:t>bit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shift </a:t>
            </a:r>
            <a:r>
              <a:rPr sz="2600" b="1" spc="-10" dirty="0">
                <a:latin typeface="Calibri"/>
                <a:cs typeface="Calibri"/>
              </a:rPr>
              <a:t>operations.</a:t>
            </a:r>
            <a:endParaRPr sz="2600">
              <a:latin typeface="Calibri"/>
              <a:cs typeface="Calibri"/>
            </a:endParaRPr>
          </a:p>
          <a:p>
            <a:pPr marL="241300" marR="146050" indent="-228600">
              <a:lnSpc>
                <a:spcPts val="281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It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8-bit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accumulator,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flag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register,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instruction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register,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six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8-bit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general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purpose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registers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(B,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D,</a:t>
            </a:r>
            <a:r>
              <a:rPr sz="2600" dirty="0">
                <a:latin typeface="Calibri"/>
                <a:cs typeface="Calibri"/>
              </a:rPr>
              <a:t> E,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L)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two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16-bit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registers.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(SP</a:t>
            </a:r>
            <a:r>
              <a:rPr sz="2600" spc="-5" dirty="0">
                <a:latin typeface="Calibri"/>
                <a:cs typeface="Calibri"/>
              </a:rPr>
              <a:t> and PC).</a:t>
            </a:r>
            <a:endParaRPr sz="2600">
              <a:latin typeface="Calibri"/>
              <a:cs typeface="Calibri"/>
            </a:endParaRPr>
          </a:p>
          <a:p>
            <a:pPr marL="241300" marR="74930" indent="-228600">
              <a:lnSpc>
                <a:spcPts val="281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Getting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operand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from</a:t>
            </a:r>
            <a:r>
              <a:rPr sz="2600" spc="-5" dirty="0">
                <a:latin typeface="Calibri"/>
                <a:cs typeface="Calibri"/>
              </a:rPr>
              <a:t> the </a:t>
            </a:r>
            <a:r>
              <a:rPr sz="2600" spc="-15" dirty="0">
                <a:latin typeface="Calibri"/>
                <a:cs typeface="Calibri"/>
              </a:rPr>
              <a:t>general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purpose </a:t>
            </a:r>
            <a:r>
              <a:rPr sz="2600" spc="-20" dirty="0">
                <a:latin typeface="Calibri"/>
                <a:cs typeface="Calibri"/>
              </a:rPr>
              <a:t>registers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faster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than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from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memory.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ts val="281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Hence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skilled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programmers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always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prefer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general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purpose </a:t>
            </a:r>
            <a:r>
              <a:rPr sz="2600" spc="-20" dirty="0">
                <a:latin typeface="Calibri"/>
                <a:cs typeface="Calibri"/>
              </a:rPr>
              <a:t>registers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store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</a:t>
            </a:r>
            <a:r>
              <a:rPr sz="2600" spc="-10" dirty="0">
                <a:latin typeface="Calibri"/>
                <a:cs typeface="Calibri"/>
              </a:rPr>
              <a:t> variables</a:t>
            </a:r>
            <a:r>
              <a:rPr sz="2600" spc="-5" dirty="0">
                <a:latin typeface="Calibri"/>
                <a:cs typeface="Calibri"/>
              </a:rPr>
              <a:t> than </a:t>
            </a:r>
            <a:r>
              <a:rPr sz="2600" spc="-30" dirty="0">
                <a:latin typeface="Calibri"/>
                <a:cs typeface="Calibri"/>
              </a:rPr>
              <a:t>memory.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0314"/>
            <a:ext cx="10191115" cy="94551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450"/>
              </a:spcBef>
            </a:pPr>
            <a:r>
              <a:rPr sz="3100" spc="20" dirty="0">
                <a:latin typeface="Calibri Light"/>
                <a:cs typeface="Calibri Light"/>
              </a:rPr>
              <a:t>Write</a:t>
            </a:r>
            <a:r>
              <a:rPr sz="3100" spc="25" dirty="0">
                <a:latin typeface="Calibri Light"/>
                <a:cs typeface="Calibri Light"/>
              </a:rPr>
              <a:t> </a:t>
            </a:r>
            <a:r>
              <a:rPr sz="3100" spc="45" dirty="0">
                <a:latin typeface="Calibri Light"/>
                <a:cs typeface="Calibri Light"/>
              </a:rPr>
              <a:t>a</a:t>
            </a:r>
            <a:r>
              <a:rPr sz="3100" spc="25" dirty="0">
                <a:latin typeface="Calibri Light"/>
                <a:cs typeface="Calibri Light"/>
              </a:rPr>
              <a:t> </a:t>
            </a:r>
            <a:r>
              <a:rPr sz="3100" spc="30" dirty="0">
                <a:latin typeface="Calibri Light"/>
                <a:cs typeface="Calibri Light"/>
              </a:rPr>
              <a:t>program</a:t>
            </a:r>
            <a:r>
              <a:rPr sz="3100" spc="25" dirty="0">
                <a:latin typeface="Calibri Light"/>
                <a:cs typeface="Calibri Light"/>
              </a:rPr>
              <a:t> to </a:t>
            </a:r>
            <a:r>
              <a:rPr sz="3100" spc="45" dirty="0">
                <a:latin typeface="Calibri Light"/>
                <a:cs typeface="Calibri Light"/>
              </a:rPr>
              <a:t>load</a:t>
            </a:r>
            <a:r>
              <a:rPr sz="3100" spc="20" dirty="0">
                <a:latin typeface="Calibri Light"/>
                <a:cs typeface="Calibri Light"/>
              </a:rPr>
              <a:t> </a:t>
            </a:r>
            <a:r>
              <a:rPr sz="3100" spc="60" dirty="0">
                <a:latin typeface="Calibri Light"/>
                <a:cs typeface="Calibri Light"/>
              </a:rPr>
              <a:t>memory</a:t>
            </a:r>
            <a:r>
              <a:rPr sz="3100" spc="20" dirty="0">
                <a:latin typeface="Calibri Light"/>
                <a:cs typeface="Calibri Light"/>
              </a:rPr>
              <a:t> </a:t>
            </a:r>
            <a:r>
              <a:rPr sz="3100" spc="30" dirty="0">
                <a:latin typeface="Calibri Light"/>
                <a:cs typeface="Calibri Light"/>
              </a:rPr>
              <a:t>locations</a:t>
            </a:r>
            <a:r>
              <a:rPr sz="3100" spc="20" dirty="0">
                <a:latin typeface="Calibri Light"/>
                <a:cs typeface="Calibri Light"/>
              </a:rPr>
              <a:t> </a:t>
            </a:r>
            <a:r>
              <a:rPr sz="3100" spc="50" dirty="0">
                <a:latin typeface="Calibri Light"/>
                <a:cs typeface="Calibri Light"/>
              </a:rPr>
              <a:t>7090</a:t>
            </a:r>
            <a:r>
              <a:rPr sz="3100" spc="20" dirty="0">
                <a:latin typeface="Calibri Light"/>
                <a:cs typeface="Calibri Light"/>
              </a:rPr>
              <a:t> </a:t>
            </a:r>
            <a:r>
              <a:rPr sz="3100" spc="60" dirty="0">
                <a:latin typeface="Calibri Light"/>
                <a:cs typeface="Calibri Light"/>
              </a:rPr>
              <a:t>H</a:t>
            </a:r>
            <a:r>
              <a:rPr sz="3100" spc="30" dirty="0">
                <a:latin typeface="Calibri Light"/>
                <a:cs typeface="Calibri Light"/>
              </a:rPr>
              <a:t> </a:t>
            </a:r>
            <a:r>
              <a:rPr sz="3100" spc="50" dirty="0">
                <a:latin typeface="Calibri Light"/>
                <a:cs typeface="Calibri Light"/>
              </a:rPr>
              <a:t>and</a:t>
            </a:r>
            <a:r>
              <a:rPr sz="3100" spc="20" dirty="0">
                <a:latin typeface="Calibri Light"/>
                <a:cs typeface="Calibri Light"/>
              </a:rPr>
              <a:t> </a:t>
            </a:r>
            <a:r>
              <a:rPr sz="3100" spc="50" dirty="0">
                <a:latin typeface="Calibri Light"/>
                <a:cs typeface="Calibri Light"/>
              </a:rPr>
              <a:t>7080</a:t>
            </a:r>
            <a:r>
              <a:rPr sz="3100" spc="20" dirty="0">
                <a:latin typeface="Calibri Light"/>
                <a:cs typeface="Calibri Light"/>
              </a:rPr>
              <a:t> </a:t>
            </a:r>
            <a:r>
              <a:rPr sz="3100" spc="60" dirty="0">
                <a:latin typeface="Calibri Light"/>
                <a:cs typeface="Calibri Light"/>
              </a:rPr>
              <a:t>H </a:t>
            </a:r>
            <a:r>
              <a:rPr sz="3100" spc="-685" dirty="0">
                <a:latin typeface="Calibri Light"/>
                <a:cs typeface="Calibri Light"/>
              </a:rPr>
              <a:t> </a:t>
            </a:r>
            <a:r>
              <a:rPr sz="3100" spc="40" dirty="0">
                <a:latin typeface="Calibri Light"/>
                <a:cs typeface="Calibri Light"/>
              </a:rPr>
              <a:t>with</a:t>
            </a:r>
            <a:r>
              <a:rPr sz="3100" spc="20" dirty="0">
                <a:latin typeface="Calibri Light"/>
                <a:cs typeface="Calibri Light"/>
              </a:rPr>
              <a:t> data</a:t>
            </a:r>
            <a:r>
              <a:rPr sz="3100" spc="25" dirty="0">
                <a:latin typeface="Calibri Light"/>
                <a:cs typeface="Calibri Light"/>
              </a:rPr>
              <a:t> </a:t>
            </a:r>
            <a:r>
              <a:rPr sz="3100" spc="50" dirty="0">
                <a:latin typeface="Calibri Light"/>
                <a:cs typeface="Calibri Light"/>
              </a:rPr>
              <a:t>40H</a:t>
            </a:r>
            <a:r>
              <a:rPr sz="3100" spc="25" dirty="0">
                <a:latin typeface="Calibri Light"/>
                <a:cs typeface="Calibri Light"/>
              </a:rPr>
              <a:t> </a:t>
            </a:r>
            <a:r>
              <a:rPr sz="3100" spc="50" dirty="0">
                <a:latin typeface="Calibri Light"/>
                <a:cs typeface="Calibri Light"/>
              </a:rPr>
              <a:t>and</a:t>
            </a:r>
            <a:r>
              <a:rPr sz="3100" spc="20" dirty="0">
                <a:latin typeface="Calibri Light"/>
                <a:cs typeface="Calibri Light"/>
              </a:rPr>
              <a:t> </a:t>
            </a:r>
            <a:r>
              <a:rPr sz="3100" spc="50" dirty="0">
                <a:latin typeface="Calibri Light"/>
                <a:cs typeface="Calibri Light"/>
              </a:rPr>
              <a:t>50H</a:t>
            </a:r>
            <a:r>
              <a:rPr sz="3100" spc="25" dirty="0">
                <a:latin typeface="Calibri Light"/>
                <a:cs typeface="Calibri Light"/>
              </a:rPr>
              <a:t> </a:t>
            </a:r>
            <a:r>
              <a:rPr sz="3100" spc="50" dirty="0">
                <a:latin typeface="Calibri Light"/>
                <a:cs typeface="Calibri Light"/>
              </a:rPr>
              <a:t>and</a:t>
            </a:r>
            <a:r>
              <a:rPr sz="3100" spc="20" dirty="0">
                <a:latin typeface="Calibri Light"/>
                <a:cs typeface="Calibri Light"/>
              </a:rPr>
              <a:t> </a:t>
            </a:r>
            <a:r>
              <a:rPr sz="3100" spc="45" dirty="0">
                <a:latin typeface="Calibri Light"/>
                <a:cs typeface="Calibri Light"/>
              </a:rPr>
              <a:t>then</a:t>
            </a:r>
            <a:r>
              <a:rPr sz="3100" spc="20" dirty="0">
                <a:latin typeface="Calibri Light"/>
                <a:cs typeface="Calibri Light"/>
              </a:rPr>
              <a:t> </a:t>
            </a:r>
            <a:r>
              <a:rPr sz="3100" spc="35" dirty="0">
                <a:latin typeface="Calibri Light"/>
                <a:cs typeface="Calibri Light"/>
              </a:rPr>
              <a:t>swap</a:t>
            </a:r>
            <a:r>
              <a:rPr sz="3100" spc="20" dirty="0">
                <a:latin typeface="Calibri Light"/>
                <a:cs typeface="Calibri Light"/>
              </a:rPr>
              <a:t> </a:t>
            </a:r>
            <a:r>
              <a:rPr sz="3100" spc="40" dirty="0">
                <a:latin typeface="Calibri Light"/>
                <a:cs typeface="Calibri Light"/>
              </a:rPr>
              <a:t>these</a:t>
            </a:r>
            <a:r>
              <a:rPr sz="3100" spc="25" dirty="0">
                <a:latin typeface="Calibri Light"/>
                <a:cs typeface="Calibri Light"/>
              </a:rPr>
              <a:t> data.</a:t>
            </a:r>
            <a:endParaRPr sz="31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55116"/>
            <a:ext cx="1373505" cy="50825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Solution </a:t>
            </a:r>
            <a:r>
              <a:rPr sz="2200" dirty="0">
                <a:latin typeface="Calibri"/>
                <a:cs typeface="Calibri"/>
              </a:rPr>
              <a:t>: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MVI </a:t>
            </a:r>
            <a:r>
              <a:rPr sz="2200" dirty="0">
                <a:latin typeface="Calibri"/>
                <a:cs typeface="Calibri"/>
              </a:rPr>
              <a:t>H, </a:t>
            </a:r>
            <a:r>
              <a:rPr sz="2200" spc="-5" dirty="0">
                <a:latin typeface="Calibri"/>
                <a:cs typeface="Calibri"/>
              </a:rPr>
              <a:t>70H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MVI </a:t>
            </a:r>
            <a:r>
              <a:rPr sz="2200" spc="5" dirty="0">
                <a:latin typeface="Calibri"/>
                <a:cs typeface="Calibri"/>
              </a:rPr>
              <a:t>L, </a:t>
            </a:r>
            <a:r>
              <a:rPr sz="2200" spc="-5" dirty="0">
                <a:latin typeface="Calibri"/>
                <a:cs typeface="Calibri"/>
              </a:rPr>
              <a:t>90H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MVI </a:t>
            </a:r>
            <a:r>
              <a:rPr sz="2200" spc="5" dirty="0">
                <a:latin typeface="Calibri"/>
                <a:cs typeface="Calibri"/>
              </a:rPr>
              <a:t>A, </a:t>
            </a:r>
            <a:r>
              <a:rPr sz="2200" spc="-5" dirty="0">
                <a:latin typeface="Calibri"/>
                <a:cs typeface="Calibri"/>
              </a:rPr>
              <a:t>40H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MOV </a:t>
            </a:r>
            <a:r>
              <a:rPr sz="2200" spc="-5" dirty="0">
                <a:latin typeface="Calibri"/>
                <a:cs typeface="Calibri"/>
              </a:rPr>
              <a:t>M,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MOV </a:t>
            </a:r>
            <a:r>
              <a:rPr sz="2200" spc="-5" dirty="0">
                <a:latin typeface="Calibri"/>
                <a:cs typeface="Calibri"/>
              </a:rPr>
              <a:t>C, </a:t>
            </a:r>
            <a:r>
              <a:rPr sz="2200" dirty="0">
                <a:latin typeface="Calibri"/>
                <a:cs typeface="Calibri"/>
              </a:rPr>
              <a:t>M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MVI </a:t>
            </a:r>
            <a:r>
              <a:rPr sz="2200" spc="5" dirty="0">
                <a:latin typeface="Calibri"/>
                <a:cs typeface="Calibri"/>
              </a:rPr>
              <a:t>L, </a:t>
            </a:r>
            <a:r>
              <a:rPr sz="2200" spc="-5" dirty="0">
                <a:latin typeface="Calibri"/>
                <a:cs typeface="Calibri"/>
              </a:rPr>
              <a:t>80H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MVI </a:t>
            </a:r>
            <a:r>
              <a:rPr sz="2200" spc="-15" dirty="0">
                <a:latin typeface="Calibri"/>
                <a:cs typeface="Calibri"/>
              </a:rPr>
              <a:t>B, </a:t>
            </a:r>
            <a:r>
              <a:rPr sz="2200" spc="-5" dirty="0">
                <a:latin typeface="Calibri"/>
                <a:cs typeface="Calibri"/>
              </a:rPr>
              <a:t>50H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MOV </a:t>
            </a:r>
            <a:r>
              <a:rPr sz="2200" spc="-5" dirty="0">
                <a:latin typeface="Calibri"/>
                <a:cs typeface="Calibri"/>
              </a:rPr>
              <a:t>M, </a:t>
            </a:r>
            <a:r>
              <a:rPr sz="2200" dirty="0">
                <a:latin typeface="Calibri"/>
                <a:cs typeface="Calibri"/>
              </a:rPr>
              <a:t>B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MOV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D,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MOV </a:t>
            </a:r>
            <a:r>
              <a:rPr sz="2200" spc="-5" dirty="0">
                <a:latin typeface="Calibri"/>
                <a:cs typeface="Calibri"/>
              </a:rPr>
              <a:t>M, </a:t>
            </a:r>
            <a:r>
              <a:rPr sz="2200" dirty="0">
                <a:latin typeface="Calibri"/>
                <a:cs typeface="Calibri"/>
              </a:rPr>
              <a:t>C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MVI </a:t>
            </a:r>
            <a:r>
              <a:rPr sz="2200" spc="5" dirty="0">
                <a:latin typeface="Calibri"/>
                <a:cs typeface="Calibri"/>
              </a:rPr>
              <a:t>L, </a:t>
            </a:r>
            <a:r>
              <a:rPr sz="2200" spc="-5" dirty="0">
                <a:latin typeface="Calibri"/>
                <a:cs typeface="Calibri"/>
              </a:rPr>
              <a:t>90H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MOV </a:t>
            </a:r>
            <a:r>
              <a:rPr sz="2200" spc="-5" dirty="0">
                <a:latin typeface="Calibri"/>
                <a:cs typeface="Calibri"/>
              </a:rPr>
              <a:t>M, </a:t>
            </a:r>
            <a:r>
              <a:rPr sz="2200" dirty="0">
                <a:latin typeface="Calibri"/>
                <a:cs typeface="Calibri"/>
              </a:rPr>
              <a:t>D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5" dirty="0">
                <a:latin typeface="Calibri"/>
                <a:cs typeface="Calibri"/>
              </a:rPr>
              <a:t>HLT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6803"/>
            <a:ext cx="39389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5.)</a:t>
            </a:r>
            <a:r>
              <a:rPr sz="2000" b="1" spc="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LXI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80" dirty="0">
                <a:latin typeface="Calibri"/>
                <a:cs typeface="Calibri"/>
              </a:rPr>
              <a:t>RP,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bytes</a:t>
            </a:r>
            <a:r>
              <a:rPr sz="2000" b="1" spc="445" dirty="0">
                <a:latin typeface="Calibri"/>
                <a:cs typeface="Calibri"/>
              </a:rPr>
              <a:t> </a:t>
            </a:r>
            <a:r>
              <a:rPr sz="2000" dirty="0"/>
              <a:t>(load</a:t>
            </a:r>
            <a:r>
              <a:rPr sz="2000" spc="-5" dirty="0"/>
              <a:t> </a:t>
            </a:r>
            <a:r>
              <a:rPr sz="2000" spc="-10" dirty="0"/>
              <a:t>register</a:t>
            </a:r>
            <a:r>
              <a:rPr sz="2000" dirty="0"/>
              <a:t> </a:t>
            </a:r>
            <a:r>
              <a:rPr sz="2000" spc="-5" dirty="0"/>
              <a:t>pair)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139" y="641603"/>
            <a:ext cx="552386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3-byte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Load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immediate</a:t>
            </a:r>
            <a:r>
              <a:rPr sz="2000" spc="-10" dirty="0">
                <a:latin typeface="Calibri"/>
                <a:cs typeface="Calibri"/>
              </a:rPr>
              <a:t> data 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register </a:t>
            </a:r>
            <a:r>
              <a:rPr sz="2000" spc="-5" dirty="0">
                <a:latin typeface="Calibri"/>
                <a:cs typeface="Calibri"/>
              </a:rPr>
              <a:t>pair</a:t>
            </a:r>
            <a:endParaRPr sz="2000">
              <a:latin typeface="Calibri"/>
              <a:cs typeface="Calibri"/>
            </a:endParaRPr>
          </a:p>
          <a:p>
            <a:pPr marL="139700" indent="-127635">
              <a:lnSpc>
                <a:spcPct val="100000"/>
              </a:lnSpc>
              <a:buSzPct val="95000"/>
              <a:buChar char="•"/>
              <a:tabLst>
                <a:tab pos="140335" algn="l"/>
              </a:tabLst>
            </a:pPr>
            <a:r>
              <a:rPr sz="2000" dirty="0">
                <a:latin typeface="Calibri"/>
                <a:cs typeface="Calibri"/>
              </a:rPr>
              <a:t>Also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 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specified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Register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pair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BC,</a:t>
            </a:r>
            <a:r>
              <a:rPr sz="2000" spc="-5" dirty="0">
                <a:latin typeface="Calibri"/>
                <a:cs typeface="Calibri"/>
              </a:rPr>
              <a:t> DE, </a:t>
            </a:r>
            <a:r>
              <a:rPr sz="2000" dirty="0">
                <a:latin typeface="Calibri"/>
                <a:cs typeface="Calibri"/>
              </a:rPr>
              <a:t>HL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5" dirty="0">
                <a:latin typeface="Calibri"/>
                <a:cs typeface="Calibri"/>
              </a:rPr>
              <a:t> SP(Stack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pointer)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1st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byte-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Op-code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2nd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byte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lower order data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3rd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byte-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higher</a:t>
            </a:r>
            <a:r>
              <a:rPr sz="2000" spc="-10" dirty="0">
                <a:latin typeface="Calibri"/>
                <a:cs typeface="Calibri"/>
              </a:rPr>
              <a:t> order data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  <a:tab pos="2883535" algn="l"/>
                <a:tab pos="3249930" algn="l"/>
                <a:tab pos="3626485" algn="l"/>
                <a:tab pos="4310380" algn="l"/>
                <a:tab pos="4744085" algn="l"/>
              </a:tabLst>
            </a:pPr>
            <a:r>
              <a:rPr sz="2000" dirty="0">
                <a:latin typeface="Calibri"/>
                <a:cs typeface="Calibri"/>
              </a:rPr>
              <a:t>E.g.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 I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B,</a:t>
            </a:r>
            <a:r>
              <a:rPr sz="2000" spc="-5" dirty="0">
                <a:latin typeface="Calibri"/>
                <a:cs typeface="Calibri"/>
              </a:rPr>
              <a:t> 4532H;	</a:t>
            </a:r>
            <a:r>
              <a:rPr sz="2000" dirty="0">
                <a:latin typeface="Calibri"/>
                <a:cs typeface="Calibri"/>
              </a:rPr>
              <a:t>B	&lt;-	</a:t>
            </a:r>
            <a:r>
              <a:rPr sz="2000" spc="-5" dirty="0">
                <a:latin typeface="Calibri"/>
                <a:cs typeface="Calibri"/>
              </a:rPr>
              <a:t>45,</a:t>
            </a:r>
            <a:r>
              <a:rPr sz="2000" dirty="0">
                <a:latin typeface="Calibri"/>
                <a:cs typeface="Calibri"/>
              </a:rPr>
              <a:t> C	&lt;-	</a:t>
            </a:r>
            <a:r>
              <a:rPr sz="2000" spc="-5" dirty="0">
                <a:latin typeface="Calibri"/>
                <a:cs typeface="Calibri"/>
              </a:rPr>
              <a:t>32H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196588"/>
            <a:ext cx="9901555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316230" algn="l"/>
              </a:tabLst>
            </a:pPr>
            <a:r>
              <a:rPr sz="2400" b="1" dirty="0">
                <a:latin typeface="Calibri"/>
                <a:cs typeface="Calibri"/>
              </a:rPr>
              <a:t>MVI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M,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data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(load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10" dirty="0">
                <a:latin typeface="Calibri"/>
                <a:cs typeface="Calibri"/>
              </a:rPr>
              <a:t> immediate)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ts val="2830"/>
              </a:lnSpc>
              <a:spcBef>
                <a:spcPts val="20"/>
              </a:spcBef>
              <a:buFont typeface="Arial MT"/>
              <a:buChar char="•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2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instruction.</a:t>
            </a:r>
            <a:endParaRPr sz="2400">
              <a:latin typeface="Calibri"/>
              <a:cs typeface="Calibri"/>
            </a:endParaRPr>
          </a:p>
          <a:p>
            <a:pPr marL="469900" marR="5080" lvl="1">
              <a:lnSpc>
                <a:spcPts val="2900"/>
              </a:lnSpc>
              <a:spcBef>
                <a:spcPts val="35"/>
              </a:spcBef>
              <a:buFont typeface="Arial MT"/>
              <a:buChar char="•"/>
              <a:tabLst>
                <a:tab pos="744220" algn="l"/>
                <a:tab pos="744855" algn="l"/>
                <a:tab pos="6360160" algn="l"/>
                <a:tab pos="7739380" algn="l"/>
              </a:tabLst>
            </a:pPr>
            <a:r>
              <a:rPr sz="2400" spc="-5" dirty="0">
                <a:latin typeface="Calibri"/>
                <a:cs typeface="Calibri"/>
              </a:rPr>
              <a:t>Loads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8-bit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location</a:t>
            </a:r>
            <a:r>
              <a:rPr sz="2400" spc="-5" dirty="0">
                <a:latin typeface="Calibri"/>
                <a:cs typeface="Calibri"/>
              </a:rPr>
              <a:t> whose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contents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HL </a:t>
            </a:r>
            <a:r>
              <a:rPr sz="2400" spc="-50" dirty="0">
                <a:latin typeface="Calibri"/>
                <a:cs typeface="Calibri"/>
              </a:rPr>
              <a:t>pair.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MVI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" dirty="0">
                <a:latin typeface="Calibri"/>
                <a:cs typeface="Calibri"/>
              </a:rPr>
              <a:t>35H.	</a:t>
            </a:r>
            <a:r>
              <a:rPr sz="2400" dirty="0">
                <a:latin typeface="Calibri"/>
                <a:cs typeface="Calibri"/>
              </a:rPr>
              <a:t>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[HL]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&lt;-	</a:t>
            </a:r>
            <a:r>
              <a:rPr sz="2400" spc="-5" dirty="0">
                <a:latin typeface="Calibri"/>
                <a:cs typeface="Calibri"/>
              </a:rPr>
              <a:t>35H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9462" y="541337"/>
            <a:ext cx="127000" cy="2159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16200" y="541337"/>
            <a:ext cx="127000" cy="2159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1350" y="84137"/>
            <a:ext cx="127000" cy="2159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9755"/>
            <a:ext cx="61220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2800" b="1" dirty="0">
                <a:latin typeface="Calibri"/>
                <a:cs typeface="Calibri"/>
              </a:rPr>
              <a:t>7)	</a:t>
            </a:r>
            <a:r>
              <a:rPr sz="2800" b="1" spc="-25" dirty="0">
                <a:latin typeface="Calibri"/>
                <a:cs typeface="Calibri"/>
              </a:rPr>
              <a:t>LDA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4035H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spc="-5" dirty="0"/>
              <a:t>(Load</a:t>
            </a:r>
            <a:r>
              <a:rPr sz="2800" dirty="0"/>
              <a:t> </a:t>
            </a:r>
            <a:r>
              <a:rPr sz="2800" spc="-10" dirty="0"/>
              <a:t>accumulator directly)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96315"/>
            <a:ext cx="10346690" cy="338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6445" indent="-297180">
              <a:lnSpc>
                <a:spcPts val="2845"/>
              </a:lnSpc>
              <a:spcBef>
                <a:spcPts val="100"/>
              </a:spcBef>
              <a:buFont typeface="Arial MT"/>
              <a:buChar char="•"/>
              <a:tabLst>
                <a:tab pos="766445" algn="l"/>
                <a:tab pos="767080" algn="l"/>
              </a:tabLst>
            </a:pPr>
            <a:r>
              <a:rPr sz="2400" spc="-10" dirty="0">
                <a:latin typeface="Calibri"/>
                <a:cs typeface="Calibri"/>
              </a:rPr>
              <a:t>3-byte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instruction</a:t>
            </a:r>
            <a:endParaRPr sz="2400">
              <a:latin typeface="Calibri"/>
              <a:cs typeface="Calibri"/>
            </a:endParaRPr>
          </a:p>
          <a:p>
            <a:pPr marL="698500" marR="51435" indent="-228600">
              <a:lnSpc>
                <a:spcPts val="2300"/>
              </a:lnSpc>
              <a:spcBef>
                <a:spcPts val="525"/>
              </a:spcBef>
              <a:buFont typeface="Arial MT"/>
              <a:buChar char="•"/>
              <a:tabLst>
                <a:tab pos="834390" algn="l"/>
                <a:tab pos="835025" algn="l"/>
              </a:tabLst>
            </a:pPr>
            <a:r>
              <a:rPr dirty="0"/>
              <a:t>	</a:t>
            </a:r>
            <a:r>
              <a:rPr sz="2400" spc="-5" dirty="0">
                <a:latin typeface="Calibri"/>
                <a:cs typeface="Calibri"/>
              </a:rPr>
              <a:t>Loads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accumulator</a:t>
            </a:r>
            <a:r>
              <a:rPr sz="2400" spc="-5" dirty="0">
                <a:latin typeface="Calibri"/>
                <a:cs typeface="Calibri"/>
              </a:rPr>
              <a:t> with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contents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memory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location</a:t>
            </a:r>
            <a:r>
              <a:rPr sz="2400" spc="-5" dirty="0">
                <a:latin typeface="Calibri"/>
                <a:cs typeface="Calibri"/>
              </a:rPr>
              <a:t> whose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specified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16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address.</a:t>
            </a:r>
            <a:endParaRPr sz="2400">
              <a:latin typeface="Calibri"/>
              <a:cs typeface="Calibri"/>
            </a:endParaRPr>
          </a:p>
          <a:p>
            <a:pPr marL="835025" indent="-365125">
              <a:lnSpc>
                <a:spcPts val="2830"/>
              </a:lnSpc>
              <a:buFont typeface="Arial MT"/>
              <a:buChar char="•"/>
              <a:tabLst>
                <a:tab pos="834390" algn="l"/>
                <a:tab pos="835025" algn="l"/>
              </a:tabLst>
            </a:pP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5" dirty="0">
                <a:latin typeface="Wingdings"/>
                <a:cs typeface="Wingdings"/>
              </a:rPr>
              <a:t>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[4035H]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Calibri"/>
              <a:cs typeface="Calibri"/>
            </a:endParaRPr>
          </a:p>
          <a:p>
            <a:pPr marL="466725" indent="-454025">
              <a:lnSpc>
                <a:spcPts val="3180"/>
              </a:lnSpc>
              <a:buAutoNum type="arabicParenR" startAt="8"/>
              <a:tabLst>
                <a:tab pos="466090" algn="l"/>
                <a:tab pos="466725" algn="l"/>
              </a:tabLst>
            </a:pPr>
            <a:r>
              <a:rPr sz="2800" b="1" spc="-20" dirty="0">
                <a:latin typeface="Calibri"/>
                <a:cs typeface="Calibri"/>
              </a:rPr>
              <a:t>LDAX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RP </a:t>
            </a:r>
            <a:r>
              <a:rPr sz="2800" spc="-5" dirty="0">
                <a:latin typeface="Calibri"/>
                <a:cs typeface="Calibri"/>
              </a:rPr>
              <a:t>(Load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accumulator indirectly)</a:t>
            </a:r>
            <a:endParaRPr sz="2800">
              <a:latin typeface="Calibri"/>
              <a:cs typeface="Calibri"/>
            </a:endParaRPr>
          </a:p>
          <a:p>
            <a:pPr marL="790575" lvl="1" indent="-320675">
              <a:lnSpc>
                <a:spcPts val="3000"/>
              </a:lnSpc>
              <a:buFont typeface="Arial MT"/>
              <a:buChar char="•"/>
              <a:tabLst>
                <a:tab pos="789940" algn="l"/>
                <a:tab pos="790575" algn="l"/>
              </a:tabLst>
            </a:pPr>
            <a:r>
              <a:rPr sz="2800" dirty="0">
                <a:latin typeface="Calibri"/>
                <a:cs typeface="Calibri"/>
              </a:rPr>
              <a:t>1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instruction.</a:t>
            </a:r>
            <a:endParaRPr sz="2800">
              <a:latin typeface="Calibri"/>
              <a:cs typeface="Calibri"/>
            </a:endParaRPr>
          </a:p>
          <a:p>
            <a:pPr marL="469900" marR="5080" lvl="1">
              <a:lnSpc>
                <a:spcPts val="3000"/>
              </a:lnSpc>
              <a:spcBef>
                <a:spcPts val="220"/>
              </a:spcBef>
              <a:buFont typeface="Arial MT"/>
              <a:buChar char="•"/>
              <a:tabLst>
                <a:tab pos="789940" algn="l"/>
                <a:tab pos="790575" algn="l"/>
              </a:tabLst>
            </a:pPr>
            <a:r>
              <a:rPr sz="2800" spc="-5" dirty="0">
                <a:latin typeface="Calibri"/>
                <a:cs typeface="Calibri"/>
              </a:rPr>
              <a:t>Loads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location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pair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accumulator.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7215" y="3825747"/>
            <a:ext cx="1993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0085" algn="l"/>
              </a:tabLst>
            </a:pPr>
            <a:r>
              <a:rPr sz="2800" dirty="0">
                <a:latin typeface="Calibri"/>
                <a:cs typeface="Calibri"/>
              </a:rPr>
              <a:t>[A]	</a:t>
            </a:r>
            <a:r>
              <a:rPr sz="2800" spc="5" dirty="0">
                <a:latin typeface="Calibri"/>
                <a:cs typeface="Calibri"/>
              </a:rPr>
              <a:t>&lt;--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[[BC]]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825747"/>
            <a:ext cx="3308350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0575" indent="-32067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789940" algn="l"/>
                <a:tab pos="790575" algn="l"/>
              </a:tabLst>
            </a:pPr>
            <a:r>
              <a:rPr sz="2800" spc="-5" dirty="0">
                <a:latin typeface="Calibri"/>
                <a:cs typeface="Calibri"/>
              </a:rPr>
              <a:t>E.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g.</a:t>
            </a:r>
            <a:r>
              <a:rPr sz="2800" spc="-10" dirty="0">
                <a:latin typeface="Calibri"/>
                <a:cs typeface="Calibri"/>
              </a:rPr>
              <a:t> LDAX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12700" marR="1479550">
              <a:lnSpc>
                <a:spcPts val="3000"/>
              </a:lnSpc>
              <a:spcBef>
                <a:spcPts val="3040"/>
              </a:spcBef>
            </a:pPr>
            <a:r>
              <a:rPr sz="2800" spc="-5" dirty="0">
                <a:latin typeface="Calibri"/>
                <a:cs typeface="Calibri"/>
              </a:rPr>
              <a:t>LXI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9000H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LDAX </a:t>
            </a:r>
            <a:r>
              <a:rPr sz="2800" dirty="0"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055"/>
              </a:lnSpc>
            </a:pPr>
            <a:r>
              <a:rPr sz="2800" dirty="0">
                <a:latin typeface="Calibri"/>
                <a:cs typeface="Calibri"/>
              </a:rPr>
              <a:t>B=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90,</a:t>
            </a:r>
            <a:r>
              <a:rPr sz="2800" spc="-5" dirty="0">
                <a:latin typeface="Calibri"/>
                <a:cs typeface="Calibri"/>
              </a:rPr>
              <a:t> C=</a:t>
            </a:r>
            <a:r>
              <a:rPr sz="2800" dirty="0">
                <a:latin typeface="Calibri"/>
                <a:cs typeface="Calibri"/>
              </a:rPr>
              <a:t> 00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A= [9000]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0" y="92075"/>
            <a:ext cx="127000" cy="2159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50443"/>
            <a:ext cx="83502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2800" b="1" dirty="0">
                <a:latin typeface="Calibri"/>
                <a:cs typeface="Calibri"/>
              </a:rPr>
              <a:t>9)	</a:t>
            </a:r>
            <a:r>
              <a:rPr sz="2800" b="1" spc="-85" dirty="0">
                <a:latin typeface="Calibri"/>
                <a:cs typeface="Calibri"/>
              </a:rPr>
              <a:t>STA</a:t>
            </a:r>
            <a:r>
              <a:rPr sz="2800" b="1" dirty="0">
                <a:latin typeface="Calibri"/>
                <a:cs typeface="Calibri"/>
              </a:rPr>
              <a:t> 16-bit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address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spc="-20" dirty="0"/>
              <a:t>(store</a:t>
            </a:r>
            <a:r>
              <a:rPr sz="2800" spc="-5" dirty="0"/>
              <a:t> </a:t>
            </a:r>
            <a:r>
              <a:rPr sz="2800" spc="-10" dirty="0"/>
              <a:t>accumulator</a:t>
            </a:r>
            <a:r>
              <a:rPr sz="2800" spc="-5" dirty="0"/>
              <a:t> </a:t>
            </a:r>
            <a:r>
              <a:rPr sz="2800" spc="-20" dirty="0"/>
              <a:t>contents</a:t>
            </a:r>
            <a:r>
              <a:rPr sz="2800" spc="5" dirty="0"/>
              <a:t> </a:t>
            </a:r>
            <a:r>
              <a:rPr sz="2800" spc="-10" dirty="0"/>
              <a:t>direct)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139" y="680211"/>
            <a:ext cx="855853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795" indent="-125730">
              <a:lnSpc>
                <a:spcPct val="100000"/>
              </a:lnSpc>
              <a:spcBef>
                <a:spcPts val="100"/>
              </a:spcBef>
              <a:buSzPct val="96428"/>
              <a:buChar char="•"/>
              <a:tabLst>
                <a:tab pos="138430" algn="l"/>
                <a:tab pos="531495" algn="l"/>
              </a:tabLst>
            </a:pPr>
            <a:r>
              <a:rPr sz="2800" dirty="0">
                <a:latin typeface="Arial MT"/>
                <a:cs typeface="Arial MT"/>
              </a:rPr>
              <a:t>–	</a:t>
            </a:r>
            <a:r>
              <a:rPr sz="2800" spc="-5" dirty="0">
                <a:latin typeface="Calibri"/>
                <a:cs typeface="Calibri"/>
              </a:rPr>
              <a:t>3-byte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instruction.</a:t>
            </a:r>
            <a:endParaRPr sz="2800">
              <a:latin typeface="Calibri"/>
              <a:cs typeface="Calibri"/>
            </a:endParaRPr>
          </a:p>
          <a:p>
            <a:pPr marL="137795" indent="-125730">
              <a:lnSpc>
                <a:spcPts val="3325"/>
              </a:lnSpc>
              <a:spcBef>
                <a:spcPts val="45"/>
              </a:spcBef>
              <a:buSzPct val="96428"/>
              <a:buChar char="•"/>
              <a:tabLst>
                <a:tab pos="138430" algn="l"/>
                <a:tab pos="531495" algn="l"/>
              </a:tabLst>
            </a:pPr>
            <a:r>
              <a:rPr sz="2800" dirty="0">
                <a:latin typeface="Arial MT"/>
                <a:cs typeface="Arial MT"/>
              </a:rPr>
              <a:t>–	</a:t>
            </a:r>
            <a:r>
              <a:rPr sz="2800" spc="-15" dirty="0">
                <a:latin typeface="Calibri"/>
                <a:cs typeface="Calibri"/>
              </a:rPr>
              <a:t>Stores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contents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accumulator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specified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endParaRPr sz="2800">
              <a:latin typeface="Calibri"/>
              <a:cs typeface="Calibri"/>
            </a:endParaRPr>
          </a:p>
          <a:p>
            <a:pPr marL="137795" indent="-125730">
              <a:lnSpc>
                <a:spcPts val="3325"/>
              </a:lnSpc>
              <a:buSzPct val="96428"/>
              <a:buChar char="•"/>
              <a:tabLst>
                <a:tab pos="138430" algn="l"/>
                <a:tab pos="531495" algn="l"/>
                <a:tab pos="1811655" algn="l"/>
              </a:tabLst>
            </a:pPr>
            <a:r>
              <a:rPr sz="2800" dirty="0">
                <a:latin typeface="Arial MT"/>
                <a:cs typeface="Arial MT"/>
              </a:rPr>
              <a:t>–	</a:t>
            </a:r>
            <a:r>
              <a:rPr sz="2800" spc="5" dirty="0">
                <a:latin typeface="Calibri"/>
                <a:cs typeface="Calibri"/>
              </a:rPr>
              <a:t>E.g.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STA	</a:t>
            </a:r>
            <a:r>
              <a:rPr sz="2800" spc="-35" dirty="0">
                <a:latin typeface="Calibri"/>
                <a:cs typeface="Calibri"/>
              </a:rPr>
              <a:t>FA00H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105535" algn="l"/>
                <a:tab pos="1858010" algn="l"/>
              </a:tabLst>
            </a:pPr>
            <a:r>
              <a:rPr sz="2800" spc="-25" dirty="0">
                <a:latin typeface="Calibri"/>
                <a:cs typeface="Calibri"/>
              </a:rPr>
              <a:t>[FA00]	</a:t>
            </a:r>
            <a:r>
              <a:rPr sz="2800" dirty="0">
                <a:latin typeface="Wingdings"/>
                <a:cs typeface="Wingdings"/>
              </a:rPr>
              <a:t>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Calibri"/>
                <a:cs typeface="Calibri"/>
              </a:rPr>
              <a:t>[A]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283203"/>
            <a:ext cx="31807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065" algn="l"/>
                <a:tab pos="2569845" algn="l"/>
              </a:tabLst>
            </a:pPr>
            <a:r>
              <a:rPr sz="2800" b="1" spc="5" dirty="0">
                <a:latin typeface="Calibri"/>
                <a:cs typeface="Calibri"/>
              </a:rPr>
              <a:t>10</a:t>
            </a:r>
            <a:r>
              <a:rPr sz="2800" b="1" dirty="0">
                <a:latin typeface="Calibri"/>
                <a:cs typeface="Calibri"/>
              </a:rPr>
              <a:t>)	</a:t>
            </a:r>
            <a:r>
              <a:rPr sz="2800" b="1" spc="-30" dirty="0">
                <a:latin typeface="Calibri"/>
                <a:cs typeface="Calibri"/>
              </a:rPr>
              <a:t>S</a:t>
            </a:r>
            <a:r>
              <a:rPr sz="2800" b="1" spc="-220" dirty="0">
                <a:latin typeface="Calibri"/>
                <a:cs typeface="Calibri"/>
              </a:rPr>
              <a:t>T</a:t>
            </a:r>
            <a:r>
              <a:rPr sz="2800" b="1" dirty="0">
                <a:latin typeface="Calibri"/>
                <a:cs typeface="Calibri"/>
              </a:rPr>
              <a:t>AX</a:t>
            </a:r>
            <a:r>
              <a:rPr sz="2800" b="1" spc="-5" dirty="0">
                <a:latin typeface="Calibri"/>
                <a:cs typeface="Calibri"/>
              </a:rPr>
              <a:t> R</a:t>
            </a:r>
            <a:r>
              <a:rPr sz="2800" b="1" dirty="0">
                <a:latin typeface="Calibri"/>
                <a:cs typeface="Calibri"/>
              </a:rPr>
              <a:t>P	</a:t>
            </a:r>
            <a:r>
              <a:rPr sz="2800" dirty="0">
                <a:latin typeface="Calibri"/>
                <a:cs typeface="Calibri"/>
              </a:rPr>
              <a:t>[</a:t>
            </a:r>
            <a:r>
              <a:rPr sz="2800" spc="5" dirty="0">
                <a:latin typeface="Calibri"/>
                <a:cs typeface="Calibri"/>
              </a:rPr>
              <a:t>RP]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8657" y="3232404"/>
            <a:ext cx="958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9140" algn="l"/>
              </a:tabLst>
            </a:pPr>
            <a:r>
              <a:rPr sz="3200" spc="5" dirty="0">
                <a:latin typeface="Calibri"/>
                <a:cs typeface="Calibri"/>
              </a:rPr>
              <a:t>&lt;</a:t>
            </a:r>
            <a:r>
              <a:rPr sz="3200" spc="-5" dirty="0">
                <a:latin typeface="Calibri"/>
                <a:cs typeface="Calibri"/>
              </a:rPr>
              <a:t>-</a:t>
            </a:r>
            <a:r>
              <a:rPr sz="3200" dirty="0">
                <a:latin typeface="Calibri"/>
                <a:cs typeface="Calibri"/>
              </a:rPr>
              <a:t>-	</a:t>
            </a:r>
            <a:r>
              <a:rPr sz="2800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728211"/>
            <a:ext cx="10182225" cy="130302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310"/>
              </a:lnSpc>
              <a:spcBef>
                <a:spcPts val="250"/>
              </a:spcBef>
            </a:pPr>
            <a:r>
              <a:rPr sz="2800" dirty="0">
                <a:latin typeface="Arial MT"/>
                <a:cs typeface="Arial MT"/>
              </a:rPr>
              <a:t>– </a:t>
            </a:r>
            <a:r>
              <a:rPr sz="2800" spc="-15" dirty="0">
                <a:latin typeface="Calibri"/>
                <a:cs typeface="Calibri"/>
              </a:rPr>
              <a:t>Store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contents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accumulator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10" dirty="0">
                <a:latin typeface="Calibri"/>
                <a:cs typeface="Calibri"/>
              </a:rPr>
              <a:t>location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specified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contents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pair.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285"/>
              </a:lnSpc>
            </a:pPr>
            <a:r>
              <a:rPr sz="2800" dirty="0">
                <a:latin typeface="Calibri"/>
                <a:cs typeface="Calibri"/>
              </a:rPr>
              <a:t>1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2175" y="174625"/>
            <a:ext cx="127000" cy="2159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460755"/>
            <a:ext cx="1602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latin typeface="Calibri"/>
                <a:cs typeface="Calibri"/>
              </a:rPr>
              <a:t>E.g.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STAX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311147"/>
            <a:ext cx="1854200" cy="25984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z="2800" spc="-5" dirty="0">
                <a:latin typeface="Calibri"/>
                <a:cs typeface="Calibri"/>
              </a:rPr>
              <a:t>LXI </a:t>
            </a:r>
            <a:r>
              <a:rPr sz="2800" spc="-20" dirty="0">
                <a:latin typeface="Calibri"/>
                <a:cs typeface="Calibri"/>
              </a:rPr>
              <a:t>B, </a:t>
            </a:r>
            <a:r>
              <a:rPr sz="2800" dirty="0">
                <a:latin typeface="Calibri"/>
                <a:cs typeface="Calibri"/>
              </a:rPr>
              <a:t>9500H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LXI</a:t>
            </a:r>
            <a:r>
              <a:rPr sz="2800" spc="-40" dirty="0">
                <a:latin typeface="Calibri"/>
                <a:cs typeface="Calibri"/>
              </a:rPr>
              <a:t> D,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9501H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MVI </a:t>
            </a:r>
            <a:r>
              <a:rPr sz="2800" spc="10" dirty="0">
                <a:latin typeface="Calibri"/>
                <a:cs typeface="Calibri"/>
              </a:rPr>
              <a:t>A, </a:t>
            </a:r>
            <a:r>
              <a:rPr sz="2800" dirty="0">
                <a:latin typeface="Calibri"/>
                <a:cs typeface="Calibri"/>
              </a:rPr>
              <a:t>32H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STAX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12700" marR="168910">
              <a:lnSpc>
                <a:spcPts val="3410"/>
              </a:lnSpc>
              <a:spcBef>
                <a:spcPts val="75"/>
              </a:spcBef>
            </a:pPr>
            <a:r>
              <a:rPr sz="2800" dirty="0">
                <a:latin typeface="Calibri"/>
                <a:cs typeface="Calibri"/>
              </a:rPr>
              <a:t>MVI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A,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7AH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STAXD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0263" y="1311147"/>
            <a:ext cx="4488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output </a:t>
            </a:r>
            <a:r>
              <a:rPr sz="2800" dirty="0">
                <a:latin typeface="Calibri"/>
                <a:cs typeface="Calibri"/>
              </a:rPr>
              <a:t>[9500] = 32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[9501]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 7A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3964" y="3456939"/>
            <a:ext cx="1271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[DE]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5" dirty="0">
                <a:latin typeface="Wingdings"/>
                <a:cs typeface="Wingdings"/>
              </a:rPr>
              <a:t></a:t>
            </a:r>
            <a:r>
              <a:rPr sz="2800" spc="-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0" y="320675"/>
            <a:ext cx="127000" cy="2159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18083"/>
            <a:ext cx="2907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Calibri"/>
                <a:cs typeface="Calibri"/>
              </a:rPr>
              <a:t>11)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IN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8-bit</a:t>
            </a:r>
            <a:r>
              <a:rPr sz="2800" b="1" spc="-10" dirty="0">
                <a:latin typeface="Calibri"/>
                <a:cs typeface="Calibri"/>
              </a:rPr>
              <a:t> address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847851"/>
            <a:ext cx="10145395" cy="502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3375" indent="-32067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32740" algn="l"/>
                <a:tab pos="333375" algn="l"/>
              </a:tabLst>
            </a:pPr>
            <a:r>
              <a:rPr sz="2800" spc="-5" dirty="0">
                <a:latin typeface="Calibri"/>
                <a:cs typeface="Calibri"/>
              </a:rPr>
              <a:t>2-byte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</a:t>
            </a:r>
            <a:endParaRPr sz="2800">
              <a:latin typeface="Calibri"/>
              <a:cs typeface="Calibri"/>
            </a:endParaRPr>
          </a:p>
          <a:p>
            <a:pPr marL="12700" marR="165735">
              <a:lnSpc>
                <a:spcPct val="99600"/>
              </a:lnSpc>
              <a:spcBef>
                <a:spcPts val="60"/>
              </a:spcBef>
              <a:buFont typeface="Arial MT"/>
              <a:buChar char="•"/>
              <a:tabLst>
                <a:tab pos="332740" algn="l"/>
                <a:tab pos="333375" algn="l"/>
              </a:tabLst>
            </a:pPr>
            <a:r>
              <a:rPr sz="2800" spc="-15" dirty="0">
                <a:latin typeface="Calibri"/>
                <a:cs typeface="Calibri"/>
              </a:rPr>
              <a:t>Read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input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port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specified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second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loads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accumulator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port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 accumulator:</a:t>
            </a:r>
            <a:endParaRPr sz="2800">
              <a:latin typeface="Calibri"/>
              <a:cs typeface="Calibri"/>
            </a:endParaRPr>
          </a:p>
          <a:p>
            <a:pPr marL="333375" indent="-32067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32740" algn="l"/>
                <a:tab pos="333375" algn="l"/>
                <a:tab pos="3294379" algn="l"/>
                <a:tab pos="3744595" algn="l"/>
                <a:tab pos="4460240" algn="l"/>
              </a:tabLst>
            </a:pPr>
            <a:r>
              <a:rPr sz="2800" spc="-5" dirty="0">
                <a:latin typeface="Calibri"/>
                <a:cs typeface="Calibri"/>
              </a:rPr>
              <a:t>E.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40H	A	</a:t>
            </a:r>
            <a:r>
              <a:rPr sz="2800" dirty="0">
                <a:latin typeface="Wingdings"/>
                <a:cs typeface="Wingdings"/>
              </a:rPr>
              <a:t>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Calibri"/>
                <a:cs typeface="Calibri"/>
              </a:rPr>
              <a:t>[40H]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650">
              <a:latin typeface="Calibri"/>
              <a:cs typeface="Calibri"/>
            </a:endParaRPr>
          </a:p>
          <a:p>
            <a:pPr marL="539115" marR="7319645" indent="-539115" algn="r">
              <a:lnSpc>
                <a:spcPct val="100000"/>
              </a:lnSpc>
              <a:buAutoNum type="arabicParenR" startAt="12"/>
              <a:tabLst>
                <a:tab pos="539115" algn="l"/>
                <a:tab pos="539750" algn="l"/>
              </a:tabLst>
            </a:pPr>
            <a:r>
              <a:rPr sz="2400" b="1" spc="-5" dirty="0">
                <a:latin typeface="Calibri"/>
                <a:cs typeface="Calibri"/>
              </a:rPr>
              <a:t>OUT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8-bit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address</a:t>
            </a:r>
            <a:endParaRPr sz="2400">
              <a:latin typeface="Calibri"/>
              <a:cs typeface="Calibri"/>
            </a:endParaRPr>
          </a:p>
          <a:p>
            <a:pPr marL="190500" marR="7276465" lvl="1" indent="-190500" algn="r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190500" algn="l"/>
              </a:tabLst>
            </a:pPr>
            <a:r>
              <a:rPr sz="2400" spc="-10" dirty="0">
                <a:latin typeface="Calibri"/>
                <a:cs typeface="Calibri"/>
              </a:rPr>
              <a:t>2-byte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instruction</a:t>
            </a:r>
            <a:endParaRPr sz="2400">
              <a:latin typeface="Calibri"/>
              <a:cs typeface="Calibri"/>
            </a:endParaRPr>
          </a:p>
          <a:p>
            <a:pPr marL="469900" marR="5080" lvl="1">
              <a:lnSpc>
                <a:spcPts val="2810"/>
              </a:lnSpc>
              <a:spcBef>
                <a:spcPts val="150"/>
              </a:spcBef>
              <a:buFont typeface="Arial MT"/>
              <a:buChar char="•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Copies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contents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accumulator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port address specified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20"/>
              </a:lnSpc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2nd </a:t>
            </a:r>
            <a:r>
              <a:rPr sz="2400" spc="-10" dirty="0">
                <a:latin typeface="Calibri"/>
                <a:cs typeface="Calibri"/>
              </a:rPr>
              <a:t>byte.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10" dirty="0">
                <a:latin typeface="Calibri"/>
                <a:cs typeface="Calibri"/>
              </a:rPr>
              <a:t> accumulator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output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port:</a:t>
            </a:r>
            <a:endParaRPr sz="2400">
              <a:latin typeface="Calibri"/>
              <a:cs typeface="Calibri"/>
            </a:endParaRPr>
          </a:p>
          <a:p>
            <a:pPr marL="111125">
              <a:lnSpc>
                <a:spcPct val="100000"/>
              </a:lnSpc>
              <a:spcBef>
                <a:spcPts val="10"/>
              </a:spcBef>
              <a:tabLst>
                <a:tab pos="3632200" algn="l"/>
                <a:tab pos="4618990" algn="l"/>
                <a:tab pos="5209540" algn="l"/>
              </a:tabLst>
            </a:pPr>
            <a:r>
              <a:rPr sz="2800" spc="-5" dirty="0">
                <a:latin typeface="Calibri"/>
                <a:cs typeface="Calibri"/>
              </a:rPr>
              <a:t>E.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</a:t>
            </a:r>
            <a:r>
              <a:rPr sz="2800" dirty="0">
                <a:latin typeface="Calibri"/>
                <a:cs typeface="Calibri"/>
              </a:rPr>
              <a:t> 40H	[40]	</a:t>
            </a:r>
            <a:r>
              <a:rPr sz="2800" dirty="0">
                <a:latin typeface="Wingdings"/>
                <a:cs typeface="Wingdings"/>
              </a:rPr>
              <a:t>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9163"/>
            <a:ext cx="58153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8170" algn="l"/>
              </a:tabLst>
            </a:pPr>
            <a:r>
              <a:rPr sz="2600" b="1" spc="-10" dirty="0">
                <a:latin typeface="Calibri"/>
                <a:cs typeface="Calibri"/>
              </a:rPr>
              <a:t>13)	</a:t>
            </a:r>
            <a:r>
              <a:rPr sz="2600" b="1" spc="-5" dirty="0">
                <a:latin typeface="Calibri"/>
                <a:cs typeface="Calibri"/>
              </a:rPr>
              <a:t>LHLD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16-bit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address </a:t>
            </a:r>
            <a:r>
              <a:rPr sz="2600" dirty="0"/>
              <a:t>(</a:t>
            </a:r>
            <a:r>
              <a:rPr sz="2600" spc="-10" dirty="0"/>
              <a:t> </a:t>
            </a:r>
            <a:r>
              <a:rPr sz="2600" spc="-5" dirty="0"/>
              <a:t>Load</a:t>
            </a:r>
            <a:r>
              <a:rPr sz="2600" spc="-10" dirty="0"/>
              <a:t> </a:t>
            </a:r>
            <a:r>
              <a:rPr sz="2600" dirty="0"/>
              <a:t>HL</a:t>
            </a:r>
            <a:r>
              <a:rPr sz="2600" spc="-10" dirty="0"/>
              <a:t> directly)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139" y="536955"/>
            <a:ext cx="9695180" cy="3281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55600">
              <a:lnSpc>
                <a:spcPts val="247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200" spc="-10" dirty="0">
                <a:latin typeface="Calibri"/>
                <a:cs typeface="Calibri"/>
              </a:rPr>
              <a:t>3-byte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instruction.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718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dirty="0"/>
              <a:t>	</a:t>
            </a:r>
            <a:r>
              <a:rPr sz="2200" spc="-5" dirty="0">
                <a:latin typeface="Calibri"/>
                <a:cs typeface="Calibri"/>
              </a:rPr>
              <a:t>Loads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contents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specified </a:t>
            </a:r>
            <a:r>
              <a:rPr sz="2200" dirty="0">
                <a:latin typeface="Calibri"/>
                <a:cs typeface="Calibri"/>
              </a:rPr>
              <a:t>memory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location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 </a:t>
            </a:r>
            <a:r>
              <a:rPr sz="2200" spc="-10" dirty="0">
                <a:latin typeface="Calibri"/>
                <a:cs typeface="Calibri"/>
              </a:rPr>
              <a:t>register</a:t>
            </a:r>
            <a:r>
              <a:rPr sz="2200" spc="-5" dirty="0">
                <a:latin typeface="Calibri"/>
                <a:cs typeface="Calibri"/>
              </a:rPr>
              <a:t> and </a:t>
            </a:r>
            <a:r>
              <a:rPr sz="2200" spc="-15" dirty="0">
                <a:latin typeface="Calibri"/>
                <a:cs typeface="Calibri"/>
              </a:rPr>
              <a:t>contents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next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higher </a:t>
            </a:r>
            <a:r>
              <a:rPr sz="2200" spc="-10" dirty="0">
                <a:latin typeface="Calibri"/>
                <a:cs typeface="Calibri"/>
              </a:rPr>
              <a:t>location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H-register.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0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E.g: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LHLD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4050H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470"/>
              </a:lnSpc>
              <a:spcBef>
                <a:spcPts val="2065"/>
              </a:spcBef>
            </a:pPr>
            <a:r>
              <a:rPr sz="2200" spc="-5" dirty="0">
                <a:latin typeface="Calibri"/>
                <a:cs typeface="Calibri"/>
              </a:rPr>
              <a:t>Let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consider</a:t>
            </a:r>
            <a:r>
              <a:rPr sz="2200" spc="-5" dirty="0">
                <a:latin typeface="Calibri"/>
                <a:cs typeface="Calibri"/>
              </a:rPr>
              <a:t> one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example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instruction </a:t>
            </a:r>
            <a:r>
              <a:rPr sz="2200" b="1" spc="-10" dirty="0">
                <a:latin typeface="Calibri"/>
                <a:cs typeface="Calibri"/>
              </a:rPr>
              <a:t>LHLD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4050H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2700" marR="2454275" indent="63500">
              <a:lnSpc>
                <a:spcPts val="2400"/>
              </a:lnSpc>
              <a:spcBef>
                <a:spcPts val="110"/>
              </a:spcBef>
            </a:pP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instruction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occupy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3-Bytes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so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3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memory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locations.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First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spc="-15" dirty="0">
                <a:latin typeface="Calibri"/>
                <a:cs typeface="Calibri"/>
              </a:rPr>
              <a:t>contain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opcode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2AH,</a:t>
            </a:r>
            <a:endParaRPr sz="2200">
              <a:latin typeface="Calibri"/>
              <a:cs typeface="Calibri"/>
            </a:endParaRPr>
          </a:p>
          <a:p>
            <a:pPr marL="76200">
              <a:lnSpc>
                <a:spcPts val="2120"/>
              </a:lnSpc>
            </a:pPr>
            <a:r>
              <a:rPr sz="2200" spc="-10" dirty="0">
                <a:latin typeface="Calibri"/>
                <a:cs typeface="Calibri"/>
              </a:rPr>
              <a:t>second Byte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spc="-15" dirty="0">
                <a:latin typeface="Calibri"/>
                <a:cs typeface="Calibri"/>
              </a:rPr>
              <a:t>contain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low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order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address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50H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20"/>
              </a:lnSpc>
            </a:pP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last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contain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high </a:t>
            </a:r>
            <a:r>
              <a:rPr sz="2200" spc="-10" dirty="0">
                <a:latin typeface="Calibri"/>
                <a:cs typeface="Calibri"/>
              </a:rPr>
              <a:t>order address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Byte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40H.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3749548"/>
            <a:ext cx="96805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Let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suppose,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4050H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4051H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memory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locations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holding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values</a:t>
            </a:r>
            <a:r>
              <a:rPr sz="2200" dirty="0">
                <a:latin typeface="Calibri"/>
                <a:cs typeface="Calibri"/>
              </a:rPr>
              <a:t> AAH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BBH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9" y="3978148"/>
            <a:ext cx="7637145" cy="126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20"/>
              </a:lnSpc>
              <a:spcBef>
                <a:spcPts val="100"/>
              </a:spcBef>
            </a:pPr>
            <a:r>
              <a:rPr sz="2200" spc="-20" dirty="0">
                <a:latin typeface="Calibri"/>
                <a:cs typeface="Calibri"/>
              </a:rPr>
              <a:t>respectively.</a:t>
            </a:r>
            <a:endParaRPr sz="2200">
              <a:latin typeface="Calibri"/>
              <a:cs typeface="Calibri"/>
            </a:endParaRPr>
          </a:p>
          <a:p>
            <a:pPr marL="12700" marR="382270">
              <a:lnSpc>
                <a:spcPts val="2300"/>
              </a:lnSpc>
              <a:spcBef>
                <a:spcPts val="240"/>
              </a:spcBef>
            </a:pPr>
            <a:r>
              <a:rPr sz="2200" spc="-5" dirty="0">
                <a:latin typeface="Calibri"/>
                <a:cs typeface="Calibri"/>
              </a:rPr>
              <a:t>Also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HL </a:t>
            </a:r>
            <a:r>
              <a:rPr sz="2200" spc="-10" dirty="0">
                <a:latin typeface="Calibri"/>
                <a:cs typeface="Calibri"/>
              </a:rPr>
              <a:t>register</a:t>
            </a:r>
            <a:r>
              <a:rPr sz="2200" spc="-5" dirty="0">
                <a:latin typeface="Calibri"/>
                <a:cs typeface="Calibri"/>
              </a:rPr>
              <a:t> pair 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containing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initial </a:t>
            </a:r>
            <a:r>
              <a:rPr sz="2200" spc="-15" dirty="0">
                <a:latin typeface="Calibri"/>
                <a:cs typeface="Calibri"/>
              </a:rPr>
              <a:t>value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like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CCH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DDH.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Now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after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execution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LHLD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4050H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instruction,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85"/>
              </a:lnSpc>
            </a:pP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updated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content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</a:t>
            </a:r>
            <a:r>
              <a:rPr sz="2200" spc="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 become</a:t>
            </a:r>
            <a:r>
              <a:rPr sz="2200" dirty="0">
                <a:latin typeface="Calibri"/>
                <a:cs typeface="Calibri"/>
              </a:rPr>
              <a:t> AAH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BBH.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42315"/>
            <a:ext cx="9248775" cy="475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Calibri"/>
                <a:cs typeface="Calibri"/>
              </a:rPr>
              <a:t>14)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SHLD 16-bit address </a:t>
            </a:r>
            <a:r>
              <a:rPr sz="2600" spc="-20" dirty="0">
                <a:latin typeface="Calibri"/>
                <a:cs typeface="Calibri"/>
              </a:rPr>
              <a:t>(store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HL</a:t>
            </a:r>
            <a:r>
              <a:rPr sz="2600" spc="-10" dirty="0">
                <a:latin typeface="Calibri"/>
                <a:cs typeface="Calibri"/>
              </a:rPr>
              <a:t> directly)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Opposite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20" dirty="0">
                <a:latin typeface="Calibri"/>
                <a:cs typeface="Calibri"/>
              </a:rPr>
              <a:t> LHLD.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1035"/>
              </a:spcBef>
              <a:buFont typeface="Arial MT"/>
              <a:buChar char="•"/>
              <a:tabLst>
                <a:tab pos="389890" algn="l"/>
                <a:tab pos="390525" algn="l"/>
              </a:tabLst>
            </a:pPr>
            <a:r>
              <a:rPr dirty="0"/>
              <a:t>	</a:t>
            </a:r>
            <a:r>
              <a:rPr sz="2600" spc="-10" dirty="0">
                <a:latin typeface="Calibri"/>
                <a:cs typeface="Calibri"/>
              </a:rPr>
              <a:t>Stores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contents</a:t>
            </a:r>
            <a:r>
              <a:rPr sz="2600" dirty="0">
                <a:latin typeface="Calibri"/>
                <a:cs typeface="Calibri"/>
              </a:rPr>
              <a:t> 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L-register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memory </a:t>
            </a:r>
            <a:r>
              <a:rPr sz="2600" spc="-10" dirty="0">
                <a:latin typeface="Calibri"/>
                <a:cs typeface="Calibri"/>
              </a:rPr>
              <a:t>location</a:t>
            </a:r>
            <a:r>
              <a:rPr sz="2600" spc="-5" dirty="0">
                <a:latin typeface="Calibri"/>
                <a:cs typeface="Calibri"/>
              </a:rPr>
              <a:t> and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contents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H- </a:t>
            </a:r>
            <a:r>
              <a:rPr sz="2600" spc="-15" dirty="0">
                <a:latin typeface="Calibri"/>
                <a:cs typeface="Calibri"/>
              </a:rPr>
              <a:t>register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next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higher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memory </a:t>
            </a:r>
            <a:r>
              <a:rPr sz="2600" spc="-10" dirty="0">
                <a:latin typeface="Calibri"/>
                <a:cs typeface="Calibri"/>
              </a:rPr>
              <a:t>location.</a:t>
            </a:r>
            <a:endParaRPr sz="2600">
              <a:latin typeface="Calibri"/>
              <a:cs typeface="Calibri"/>
            </a:endParaRPr>
          </a:p>
          <a:p>
            <a:pPr marL="390525" indent="-37782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89890" algn="l"/>
                <a:tab pos="390525" algn="l"/>
              </a:tabLst>
            </a:pP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10" dirty="0">
                <a:latin typeface="Calibri"/>
                <a:cs typeface="Calibri"/>
              </a:rPr>
              <a:t>.g.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LXI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9500H</a:t>
            </a:r>
            <a:endParaRPr sz="2600">
              <a:latin typeface="Calibri"/>
              <a:cs typeface="Calibri"/>
            </a:endParaRPr>
          </a:p>
          <a:p>
            <a:pPr marL="982344">
              <a:lnSpc>
                <a:spcPct val="100000"/>
              </a:lnSpc>
              <a:spcBef>
                <a:spcPts val="70"/>
              </a:spcBef>
              <a:tabLst>
                <a:tab pos="3674745" algn="l"/>
                <a:tab pos="5715000" algn="l"/>
              </a:tabLst>
            </a:pPr>
            <a:r>
              <a:rPr sz="2600" dirty="0">
                <a:latin typeface="Calibri"/>
                <a:cs typeface="Calibri"/>
              </a:rPr>
              <a:t>SHLD </a:t>
            </a:r>
            <a:r>
              <a:rPr sz="2600" spc="-10" dirty="0">
                <a:latin typeface="Calibri"/>
                <a:cs typeface="Calibri"/>
              </a:rPr>
              <a:t>8500H	</a:t>
            </a:r>
            <a:r>
              <a:rPr sz="2600" spc="-5" dirty="0">
                <a:latin typeface="Calibri"/>
                <a:cs typeface="Calibri"/>
              </a:rPr>
              <a:t>[8500]=00	[8501]=95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b="1" spc="-10" dirty="0">
                <a:latin typeface="Calibri"/>
                <a:cs typeface="Calibri"/>
              </a:rPr>
              <a:t>15)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XCHG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(Exchange)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Exchanges </a:t>
            </a:r>
            <a:r>
              <a:rPr sz="2600" dirty="0">
                <a:latin typeface="Calibri"/>
                <a:cs typeface="Calibri"/>
              </a:rPr>
              <a:t>DE </a:t>
            </a:r>
            <a:r>
              <a:rPr sz="2600" spc="-5" dirty="0">
                <a:latin typeface="Calibri"/>
                <a:cs typeface="Calibri"/>
              </a:rPr>
              <a:t>pair</a:t>
            </a:r>
            <a:r>
              <a:rPr sz="2600" dirty="0">
                <a:latin typeface="Calibri"/>
                <a:cs typeface="Calibri"/>
              </a:rPr>
              <a:t> with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HL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pair.</a:t>
            </a:r>
            <a:endParaRPr sz="2600">
              <a:latin typeface="Calibri"/>
              <a:cs typeface="Calibri"/>
            </a:endParaRPr>
          </a:p>
          <a:p>
            <a:pPr marL="86995">
              <a:lnSpc>
                <a:spcPct val="100000"/>
              </a:lnSpc>
              <a:spcBef>
                <a:spcPts val="75"/>
              </a:spcBef>
            </a:pPr>
            <a:r>
              <a:rPr sz="2600" dirty="0">
                <a:latin typeface="Calibri"/>
                <a:cs typeface="Calibri"/>
              </a:rPr>
              <a:t>E.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g.</a:t>
            </a:r>
            <a:endParaRPr sz="2600">
              <a:latin typeface="Calibri"/>
              <a:cs typeface="Calibri"/>
            </a:endParaRPr>
          </a:p>
          <a:p>
            <a:pPr marL="12700" marR="7524750">
              <a:lnSpc>
                <a:spcPct val="102299"/>
              </a:lnSpc>
              <a:spcBef>
                <a:spcPts val="20"/>
              </a:spcBef>
            </a:pPr>
            <a:r>
              <a:rPr sz="2600" spc="-5" dirty="0">
                <a:latin typeface="Calibri"/>
                <a:cs typeface="Calibri"/>
              </a:rPr>
              <a:t>LXI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7500H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LXI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D,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9532H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966716"/>
            <a:ext cx="7791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75" dirty="0">
                <a:latin typeface="Calibri"/>
                <a:cs typeface="Calibri"/>
              </a:rPr>
              <a:t>X</a:t>
            </a:r>
            <a:r>
              <a:rPr sz="2600" dirty="0">
                <a:latin typeface="Calibri"/>
                <a:cs typeface="Calibri"/>
              </a:rPr>
              <a:t>C</a:t>
            </a:r>
            <a:r>
              <a:rPr sz="2600" spc="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G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4609" y="4966716"/>
            <a:ext cx="3276600" cy="8274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80010" marR="5080" indent="-67945">
              <a:lnSpc>
                <a:spcPct val="102299"/>
              </a:lnSpc>
              <a:spcBef>
                <a:spcPts val="25"/>
              </a:spcBef>
            </a:pPr>
            <a:r>
              <a:rPr sz="2600" dirty="0">
                <a:latin typeface="Calibri"/>
                <a:cs typeface="Calibri"/>
              </a:rPr>
              <a:t>H= </a:t>
            </a:r>
            <a:r>
              <a:rPr sz="2600" spc="-10" dirty="0">
                <a:latin typeface="Calibri"/>
                <a:cs typeface="Calibri"/>
              </a:rPr>
              <a:t>75, </a:t>
            </a:r>
            <a:r>
              <a:rPr sz="2600" spc="-5" dirty="0">
                <a:latin typeface="Calibri"/>
                <a:cs typeface="Calibri"/>
              </a:rPr>
              <a:t>L=00 ,D=95, </a:t>
            </a:r>
            <a:r>
              <a:rPr sz="2600" dirty="0">
                <a:latin typeface="Calibri"/>
                <a:cs typeface="Calibri"/>
              </a:rPr>
              <a:t>E=32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H=95,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L=32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D=75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E=00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4104"/>
            <a:ext cx="661670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0" dirty="0">
                <a:solidFill>
                  <a:srgbClr val="FF0000"/>
                </a:solidFill>
                <a:latin typeface="Calibri Light"/>
                <a:cs typeface="Calibri Light"/>
              </a:rPr>
              <a:t>Arithmetic</a:t>
            </a:r>
            <a:r>
              <a:rPr sz="4300" spc="-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30" dirty="0">
                <a:solidFill>
                  <a:srgbClr val="FF0000"/>
                </a:solidFill>
                <a:latin typeface="Calibri Light"/>
                <a:cs typeface="Calibri Light"/>
              </a:rPr>
              <a:t>group</a:t>
            </a:r>
            <a:r>
              <a:rPr sz="4300" spc="-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FF0000"/>
                </a:solidFill>
                <a:latin typeface="Calibri Light"/>
                <a:cs typeface="Calibri Light"/>
              </a:rPr>
              <a:t>Instructions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420" y="4545746"/>
            <a:ext cx="7029450" cy="1631314"/>
          </a:xfrm>
          <a:custGeom>
            <a:avLst/>
            <a:gdLst/>
            <a:ahLst/>
            <a:cxnLst/>
            <a:rect l="l" t="t" r="r" b="b"/>
            <a:pathLst>
              <a:path w="7029450" h="1631314">
                <a:moveTo>
                  <a:pt x="7029167" y="0"/>
                </a:moveTo>
                <a:lnTo>
                  <a:pt x="0" y="0"/>
                </a:lnTo>
                <a:lnTo>
                  <a:pt x="0" y="1631216"/>
                </a:lnTo>
                <a:lnTo>
                  <a:pt x="7029167" y="1631216"/>
                </a:lnTo>
                <a:lnTo>
                  <a:pt x="70291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795779"/>
            <a:ext cx="9760585" cy="40519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2827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8085 </a:t>
            </a:r>
            <a:r>
              <a:rPr sz="2800" spc="-10" dirty="0">
                <a:latin typeface="Calibri"/>
                <a:cs typeface="Calibri"/>
              </a:rPr>
              <a:t>microprocessor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various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arithmetic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addition,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subtraction,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increment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decrement.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120"/>
              </a:lnSpc>
              <a:spcBef>
                <a:spcPts val="8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effect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flags.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After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arithmetic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operations,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contents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flags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changed.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5" dirty="0">
                <a:latin typeface="Calibri"/>
                <a:cs typeface="Calibri"/>
              </a:rPr>
              <a:t>These arithmetic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spc="-5" dirty="0">
                <a:latin typeface="Calibri"/>
                <a:cs typeface="Calibri"/>
              </a:rPr>
              <a:t> mnemonics.</a:t>
            </a:r>
            <a:endParaRPr sz="2800">
              <a:latin typeface="Calibri"/>
              <a:cs typeface="Calibri"/>
            </a:endParaRPr>
          </a:p>
          <a:p>
            <a:pPr marL="466725" indent="-454025">
              <a:lnSpc>
                <a:spcPct val="100000"/>
              </a:lnSpc>
              <a:spcBef>
                <a:spcPts val="650"/>
              </a:spcBef>
              <a:buAutoNum type="arabicParenR"/>
              <a:tabLst>
                <a:tab pos="466090" algn="l"/>
                <a:tab pos="466725" algn="l"/>
              </a:tabLst>
            </a:pPr>
            <a:r>
              <a:rPr sz="2800" b="1" spc="-5" dirty="0">
                <a:latin typeface="Calibri"/>
                <a:cs typeface="Calibri"/>
              </a:rPr>
              <a:t>ADD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R/M</a:t>
            </a:r>
            <a:endParaRPr sz="2800">
              <a:latin typeface="Calibri"/>
              <a:cs typeface="Calibri"/>
            </a:endParaRPr>
          </a:p>
          <a:p>
            <a:pPr marL="336550" lvl="1" indent="-227329">
              <a:lnSpc>
                <a:spcPts val="1910"/>
              </a:lnSpc>
              <a:spcBef>
                <a:spcPts val="2615"/>
              </a:spcBef>
              <a:buFont typeface="Arial MT"/>
              <a:buChar char="–"/>
              <a:tabLst>
                <a:tab pos="337185" algn="l"/>
              </a:tabLst>
            </a:pPr>
            <a:r>
              <a:rPr sz="1600" dirty="0">
                <a:latin typeface="Calibri"/>
                <a:cs typeface="Calibri"/>
              </a:rPr>
              <a:t>1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byte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instruction.</a:t>
            </a:r>
            <a:endParaRPr sz="1600">
              <a:latin typeface="Calibri"/>
              <a:cs typeface="Calibri"/>
            </a:endParaRPr>
          </a:p>
          <a:p>
            <a:pPr marL="109855" marR="2980055" lvl="1">
              <a:lnSpc>
                <a:spcPts val="1900"/>
              </a:lnSpc>
              <a:spcBef>
                <a:spcPts val="70"/>
              </a:spcBef>
              <a:buFont typeface="Arial MT"/>
              <a:buChar char="–"/>
              <a:tabLst>
                <a:tab pos="337185" algn="l"/>
              </a:tabLst>
            </a:pPr>
            <a:r>
              <a:rPr sz="1600" spc="-5" dirty="0">
                <a:latin typeface="Calibri"/>
                <a:cs typeface="Calibri"/>
              </a:rPr>
              <a:t>Adds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contents</a:t>
            </a:r>
            <a:r>
              <a:rPr sz="1600" dirty="0">
                <a:latin typeface="Calibri"/>
                <a:cs typeface="Calibri"/>
              </a:rPr>
              <a:t> of </a:t>
            </a:r>
            <a:r>
              <a:rPr sz="1600" spc="-5" dirty="0">
                <a:latin typeface="Calibri"/>
                <a:cs typeface="Calibri"/>
              </a:rPr>
              <a:t>register/memory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contents</a:t>
            </a:r>
            <a:r>
              <a:rPr sz="1600" dirty="0">
                <a:latin typeface="Calibri"/>
                <a:cs typeface="Calibri"/>
              </a:rPr>
              <a:t> of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accumulator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stores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result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spc="-20" dirty="0">
                <a:latin typeface="Calibri"/>
                <a:cs typeface="Calibri"/>
              </a:rPr>
              <a:t>accumulator.</a:t>
            </a:r>
            <a:endParaRPr sz="1600">
              <a:latin typeface="Calibri"/>
              <a:cs typeface="Calibri"/>
            </a:endParaRPr>
          </a:p>
          <a:p>
            <a:pPr marL="336550" lvl="1" indent="-227329">
              <a:lnSpc>
                <a:spcPts val="1855"/>
              </a:lnSpc>
              <a:buFont typeface="Arial MT"/>
              <a:buChar char="–"/>
              <a:tabLst>
                <a:tab pos="337185" algn="l"/>
                <a:tab pos="1542415" algn="l"/>
                <a:tab pos="2181225" algn="l"/>
              </a:tabLst>
            </a:pPr>
            <a:r>
              <a:rPr sz="1600" dirty="0">
                <a:latin typeface="Calibri"/>
                <a:cs typeface="Calibri"/>
              </a:rPr>
              <a:t>E.</a:t>
            </a:r>
            <a:r>
              <a:rPr sz="1600" spc="-5" dirty="0">
                <a:latin typeface="Calibri"/>
                <a:cs typeface="Calibri"/>
              </a:rPr>
              <a:t> g.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Add</a:t>
            </a:r>
            <a:r>
              <a:rPr sz="1600" dirty="0">
                <a:latin typeface="Calibri"/>
                <a:cs typeface="Calibri"/>
              </a:rPr>
              <a:t> B;	A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dirty="0">
                <a:latin typeface="Wingdings"/>
                <a:cs typeface="Wingdings"/>
              </a:rPr>
              <a:t>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Calibri"/>
                <a:cs typeface="Calibri"/>
              </a:rPr>
              <a:t>[A]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+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[B]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937" y="174625"/>
            <a:ext cx="126999" cy="2159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4243"/>
            <a:ext cx="2499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2800" b="1" dirty="0">
                <a:latin typeface="Calibri"/>
                <a:cs typeface="Calibri"/>
              </a:rPr>
              <a:t>2)	</a:t>
            </a:r>
            <a:r>
              <a:rPr sz="2800" b="1" spc="-5" dirty="0">
                <a:latin typeface="Calibri"/>
                <a:cs typeface="Calibri"/>
              </a:rPr>
              <a:t>ADI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8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bit</a:t>
            </a:r>
            <a:r>
              <a:rPr sz="2800" b="1" spc="-15" dirty="0">
                <a:latin typeface="Calibri"/>
                <a:cs typeface="Calibri"/>
              </a:rPr>
              <a:t> data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0426" y="1995956"/>
            <a:ext cx="2913380" cy="892810"/>
          </a:xfrm>
          <a:custGeom>
            <a:avLst/>
            <a:gdLst/>
            <a:ahLst/>
            <a:cxnLst/>
            <a:rect l="l" t="t" r="r" b="b"/>
            <a:pathLst>
              <a:path w="2913379" h="892810">
                <a:moveTo>
                  <a:pt x="2912977" y="0"/>
                </a:moveTo>
                <a:lnTo>
                  <a:pt x="0" y="0"/>
                </a:lnTo>
                <a:lnTo>
                  <a:pt x="0" y="892552"/>
                </a:lnTo>
                <a:lnTo>
                  <a:pt x="2912977" y="892552"/>
                </a:lnTo>
                <a:lnTo>
                  <a:pt x="29129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597915"/>
            <a:ext cx="10350500" cy="48780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2</a:t>
            </a:r>
            <a:r>
              <a:rPr sz="2800" spc="-10" dirty="0">
                <a:latin typeface="Calibri"/>
                <a:cs typeface="Calibri"/>
              </a:rPr>
              <a:t> byte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</a:t>
            </a:r>
            <a:r>
              <a:rPr sz="2800" spc="-10" dirty="0">
                <a:latin typeface="Calibri"/>
                <a:cs typeface="Calibri"/>
              </a:rPr>
              <a:t> immediate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100"/>
              </a:lnSpc>
              <a:spcBef>
                <a:spcPts val="96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Adds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8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accumulator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stores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accumulator</a:t>
            </a:r>
            <a:r>
              <a:rPr sz="2800" dirty="0">
                <a:latin typeface="Calibri"/>
                <a:cs typeface="Calibri"/>
              </a:rPr>
              <a:t> .</a:t>
            </a:r>
            <a:endParaRPr sz="2800">
              <a:latin typeface="Calibri"/>
              <a:cs typeface="Calibri"/>
            </a:endParaRPr>
          </a:p>
          <a:p>
            <a:pPr marL="624840">
              <a:lnSpc>
                <a:spcPct val="100000"/>
              </a:lnSpc>
              <a:spcBef>
                <a:spcPts val="2215"/>
              </a:spcBef>
              <a:tabLst>
                <a:tab pos="2019300" algn="l"/>
                <a:tab pos="2658110" algn="l"/>
              </a:tabLst>
            </a:pPr>
            <a:r>
              <a:rPr sz="1600" dirty="0">
                <a:latin typeface="Calibri"/>
                <a:cs typeface="Calibri"/>
              </a:rPr>
              <a:t>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ADI </a:t>
            </a:r>
            <a:r>
              <a:rPr sz="1600" dirty="0">
                <a:latin typeface="Calibri"/>
                <a:cs typeface="Calibri"/>
              </a:rPr>
              <a:t>9BH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;	A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dirty="0">
                <a:latin typeface="Wingdings"/>
                <a:cs typeface="Wingdings"/>
              </a:rPr>
              <a:t>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dirty="0">
                <a:latin typeface="Calibri"/>
                <a:cs typeface="Calibri"/>
              </a:rPr>
              <a:t>A+9BH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3)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SUB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R/M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1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subtract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instruction.</a:t>
            </a:r>
            <a:endParaRPr sz="2800">
              <a:latin typeface="Calibri"/>
              <a:cs typeface="Calibri"/>
            </a:endParaRPr>
          </a:p>
          <a:p>
            <a:pPr marL="241300" marR="349250" indent="-228600">
              <a:lnSpc>
                <a:spcPts val="30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Subtracts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contents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specified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dirty="0">
                <a:latin typeface="Calibri"/>
                <a:cs typeface="Calibri"/>
              </a:rPr>
              <a:t> /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 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contents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accumulator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stores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result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accumulator.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241300" algn="l"/>
                <a:tab pos="1068705" algn="l"/>
                <a:tab pos="1773555" algn="l"/>
              </a:tabLst>
            </a:pPr>
            <a:r>
              <a:rPr sz="2800" spc="-5" dirty="0">
                <a:latin typeface="Calibri"/>
                <a:cs typeface="Calibri"/>
              </a:rPr>
              <a:t>SUB	</a:t>
            </a:r>
            <a:r>
              <a:rPr sz="2800" dirty="0">
                <a:latin typeface="Calibri"/>
                <a:cs typeface="Calibri"/>
              </a:rPr>
              <a:t>D	;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5" dirty="0">
                <a:latin typeface="Wingdings"/>
                <a:cs typeface="Wingdings"/>
              </a:rPr>
              <a:t>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A-D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175" y="0"/>
            <a:ext cx="127000" cy="1948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539" y="239268"/>
            <a:ext cx="10309860" cy="580453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66700" marR="411480" indent="-228600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266700" algn="l"/>
              </a:tabLst>
            </a:pPr>
            <a:r>
              <a:rPr sz="2600" spc="-5" dirty="0">
                <a:latin typeface="Calibri"/>
                <a:cs typeface="Calibri"/>
              </a:rPr>
              <a:t>It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provides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five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hardware</a:t>
            </a:r>
            <a:r>
              <a:rPr sz="2600" spc="-10" dirty="0">
                <a:latin typeface="Calibri"/>
                <a:cs typeface="Calibri"/>
              </a:rPr>
              <a:t> interrupts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: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70" dirty="0">
                <a:latin typeface="Calibri"/>
                <a:cs typeface="Calibri"/>
              </a:rPr>
              <a:t>TRAP,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RST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7.5,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RST</a:t>
            </a:r>
            <a:r>
              <a:rPr sz="2600" spc="-5" dirty="0">
                <a:latin typeface="Calibri"/>
                <a:cs typeface="Calibri"/>
              </a:rPr>
              <a:t> 6.5,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RST</a:t>
            </a:r>
            <a:r>
              <a:rPr sz="2600" spc="-5" dirty="0">
                <a:latin typeface="Calibri"/>
                <a:cs typeface="Calibri"/>
              </a:rPr>
              <a:t> 5.5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INTR.</a:t>
            </a:r>
            <a:endParaRPr sz="2600">
              <a:latin typeface="Calibri"/>
              <a:cs typeface="Calibri"/>
            </a:endParaRPr>
          </a:p>
          <a:p>
            <a:pPr marL="2667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66700" algn="l"/>
              </a:tabLst>
            </a:pPr>
            <a:r>
              <a:rPr sz="2600" spc="-5" dirty="0">
                <a:latin typeface="Calibri"/>
                <a:cs typeface="Calibri"/>
              </a:rPr>
              <a:t>It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serial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I/O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control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which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allows</a:t>
            </a:r>
            <a:r>
              <a:rPr sz="2600" spc="-10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6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serial</a:t>
            </a:r>
            <a:r>
              <a:rPr sz="2600" u="heavy" spc="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 </a:t>
            </a:r>
            <a:r>
              <a:rPr sz="26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communication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  <a:p>
            <a:pPr marL="266700" marR="484505" indent="-228600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66700" algn="l"/>
              </a:tabLst>
            </a:pPr>
            <a:r>
              <a:rPr sz="2600" spc="-5" dirty="0">
                <a:latin typeface="Calibri"/>
                <a:cs typeface="Calibri"/>
              </a:rPr>
              <a:t>It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provides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control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signals (IO/M,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RD,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WR)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control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cycles,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hence</a:t>
            </a:r>
            <a:r>
              <a:rPr sz="2600" spc="-10" dirty="0">
                <a:latin typeface="Calibri"/>
                <a:cs typeface="Calibri"/>
              </a:rPr>
              <a:t> external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bus </a:t>
            </a:r>
            <a:r>
              <a:rPr sz="2600" spc="-15" dirty="0">
                <a:latin typeface="Calibri"/>
                <a:cs typeface="Calibri"/>
              </a:rPr>
              <a:t>controller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not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required.</a:t>
            </a:r>
            <a:endParaRPr sz="2600">
              <a:latin typeface="Calibri"/>
              <a:cs typeface="Calibri"/>
            </a:endParaRPr>
          </a:p>
          <a:p>
            <a:pPr marL="266700" marR="113030" indent="-228600">
              <a:lnSpc>
                <a:spcPct val="79200"/>
              </a:lnSpc>
              <a:spcBef>
                <a:spcPts val="1030"/>
              </a:spcBef>
              <a:buFont typeface="Arial MT"/>
              <a:buChar char="•"/>
              <a:tabLst>
                <a:tab pos="2667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external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hardware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(another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microprocessor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 </a:t>
            </a:r>
            <a:r>
              <a:rPr sz="2600" spc="-10" dirty="0">
                <a:latin typeface="Calibri"/>
                <a:cs typeface="Calibri"/>
              </a:rPr>
              <a:t>equivalent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master)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detect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which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machine</a:t>
            </a:r>
            <a:r>
              <a:rPr sz="2600" spc="-10" dirty="0">
                <a:latin typeface="Calibri"/>
                <a:cs typeface="Calibri"/>
              </a:rPr>
              <a:t> cycle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microprocessor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executing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status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signals (IO/M,</a:t>
            </a:r>
            <a:r>
              <a:rPr sz="2600" dirty="0">
                <a:latin typeface="Calibri"/>
                <a:cs typeface="Calibri"/>
              </a:rPr>
              <a:t> S</a:t>
            </a:r>
            <a:r>
              <a:rPr sz="2550" baseline="-16339" dirty="0">
                <a:latin typeface="Calibri"/>
                <a:cs typeface="Calibri"/>
              </a:rPr>
              <a:t>0</a:t>
            </a:r>
            <a:r>
              <a:rPr sz="2600" dirty="0">
                <a:latin typeface="Calibri"/>
                <a:cs typeface="Calibri"/>
              </a:rPr>
              <a:t>, S</a:t>
            </a:r>
            <a:r>
              <a:rPr sz="2550" baseline="-16339" dirty="0">
                <a:latin typeface="Calibri"/>
                <a:cs typeface="Calibri"/>
              </a:rPr>
              <a:t>1</a:t>
            </a:r>
            <a:r>
              <a:rPr sz="2600" dirty="0">
                <a:latin typeface="Calibri"/>
                <a:cs typeface="Calibri"/>
              </a:rPr>
              <a:t>).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This </a:t>
            </a:r>
            <a:r>
              <a:rPr sz="2600" spc="-15" dirty="0">
                <a:latin typeface="Calibri"/>
                <a:cs typeface="Calibri"/>
              </a:rPr>
              <a:t>Features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8085 Microprocessor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very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useful </a:t>
            </a:r>
            <a:r>
              <a:rPr sz="2600" spc="-5" dirty="0">
                <a:latin typeface="Calibri"/>
                <a:cs typeface="Calibri"/>
              </a:rPr>
              <a:t> when </a:t>
            </a:r>
            <a:r>
              <a:rPr sz="2600" spc="-10" dirty="0">
                <a:latin typeface="Calibri"/>
                <a:cs typeface="Calibri"/>
              </a:rPr>
              <a:t>more</a:t>
            </a:r>
            <a:r>
              <a:rPr sz="2600" spc="-5" dirty="0">
                <a:latin typeface="Calibri"/>
                <a:cs typeface="Calibri"/>
              </a:rPr>
              <a:t> than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 </a:t>
            </a:r>
            <a:r>
              <a:rPr sz="2600" spc="-15" dirty="0">
                <a:latin typeface="Calibri"/>
                <a:cs typeface="Calibri"/>
              </a:rPr>
              <a:t>processors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using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common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system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resources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(memory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I/O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devices).</a:t>
            </a:r>
            <a:endParaRPr sz="2600">
              <a:latin typeface="Calibri"/>
              <a:cs typeface="Calibri"/>
            </a:endParaRPr>
          </a:p>
          <a:p>
            <a:pPr marL="266700" marR="30480" indent="-228600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66700" algn="l"/>
              </a:tabLst>
            </a:pPr>
            <a:r>
              <a:rPr sz="2600" spc="-5" dirty="0">
                <a:latin typeface="Calibri"/>
                <a:cs typeface="Calibri"/>
              </a:rPr>
              <a:t>It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has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mechanism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which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possible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increase </a:t>
            </a:r>
            <a:r>
              <a:rPr sz="2600" dirty="0">
                <a:latin typeface="Calibri"/>
                <a:cs typeface="Calibri"/>
              </a:rPr>
              <a:t>its </a:t>
            </a:r>
            <a:r>
              <a:rPr sz="2600" spc="-10" dirty="0">
                <a:latin typeface="Calibri"/>
                <a:cs typeface="Calibri"/>
              </a:rPr>
              <a:t>interrupt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handling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capacity.</a:t>
            </a:r>
            <a:endParaRPr sz="2600">
              <a:latin typeface="Calibri"/>
              <a:cs typeface="Calibri"/>
            </a:endParaRPr>
          </a:p>
          <a:p>
            <a:pPr marL="266700" marR="142240" indent="-228600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667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8085 </a:t>
            </a:r>
            <a:r>
              <a:rPr sz="2600" spc="-5" dirty="0">
                <a:latin typeface="Calibri"/>
                <a:cs typeface="Calibri"/>
              </a:rPr>
              <a:t>has</a:t>
            </a:r>
            <a:r>
              <a:rPr sz="2600" dirty="0">
                <a:latin typeface="Calibri"/>
                <a:cs typeface="Calibri"/>
              </a:rPr>
              <a:t> an</a:t>
            </a:r>
            <a:r>
              <a:rPr sz="2600" spc="-5" dirty="0">
                <a:latin typeface="Calibri"/>
                <a:cs typeface="Calibri"/>
              </a:rPr>
              <a:t> ability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share </a:t>
            </a:r>
            <a:r>
              <a:rPr sz="2600" spc="-30" dirty="0">
                <a:latin typeface="Calibri"/>
                <a:cs typeface="Calibri"/>
              </a:rPr>
              <a:t>system</a:t>
            </a:r>
            <a:r>
              <a:rPr sz="2600" spc="-5" dirty="0">
                <a:latin typeface="Calibri"/>
                <a:cs typeface="Calibri"/>
              </a:rPr>
              <a:t> bus</a:t>
            </a:r>
            <a:r>
              <a:rPr sz="2600" dirty="0">
                <a:latin typeface="Calibri"/>
                <a:cs typeface="Calibri"/>
              </a:rPr>
              <a:t> with</a:t>
            </a:r>
            <a:r>
              <a:rPr sz="2600" spc="-5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6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Direct</a:t>
            </a:r>
            <a:r>
              <a:rPr sz="2600" u="heavy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 Memory </a:t>
            </a:r>
            <a:r>
              <a:rPr sz="2600" u="heavy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Access </a:t>
            </a:r>
            <a:r>
              <a:rPr sz="2600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600" u="heavy" spc="-3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controller.</a:t>
            </a:r>
            <a:r>
              <a:rPr sz="2600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This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Features</a:t>
            </a:r>
            <a:r>
              <a:rPr sz="2600" dirty="0">
                <a:latin typeface="Calibri"/>
                <a:cs typeface="Calibri"/>
              </a:rPr>
              <a:t> 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8085 Microprocessor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allows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transfer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large </a:t>
            </a:r>
            <a:r>
              <a:rPr sz="2600" spc="-10" dirty="0">
                <a:latin typeface="Calibri"/>
                <a:cs typeface="Calibri"/>
              </a:rPr>
              <a:t> amount</a:t>
            </a:r>
            <a:r>
              <a:rPr sz="2600" dirty="0">
                <a:latin typeface="Calibri"/>
                <a:cs typeface="Calibri"/>
              </a:rPr>
              <a:t> 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from</a:t>
            </a:r>
            <a:r>
              <a:rPr sz="2600" spc="-5" dirty="0">
                <a:latin typeface="Calibri"/>
                <a:cs typeface="Calibri"/>
              </a:rPr>
              <a:t> I/O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device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memory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from</a:t>
            </a:r>
            <a:r>
              <a:rPr sz="2600" spc="-5" dirty="0">
                <a:latin typeface="Calibri"/>
                <a:cs typeface="Calibri"/>
              </a:rPr>
              <a:t> memory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I/O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device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high </a:t>
            </a:r>
            <a:r>
              <a:rPr sz="2600" spc="-10" dirty="0">
                <a:latin typeface="Calibri"/>
                <a:cs typeface="Calibri"/>
              </a:rPr>
              <a:t>speeds.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04723"/>
            <a:ext cx="2459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090" algn="l"/>
              </a:tabLst>
            </a:pPr>
            <a:r>
              <a:rPr sz="2800" b="1" dirty="0">
                <a:latin typeface="Calibri"/>
                <a:cs typeface="Calibri"/>
              </a:rPr>
              <a:t>4)	</a:t>
            </a:r>
            <a:r>
              <a:rPr sz="2800" b="1" spc="-5" dirty="0">
                <a:latin typeface="Calibri"/>
                <a:cs typeface="Calibri"/>
              </a:rPr>
              <a:t>SUI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8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bit</a:t>
            </a:r>
            <a:r>
              <a:rPr sz="2800" b="1" spc="-15" dirty="0">
                <a:latin typeface="Calibri"/>
                <a:cs typeface="Calibri"/>
              </a:rPr>
              <a:t> data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7364" y="2290226"/>
            <a:ext cx="5056505" cy="1139190"/>
          </a:xfrm>
          <a:custGeom>
            <a:avLst/>
            <a:gdLst/>
            <a:ahLst/>
            <a:cxnLst/>
            <a:rect l="l" t="t" r="r" b="b"/>
            <a:pathLst>
              <a:path w="5056505" h="1139189">
                <a:moveTo>
                  <a:pt x="5056192" y="0"/>
                </a:moveTo>
                <a:lnTo>
                  <a:pt x="0" y="0"/>
                </a:lnTo>
                <a:lnTo>
                  <a:pt x="0" y="1138773"/>
                </a:lnTo>
                <a:lnTo>
                  <a:pt x="5056192" y="1138773"/>
                </a:lnTo>
                <a:lnTo>
                  <a:pt x="50561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631443"/>
            <a:ext cx="10224770" cy="44577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2</a:t>
            </a:r>
            <a:r>
              <a:rPr sz="2800" spc="-10" dirty="0">
                <a:latin typeface="Calibri"/>
                <a:cs typeface="Calibri"/>
              </a:rPr>
              <a:t> byte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subtract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immediate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instruction.</a:t>
            </a:r>
            <a:endParaRPr sz="2800">
              <a:latin typeface="Calibri"/>
              <a:cs typeface="Calibri"/>
            </a:endParaRPr>
          </a:p>
          <a:p>
            <a:pPr marL="241300" marR="717550" indent="-228600">
              <a:lnSpc>
                <a:spcPts val="2710"/>
              </a:lnSpc>
              <a:spcBef>
                <a:spcPts val="9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Subtracts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8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contents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accumulator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stores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accumulator.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300">
              <a:latin typeface="Calibri"/>
              <a:cs typeface="Calibri"/>
            </a:endParaRPr>
          </a:p>
          <a:p>
            <a:pPr marL="561340">
              <a:lnSpc>
                <a:spcPct val="100000"/>
              </a:lnSpc>
              <a:tabLst>
                <a:tab pos="2468245" algn="l"/>
                <a:tab pos="2762885" algn="l"/>
                <a:tab pos="3180715" algn="l"/>
                <a:tab pos="4039870" algn="l"/>
              </a:tabLst>
            </a:pPr>
            <a:r>
              <a:rPr sz="3200" spc="-5" dirty="0">
                <a:latin typeface="Calibri"/>
                <a:cs typeface="Calibri"/>
              </a:rPr>
              <a:t>SUI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D3H	;	A	</a:t>
            </a:r>
            <a:r>
              <a:rPr sz="3200" dirty="0">
                <a:latin typeface="Wingdings"/>
                <a:cs typeface="Wingdings"/>
              </a:rPr>
              <a:t>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D3H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25"/>
              </a:spcBef>
              <a:tabLst>
                <a:tab pos="466090" algn="l"/>
              </a:tabLst>
            </a:pPr>
            <a:r>
              <a:rPr sz="2800" b="1" dirty="0">
                <a:latin typeface="Calibri"/>
                <a:cs typeface="Calibri"/>
              </a:rPr>
              <a:t>5)	INR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R/M,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DCR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R/M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1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 increment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decrement </a:t>
            </a:r>
            <a:r>
              <a:rPr sz="2800" spc="-5" dirty="0">
                <a:latin typeface="Calibri"/>
                <a:cs typeface="Calibri"/>
              </a:rPr>
              <a:t>instructions.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269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Increase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decrease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contents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R(register)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M(memory)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1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respectively.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075" y="0"/>
            <a:ext cx="127000" cy="1174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6809" y="4946430"/>
            <a:ext cx="568960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7084"/>
            <a:ext cx="9985375" cy="49269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466090" algn="l"/>
              </a:tabLst>
            </a:pPr>
            <a:r>
              <a:rPr sz="2800" b="1" dirty="0">
                <a:latin typeface="Calibri"/>
                <a:cs typeface="Calibri"/>
              </a:rPr>
              <a:t>6)	INX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Rp,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DCX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RP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Increase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decrease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pair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1.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Acts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16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counter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2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registers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No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flags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affected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466090" algn="l"/>
              </a:tabLst>
            </a:pPr>
            <a:r>
              <a:rPr sz="2800" b="1" dirty="0">
                <a:latin typeface="Calibri"/>
                <a:cs typeface="Calibri"/>
              </a:rPr>
              <a:t>7)	</a:t>
            </a:r>
            <a:r>
              <a:rPr sz="2800" b="1" spc="-5" dirty="0">
                <a:latin typeface="Calibri"/>
                <a:cs typeface="Calibri"/>
              </a:rPr>
              <a:t>ADC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R/M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and </a:t>
            </a:r>
            <a:r>
              <a:rPr sz="2800" b="1" spc="-10" dirty="0">
                <a:latin typeface="Calibri"/>
                <a:cs typeface="Calibri"/>
              </a:rPr>
              <a:t>ACI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8-bit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data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spc="-5" dirty="0">
                <a:latin typeface="Calibri"/>
                <a:cs typeface="Calibri"/>
              </a:rPr>
              <a:t> addition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carry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(1 </a:t>
            </a:r>
            <a:r>
              <a:rPr sz="2800" spc="-10" dirty="0">
                <a:latin typeface="Calibri"/>
                <a:cs typeface="Calibri"/>
              </a:rPr>
              <a:t>byte))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ACI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8-bit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data=</a:t>
            </a:r>
            <a:r>
              <a:rPr sz="2800" spc="-10" dirty="0">
                <a:latin typeface="Calibri"/>
                <a:cs typeface="Calibri"/>
              </a:rPr>
              <a:t> immediate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(2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byte).</a:t>
            </a:r>
            <a:endParaRPr sz="2800">
              <a:latin typeface="Calibri"/>
              <a:cs typeface="Calibri"/>
            </a:endParaRPr>
          </a:p>
          <a:p>
            <a:pPr marL="241300" marR="317500" indent="-228600">
              <a:lnSpc>
                <a:spcPts val="2710"/>
              </a:lnSpc>
              <a:spcBef>
                <a:spcPts val="96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Adds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whatever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suitably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previous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carry.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5750" y="1836901"/>
            <a:ext cx="3657600" cy="6520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7268" y="5235684"/>
            <a:ext cx="4165600" cy="1117599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43764"/>
            <a:ext cx="9799320" cy="58902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66090" algn="l"/>
              </a:tabLst>
            </a:pPr>
            <a:r>
              <a:rPr sz="2800" b="1" dirty="0">
                <a:latin typeface="Calibri"/>
                <a:cs typeface="Calibri"/>
              </a:rPr>
              <a:t>8)	SBB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B/M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1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100"/>
              </a:lnSpc>
              <a:spcBef>
                <a:spcPts val="96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Subtracts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contents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contents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accumulator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stores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result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accumulator.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SBB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A&lt;--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A-D-burrow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9)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SBI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8</a:t>
            </a:r>
            <a:r>
              <a:rPr sz="2800" b="1" spc="-5" dirty="0">
                <a:latin typeface="Calibri"/>
                <a:cs typeface="Calibri"/>
              </a:rPr>
              <a:t> bit </a:t>
            </a:r>
            <a:r>
              <a:rPr sz="2800" b="1" spc="-15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2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instruction.</a:t>
            </a:r>
            <a:endParaRPr sz="2800">
              <a:latin typeface="Calibri"/>
              <a:cs typeface="Calibri"/>
            </a:endParaRPr>
          </a:p>
          <a:p>
            <a:pPr marL="241300" marR="1045210" indent="-228600">
              <a:lnSpc>
                <a:spcPts val="300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Subtracts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8-bit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immediate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accumulator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stores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result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accumulator.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  <a:tab pos="1513840" algn="l"/>
              </a:tabLst>
            </a:pPr>
            <a:r>
              <a:rPr sz="2800" dirty="0">
                <a:latin typeface="Calibri"/>
                <a:cs typeface="Calibri"/>
              </a:rPr>
              <a:t>SBI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70H	;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A&lt;-- </a:t>
            </a:r>
            <a:r>
              <a:rPr sz="2800" spc="-10" dirty="0">
                <a:latin typeface="Calibri"/>
                <a:cs typeface="Calibri"/>
              </a:rPr>
              <a:t>A-70H-burrow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43764"/>
            <a:ext cx="9923780" cy="1546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66090" algn="l"/>
              </a:tabLst>
            </a:pPr>
            <a:r>
              <a:rPr sz="2800" b="1" dirty="0">
                <a:latin typeface="Calibri"/>
                <a:cs typeface="Calibri"/>
              </a:rPr>
              <a:t>9)	</a:t>
            </a:r>
            <a:r>
              <a:rPr sz="2800" b="1" spc="-25" dirty="0">
                <a:latin typeface="Calibri"/>
                <a:cs typeface="Calibri"/>
              </a:rPr>
              <a:t>DAD </a:t>
            </a:r>
            <a:r>
              <a:rPr sz="2800" b="1" spc="-5" dirty="0">
                <a:latin typeface="Calibri"/>
                <a:cs typeface="Calibri"/>
              </a:rPr>
              <a:t>Rp(double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addition)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1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Adds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pair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HL </a:t>
            </a:r>
            <a:r>
              <a:rPr sz="2800" spc="-5" dirty="0">
                <a:latin typeface="Calibri"/>
                <a:cs typeface="Calibri"/>
              </a:rPr>
              <a:t>pair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16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HL </a:t>
            </a:r>
            <a:r>
              <a:rPr sz="2800" spc="-65" dirty="0">
                <a:latin typeface="Calibri"/>
                <a:cs typeface="Calibri"/>
              </a:rPr>
              <a:t>pair.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188716"/>
            <a:ext cx="10086340" cy="24638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800" b="1" dirty="0">
                <a:latin typeface="Calibri"/>
                <a:cs typeface="Calibri"/>
              </a:rPr>
              <a:t>10)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DAA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(Decimal </a:t>
            </a:r>
            <a:r>
              <a:rPr sz="2800" b="1" spc="-10" dirty="0">
                <a:latin typeface="Calibri"/>
                <a:cs typeface="Calibri"/>
              </a:rPr>
              <a:t>adjustment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accumulator)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dirty="0">
                <a:latin typeface="Calibri"/>
                <a:cs typeface="Calibri"/>
              </a:rPr>
              <a:t>Used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only</a:t>
            </a:r>
            <a:r>
              <a:rPr sz="2800" spc="-15" dirty="0">
                <a:latin typeface="Calibri"/>
                <a:cs typeface="Calibri"/>
              </a:rPr>
              <a:t> after </a:t>
            </a:r>
            <a:r>
              <a:rPr sz="2800" spc="-5" dirty="0">
                <a:latin typeface="Calibri"/>
                <a:cs typeface="Calibri"/>
              </a:rPr>
              <a:t>addition.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1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content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accumulator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binary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two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4-bit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BCD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digits.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5080" y="2188554"/>
            <a:ext cx="2844799" cy="9947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0948" y="5328746"/>
            <a:ext cx="3962400" cy="1320799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3659"/>
            <a:ext cx="10252710" cy="54590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6510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arithmetic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subtract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relation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the </a:t>
            </a:r>
            <a:r>
              <a:rPr sz="2800" spc="-15" dirty="0">
                <a:latin typeface="Calibri"/>
                <a:cs typeface="Calibri"/>
              </a:rPr>
              <a:t>contents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30" dirty="0">
                <a:latin typeface="Calibri"/>
                <a:cs typeface="Calibri"/>
              </a:rPr>
              <a:t>accumulator.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features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endParaRPr sz="2800">
              <a:latin typeface="Calibri"/>
              <a:cs typeface="Calibri"/>
            </a:endParaRPr>
          </a:p>
          <a:p>
            <a:pPr marL="463550" indent="-450850">
              <a:lnSpc>
                <a:spcPct val="100000"/>
              </a:lnSpc>
              <a:spcBef>
                <a:spcPts val="745"/>
              </a:spcBef>
              <a:buAutoNum type="arabicParenR"/>
              <a:tabLst>
                <a:tab pos="462915" algn="l"/>
                <a:tab pos="463550" algn="l"/>
              </a:tabLst>
            </a:pP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-5" dirty="0">
                <a:latin typeface="Calibri"/>
                <a:cs typeface="Calibri"/>
              </a:rPr>
              <a:t> assume implicitly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accumulator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 of the </a:t>
            </a:r>
            <a:r>
              <a:rPr sz="2800" spc="-10" dirty="0">
                <a:latin typeface="Calibri"/>
                <a:cs typeface="Calibri"/>
              </a:rPr>
              <a:t>operands.</a:t>
            </a:r>
            <a:endParaRPr sz="2800">
              <a:latin typeface="Calibri"/>
              <a:cs typeface="Calibri"/>
            </a:endParaRPr>
          </a:p>
          <a:p>
            <a:pPr marL="12700" marR="603885">
              <a:lnSpc>
                <a:spcPts val="3000"/>
              </a:lnSpc>
              <a:spcBef>
                <a:spcPts val="1025"/>
              </a:spcBef>
              <a:buAutoNum type="arabicParenR"/>
              <a:tabLst>
                <a:tab pos="462915" algn="l"/>
                <a:tab pos="463550" algn="l"/>
              </a:tabLst>
            </a:pP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-5" dirty="0">
                <a:latin typeface="Calibri"/>
                <a:cs typeface="Calibri"/>
              </a:rPr>
              <a:t> modify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flags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according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conditions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result.</a:t>
            </a:r>
            <a:endParaRPr sz="2800">
              <a:latin typeface="Calibri"/>
              <a:cs typeface="Calibri"/>
            </a:endParaRPr>
          </a:p>
          <a:p>
            <a:pPr marL="463550" indent="-450850">
              <a:lnSpc>
                <a:spcPct val="100000"/>
              </a:lnSpc>
              <a:spcBef>
                <a:spcPts val="610"/>
              </a:spcBef>
              <a:buAutoNum type="arabicParenR"/>
              <a:tabLst>
                <a:tab pos="462915" algn="l"/>
                <a:tab pos="463550" algn="l"/>
              </a:tabLst>
            </a:pP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5" dirty="0">
                <a:latin typeface="Calibri"/>
                <a:cs typeface="Calibri"/>
              </a:rPr>
              <a:t>place the </a:t>
            </a:r>
            <a:r>
              <a:rPr sz="2800" spc="-10" dirty="0">
                <a:latin typeface="Calibri"/>
                <a:cs typeface="Calibri"/>
              </a:rPr>
              <a:t>result</a:t>
            </a:r>
            <a:r>
              <a:rPr sz="2800" spc="-5" dirty="0">
                <a:latin typeface="Calibri"/>
                <a:cs typeface="Calibri"/>
              </a:rPr>
              <a:t> 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5" dirty="0">
                <a:latin typeface="Calibri"/>
                <a:cs typeface="Calibri"/>
              </a:rPr>
              <a:t>accumulator.</a:t>
            </a:r>
            <a:endParaRPr sz="2800">
              <a:latin typeface="Calibri"/>
              <a:cs typeface="Calibri"/>
            </a:endParaRPr>
          </a:p>
          <a:p>
            <a:pPr marL="463550" indent="-450850">
              <a:lnSpc>
                <a:spcPct val="100000"/>
              </a:lnSpc>
              <a:spcBef>
                <a:spcPts val="740"/>
              </a:spcBef>
              <a:buAutoNum type="arabicParenR"/>
              <a:tabLst>
                <a:tab pos="462915" algn="l"/>
                <a:tab pos="463550" algn="l"/>
              </a:tabLst>
            </a:pP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affect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contents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operand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 marL="12700" marR="472440">
              <a:lnSpc>
                <a:spcPts val="3000"/>
              </a:lnSpc>
              <a:spcBef>
                <a:spcPts val="1050"/>
              </a:spcBef>
            </a:pPr>
            <a:r>
              <a:rPr sz="2800" dirty="0">
                <a:latin typeface="Calibri"/>
                <a:cs typeface="Calibri"/>
              </a:rPr>
              <a:t>But </a:t>
            </a:r>
            <a:r>
              <a:rPr sz="2800" spc="-5" dirty="0">
                <a:latin typeface="Calibri"/>
                <a:cs typeface="Calibri"/>
              </a:rPr>
              <a:t>the INR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DCR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These instructions</a:t>
            </a:r>
            <a:endParaRPr sz="2800">
              <a:latin typeface="Calibri"/>
              <a:cs typeface="Calibri"/>
            </a:endParaRPr>
          </a:p>
          <a:p>
            <a:pPr marL="852169" lvl="1" indent="-382905">
              <a:lnSpc>
                <a:spcPct val="100000"/>
              </a:lnSpc>
              <a:spcBef>
                <a:spcPts val="190"/>
              </a:spcBef>
              <a:buAutoNum type="arabicParenR"/>
              <a:tabLst>
                <a:tab pos="852169" algn="l"/>
                <a:tab pos="852805" algn="l"/>
              </a:tabLst>
            </a:pPr>
            <a:r>
              <a:rPr sz="2400" spc="-15" dirty="0">
                <a:latin typeface="Calibri"/>
                <a:cs typeface="Calibri"/>
              </a:rPr>
              <a:t>Affect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contents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</a:t>
            </a:r>
            <a:r>
              <a:rPr sz="2400" spc="-5" dirty="0">
                <a:latin typeface="Calibri"/>
                <a:cs typeface="Calibri"/>
              </a:rPr>
              <a:t> 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memory.</a:t>
            </a:r>
            <a:endParaRPr sz="2400">
              <a:latin typeface="Calibri"/>
              <a:cs typeface="Calibri"/>
            </a:endParaRPr>
          </a:p>
          <a:p>
            <a:pPr marL="852169" lvl="1" indent="-382905">
              <a:lnSpc>
                <a:spcPct val="100000"/>
              </a:lnSpc>
              <a:spcBef>
                <a:spcPts val="219"/>
              </a:spcBef>
              <a:buAutoNum type="arabicParenR"/>
              <a:tabLst>
                <a:tab pos="852169" algn="l"/>
                <a:tab pos="852805" algn="l"/>
              </a:tabLst>
            </a:pPr>
            <a:r>
              <a:rPr sz="2400" spc="-15" dirty="0">
                <a:latin typeface="Calibri"/>
                <a:cs typeface="Calibri"/>
              </a:rPr>
              <a:t>Affect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flag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except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carry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flag.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04139"/>
            <a:ext cx="56324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35" dirty="0">
                <a:latin typeface="Calibri Light"/>
                <a:cs typeface="Calibri Light"/>
              </a:rPr>
              <a:t>Addition</a:t>
            </a:r>
            <a:r>
              <a:rPr sz="3900" spc="20" dirty="0">
                <a:latin typeface="Calibri Light"/>
                <a:cs typeface="Calibri Light"/>
              </a:rPr>
              <a:t> </a:t>
            </a:r>
            <a:r>
              <a:rPr sz="3900" spc="25" dirty="0">
                <a:latin typeface="Calibri Light"/>
                <a:cs typeface="Calibri Light"/>
              </a:rPr>
              <a:t>operation </a:t>
            </a:r>
            <a:r>
              <a:rPr sz="3900" spc="35" dirty="0">
                <a:latin typeface="Calibri Light"/>
                <a:cs typeface="Calibri Light"/>
              </a:rPr>
              <a:t>in</a:t>
            </a:r>
            <a:r>
              <a:rPr sz="3900" spc="20" dirty="0">
                <a:latin typeface="Calibri Light"/>
                <a:cs typeface="Calibri Light"/>
              </a:rPr>
              <a:t> </a:t>
            </a:r>
            <a:r>
              <a:rPr sz="3900" spc="35" dirty="0">
                <a:latin typeface="Calibri Light"/>
                <a:cs typeface="Calibri Light"/>
              </a:rPr>
              <a:t>8085</a:t>
            </a:r>
            <a:r>
              <a:rPr sz="4000" spc="35" dirty="0">
                <a:latin typeface="Calibri Light"/>
                <a:cs typeface="Calibri Light"/>
              </a:rPr>
              <a:t>: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820419"/>
            <a:ext cx="9641205" cy="13423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8085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addition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8-bit binary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stores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accumulator.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greater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8-bits</a:t>
            </a:r>
            <a:r>
              <a:rPr sz="2800" dirty="0">
                <a:latin typeface="Calibri"/>
                <a:cs typeface="Calibri"/>
              </a:rPr>
              <a:t> (FFH),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carry flag.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850" y="2879834"/>
            <a:ext cx="9347198" cy="2032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4104"/>
            <a:ext cx="688340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0" dirty="0">
                <a:latin typeface="Calibri Light"/>
                <a:cs typeface="Calibri Light"/>
              </a:rPr>
              <a:t>Subtraction</a:t>
            </a:r>
            <a:r>
              <a:rPr sz="4300" spc="10" dirty="0">
                <a:latin typeface="Calibri Light"/>
                <a:cs typeface="Calibri Light"/>
              </a:rPr>
              <a:t> </a:t>
            </a:r>
            <a:r>
              <a:rPr sz="4300" spc="25" dirty="0">
                <a:latin typeface="Calibri Light"/>
                <a:cs typeface="Calibri Light"/>
              </a:rPr>
              <a:t>operation</a:t>
            </a:r>
            <a:r>
              <a:rPr sz="4300" spc="10" dirty="0">
                <a:latin typeface="Calibri Light"/>
                <a:cs typeface="Calibri Light"/>
              </a:rPr>
              <a:t> </a:t>
            </a:r>
            <a:r>
              <a:rPr sz="4300" spc="35" dirty="0">
                <a:latin typeface="Calibri Light"/>
                <a:cs typeface="Calibri Light"/>
              </a:rPr>
              <a:t>in</a:t>
            </a:r>
            <a:r>
              <a:rPr sz="4300" spc="15" dirty="0">
                <a:latin typeface="Calibri Light"/>
                <a:cs typeface="Calibri Light"/>
              </a:rPr>
              <a:t> </a:t>
            </a:r>
            <a:r>
              <a:rPr sz="4300" spc="50" dirty="0">
                <a:latin typeface="Calibri Light"/>
                <a:cs typeface="Calibri Light"/>
              </a:rPr>
              <a:t>8085: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210563"/>
            <a:ext cx="10291445" cy="40335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42672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8085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subtraction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2’s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complement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steps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are: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120"/>
              </a:lnSpc>
              <a:spcBef>
                <a:spcPts val="885"/>
              </a:spcBef>
              <a:buFont typeface="Arial MT"/>
              <a:buChar char="•"/>
              <a:tabLst>
                <a:tab pos="241300" algn="l"/>
                <a:tab pos="691515" algn="l"/>
              </a:tabLst>
            </a:pPr>
            <a:r>
              <a:rPr sz="2800" dirty="0">
                <a:latin typeface="Calibri"/>
                <a:cs typeface="Calibri"/>
              </a:rPr>
              <a:t>1)	</a:t>
            </a:r>
            <a:r>
              <a:rPr sz="2800" spc="-15" dirty="0">
                <a:latin typeface="Calibri"/>
                <a:cs typeface="Calibri"/>
              </a:rPr>
              <a:t>Converts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subtrahend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,the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subtracted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1’ss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complement</a:t>
            </a:r>
            <a:endParaRPr sz="2800">
              <a:latin typeface="Calibri"/>
              <a:cs typeface="Calibri"/>
            </a:endParaRPr>
          </a:p>
          <a:p>
            <a:pPr marL="241300" marR="1141095" indent="-228600">
              <a:lnSpc>
                <a:spcPts val="3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  <a:tab pos="691515" algn="l"/>
              </a:tabLst>
            </a:pPr>
            <a:r>
              <a:rPr sz="2800" dirty="0">
                <a:latin typeface="Calibri"/>
                <a:cs typeface="Calibri"/>
              </a:rPr>
              <a:t>2)	Adds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1’s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complement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obtain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2’s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complement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subtrahend.</a:t>
            </a:r>
            <a:endParaRPr sz="2800">
              <a:latin typeface="Calibri"/>
              <a:cs typeface="Calibri"/>
            </a:endParaRPr>
          </a:p>
          <a:p>
            <a:pPr marL="241300" marR="1231265" indent="-228600">
              <a:lnSpc>
                <a:spcPts val="3100"/>
              </a:lnSpc>
              <a:spcBef>
                <a:spcPts val="930"/>
              </a:spcBef>
              <a:buFont typeface="Arial MT"/>
              <a:buChar char="•"/>
              <a:tabLst>
                <a:tab pos="241300" algn="l"/>
                <a:tab pos="691515" algn="l"/>
              </a:tabLst>
            </a:pPr>
            <a:r>
              <a:rPr sz="2800" dirty="0">
                <a:latin typeface="Calibri"/>
                <a:cs typeface="Calibri"/>
              </a:rPr>
              <a:t>3)	Adds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2’s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complement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minuend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accumulator)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  <a:tab pos="691515" algn="l"/>
              </a:tabLst>
            </a:pPr>
            <a:r>
              <a:rPr sz="2800" dirty="0">
                <a:latin typeface="Calibri"/>
                <a:cs typeface="Calibri"/>
              </a:rPr>
              <a:t>4)	</a:t>
            </a:r>
            <a:r>
              <a:rPr sz="2800" spc="-5" dirty="0">
                <a:latin typeface="Calibri"/>
                <a:cs typeface="Calibri"/>
              </a:rPr>
              <a:t>Complements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carry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flag.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6917" y="1504950"/>
            <a:ext cx="8127998" cy="38608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1447" y="660512"/>
            <a:ext cx="8471535" cy="5005070"/>
            <a:chOff x="1471447" y="660512"/>
            <a:chExt cx="8471535" cy="5005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7743" y="660512"/>
              <a:ext cx="8014984" cy="45819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71447" y="3731172"/>
              <a:ext cx="5339715" cy="1934210"/>
            </a:xfrm>
            <a:custGeom>
              <a:avLst/>
              <a:gdLst/>
              <a:ahLst/>
              <a:cxnLst/>
              <a:rect l="l" t="t" r="r" b="b"/>
              <a:pathLst>
                <a:path w="5339715" h="1934210">
                  <a:moveTo>
                    <a:pt x="5339255" y="0"/>
                  </a:moveTo>
                  <a:lnTo>
                    <a:pt x="0" y="0"/>
                  </a:lnTo>
                  <a:lnTo>
                    <a:pt x="0" y="1933903"/>
                  </a:lnTo>
                  <a:lnTo>
                    <a:pt x="5339255" y="1933903"/>
                  </a:lnTo>
                  <a:lnTo>
                    <a:pt x="53392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219814" y="3751579"/>
            <a:ext cx="4176395" cy="249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cy 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recomplement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R="2861945" algn="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R="2872740" algn="r">
              <a:lnSpc>
                <a:spcPts val="2125"/>
              </a:lnSpc>
              <a:spcBef>
                <a:spcPts val="45"/>
              </a:spcBef>
              <a:tabLst>
                <a:tab pos="380365" algn="l"/>
              </a:tabLst>
            </a:pPr>
            <a:r>
              <a:rPr sz="1800" dirty="0">
                <a:latin typeface="Calibri"/>
                <a:cs typeface="Calibri"/>
              </a:rPr>
              <a:t>+.	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00110010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32H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937260" algn="l"/>
              </a:tabLst>
            </a:pPr>
            <a:r>
              <a:rPr sz="1800" dirty="0">
                <a:latin typeface="Calibri"/>
                <a:cs typeface="Calibri"/>
              </a:rPr>
              <a:t>=- 32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	( </a:t>
            </a:r>
            <a:r>
              <a:rPr sz="1800" spc="-5" dirty="0">
                <a:latin typeface="Calibri"/>
                <a:cs typeface="Calibri"/>
              </a:rPr>
              <a:t>placing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negative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sign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infront</a:t>
            </a:r>
            <a:r>
              <a:rPr sz="1800" dirty="0">
                <a:latin typeface="Calibri"/>
                <a:cs typeface="Calibri"/>
              </a:rPr>
              <a:t> of </a:t>
            </a:r>
            <a:r>
              <a:rPr sz="1800" spc="-5" dirty="0">
                <a:latin typeface="Calibri"/>
                <a:cs typeface="Calibri"/>
              </a:rPr>
              <a:t>it)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1057" y="981178"/>
            <a:ext cx="9182801" cy="39870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107111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FF0000"/>
                </a:solidFill>
                <a:latin typeface="Calibri Light"/>
                <a:cs typeface="Calibri Light"/>
              </a:rPr>
              <a:t>Pin</a:t>
            </a:r>
            <a:r>
              <a:rPr sz="4400" spc="-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400" spc="-15" dirty="0">
                <a:solidFill>
                  <a:srgbClr val="FF0000"/>
                </a:solidFill>
                <a:latin typeface="Calibri Light"/>
                <a:cs typeface="Calibri Light"/>
              </a:rPr>
              <a:t>diagram</a:t>
            </a:r>
            <a:r>
              <a:rPr sz="4400" spc="-5" dirty="0">
                <a:solidFill>
                  <a:srgbClr val="FF0000"/>
                </a:solidFill>
                <a:latin typeface="Calibri Light"/>
                <a:cs typeface="Calibri Light"/>
              </a:rPr>
              <a:t> and</a:t>
            </a:r>
            <a:r>
              <a:rPr sz="440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400" spc="-5" dirty="0">
                <a:solidFill>
                  <a:srgbClr val="FF0000"/>
                </a:solidFill>
                <a:latin typeface="Calibri Light"/>
                <a:cs typeface="Calibri Light"/>
              </a:rPr>
              <a:t>signals </a:t>
            </a:r>
            <a:r>
              <a:rPr sz="4400" dirty="0">
                <a:solidFill>
                  <a:srgbClr val="FF0000"/>
                </a:solidFill>
                <a:latin typeface="Calibri Light"/>
                <a:cs typeface="Calibri Light"/>
              </a:rPr>
              <a:t>of</a:t>
            </a:r>
            <a:r>
              <a:rPr sz="4400" spc="-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400" spc="-10" dirty="0">
                <a:solidFill>
                  <a:srgbClr val="FF0000"/>
                </a:solidFill>
                <a:latin typeface="Calibri Light"/>
                <a:cs typeface="Calibri Light"/>
              </a:rPr>
              <a:t>8085</a:t>
            </a:r>
            <a:r>
              <a:rPr sz="4400" spc="-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400" spc="-15" dirty="0">
                <a:solidFill>
                  <a:srgbClr val="FF0000"/>
                </a:solidFill>
                <a:latin typeface="Calibri Light"/>
                <a:cs typeface="Calibri Light"/>
              </a:rPr>
              <a:t>microprocessor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8975" y="2045340"/>
            <a:ext cx="4091257" cy="4355453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206" y="195245"/>
            <a:ext cx="10615447" cy="6443102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804" y="767529"/>
            <a:ext cx="10719634" cy="4461949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524000"/>
            <a:ext cx="10560050" cy="462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Calibri"/>
                <a:cs typeface="Calibri"/>
              </a:rPr>
              <a:t>Direct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addressing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mode:</a:t>
            </a:r>
            <a:endParaRPr sz="2600">
              <a:latin typeface="Calibri"/>
              <a:cs typeface="Calibri"/>
            </a:endParaRPr>
          </a:p>
          <a:p>
            <a:pPr marL="241300" marR="669290" indent="-228600">
              <a:lnSpc>
                <a:spcPct val="700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 instruction using this mode specifies the </a:t>
            </a:r>
            <a:r>
              <a:rPr sz="2600" spc="-20" dirty="0">
                <a:latin typeface="Calibri"/>
                <a:cs typeface="Calibri"/>
              </a:rPr>
              <a:t>effective </a:t>
            </a:r>
            <a:r>
              <a:rPr sz="2600" spc="-10" dirty="0">
                <a:latin typeface="Calibri"/>
                <a:cs typeface="Calibri"/>
              </a:rPr>
              <a:t>address </a:t>
            </a:r>
            <a:r>
              <a:rPr sz="2600" dirty="0">
                <a:latin typeface="Calibri"/>
                <a:cs typeface="Calibri"/>
              </a:rPr>
              <a:t>as part 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instruction.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instruction </a:t>
            </a:r>
            <a:r>
              <a:rPr sz="2600" spc="-20" dirty="0">
                <a:latin typeface="Calibri"/>
                <a:cs typeface="Calibri"/>
              </a:rPr>
              <a:t>size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either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2-bytes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3-bytes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first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byte </a:t>
            </a:r>
            <a:r>
              <a:rPr sz="2600" spc="-5" dirty="0">
                <a:latin typeface="Calibri"/>
                <a:cs typeface="Calibri"/>
              </a:rPr>
              <a:t>op-code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followed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dirty="0">
                <a:latin typeface="Calibri"/>
                <a:cs typeface="Calibri"/>
              </a:rPr>
              <a:t>1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</a:t>
            </a:r>
            <a:r>
              <a:rPr sz="2600" spc="-10" dirty="0">
                <a:latin typeface="Calibri"/>
                <a:cs typeface="Calibri"/>
              </a:rPr>
              <a:t> bytes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address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5" dirty="0">
                <a:latin typeface="Calibri"/>
                <a:cs typeface="Calibri"/>
              </a:rPr>
              <a:t> data.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311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20" dirty="0">
                <a:latin typeface="Calibri"/>
                <a:cs typeface="Calibri"/>
              </a:rPr>
              <a:t>LDA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9500H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311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IN80H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b="1" spc="-15" dirty="0">
                <a:latin typeface="Calibri"/>
                <a:cs typeface="Calibri"/>
              </a:rPr>
              <a:t>Register</a:t>
            </a:r>
            <a:r>
              <a:rPr sz="2600" b="1" spc="-10" dirty="0">
                <a:latin typeface="Calibri"/>
                <a:cs typeface="Calibri"/>
              </a:rPr>
              <a:t> Direct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addressing</a:t>
            </a:r>
            <a:r>
              <a:rPr sz="2600" b="1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mode: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This mode specifies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register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register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pair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contains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MOV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A,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B,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Here </a:t>
            </a:r>
            <a:r>
              <a:rPr sz="2600" spc="-15" dirty="0">
                <a:latin typeface="Calibri"/>
                <a:cs typeface="Calibri"/>
              </a:rPr>
              <a:t>register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contains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rather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address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Other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examples </a:t>
            </a:r>
            <a:r>
              <a:rPr sz="2600" spc="-10" dirty="0">
                <a:latin typeface="Calibri"/>
                <a:cs typeface="Calibri"/>
              </a:rPr>
              <a:t>are: </a:t>
            </a:r>
            <a:r>
              <a:rPr sz="2600" spc="-20" dirty="0">
                <a:latin typeface="Calibri"/>
                <a:cs typeface="Calibri"/>
              </a:rPr>
              <a:t>ADD,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XCHG</a:t>
            </a:r>
            <a:r>
              <a:rPr sz="2600" spc="-15" dirty="0">
                <a:latin typeface="Calibri"/>
                <a:cs typeface="Calibri"/>
              </a:rPr>
              <a:t> etc.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1E153-8646-25E7-5C65-E49D42B9AB44}"/>
              </a:ext>
            </a:extLst>
          </p:cNvPr>
          <p:cNvSpPr txBox="1"/>
          <p:nvPr/>
        </p:nvSpPr>
        <p:spPr>
          <a:xfrm>
            <a:off x="1524000" y="4572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Addressing modes in 8085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8739"/>
            <a:ext cx="10125710" cy="6237605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15" dirty="0">
                <a:latin typeface="Calibri"/>
                <a:cs typeface="Calibri"/>
              </a:rPr>
              <a:t>Register </a:t>
            </a:r>
            <a:r>
              <a:rPr sz="1800" b="1" spc="-10" dirty="0">
                <a:latin typeface="Calibri"/>
                <a:cs typeface="Calibri"/>
              </a:rPr>
              <a:t>Indirect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addressing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mode:</a:t>
            </a:r>
            <a:endParaRPr sz="1800">
              <a:latin typeface="Calibri"/>
              <a:cs typeface="Calibri"/>
            </a:endParaRPr>
          </a:p>
          <a:p>
            <a:pPr marL="12700" marR="47625">
              <a:lnSpc>
                <a:spcPts val="1989"/>
              </a:lnSpc>
              <a:spcBef>
                <a:spcPts val="950"/>
              </a:spcBef>
            </a:pP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mode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</a:t>
            </a:r>
            <a:r>
              <a:rPr sz="1800" dirty="0">
                <a:latin typeface="Calibri"/>
                <a:cs typeface="Calibri"/>
              </a:rPr>
              <a:t>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instruction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 </a:t>
            </a:r>
            <a:r>
              <a:rPr sz="1800" spc="-5" dirty="0">
                <a:latin typeface="Calibri"/>
                <a:cs typeface="Calibri"/>
              </a:rPr>
              <a:t>whose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r>
              <a:rPr sz="1800" dirty="0">
                <a:latin typeface="Calibri"/>
                <a:cs typeface="Calibri"/>
              </a:rPr>
              <a:t>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operand.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1900"/>
              </a:lnSpc>
              <a:spcBef>
                <a:spcPts val="990"/>
              </a:spcBef>
            </a:pP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type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address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itself.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register)</a:t>
            </a:r>
            <a:endParaRPr sz="1800">
              <a:latin typeface="Calibri"/>
              <a:cs typeface="Calibri"/>
            </a:endParaRPr>
          </a:p>
          <a:p>
            <a:pPr marL="12700" marR="8669020">
              <a:lnSpc>
                <a:spcPct val="136700"/>
              </a:lnSpc>
              <a:spcBef>
                <a:spcPts val="20"/>
              </a:spcBef>
            </a:pPr>
            <a:r>
              <a:rPr sz="1800" spc="-15" dirty="0">
                <a:latin typeface="Calibri"/>
                <a:cs typeface="Calibri"/>
              </a:rPr>
              <a:t>MOV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R,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MOV</a:t>
            </a:r>
            <a:r>
              <a:rPr sz="1800" spc="-5" dirty="0">
                <a:latin typeface="Calibri"/>
                <a:cs typeface="Calibri"/>
              </a:rPr>
              <a:t> M, </a:t>
            </a:r>
            <a:r>
              <a:rPr sz="1800" dirty="0">
                <a:latin typeface="Calibri"/>
                <a:cs typeface="Calibri"/>
              </a:rPr>
              <a:t>R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STAX,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LDAX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10" dirty="0">
                <a:latin typeface="Calibri"/>
                <a:cs typeface="Calibri"/>
              </a:rPr>
              <a:t>Immediate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addressing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mode: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position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immediate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 marR="2183765">
              <a:lnSpc>
                <a:spcPts val="3000"/>
              </a:lnSpc>
              <a:spcBef>
                <a:spcPts val="145"/>
              </a:spcBef>
            </a:pP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8-bit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instruction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size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bytes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16 </a:t>
            </a:r>
            <a:r>
              <a:rPr sz="1800" spc="-5" dirty="0">
                <a:latin typeface="Calibri"/>
                <a:cs typeface="Calibri"/>
              </a:rPr>
              <a:t>bit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instruction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size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3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bytes.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MVI </a:t>
            </a:r>
            <a:r>
              <a:rPr sz="1800" dirty="0">
                <a:latin typeface="Calibri"/>
                <a:cs typeface="Calibri"/>
              </a:rPr>
              <a:t>A,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32H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alibri"/>
                <a:cs typeface="Calibri"/>
              </a:rPr>
              <a:t>LXI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4567H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>
                <a:latin typeface="Calibri"/>
                <a:cs typeface="Calibri"/>
              </a:rPr>
              <a:t>Implied or </a:t>
            </a:r>
            <a:r>
              <a:rPr sz="1800" b="1" spc="-15" dirty="0">
                <a:latin typeface="Calibri"/>
                <a:cs typeface="Calibri"/>
              </a:rPr>
              <a:t>Inherent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addressing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mode:</a:t>
            </a:r>
            <a:endParaRPr sz="1800">
              <a:latin typeface="Calibri"/>
              <a:cs typeface="Calibri"/>
            </a:endParaRPr>
          </a:p>
          <a:p>
            <a:pPr marL="12700" marR="3053080">
              <a:lnSpc>
                <a:spcPts val="1920"/>
              </a:lnSpc>
              <a:spcBef>
                <a:spcPts val="110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instructions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dirty="0">
                <a:latin typeface="Calibri"/>
                <a:cs typeface="Calibri"/>
              </a:rPr>
              <a:t>mode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 not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operands. </a:t>
            </a:r>
            <a:r>
              <a:rPr sz="1800" dirty="0">
                <a:latin typeface="Calibri"/>
                <a:cs typeface="Calibri"/>
              </a:rPr>
              <a:t>E.g. </a:t>
            </a:r>
            <a:r>
              <a:rPr sz="1800" spc="-5" dirty="0">
                <a:latin typeface="Calibri"/>
                <a:cs typeface="Calibri"/>
              </a:rPr>
              <a:t>NOP: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HLT: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Halt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70"/>
              </a:lnSpc>
            </a:pPr>
            <a:r>
              <a:rPr sz="1800" spc="-5" dirty="0">
                <a:latin typeface="Calibri"/>
                <a:cs typeface="Calibri"/>
              </a:rPr>
              <a:t>EI: Enable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interrupt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Calibri"/>
                <a:cs typeface="Calibri"/>
              </a:rPr>
              <a:t>DI:</a:t>
            </a:r>
            <a:r>
              <a:rPr sz="1800" spc="-5" dirty="0">
                <a:latin typeface="Calibri"/>
                <a:cs typeface="Calibri"/>
              </a:rPr>
              <a:t> Disable </a:t>
            </a:r>
            <a:r>
              <a:rPr sz="1800" spc="-10" dirty="0">
                <a:latin typeface="Calibri"/>
                <a:cs typeface="Calibri"/>
              </a:rPr>
              <a:t>interrupt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81001"/>
            <a:ext cx="10783643" cy="32004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985" y="3836723"/>
            <a:ext cx="10438415" cy="2389783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095" y="1264610"/>
            <a:ext cx="10439888" cy="3858252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4104"/>
            <a:ext cx="601218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0" dirty="0">
                <a:latin typeface="Calibri Light"/>
                <a:cs typeface="Calibri Light"/>
              </a:rPr>
              <a:t>Logical</a:t>
            </a:r>
            <a:r>
              <a:rPr sz="4300" spc="20" dirty="0">
                <a:latin typeface="Calibri Light"/>
                <a:cs typeface="Calibri Light"/>
              </a:rPr>
              <a:t> </a:t>
            </a:r>
            <a:r>
              <a:rPr sz="4300" spc="30" dirty="0">
                <a:latin typeface="Calibri Light"/>
                <a:cs typeface="Calibri Light"/>
              </a:rPr>
              <a:t>Group</a:t>
            </a:r>
            <a:r>
              <a:rPr sz="4300" spc="20" dirty="0">
                <a:latin typeface="Calibri Light"/>
                <a:cs typeface="Calibri Light"/>
              </a:rPr>
              <a:t> </a:t>
            </a:r>
            <a:r>
              <a:rPr sz="4300" spc="30" dirty="0">
                <a:latin typeface="Calibri Light"/>
                <a:cs typeface="Calibri Light"/>
              </a:rPr>
              <a:t>Instructions: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053084"/>
            <a:ext cx="10342245" cy="476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microprocessor</a:t>
            </a:r>
            <a:r>
              <a:rPr sz="2600" dirty="0">
                <a:latin typeface="Calibri"/>
                <a:cs typeface="Calibri"/>
              </a:rPr>
              <a:t> 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basically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programmable </a:t>
            </a:r>
            <a:r>
              <a:rPr sz="2600" dirty="0">
                <a:latin typeface="Calibri"/>
                <a:cs typeface="Calibri"/>
              </a:rPr>
              <a:t>logic</a:t>
            </a:r>
            <a:r>
              <a:rPr sz="2600" spc="-5" dirty="0">
                <a:latin typeface="Calibri"/>
                <a:cs typeface="Calibri"/>
              </a:rPr>
              <a:t> chip.</a:t>
            </a:r>
            <a:endParaRPr sz="2600">
              <a:latin typeface="Calibri"/>
              <a:cs typeface="Calibri"/>
            </a:endParaRPr>
          </a:p>
          <a:p>
            <a:pPr marL="241300" marR="621030" indent="-228600">
              <a:lnSpc>
                <a:spcPct val="70800"/>
              </a:lnSpc>
              <a:spcBef>
                <a:spcPts val="980"/>
              </a:spcBef>
              <a:buFont typeface="Arial MT"/>
              <a:buChar char="•"/>
              <a:tabLst>
                <a:tab pos="315595" algn="l"/>
                <a:tab pos="316230" algn="l"/>
              </a:tabLst>
            </a:pPr>
            <a:r>
              <a:rPr dirty="0"/>
              <a:t>	</a:t>
            </a:r>
            <a:r>
              <a:rPr sz="2600" spc="-5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can perform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logic </a:t>
            </a:r>
            <a:r>
              <a:rPr sz="2600" spc="-5" dirty="0">
                <a:latin typeface="Calibri"/>
                <a:cs typeface="Calibri"/>
              </a:rPr>
              <a:t>functions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hardwired </a:t>
            </a:r>
            <a:r>
              <a:rPr sz="2600" dirty="0">
                <a:latin typeface="Calibri"/>
                <a:cs typeface="Calibri"/>
              </a:rPr>
              <a:t>logic </a:t>
            </a:r>
            <a:r>
              <a:rPr sz="2600" spc="-10" dirty="0">
                <a:latin typeface="Calibri"/>
                <a:cs typeface="Calibri"/>
              </a:rPr>
              <a:t>through </a:t>
            </a:r>
            <a:r>
              <a:rPr sz="2600" dirty="0">
                <a:latin typeface="Calibri"/>
                <a:cs typeface="Calibri"/>
              </a:rPr>
              <a:t>its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instruction</a:t>
            </a:r>
            <a:r>
              <a:rPr sz="2600" spc="-10" dirty="0">
                <a:latin typeface="Calibri"/>
                <a:cs typeface="Calibri"/>
              </a:rPr>
              <a:t> set.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70800"/>
              </a:lnSpc>
              <a:spcBef>
                <a:spcPts val="985"/>
              </a:spcBef>
              <a:buFont typeface="Arial MT"/>
              <a:buChar char="•"/>
              <a:tabLst>
                <a:tab pos="315595" algn="l"/>
                <a:tab pos="316230" algn="l"/>
              </a:tabLst>
            </a:pPr>
            <a:r>
              <a:rPr dirty="0"/>
              <a:t>	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8085 </a:t>
            </a:r>
            <a:r>
              <a:rPr sz="2600" spc="-5" dirty="0">
                <a:latin typeface="Calibri"/>
                <a:cs typeface="Calibri"/>
              </a:rPr>
              <a:t>instruction </a:t>
            </a:r>
            <a:r>
              <a:rPr sz="2600" spc="-10" dirty="0">
                <a:latin typeface="Calibri"/>
                <a:cs typeface="Calibri"/>
              </a:rPr>
              <a:t>set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includes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such </a:t>
            </a:r>
            <a:r>
              <a:rPr sz="2600" dirty="0">
                <a:latin typeface="Calibri"/>
                <a:cs typeface="Calibri"/>
              </a:rPr>
              <a:t>logic </a:t>
            </a:r>
            <a:r>
              <a:rPr sz="2600" spc="-5" dirty="0">
                <a:latin typeface="Calibri"/>
                <a:cs typeface="Calibri"/>
              </a:rPr>
              <a:t>functions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AND,</a:t>
            </a:r>
            <a:r>
              <a:rPr sz="2600" dirty="0">
                <a:latin typeface="Calibri"/>
                <a:cs typeface="Calibri"/>
              </a:rPr>
              <a:t> OR, </a:t>
            </a:r>
            <a:r>
              <a:rPr sz="2600" spc="-25" dirty="0">
                <a:latin typeface="Calibri"/>
                <a:cs typeface="Calibri"/>
              </a:rPr>
              <a:t>XOR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NOT</a:t>
            </a:r>
            <a:r>
              <a:rPr sz="2600" spc="-10" dirty="0">
                <a:latin typeface="Calibri"/>
                <a:cs typeface="Calibri"/>
              </a:rPr>
              <a:t> (Complement):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3110"/>
              </a:lnSpc>
              <a:spcBef>
                <a:spcPts val="70"/>
              </a:spcBef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following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features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hold </a:t>
            </a:r>
            <a:r>
              <a:rPr sz="2600" dirty="0">
                <a:latin typeface="Calibri"/>
                <a:cs typeface="Calibri"/>
              </a:rPr>
              <a:t>true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dirty="0">
                <a:latin typeface="Calibri"/>
                <a:cs typeface="Calibri"/>
              </a:rPr>
              <a:t> all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logic </a:t>
            </a:r>
            <a:r>
              <a:rPr sz="2600" spc="-5" dirty="0">
                <a:latin typeface="Calibri"/>
                <a:cs typeface="Calibri"/>
              </a:rPr>
              <a:t>instructions:</a:t>
            </a:r>
            <a:endParaRPr sz="2600">
              <a:latin typeface="Calibri"/>
              <a:cs typeface="Calibri"/>
            </a:endParaRPr>
          </a:p>
          <a:p>
            <a:pPr marL="12700" marR="735965">
              <a:lnSpc>
                <a:spcPct val="70800"/>
              </a:lnSpc>
              <a:spcBef>
                <a:spcPts val="900"/>
              </a:spcBef>
              <a:buAutoNum type="arabicParenR"/>
              <a:tabLst>
                <a:tab pos="427990" algn="l"/>
                <a:tab pos="428625" algn="l"/>
              </a:tabLst>
            </a:pPr>
            <a:r>
              <a:rPr sz="2600" spc="-5" dirty="0">
                <a:latin typeface="Calibri"/>
                <a:cs typeface="Calibri"/>
              </a:rPr>
              <a:t>The instructions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implicitly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assume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accumulator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the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operands.</a:t>
            </a:r>
            <a:endParaRPr sz="2600">
              <a:latin typeface="Calibri"/>
              <a:cs typeface="Calibri"/>
            </a:endParaRPr>
          </a:p>
          <a:p>
            <a:pPr marL="12700" marR="241300">
              <a:lnSpc>
                <a:spcPct val="70800"/>
              </a:lnSpc>
              <a:spcBef>
                <a:spcPts val="985"/>
              </a:spcBef>
              <a:buAutoNum type="arabicParenR"/>
              <a:tabLst>
                <a:tab pos="427990" algn="l"/>
                <a:tab pos="428625" algn="l"/>
              </a:tabLst>
            </a:pPr>
            <a:r>
              <a:rPr sz="2600" spc="-5" dirty="0">
                <a:latin typeface="Calibri"/>
                <a:cs typeface="Calibri"/>
              </a:rPr>
              <a:t>All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instructions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reset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(clear)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carry flag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except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complement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where </a:t>
            </a:r>
            <a:r>
              <a:rPr sz="2600" spc="-5" dirty="0">
                <a:latin typeface="Calibri"/>
                <a:cs typeface="Calibri"/>
              </a:rPr>
              <a:t>flag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remain unchanged.</a:t>
            </a:r>
            <a:endParaRPr sz="2600">
              <a:latin typeface="Calibri"/>
              <a:cs typeface="Calibri"/>
            </a:endParaRPr>
          </a:p>
          <a:p>
            <a:pPr marL="428625" indent="-415925">
              <a:lnSpc>
                <a:spcPct val="100000"/>
              </a:lnSpc>
              <a:spcBef>
                <a:spcPts val="70"/>
              </a:spcBef>
              <a:buAutoNum type="arabicParenR"/>
              <a:tabLst>
                <a:tab pos="427990" algn="l"/>
                <a:tab pos="428625" algn="l"/>
              </a:tabLst>
            </a:pPr>
            <a:r>
              <a:rPr sz="2600" spc="-10" dirty="0">
                <a:latin typeface="Calibri"/>
                <a:cs typeface="Calibri"/>
              </a:rPr>
              <a:t>They</a:t>
            </a:r>
            <a:r>
              <a:rPr sz="2600" spc="-5" dirty="0">
                <a:latin typeface="Calibri"/>
                <a:cs typeface="Calibri"/>
              </a:rPr>
              <a:t> modify Z,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&amp; 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flags </a:t>
            </a:r>
            <a:r>
              <a:rPr sz="2600" spc="-10" dirty="0">
                <a:latin typeface="Calibri"/>
                <a:cs typeface="Calibri"/>
              </a:rPr>
              <a:t>according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conditions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0" dirty="0">
                <a:latin typeface="Calibri"/>
                <a:cs typeface="Calibri"/>
              </a:rPr>
              <a:t> result.</a:t>
            </a:r>
            <a:endParaRPr sz="2600">
              <a:latin typeface="Calibri"/>
              <a:cs typeface="Calibri"/>
            </a:endParaRPr>
          </a:p>
          <a:p>
            <a:pPr marL="428625" indent="-415925">
              <a:lnSpc>
                <a:spcPct val="100000"/>
              </a:lnSpc>
              <a:spcBef>
                <a:spcPts val="75"/>
              </a:spcBef>
              <a:buAutoNum type="arabicParenR"/>
              <a:tabLst>
                <a:tab pos="427990" algn="l"/>
                <a:tab pos="428625" algn="l"/>
              </a:tabLst>
            </a:pPr>
            <a:r>
              <a:rPr sz="2600" spc="-5" dirty="0">
                <a:latin typeface="Calibri"/>
                <a:cs typeface="Calibri"/>
              </a:rPr>
              <a:t>Place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result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accumulator.</a:t>
            </a:r>
            <a:endParaRPr sz="2600">
              <a:latin typeface="Calibri"/>
              <a:cs typeface="Calibri"/>
            </a:endParaRPr>
          </a:p>
          <a:p>
            <a:pPr marL="428625" indent="-415925">
              <a:lnSpc>
                <a:spcPct val="100000"/>
              </a:lnSpc>
              <a:buAutoNum type="arabicParenR"/>
              <a:tabLst>
                <a:tab pos="427990" algn="l"/>
                <a:tab pos="428625" algn="l"/>
              </a:tabLst>
            </a:pPr>
            <a:r>
              <a:rPr sz="2600" spc="-10" dirty="0">
                <a:latin typeface="Calibri"/>
                <a:cs typeface="Calibri"/>
              </a:rPr>
              <a:t>They </a:t>
            </a:r>
            <a:r>
              <a:rPr sz="2600" spc="-5" dirty="0">
                <a:latin typeface="Calibri"/>
                <a:cs typeface="Calibri"/>
              </a:rPr>
              <a:t>do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affect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contents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operand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register.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708" y="455147"/>
            <a:ext cx="9855199" cy="19177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955" y="2778890"/>
            <a:ext cx="9943655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452" y="398080"/>
            <a:ext cx="9855199" cy="34417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2452" y="4282788"/>
            <a:ext cx="9753599" cy="1687087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948" y="101927"/>
            <a:ext cx="8736108" cy="448260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436" y="4724400"/>
            <a:ext cx="5587999" cy="14932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651129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0" dirty="0">
                <a:solidFill>
                  <a:srgbClr val="FF0000"/>
                </a:solidFill>
                <a:latin typeface="Calibri Light"/>
                <a:cs typeface="Calibri Light"/>
              </a:rPr>
              <a:t>1.</a:t>
            </a:r>
            <a:r>
              <a:rPr sz="4300" spc="1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FF0000"/>
                </a:solidFill>
                <a:latin typeface="Calibri Light"/>
                <a:cs typeface="Calibri Light"/>
              </a:rPr>
              <a:t>Address</a:t>
            </a:r>
            <a:r>
              <a:rPr sz="4300" spc="1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45" dirty="0">
                <a:solidFill>
                  <a:srgbClr val="FF0000"/>
                </a:solidFill>
                <a:latin typeface="Calibri Light"/>
                <a:cs typeface="Calibri Light"/>
              </a:rPr>
              <a:t>Bus</a:t>
            </a:r>
            <a:r>
              <a:rPr sz="4300" spc="1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45" dirty="0">
                <a:solidFill>
                  <a:srgbClr val="FF0000"/>
                </a:solidFill>
                <a:latin typeface="Calibri Light"/>
                <a:cs typeface="Calibri Light"/>
              </a:rPr>
              <a:t>and</a:t>
            </a:r>
            <a:r>
              <a:rPr sz="4300" spc="15" dirty="0">
                <a:solidFill>
                  <a:srgbClr val="FF0000"/>
                </a:solidFill>
                <a:latin typeface="Calibri Light"/>
                <a:cs typeface="Calibri Light"/>
              </a:rPr>
              <a:t> Data</a:t>
            </a:r>
            <a:r>
              <a:rPr sz="4300" spc="2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40" dirty="0">
                <a:solidFill>
                  <a:srgbClr val="FF0000"/>
                </a:solidFill>
                <a:latin typeface="Calibri Light"/>
                <a:cs typeface="Calibri Light"/>
              </a:rPr>
              <a:t>Bus: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561830" cy="2448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address</a:t>
            </a:r>
            <a:r>
              <a:rPr sz="2800" dirty="0">
                <a:latin typeface="Calibri"/>
                <a:cs typeface="Calibri"/>
              </a:rPr>
              <a:t> bus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group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sixteen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spc="-5" dirty="0">
                <a:latin typeface="Calibri"/>
                <a:cs typeface="Calibri"/>
              </a:rPr>
              <a:t>i.e.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A0-A15.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address</a:t>
            </a:r>
            <a:r>
              <a:rPr sz="2800" dirty="0">
                <a:latin typeface="Calibri"/>
                <a:cs typeface="Calibri"/>
              </a:rPr>
              <a:t> bus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unidirectional,</a:t>
            </a:r>
            <a:endParaRPr sz="2800">
              <a:latin typeface="Calibri"/>
              <a:cs typeface="Calibri"/>
            </a:endParaRPr>
          </a:p>
          <a:p>
            <a:pPr marL="12700" marR="5080" indent="80645">
              <a:lnSpc>
                <a:spcPts val="3000"/>
              </a:lnSpc>
              <a:spcBef>
                <a:spcPts val="1145"/>
              </a:spcBef>
            </a:pPr>
            <a:r>
              <a:rPr sz="2800" spc="-5" dirty="0">
                <a:latin typeface="Calibri"/>
                <a:cs typeface="Calibri"/>
              </a:rPr>
              <a:t>i.e.,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microprocessor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peripheral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devices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high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957" y="740558"/>
            <a:ext cx="9669639" cy="425924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213" y="510703"/>
            <a:ext cx="8040937" cy="507109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942" y="870282"/>
            <a:ext cx="10043268" cy="406454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806" y="268287"/>
            <a:ext cx="9855199" cy="28448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716" y="3483578"/>
            <a:ext cx="9855198" cy="17272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4104"/>
            <a:ext cx="672274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5" dirty="0">
                <a:latin typeface="Calibri Light"/>
                <a:cs typeface="Calibri Light"/>
              </a:rPr>
              <a:t>Branching</a:t>
            </a:r>
            <a:r>
              <a:rPr sz="4300" spc="25" dirty="0">
                <a:latin typeface="Calibri Light"/>
                <a:cs typeface="Calibri Light"/>
              </a:rPr>
              <a:t> </a:t>
            </a:r>
            <a:r>
              <a:rPr sz="4300" spc="30" dirty="0">
                <a:latin typeface="Calibri Light"/>
                <a:cs typeface="Calibri Light"/>
              </a:rPr>
              <a:t>Group</a:t>
            </a:r>
            <a:r>
              <a:rPr sz="4300" spc="25" dirty="0">
                <a:latin typeface="Calibri Light"/>
                <a:cs typeface="Calibri Light"/>
              </a:rPr>
              <a:t> </a:t>
            </a:r>
            <a:r>
              <a:rPr sz="4300" spc="30" dirty="0">
                <a:latin typeface="Calibri Light"/>
                <a:cs typeface="Calibri Light"/>
              </a:rPr>
              <a:t>Instructions: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10318750" cy="39058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73152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microprocessor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sequential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executes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codes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 </a:t>
            </a:r>
            <a:r>
              <a:rPr sz="2800" dirty="0">
                <a:latin typeface="Calibri"/>
                <a:cs typeface="Calibri"/>
              </a:rPr>
              <a:t>memory </a:t>
            </a:r>
            <a:r>
              <a:rPr sz="2800" spc="-10" dirty="0">
                <a:latin typeface="Calibri"/>
                <a:cs typeface="Calibri"/>
              </a:rPr>
              <a:t>location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next.</a:t>
            </a:r>
            <a:endParaRPr sz="2800">
              <a:latin typeface="Calibri"/>
              <a:cs typeface="Calibri"/>
            </a:endParaRPr>
          </a:p>
          <a:p>
            <a:pPr marL="241300" marR="726440" indent="-228600">
              <a:lnSpc>
                <a:spcPct val="91100"/>
              </a:lnSpc>
              <a:spcBef>
                <a:spcPts val="8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branching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microprocessor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10" dirty="0">
                <a:latin typeface="Calibri"/>
                <a:cs typeface="Calibri"/>
              </a:rPr>
              <a:t>location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microprocessor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continues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 </a:t>
            </a:r>
            <a:r>
              <a:rPr sz="2800" spc="-10" dirty="0">
                <a:latin typeface="Calibri"/>
                <a:cs typeface="Calibri"/>
              </a:rPr>
              <a:t>codes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location.</a:t>
            </a:r>
            <a:endParaRPr sz="2800">
              <a:latin typeface="Calibri"/>
              <a:cs typeface="Calibri"/>
            </a:endParaRPr>
          </a:p>
          <a:p>
            <a:pPr marL="241300" marR="283210" indent="-228600">
              <a:lnSpc>
                <a:spcPct val="90700"/>
              </a:lnSpc>
              <a:spcBef>
                <a:spcPts val="9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branching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powerful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instructions </a:t>
            </a:r>
            <a:r>
              <a:rPr sz="2800" spc="-5" dirty="0">
                <a:latin typeface="Calibri"/>
                <a:cs typeface="Calibri"/>
              </a:rPr>
              <a:t> because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microprocessor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</a:t>
            </a:r>
            <a:r>
              <a:rPr sz="2800" spc="-5" dirty="0">
                <a:latin typeface="Calibri"/>
                <a:cs typeface="Calibri"/>
              </a:rPr>
              <a:t> the sequence of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either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unconditionally 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under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certain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conditions.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branching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categorized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three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groups: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086776-E272-7DAE-2652-DC8BF2385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0"/>
            <a:ext cx="10149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470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C08FC4-0B4E-A168-9E41-8C16DA345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4287"/>
            <a:ext cx="1080135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454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85852"/>
            <a:ext cx="10354310" cy="53873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branching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categorized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three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groups:</a:t>
            </a:r>
            <a:endParaRPr sz="2800">
              <a:latin typeface="Calibri"/>
              <a:cs typeface="Calibri"/>
            </a:endParaRPr>
          </a:p>
          <a:p>
            <a:pPr marL="382905" indent="-370205">
              <a:lnSpc>
                <a:spcPct val="100000"/>
              </a:lnSpc>
              <a:spcBef>
                <a:spcPts val="650"/>
              </a:spcBef>
              <a:buAutoNum type="arabicParenR"/>
              <a:tabLst>
                <a:tab pos="382905" algn="l"/>
              </a:tabLst>
            </a:pPr>
            <a:r>
              <a:rPr sz="2800" spc="-5" dirty="0">
                <a:latin typeface="Calibri"/>
                <a:cs typeface="Calibri"/>
              </a:rPr>
              <a:t>Jump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instructions</a:t>
            </a:r>
            <a:endParaRPr sz="2800">
              <a:latin typeface="Calibri"/>
              <a:cs typeface="Calibri"/>
            </a:endParaRPr>
          </a:p>
          <a:p>
            <a:pPr marL="544830" indent="-370205">
              <a:lnSpc>
                <a:spcPct val="100000"/>
              </a:lnSpc>
              <a:spcBef>
                <a:spcPts val="645"/>
              </a:spcBef>
              <a:buAutoNum type="arabicParenR"/>
              <a:tabLst>
                <a:tab pos="544830" algn="l"/>
              </a:tabLst>
            </a:pPr>
            <a:r>
              <a:rPr sz="2800" spc="-5" dirty="0">
                <a:latin typeface="Calibri"/>
                <a:cs typeface="Calibri"/>
              </a:rPr>
              <a:t>Call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return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</a:t>
            </a:r>
            <a:endParaRPr sz="2800">
              <a:latin typeface="Calibri"/>
              <a:cs typeface="Calibri"/>
            </a:endParaRPr>
          </a:p>
          <a:p>
            <a:pPr marL="787400" indent="-370205">
              <a:lnSpc>
                <a:spcPct val="100000"/>
              </a:lnSpc>
              <a:spcBef>
                <a:spcPts val="745"/>
              </a:spcBef>
              <a:buAutoNum type="arabicParenR"/>
              <a:tabLst>
                <a:tab pos="787400" algn="l"/>
              </a:tabLst>
            </a:pPr>
            <a:r>
              <a:rPr sz="2800" spc="-20" dirty="0">
                <a:latin typeface="Calibri"/>
                <a:cs typeface="Calibri"/>
              </a:rPr>
              <a:t>Restart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Jump</a:t>
            </a:r>
            <a:r>
              <a:rPr sz="2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Instructions: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jump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specify 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10" dirty="0">
                <a:latin typeface="Calibri"/>
                <a:cs typeface="Calibri"/>
              </a:rPr>
              <a:t>location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explicitly.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1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</a:t>
            </a:r>
            <a:r>
              <a:rPr sz="2800" spc="-5" dirty="0">
                <a:latin typeface="Calibri"/>
                <a:cs typeface="Calibri"/>
              </a:rPr>
              <a:t> instructions,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 </a:t>
            </a:r>
            <a:r>
              <a:rPr sz="2800" spc="-10" dirty="0">
                <a:latin typeface="Calibri"/>
                <a:cs typeface="Calibri"/>
              </a:rPr>
              <a:t>byte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operation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followed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16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(2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 </a:t>
            </a:r>
            <a:r>
              <a:rPr sz="2800" spc="-5" dirty="0">
                <a:latin typeface="Calibri"/>
                <a:cs typeface="Calibri"/>
              </a:rPr>
              <a:t>address.</a:t>
            </a:r>
            <a:endParaRPr sz="2800">
              <a:latin typeface="Calibri"/>
              <a:cs typeface="Calibri"/>
            </a:endParaRPr>
          </a:p>
          <a:p>
            <a:pPr marL="241300" marR="1435735" indent="-228600">
              <a:lnSpc>
                <a:spcPts val="3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Jump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 </a:t>
            </a:r>
            <a:r>
              <a:rPr sz="2800" spc="-25" dirty="0">
                <a:latin typeface="Calibri"/>
                <a:cs typeface="Calibri"/>
              </a:rPr>
              <a:t>categorized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unconditional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conditional </a:t>
            </a:r>
            <a:r>
              <a:rPr sz="2800" dirty="0">
                <a:latin typeface="Calibri"/>
                <a:cs typeface="Calibri"/>
              </a:rPr>
              <a:t>jump.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59004"/>
            <a:ext cx="10356850" cy="46253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b="1" spc="-5" dirty="0">
                <a:latin typeface="Calibri"/>
                <a:cs typeface="Calibri"/>
              </a:rPr>
              <a:t>Unconditional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Jump</a:t>
            </a:r>
            <a:endParaRPr sz="2800">
              <a:latin typeface="Calibri"/>
              <a:cs typeface="Calibri"/>
            </a:endParaRPr>
          </a:p>
          <a:p>
            <a:pPr marL="241300" marR="134620" indent="-228600">
              <a:lnSpc>
                <a:spcPct val="907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8085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unconditional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jump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enable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programmer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dirty="0">
                <a:latin typeface="Calibri"/>
                <a:cs typeface="Calibri"/>
              </a:rPr>
              <a:t> up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continuous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loops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without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depending only type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conditions.</a:t>
            </a:r>
            <a:endParaRPr sz="2800">
              <a:latin typeface="Calibri"/>
              <a:cs typeface="Calibri"/>
            </a:endParaRPr>
          </a:p>
          <a:p>
            <a:pPr marL="241300" marR="154305" indent="-228600">
              <a:lnSpc>
                <a:spcPts val="3000"/>
              </a:lnSpc>
              <a:spcBef>
                <a:spcPts val="1050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5" dirty="0">
                <a:latin typeface="Calibri"/>
                <a:cs typeface="Calibri"/>
              </a:rPr>
              <a:t>E.g.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JMP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16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loads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counter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16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jumps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specified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10" dirty="0">
                <a:latin typeface="Calibri"/>
                <a:cs typeface="Calibri"/>
              </a:rPr>
              <a:t>location.</a:t>
            </a:r>
            <a:endParaRPr sz="280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  <a:spcBef>
                <a:spcPts val="610"/>
              </a:spcBef>
            </a:pPr>
            <a:r>
              <a:rPr sz="2800" spc="-5" dirty="0">
                <a:latin typeface="Calibri"/>
                <a:cs typeface="Calibri"/>
              </a:rPr>
              <a:t>JMP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4000H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1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Here,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40H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higher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lower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lower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enters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first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higher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order.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jump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location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specified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using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label 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43764"/>
            <a:ext cx="2343150" cy="25736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spc="5" dirty="0">
                <a:latin typeface="Calibri"/>
                <a:cs typeface="Calibri"/>
              </a:rPr>
              <a:t>E.g.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1451610" algn="l"/>
              </a:tabLst>
            </a:pP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5" dirty="0">
                <a:latin typeface="Calibri"/>
                <a:cs typeface="Calibri"/>
              </a:rPr>
              <a:t>dd</a:t>
            </a:r>
            <a:r>
              <a:rPr sz="2800" b="1" spc="-30" dirty="0">
                <a:latin typeface="Calibri"/>
                <a:cs typeface="Calibri"/>
              </a:rPr>
              <a:t>r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800" b="1" spc="-10" dirty="0">
                <a:latin typeface="Calibri"/>
                <a:cs typeface="Calibri"/>
              </a:rPr>
              <a:t>ss</a:t>
            </a:r>
            <a:r>
              <a:rPr sz="2800" b="1" dirty="0">
                <a:latin typeface="Calibri"/>
                <a:cs typeface="Calibri"/>
              </a:rPr>
              <a:t>.	La</a:t>
            </a:r>
            <a:r>
              <a:rPr sz="2800" b="1" spc="-5" dirty="0">
                <a:latin typeface="Calibri"/>
                <a:cs typeface="Calibri"/>
              </a:rPr>
              <a:t>b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800" b="1" spc="-5" dirty="0">
                <a:latin typeface="Calibri"/>
                <a:cs typeface="Calibri"/>
              </a:rPr>
              <a:t>l</a:t>
            </a:r>
            <a:r>
              <a:rPr sz="2800" b="1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dirty="0">
                <a:latin typeface="Calibri"/>
                <a:cs typeface="Calibri"/>
              </a:rPr>
              <a:t>2000H.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spc="5" dirty="0">
                <a:latin typeface="Calibri"/>
                <a:cs typeface="Calibri"/>
              </a:rPr>
              <a:t>2002H.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800" dirty="0">
                <a:latin typeface="Calibri"/>
                <a:cs typeface="Calibri"/>
              </a:rPr>
              <a:t>2004H.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31039" y="728979"/>
            <a:ext cx="12852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latin typeface="Calibri"/>
                <a:cs typeface="Calibri"/>
              </a:rPr>
              <a:t>Hexcode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691892"/>
            <a:ext cx="1062355" cy="20707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spc="5" dirty="0">
                <a:latin typeface="Calibri"/>
                <a:cs typeface="Calibri"/>
              </a:rPr>
              <a:t>2006H.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spc="5" dirty="0">
                <a:latin typeface="Calibri"/>
                <a:cs typeface="Calibri"/>
              </a:rPr>
              <a:t>2008H.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spc="5" dirty="0">
                <a:latin typeface="Calibri"/>
                <a:cs typeface="Calibri"/>
              </a:rPr>
              <a:t>2009H.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800" dirty="0">
                <a:latin typeface="Calibri"/>
                <a:cs typeface="Calibri"/>
              </a:rPr>
              <a:t>200CH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0194" y="646683"/>
            <a:ext cx="3049905" cy="41160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12850">
              <a:lnSpc>
                <a:spcPct val="100000"/>
              </a:lnSpc>
              <a:spcBef>
                <a:spcPts val="745"/>
              </a:spcBef>
            </a:pPr>
            <a:r>
              <a:rPr sz="2800" b="1" spc="-5" dirty="0">
                <a:latin typeface="Calibri"/>
                <a:cs typeface="Calibri"/>
              </a:rPr>
              <a:t>Mnemonics.</a:t>
            </a:r>
            <a:endParaRPr sz="2800">
              <a:latin typeface="Calibri"/>
              <a:cs typeface="Calibri"/>
            </a:endParaRPr>
          </a:p>
          <a:p>
            <a:pPr marL="1064260">
              <a:lnSpc>
                <a:spcPct val="100000"/>
              </a:lnSpc>
              <a:spcBef>
                <a:spcPts val="650"/>
              </a:spcBef>
            </a:pPr>
            <a:r>
              <a:rPr sz="2800" dirty="0">
                <a:latin typeface="Calibri"/>
                <a:cs typeface="Calibri"/>
              </a:rPr>
              <a:t>MVI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A,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80H</a:t>
            </a:r>
            <a:endParaRPr sz="2800">
              <a:latin typeface="Calibri"/>
              <a:cs typeface="Calibri"/>
            </a:endParaRPr>
          </a:p>
          <a:p>
            <a:pPr marL="1064260" marR="338455" indent="1270">
              <a:lnSpc>
                <a:spcPct val="118600"/>
              </a:lnSpc>
              <a:spcBef>
                <a:spcPts val="120"/>
              </a:spcBef>
            </a:pPr>
            <a:r>
              <a:rPr sz="2800" spc="-5" dirty="0">
                <a:latin typeface="Calibri"/>
                <a:cs typeface="Calibri"/>
              </a:rPr>
              <a:t>OUT </a:t>
            </a:r>
            <a:r>
              <a:rPr sz="2800" spc="5" dirty="0">
                <a:latin typeface="Calibri"/>
                <a:cs typeface="Calibri"/>
              </a:rPr>
              <a:t>43H 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MVI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A,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00H</a:t>
            </a:r>
            <a:endParaRPr sz="2800">
              <a:latin typeface="Calibri"/>
              <a:cs typeface="Calibri"/>
            </a:endParaRPr>
          </a:p>
          <a:p>
            <a:pPr marL="1146810" marR="571500" indent="-1134745">
              <a:lnSpc>
                <a:spcPct val="119300"/>
              </a:lnSpc>
              <a:tabLst>
                <a:tab pos="1167130" algn="l"/>
              </a:tabLst>
            </a:pPr>
            <a:r>
              <a:rPr sz="2800" dirty="0">
                <a:latin typeface="Calibri"/>
                <a:cs typeface="Calibri"/>
              </a:rPr>
              <a:t>L1:		</a:t>
            </a:r>
            <a:r>
              <a:rPr sz="2800" spc="-5" dirty="0">
                <a:latin typeface="Calibri"/>
                <a:cs typeface="Calibri"/>
              </a:rPr>
              <a:t>OUT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40H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INR </a:t>
            </a:r>
            <a:r>
              <a:rPr sz="2800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1469390" marR="801370" indent="-241300">
              <a:lnSpc>
                <a:spcPct val="118600"/>
              </a:lnSpc>
              <a:spcBef>
                <a:spcPts val="114"/>
              </a:spcBef>
            </a:pPr>
            <a:r>
              <a:rPr sz="2800" spc="-5" dirty="0">
                <a:latin typeface="Calibri"/>
                <a:cs typeface="Calibri"/>
              </a:rPr>
              <a:t>JMP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L1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HLT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6515734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0" dirty="0">
                <a:solidFill>
                  <a:srgbClr val="FF0000"/>
                </a:solidFill>
                <a:latin typeface="Calibri Light"/>
                <a:cs typeface="Calibri Light"/>
              </a:rPr>
              <a:t>2.</a:t>
            </a:r>
            <a:r>
              <a:rPr sz="4300" spc="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25" dirty="0">
                <a:solidFill>
                  <a:srgbClr val="FF0000"/>
                </a:solidFill>
                <a:latin typeface="Calibri Light"/>
                <a:cs typeface="Calibri Light"/>
              </a:rPr>
              <a:t>Control</a:t>
            </a:r>
            <a:r>
              <a:rPr sz="4300" spc="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45" dirty="0">
                <a:solidFill>
                  <a:srgbClr val="FF0000"/>
                </a:solidFill>
                <a:latin typeface="Calibri Light"/>
                <a:cs typeface="Calibri Light"/>
              </a:rPr>
              <a:t>and</a:t>
            </a:r>
            <a:r>
              <a:rPr sz="4300" spc="1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20" dirty="0">
                <a:solidFill>
                  <a:srgbClr val="FF0000"/>
                </a:solidFill>
                <a:latin typeface="Calibri Light"/>
                <a:cs typeface="Calibri Light"/>
              </a:rPr>
              <a:t>Status</a:t>
            </a:r>
            <a:r>
              <a:rPr sz="4300" spc="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4300" spc="35" dirty="0">
                <a:solidFill>
                  <a:srgbClr val="FF0000"/>
                </a:solidFill>
                <a:latin typeface="Calibri Light"/>
                <a:cs typeface="Calibri Light"/>
              </a:rPr>
              <a:t>Signals: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635252"/>
            <a:ext cx="10100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ALE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Address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Latch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Enable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signal.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goes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during </a:t>
            </a:r>
            <a:r>
              <a:rPr sz="2000" spc="-15" dirty="0">
                <a:latin typeface="Calibri"/>
                <a:cs typeface="Calibri"/>
              </a:rPr>
              <a:t>first</a:t>
            </a:r>
            <a:r>
              <a:rPr sz="2000" dirty="0">
                <a:latin typeface="Calibri"/>
                <a:cs typeface="Calibri"/>
              </a:rPr>
              <a:t> T </a:t>
            </a:r>
            <a:r>
              <a:rPr sz="2000" spc="-15" dirty="0">
                <a:latin typeface="Calibri"/>
                <a:cs typeface="Calibri"/>
              </a:rPr>
              <a:t>state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5" dirty="0">
                <a:latin typeface="Calibri"/>
                <a:cs typeface="Calibri"/>
              </a:rPr>
              <a:t>machine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cycle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802891"/>
            <a:ext cx="10304145" cy="7086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Calibri"/>
                <a:cs typeface="Calibri"/>
              </a:rPr>
              <a:t>enables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10" dirty="0">
                <a:latin typeface="Calibri"/>
                <a:cs typeface="Calibri"/>
              </a:rPr>
              <a:t>lower</a:t>
            </a:r>
            <a:r>
              <a:rPr sz="2000" dirty="0">
                <a:latin typeface="Calibri"/>
                <a:cs typeface="Calibri"/>
              </a:rPr>
              <a:t> 8-bits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address,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 </a:t>
            </a:r>
            <a:r>
              <a:rPr sz="2000" spc="-10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 is 1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otherwise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</a:t>
            </a:r>
            <a:r>
              <a:rPr sz="2000" dirty="0">
                <a:latin typeface="Calibri"/>
                <a:cs typeface="Calibri"/>
              </a:rPr>
              <a:t> is </a:t>
            </a:r>
            <a:r>
              <a:rPr sz="2000" spc="-10" dirty="0">
                <a:latin typeface="Calibri"/>
                <a:cs typeface="Calibri"/>
              </a:rPr>
              <a:t>activated.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alibri"/>
                <a:cs typeface="Calibri"/>
              </a:rPr>
              <a:t>IO/M’ </a:t>
            </a:r>
            <a:r>
              <a:rPr sz="2000" b="1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status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 determines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whether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input-output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memory.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8389" y="2525267"/>
            <a:ext cx="10160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When </a:t>
            </a:r>
            <a:r>
              <a:rPr sz="2000" dirty="0">
                <a:latin typeface="Calibri"/>
                <a:cs typeface="Calibri"/>
              </a:rPr>
              <a:t>it is </a:t>
            </a:r>
            <a:r>
              <a:rPr sz="2000" spc="-5" dirty="0">
                <a:latin typeface="Calibri"/>
                <a:cs typeface="Calibri"/>
              </a:rPr>
              <a:t>high(1)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address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address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input-output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devices.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When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low(0)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2699004"/>
            <a:ext cx="4782820" cy="7143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latin typeface="Calibri"/>
                <a:cs typeface="Calibri"/>
              </a:rPr>
              <a:t>address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memory.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20" dirty="0">
                <a:latin typeface="Calibri"/>
                <a:cs typeface="Calibri"/>
              </a:rPr>
              <a:t>SO,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S1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10" dirty="0">
                <a:latin typeface="Calibri"/>
                <a:cs typeface="Calibri"/>
              </a:rPr>
              <a:t> are status </a:t>
            </a:r>
            <a:r>
              <a:rPr sz="2000" dirty="0">
                <a:latin typeface="Calibri"/>
                <a:cs typeface="Calibri"/>
              </a:rPr>
              <a:t>signals.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3412235"/>
            <a:ext cx="10302240" cy="11049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 marR="781685">
              <a:lnSpc>
                <a:spcPct val="71000"/>
              </a:lnSpc>
              <a:spcBef>
                <a:spcPts val="795"/>
              </a:spcBef>
            </a:pPr>
            <a:r>
              <a:rPr sz="2000" spc="-5" dirty="0">
                <a:latin typeface="Calibri"/>
                <a:cs typeface="Calibri"/>
              </a:rPr>
              <a:t>They distinguish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various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halt, </a:t>
            </a:r>
            <a:r>
              <a:rPr sz="2000" spc="-5" dirty="0">
                <a:latin typeface="Calibri"/>
                <a:cs typeface="Calibri"/>
              </a:rPr>
              <a:t>reading,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instruction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fetching</a:t>
            </a:r>
            <a:r>
              <a:rPr sz="2000" spc="-5" dirty="0">
                <a:latin typeface="Calibri"/>
                <a:cs typeface="Calibri"/>
              </a:rPr>
              <a:t> 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writing.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10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RD’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signal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READ</a:t>
            </a:r>
            <a:r>
              <a:rPr sz="2000" spc="-10" dirty="0">
                <a:latin typeface="Calibri"/>
                <a:cs typeface="Calibri"/>
              </a:rPr>
              <a:t> operation.</a:t>
            </a:r>
            <a:r>
              <a:rPr sz="2000" spc="-5" dirty="0">
                <a:latin typeface="Calibri"/>
                <a:cs typeface="Calibri"/>
              </a:rPr>
              <a:t> When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low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selected </a:t>
            </a:r>
            <a:r>
              <a:rPr sz="2000" dirty="0">
                <a:latin typeface="Calibri"/>
                <a:cs typeface="Calibri"/>
              </a:rPr>
              <a:t>memory</a:t>
            </a:r>
            <a:r>
              <a:rPr sz="2000" spc="-5" dirty="0">
                <a:latin typeface="Calibri"/>
                <a:cs typeface="Calibri"/>
              </a:rPr>
              <a:t> 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input-output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device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read.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4530852"/>
            <a:ext cx="9692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alibri"/>
                <a:cs typeface="Calibri"/>
              </a:rPr>
              <a:t>WR’ </a:t>
            </a:r>
            <a:r>
              <a:rPr sz="2000" b="1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 is a </a:t>
            </a:r>
            <a:r>
              <a:rPr sz="2000" spc="-5" dirty="0">
                <a:latin typeface="Calibri"/>
                <a:cs typeface="Calibri"/>
              </a:rPr>
              <a:t>signal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control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WRITE </a:t>
            </a:r>
            <a:r>
              <a:rPr sz="2000" spc="-10" dirty="0">
                <a:latin typeface="Calibri"/>
                <a:cs typeface="Calibri"/>
              </a:rPr>
              <a:t>operation. </a:t>
            </a:r>
            <a:r>
              <a:rPr sz="2000" spc="-5" dirty="0">
                <a:latin typeface="Calibri"/>
                <a:cs typeface="Calibri"/>
              </a:rPr>
              <a:t>When</a:t>
            </a:r>
            <a:r>
              <a:rPr sz="2000" dirty="0">
                <a:latin typeface="Calibri"/>
                <a:cs typeface="Calibri"/>
              </a:rPr>
              <a:t> it </a:t>
            </a:r>
            <a:r>
              <a:rPr sz="2000" spc="-10" dirty="0">
                <a:latin typeface="Calibri"/>
                <a:cs typeface="Calibri"/>
              </a:rPr>
              <a:t>goes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bus</a:t>
            </a:r>
            <a:r>
              <a:rPr sz="2000" dirty="0">
                <a:latin typeface="Calibri"/>
                <a:cs typeface="Calibri"/>
              </a:rPr>
              <a:t> is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539" y="4735067"/>
            <a:ext cx="5112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written into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selected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I/O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location.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5076444"/>
            <a:ext cx="9931400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05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20" dirty="0">
                <a:latin typeface="Calibri"/>
                <a:cs typeface="Calibri"/>
              </a:rPr>
              <a:t>READY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senses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whether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peripheral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ready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transfer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not. If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READY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high(1)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241300" marR="645795">
              <a:lnSpc>
                <a:spcPct val="71000"/>
              </a:lnSpc>
              <a:spcBef>
                <a:spcPts val="345"/>
              </a:spcBef>
            </a:pPr>
            <a:r>
              <a:rPr sz="2000" spc="-10" dirty="0">
                <a:latin typeface="Calibri"/>
                <a:cs typeface="Calibri"/>
              </a:rPr>
              <a:t>peripheral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ready.</a:t>
            </a:r>
            <a:r>
              <a:rPr sz="2000" spc="-5" dirty="0">
                <a:latin typeface="Calibri"/>
                <a:cs typeface="Calibri"/>
              </a:rPr>
              <a:t> If</a:t>
            </a:r>
            <a:r>
              <a:rPr sz="2000" dirty="0">
                <a:latin typeface="Calibri"/>
                <a:cs typeface="Calibri"/>
              </a:rPr>
              <a:t> 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low(0)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microprocessor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waits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goes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useful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interfacing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speed</a:t>
            </a:r>
            <a:r>
              <a:rPr sz="2000" spc="-5" dirty="0">
                <a:latin typeface="Calibri"/>
                <a:cs typeface="Calibri"/>
              </a:rPr>
              <a:t> devices.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4104"/>
            <a:ext cx="392747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0" dirty="0">
                <a:latin typeface="Calibri Light"/>
                <a:cs typeface="Calibri Light"/>
              </a:rPr>
              <a:t>Conditional</a:t>
            </a:r>
            <a:r>
              <a:rPr sz="4300" spc="-15" dirty="0">
                <a:latin typeface="Calibri Light"/>
                <a:cs typeface="Calibri Light"/>
              </a:rPr>
              <a:t> </a:t>
            </a:r>
            <a:r>
              <a:rPr sz="4300" spc="55" dirty="0">
                <a:latin typeface="Calibri Light"/>
                <a:cs typeface="Calibri Light"/>
              </a:rPr>
              <a:t>Jump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10134600" cy="35248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7112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conditional</a:t>
            </a:r>
            <a:r>
              <a:rPr sz="2800" dirty="0">
                <a:latin typeface="Calibri"/>
                <a:cs typeface="Calibri"/>
              </a:rPr>
              <a:t> jump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allow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microprocessor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make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decisions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certain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conditions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indicated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spc="-5" dirty="0">
                <a:latin typeface="Calibri"/>
                <a:cs typeface="Calibri"/>
              </a:rPr>
              <a:t> the flags.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120"/>
              </a:lnSpc>
              <a:spcBef>
                <a:spcPts val="88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After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logic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arithmetic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operations,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flags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ser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reflect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condition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  <a:p>
            <a:pPr marL="241300" marR="306070" indent="-228600">
              <a:lnSpc>
                <a:spcPts val="3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check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flag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conditions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make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decisions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change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change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sequence of </a:t>
            </a:r>
            <a:r>
              <a:rPr sz="2800" spc="-20" dirty="0">
                <a:latin typeface="Calibri"/>
                <a:cs typeface="Calibri"/>
              </a:rPr>
              <a:t>program.</a:t>
            </a:r>
            <a:endParaRPr sz="2800">
              <a:latin typeface="Calibri"/>
              <a:cs typeface="Calibri"/>
            </a:endParaRPr>
          </a:p>
          <a:p>
            <a:pPr marL="241300" marR="342900" indent="-228600">
              <a:lnSpc>
                <a:spcPts val="3100"/>
              </a:lnSpc>
              <a:spcBef>
                <a:spcPts val="9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four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flags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carry,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zero,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parity used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 the </a:t>
            </a:r>
            <a:r>
              <a:rPr sz="2800" dirty="0">
                <a:latin typeface="Calibri"/>
                <a:cs typeface="Calibri"/>
              </a:rPr>
              <a:t>jump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3558" y="1552159"/>
            <a:ext cx="7062686" cy="3251078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8459"/>
            <a:ext cx="10210165" cy="1738938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spc="-35" dirty="0">
                <a:latin typeface="Calibri Light"/>
                <a:cs typeface="Calibri Light"/>
              </a:rPr>
              <a:t>Write</a:t>
            </a:r>
            <a:r>
              <a:rPr sz="4000" spc="-10" dirty="0">
                <a:latin typeface="Calibri Light"/>
                <a:cs typeface="Calibri Light"/>
              </a:rPr>
              <a:t> </a:t>
            </a:r>
            <a:r>
              <a:rPr sz="4000" dirty="0">
                <a:latin typeface="Calibri Light"/>
                <a:cs typeface="Calibri Light"/>
              </a:rPr>
              <a:t>a</a:t>
            </a:r>
            <a:r>
              <a:rPr sz="4000" spc="-5" dirty="0">
                <a:latin typeface="Calibri Light"/>
                <a:cs typeface="Calibri Light"/>
              </a:rPr>
              <a:t> </a:t>
            </a:r>
            <a:r>
              <a:rPr sz="4000" spc="-25" dirty="0">
                <a:latin typeface="Calibri Light"/>
                <a:cs typeface="Calibri Light"/>
              </a:rPr>
              <a:t>program</a:t>
            </a:r>
            <a:r>
              <a:rPr sz="4000" spc="-5" dirty="0">
                <a:latin typeface="Calibri Light"/>
                <a:cs typeface="Calibri Light"/>
              </a:rPr>
              <a:t> </a:t>
            </a:r>
            <a:r>
              <a:rPr sz="4000" spc="-25">
                <a:latin typeface="Calibri Light"/>
                <a:cs typeface="Calibri Light"/>
              </a:rPr>
              <a:t>to</a:t>
            </a:r>
            <a:r>
              <a:rPr lang="en-US" sz="4000" spc="-25">
                <a:latin typeface="Calibri Light"/>
                <a:cs typeface="Calibri Light"/>
              </a:rPr>
              <a:t> transfer</a:t>
            </a:r>
            <a:r>
              <a:rPr sz="4000" spc="-10">
                <a:latin typeface="Calibri Light"/>
                <a:cs typeface="Calibri Light"/>
              </a:rPr>
              <a:t> </a:t>
            </a:r>
            <a:r>
              <a:rPr sz="4000" spc="-20" dirty="0">
                <a:latin typeface="Calibri Light"/>
                <a:cs typeface="Calibri Light"/>
              </a:rPr>
              <a:t>ten</a:t>
            </a:r>
            <a:r>
              <a:rPr sz="4000" spc="-15" dirty="0">
                <a:latin typeface="Calibri Light"/>
                <a:cs typeface="Calibri Light"/>
              </a:rPr>
              <a:t> bytes</a:t>
            </a:r>
            <a:r>
              <a:rPr sz="4000" dirty="0">
                <a:latin typeface="Calibri Light"/>
                <a:cs typeface="Calibri Light"/>
              </a:rPr>
              <a:t> of</a:t>
            </a:r>
            <a:r>
              <a:rPr sz="4000" spc="-5" dirty="0">
                <a:latin typeface="Calibri Light"/>
                <a:cs typeface="Calibri Light"/>
              </a:rPr>
              <a:t> </a:t>
            </a:r>
            <a:r>
              <a:rPr sz="4000" spc="-25" dirty="0">
                <a:latin typeface="Calibri Light"/>
                <a:cs typeface="Calibri Light"/>
              </a:rPr>
              <a:t>data</a:t>
            </a:r>
            <a:r>
              <a:rPr sz="4000" spc="-5" dirty="0">
                <a:latin typeface="Calibri Light"/>
                <a:cs typeface="Calibri Light"/>
              </a:rPr>
              <a:t> </a:t>
            </a:r>
            <a:r>
              <a:rPr sz="4000" spc="-25" dirty="0">
                <a:latin typeface="Calibri Light"/>
                <a:cs typeface="Calibri Light"/>
              </a:rPr>
              <a:t>from</a:t>
            </a:r>
            <a:r>
              <a:rPr sz="4000" spc="-5" dirty="0">
                <a:latin typeface="Calibri Light"/>
                <a:cs typeface="Calibri Light"/>
              </a:rPr>
              <a:t> </a:t>
            </a:r>
            <a:r>
              <a:rPr sz="4000" spc="-15" dirty="0">
                <a:latin typeface="Calibri Light"/>
                <a:cs typeface="Calibri Light"/>
              </a:rPr>
              <a:t>starting </a:t>
            </a:r>
            <a:r>
              <a:rPr sz="4000" spc="-890" dirty="0">
                <a:latin typeface="Calibri Light"/>
                <a:cs typeface="Calibri Light"/>
              </a:rPr>
              <a:t> </a:t>
            </a:r>
            <a:r>
              <a:rPr sz="4000" spc="-15" dirty="0">
                <a:latin typeface="Calibri Light"/>
                <a:cs typeface="Calibri Light"/>
              </a:rPr>
              <a:t>address</a:t>
            </a:r>
            <a:r>
              <a:rPr sz="4000" spc="-5" dirty="0">
                <a:latin typeface="Calibri Light"/>
                <a:cs typeface="Calibri Light"/>
              </a:rPr>
              <a:t> 9500</a:t>
            </a:r>
            <a:r>
              <a:rPr sz="4000" spc="-10" dirty="0">
                <a:latin typeface="Calibri Light"/>
                <a:cs typeface="Calibri Light"/>
              </a:rPr>
              <a:t> </a:t>
            </a:r>
            <a:r>
              <a:rPr sz="4000" dirty="0">
                <a:latin typeface="Calibri Light"/>
                <a:cs typeface="Calibri Light"/>
              </a:rPr>
              <a:t>H</a:t>
            </a:r>
            <a:r>
              <a:rPr sz="4000" spc="-10" dirty="0">
                <a:latin typeface="Calibri Light"/>
                <a:cs typeface="Calibri Light"/>
              </a:rPr>
              <a:t> (table1)</a:t>
            </a:r>
            <a:r>
              <a:rPr sz="4000" dirty="0">
                <a:latin typeface="Calibri Light"/>
                <a:cs typeface="Calibri Light"/>
              </a:rPr>
              <a:t> </a:t>
            </a:r>
            <a:r>
              <a:rPr sz="4000" spc="-25" dirty="0">
                <a:latin typeface="Calibri Light"/>
                <a:cs typeface="Calibri Light"/>
              </a:rPr>
              <a:t>to</a:t>
            </a:r>
            <a:r>
              <a:rPr sz="4000" spc="-5" dirty="0">
                <a:latin typeface="Calibri Light"/>
                <a:cs typeface="Calibri Light"/>
              </a:rPr>
              <a:t> 9600H</a:t>
            </a:r>
            <a:r>
              <a:rPr sz="4000" spc="-10" dirty="0">
                <a:latin typeface="Calibri Light"/>
                <a:cs typeface="Calibri Light"/>
              </a:rPr>
              <a:t> </a:t>
            </a:r>
            <a:r>
              <a:rPr sz="4000" spc="-15" dirty="0">
                <a:latin typeface="Calibri Light"/>
                <a:cs typeface="Calibri Light"/>
              </a:rPr>
              <a:t>(table</a:t>
            </a:r>
            <a:r>
              <a:rPr sz="4000" spc="-10" dirty="0">
                <a:latin typeface="Calibri Light"/>
                <a:cs typeface="Calibri Light"/>
              </a:rPr>
              <a:t> </a:t>
            </a:r>
            <a:r>
              <a:rPr sz="4000" spc="-5" dirty="0">
                <a:latin typeface="Calibri Light"/>
                <a:cs typeface="Calibri Light"/>
              </a:rPr>
              <a:t>2)</a:t>
            </a:r>
            <a:endParaRPr sz="4000" dirty="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7064" y="2471600"/>
            <a:ext cx="5892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0794" y="-6350"/>
          <a:ext cx="11920219" cy="67476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7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7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7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21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label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Mnemonics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Hexcode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90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C005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MVI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B,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0AH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90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C006H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0AH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90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C007H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LXI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9500H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90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C008H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00H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90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C009H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95H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90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C00AH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LXI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D,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9600H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90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C00BH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00H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90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C00CH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96H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90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C00DH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UP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MOVA,M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90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C00EH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45" dirty="0">
                          <a:latin typeface="Calibri"/>
                          <a:cs typeface="Calibri"/>
                        </a:rPr>
                        <a:t>STAX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90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C00FH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INX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90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C010H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INX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90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C011H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DCR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190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C012H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JNZ</a:t>
                      </a:r>
                      <a:r>
                        <a:rPr sz="1800" spc="3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90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C013H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0DH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190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C014H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C0H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190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C015H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45" dirty="0">
                          <a:latin typeface="Calibri"/>
                          <a:cs typeface="Calibri"/>
                        </a:rPr>
                        <a:t>HLT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CFH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1305" y="-6348"/>
          <a:ext cx="5139690" cy="682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label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Mnemonics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Hexcode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C005</a:t>
                      </a:r>
                      <a:r>
                        <a:rPr sz="1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MVI</a:t>
                      </a:r>
                      <a:r>
                        <a:rPr sz="1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B,</a:t>
                      </a:r>
                      <a:r>
                        <a:rPr sz="1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1EH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C006H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1EH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C007H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LXI</a:t>
                      </a:r>
                      <a:r>
                        <a:rPr sz="1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H,</a:t>
                      </a:r>
                      <a:r>
                        <a:rPr sz="1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8500H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C008H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5" dirty="0">
                          <a:latin typeface="Calibri"/>
                          <a:cs typeface="Calibri"/>
                        </a:rPr>
                        <a:t>00H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C009H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5" dirty="0">
                          <a:latin typeface="Calibri"/>
                          <a:cs typeface="Calibri"/>
                        </a:rPr>
                        <a:t>85H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C00AH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LXI</a:t>
                      </a:r>
                      <a:r>
                        <a:rPr sz="1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D,</a:t>
                      </a:r>
                      <a:r>
                        <a:rPr sz="1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A500H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C00BH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5" dirty="0">
                          <a:latin typeface="Calibri"/>
                          <a:cs typeface="Calibri"/>
                        </a:rPr>
                        <a:t>00H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C00CH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A5H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C00DH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L2</a:t>
                      </a:r>
                      <a:r>
                        <a:rPr sz="1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: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MOVA,M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C00EH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ANI</a:t>
                      </a:r>
                      <a:r>
                        <a:rPr sz="1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01H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C00FH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5" dirty="0">
                          <a:latin typeface="Calibri"/>
                          <a:cs typeface="Calibri"/>
                        </a:rPr>
                        <a:t>01H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C010H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JNZ</a:t>
                      </a:r>
                      <a:r>
                        <a:rPr sz="1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L1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C011H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C012H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C0</a:t>
                      </a:r>
                      <a:r>
                        <a:rPr sz="1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C013H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MVI</a:t>
                      </a:r>
                      <a:r>
                        <a:rPr sz="1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A,</a:t>
                      </a:r>
                      <a:r>
                        <a:rPr sz="1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00H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C014H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5" dirty="0">
                          <a:latin typeface="Calibri"/>
                          <a:cs typeface="Calibri"/>
                        </a:rPr>
                        <a:t>00H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C015H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JMP</a:t>
                      </a:r>
                      <a:r>
                        <a:rPr sz="1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L3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C016H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19</a:t>
                      </a:r>
                      <a:r>
                        <a:rPr sz="1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C017H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C0</a:t>
                      </a:r>
                      <a:r>
                        <a:rPr sz="1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C018H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L1</a:t>
                      </a:r>
                      <a:r>
                        <a:rPr sz="1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: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MOV</a:t>
                      </a:r>
                      <a:r>
                        <a:rPr sz="1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A,</a:t>
                      </a:r>
                      <a:r>
                        <a:rPr sz="1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C019H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L3</a:t>
                      </a:r>
                      <a:r>
                        <a:rPr sz="1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: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STAX</a:t>
                      </a:r>
                      <a:r>
                        <a:rPr sz="1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C01AH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INX</a:t>
                      </a:r>
                      <a:r>
                        <a:rPr sz="1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DCR</a:t>
                      </a:r>
                      <a:r>
                        <a:rPr sz="1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B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JNZ</a:t>
                      </a:r>
                      <a:r>
                        <a:rPr sz="1000" b="1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L2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OD</a:t>
                      </a:r>
                      <a:r>
                        <a:rPr sz="10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C0H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HLT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CF</a:t>
                      </a:r>
                      <a:r>
                        <a:rPr sz="10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537" rIns="0" bIns="0" rtlCol="0">
            <a:spAutoFit/>
          </a:bodyPr>
          <a:lstStyle/>
          <a:p>
            <a:pPr marL="4883150" marR="5080">
              <a:lnSpc>
                <a:spcPts val="2110"/>
              </a:lnSpc>
              <a:spcBef>
                <a:spcPts val="210"/>
              </a:spcBef>
            </a:pPr>
            <a:r>
              <a:rPr spc="-20" dirty="0"/>
              <a:t>Write</a:t>
            </a:r>
            <a:r>
              <a:rPr spc="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15" dirty="0"/>
              <a:t>program</a:t>
            </a:r>
            <a:r>
              <a:rPr spc="5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lang="en-US" spc="-5" dirty="0"/>
              <a:t>C005 </a:t>
            </a:r>
            <a:r>
              <a:rPr spc="-15" dirty="0"/>
              <a:t>to</a:t>
            </a:r>
            <a:r>
              <a:rPr dirty="0"/>
              <a:t> </a:t>
            </a:r>
            <a:r>
              <a:rPr spc="-15" dirty="0"/>
              <a:t>transfer</a:t>
            </a:r>
            <a:r>
              <a:rPr dirty="0"/>
              <a:t> </a:t>
            </a:r>
            <a:r>
              <a:rPr lang="en-US" spc="-5" dirty="0"/>
              <a:t>30</a:t>
            </a:r>
            <a:r>
              <a:rPr spc="5" dirty="0"/>
              <a:t> </a:t>
            </a:r>
            <a:r>
              <a:rPr spc="-10" dirty="0"/>
              <a:t>data's</a:t>
            </a:r>
            <a:r>
              <a:rPr dirty="0"/>
              <a:t> </a:t>
            </a:r>
            <a:r>
              <a:rPr spc="-10" dirty="0"/>
              <a:t>from</a:t>
            </a:r>
            <a:r>
              <a:rPr spc="5" dirty="0"/>
              <a:t> </a:t>
            </a:r>
            <a:r>
              <a:rPr spc="-5" dirty="0"/>
              <a:t>8500H</a:t>
            </a:r>
            <a:r>
              <a:rPr spc="5" dirty="0"/>
              <a:t> </a:t>
            </a:r>
            <a:r>
              <a:rPr spc="-15" dirty="0"/>
              <a:t>to </a:t>
            </a:r>
            <a:r>
              <a:rPr spc="-395" dirty="0"/>
              <a:t> </a:t>
            </a:r>
            <a:r>
              <a:rPr spc="-5" dirty="0"/>
              <a:t>A500H</a:t>
            </a:r>
            <a:r>
              <a:rPr spc="25" dirty="0"/>
              <a:t> </a:t>
            </a:r>
            <a:r>
              <a:rPr spc="-5" dirty="0"/>
              <a:t>if</a:t>
            </a:r>
            <a:r>
              <a:rPr dirty="0"/>
              <a:t> </a:t>
            </a:r>
            <a:r>
              <a:rPr spc="-15" dirty="0"/>
              <a:t>data</a:t>
            </a:r>
            <a:r>
              <a:rPr spc="5" dirty="0"/>
              <a:t> </a:t>
            </a:r>
            <a:r>
              <a:rPr spc="-5" dirty="0"/>
              <a:t>is</a:t>
            </a:r>
            <a:r>
              <a:rPr dirty="0"/>
              <a:t> odd</a:t>
            </a:r>
            <a:r>
              <a:rPr spc="15" dirty="0"/>
              <a:t> </a:t>
            </a:r>
            <a:r>
              <a:rPr spc="-5" dirty="0"/>
              <a:t>else</a:t>
            </a:r>
            <a:r>
              <a:rPr spc="10" dirty="0"/>
              <a:t> </a:t>
            </a:r>
            <a:r>
              <a:rPr spc="-20" dirty="0"/>
              <a:t>store</a:t>
            </a:r>
            <a:r>
              <a:rPr spc="10" dirty="0"/>
              <a:t> </a:t>
            </a:r>
            <a:r>
              <a:rPr dirty="0"/>
              <a:t>00H.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01774" y="2084323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ANI.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01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1774" y="3178555"/>
            <a:ext cx="4518660" cy="24974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93875" marR="5080" indent="-523875">
              <a:lnSpc>
                <a:spcPct val="101099"/>
              </a:lnSpc>
              <a:spcBef>
                <a:spcPts val="75"/>
              </a:spcBef>
            </a:pP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dirty="0">
                <a:latin typeface="Calibri"/>
                <a:cs typeface="Calibri"/>
              </a:rPr>
              <a:t>eg: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= </a:t>
            </a:r>
            <a:r>
              <a:rPr sz="1800" spc="-5" dirty="0">
                <a:latin typeface="Calibri"/>
                <a:cs typeface="Calibri"/>
              </a:rPr>
              <a:t>23 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00100011 </a:t>
            </a:r>
            <a:r>
              <a:rPr sz="1800" dirty="0">
                <a:latin typeface="Calibri"/>
                <a:cs typeface="Calibri"/>
              </a:rPr>
              <a:t>(odd)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ANDing with</a:t>
            </a:r>
            <a:r>
              <a:rPr sz="1800" dirty="0">
                <a:latin typeface="Calibri"/>
                <a:cs typeface="Calibri"/>
              </a:rPr>
              <a:t> 00000001</a:t>
            </a:r>
            <a:endParaRPr sz="1800">
              <a:latin typeface="Calibri"/>
              <a:cs typeface="Calibri"/>
            </a:endParaRPr>
          </a:p>
          <a:p>
            <a:pPr marL="2736850">
              <a:lnSpc>
                <a:spcPts val="2110"/>
              </a:lnSpc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3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00000001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22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(even)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0010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0010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alibri"/>
                <a:cs typeface="Calibri"/>
              </a:rPr>
              <a:t>00000001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00000000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4104"/>
            <a:ext cx="919861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35" dirty="0">
                <a:latin typeface="Calibri Light"/>
                <a:cs typeface="Calibri Light"/>
              </a:rPr>
              <a:t>Call</a:t>
            </a:r>
            <a:r>
              <a:rPr sz="4300" spc="15" dirty="0">
                <a:latin typeface="Calibri Light"/>
                <a:cs typeface="Calibri Light"/>
              </a:rPr>
              <a:t> </a:t>
            </a:r>
            <a:r>
              <a:rPr sz="4300" spc="50" dirty="0">
                <a:latin typeface="Calibri Light"/>
                <a:cs typeface="Calibri Light"/>
              </a:rPr>
              <a:t>and</a:t>
            </a:r>
            <a:r>
              <a:rPr sz="4300" spc="10" dirty="0">
                <a:latin typeface="Calibri Light"/>
                <a:cs typeface="Calibri Light"/>
              </a:rPr>
              <a:t> </a:t>
            </a:r>
            <a:r>
              <a:rPr sz="4300" spc="30" dirty="0">
                <a:latin typeface="Calibri Light"/>
                <a:cs typeface="Calibri Light"/>
              </a:rPr>
              <a:t>return</a:t>
            </a:r>
            <a:r>
              <a:rPr sz="4300" spc="10" dirty="0">
                <a:latin typeface="Calibri Light"/>
                <a:cs typeface="Calibri Light"/>
              </a:rPr>
              <a:t> </a:t>
            </a:r>
            <a:r>
              <a:rPr sz="4300" spc="35" dirty="0">
                <a:latin typeface="Calibri Light"/>
                <a:cs typeface="Calibri Light"/>
              </a:rPr>
              <a:t>instructions:</a:t>
            </a:r>
            <a:r>
              <a:rPr sz="4300" spc="15" dirty="0">
                <a:latin typeface="Calibri Light"/>
                <a:cs typeface="Calibri Light"/>
              </a:rPr>
              <a:t> </a:t>
            </a:r>
            <a:r>
              <a:rPr sz="4300" spc="35" dirty="0">
                <a:latin typeface="Calibri Light"/>
                <a:cs typeface="Calibri Light"/>
              </a:rPr>
              <a:t>(Subroutine)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41300" marR="481965" indent="-228600">
              <a:lnSpc>
                <a:spcPct val="7000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Call </a:t>
            </a:r>
            <a:r>
              <a:rPr spc="-5" dirty="0"/>
              <a:t>and</a:t>
            </a:r>
            <a:r>
              <a:rPr dirty="0"/>
              <a:t> </a:t>
            </a:r>
            <a:r>
              <a:rPr spc="-10" dirty="0"/>
              <a:t>return</a:t>
            </a:r>
            <a:r>
              <a:rPr dirty="0"/>
              <a:t> </a:t>
            </a:r>
            <a:r>
              <a:rPr spc="-5" dirty="0"/>
              <a:t>instructions</a:t>
            </a:r>
            <a:r>
              <a:rPr dirty="0"/>
              <a:t> </a:t>
            </a:r>
            <a:r>
              <a:rPr spc="-10" dirty="0"/>
              <a:t>are associated</a:t>
            </a:r>
            <a:r>
              <a:rPr dirty="0"/>
              <a:t> with </a:t>
            </a:r>
            <a:r>
              <a:rPr spc="-10" dirty="0"/>
              <a:t>subroutine</a:t>
            </a:r>
            <a:r>
              <a:rPr spc="-5" dirty="0"/>
              <a:t> </a:t>
            </a:r>
            <a:r>
              <a:rPr spc="-10" dirty="0"/>
              <a:t>technique.</a:t>
            </a:r>
            <a:r>
              <a:rPr spc="5" dirty="0"/>
              <a:t> </a:t>
            </a:r>
            <a:r>
              <a:rPr dirty="0"/>
              <a:t>A </a:t>
            </a:r>
            <a:r>
              <a:rPr spc="-570" dirty="0"/>
              <a:t> </a:t>
            </a:r>
            <a:r>
              <a:rPr spc="-10" dirty="0"/>
              <a:t>subroutine</a:t>
            </a:r>
            <a:r>
              <a:rPr spc="-1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a </a:t>
            </a:r>
            <a:r>
              <a:rPr spc="-10" dirty="0"/>
              <a:t>group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5" dirty="0"/>
              <a:t>instructions </a:t>
            </a:r>
            <a:r>
              <a:rPr spc="-10" dirty="0"/>
              <a:t>that</a:t>
            </a:r>
            <a:r>
              <a:rPr dirty="0"/>
              <a:t> </a:t>
            </a:r>
            <a:r>
              <a:rPr spc="-10" dirty="0"/>
              <a:t>perform</a:t>
            </a:r>
            <a:r>
              <a:rPr spc="-5" dirty="0"/>
              <a:t> </a:t>
            </a:r>
            <a:r>
              <a:rPr dirty="0"/>
              <a:t>a </a:t>
            </a:r>
            <a:r>
              <a:rPr spc="-10" dirty="0"/>
              <a:t>subtask.</a:t>
            </a:r>
          </a:p>
          <a:p>
            <a:pPr marL="241300" indent="-228600">
              <a:lnSpc>
                <a:spcPts val="265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subroutine </a:t>
            </a:r>
            <a:r>
              <a:rPr dirty="0"/>
              <a:t>is</a:t>
            </a:r>
            <a:r>
              <a:rPr spc="-5" dirty="0"/>
              <a:t> </a:t>
            </a:r>
            <a:r>
              <a:rPr spc="-10" dirty="0"/>
              <a:t>written</a:t>
            </a:r>
            <a:r>
              <a:rPr spc="-5" dirty="0"/>
              <a:t> </a:t>
            </a:r>
            <a:r>
              <a:rPr dirty="0"/>
              <a:t>as</a:t>
            </a:r>
            <a:r>
              <a:rPr spc="-5" dirty="0"/>
              <a:t> </a:t>
            </a:r>
            <a:r>
              <a:rPr dirty="0"/>
              <a:t>a </a:t>
            </a:r>
            <a:r>
              <a:rPr spc="-15" dirty="0"/>
              <a:t>separate</a:t>
            </a:r>
            <a:r>
              <a:rPr spc="-5" dirty="0"/>
              <a:t> unit</a:t>
            </a:r>
            <a:r>
              <a:rPr dirty="0"/>
              <a:t> apart </a:t>
            </a:r>
            <a:r>
              <a:rPr spc="-15" dirty="0"/>
              <a:t>from</a:t>
            </a:r>
            <a:r>
              <a:rPr spc="-5" dirty="0"/>
              <a:t> the</a:t>
            </a:r>
            <a:r>
              <a:rPr spc="-10" dirty="0"/>
              <a:t> </a:t>
            </a:r>
            <a:r>
              <a:rPr spc="-5" dirty="0"/>
              <a:t>main </a:t>
            </a:r>
            <a:r>
              <a:rPr spc="-15" dirty="0"/>
              <a:t>program</a:t>
            </a:r>
            <a:r>
              <a:rPr spc="-5" dirty="0"/>
              <a:t> and</a:t>
            </a:r>
          </a:p>
          <a:p>
            <a:pPr marL="241300" marR="295910">
              <a:lnSpc>
                <a:spcPct val="70800"/>
              </a:lnSpc>
              <a:spcBef>
                <a:spcPts val="445"/>
              </a:spcBef>
            </a:pPr>
            <a:r>
              <a:rPr spc="-5" dirty="0"/>
              <a:t>the</a:t>
            </a:r>
            <a:r>
              <a:rPr spc="-10" dirty="0"/>
              <a:t> microprocessor</a:t>
            </a:r>
            <a:r>
              <a:rPr spc="5" dirty="0"/>
              <a:t> </a:t>
            </a:r>
            <a:r>
              <a:rPr spc="-25" dirty="0"/>
              <a:t>transfers</a:t>
            </a:r>
            <a:r>
              <a:rPr spc="-5" dirty="0"/>
              <a:t> the</a:t>
            </a:r>
            <a:r>
              <a:rPr spc="-10" dirty="0"/>
              <a:t> </a:t>
            </a:r>
            <a:r>
              <a:rPr spc="-15" dirty="0"/>
              <a:t>program</a:t>
            </a:r>
            <a:r>
              <a:rPr spc="-5" dirty="0"/>
              <a:t> </a:t>
            </a:r>
            <a:r>
              <a:rPr spc="-15" dirty="0"/>
              <a:t>execution</a:t>
            </a:r>
            <a:r>
              <a:rPr spc="-5" dirty="0"/>
              <a:t> sequence</a:t>
            </a:r>
            <a:r>
              <a:rPr spc="-10" dirty="0"/>
              <a:t> </a:t>
            </a:r>
            <a:r>
              <a:rPr spc="-15" dirty="0"/>
              <a:t>from</a:t>
            </a:r>
            <a:r>
              <a:rPr spc="-5" dirty="0"/>
              <a:t> main </a:t>
            </a:r>
            <a:r>
              <a:rPr spc="-575" dirty="0"/>
              <a:t> </a:t>
            </a:r>
            <a:r>
              <a:rPr spc="-15" dirty="0"/>
              <a:t>program</a:t>
            </a:r>
            <a:r>
              <a:rPr spc="-5" dirty="0"/>
              <a:t> </a:t>
            </a:r>
            <a:r>
              <a:rPr spc="-15" dirty="0"/>
              <a:t>to</a:t>
            </a:r>
            <a:r>
              <a:rPr dirty="0"/>
              <a:t> </a:t>
            </a:r>
            <a:r>
              <a:rPr spc="-10" dirty="0"/>
              <a:t>subroutine whenever</a:t>
            </a:r>
            <a:r>
              <a:rPr spc="5" dirty="0"/>
              <a:t> </a:t>
            </a:r>
            <a:r>
              <a:rPr dirty="0"/>
              <a:t>it is</a:t>
            </a:r>
            <a:r>
              <a:rPr spc="-5" dirty="0"/>
              <a:t> </a:t>
            </a:r>
            <a:r>
              <a:rPr spc="-10" dirty="0"/>
              <a:t>called</a:t>
            </a:r>
            <a:r>
              <a:rPr spc="-5" dirty="0"/>
              <a:t> </a:t>
            </a:r>
            <a:r>
              <a:rPr spc="-15" dirty="0"/>
              <a:t>to</a:t>
            </a:r>
            <a:r>
              <a:rPr dirty="0"/>
              <a:t> </a:t>
            </a:r>
            <a:r>
              <a:rPr spc="-10" dirty="0"/>
              <a:t>perform</a:t>
            </a:r>
            <a:r>
              <a:rPr spc="-5" dirty="0"/>
              <a:t> </a:t>
            </a:r>
            <a:r>
              <a:rPr dirty="0"/>
              <a:t>a </a:t>
            </a:r>
            <a:r>
              <a:rPr spc="-10" dirty="0"/>
              <a:t>task.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3381755"/>
            <a:ext cx="98520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After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completion</a:t>
            </a:r>
            <a:r>
              <a:rPr sz="2600" dirty="0">
                <a:latin typeface="Calibri"/>
                <a:cs typeface="Calibri"/>
              </a:rPr>
              <a:t> 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subroutine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task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microprocessor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returns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main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3649979"/>
            <a:ext cx="12534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og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m.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4055364"/>
            <a:ext cx="10333990" cy="166560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241300" marR="1452880" indent="-228600">
              <a:lnSpc>
                <a:spcPct val="708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subroutine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technique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eliminates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need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write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subtask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repeatedly,</a:t>
            </a:r>
            <a:r>
              <a:rPr sz="2600" spc="-5" dirty="0">
                <a:latin typeface="Calibri"/>
                <a:cs typeface="Calibri"/>
              </a:rPr>
              <a:t> thus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5" dirty="0">
                <a:latin typeface="Calibri"/>
                <a:cs typeface="Calibri"/>
              </a:rPr>
              <a:t>uses memory </a:t>
            </a:r>
            <a:r>
              <a:rPr sz="2600" spc="-25" dirty="0">
                <a:latin typeface="Calibri"/>
                <a:cs typeface="Calibri"/>
              </a:rPr>
              <a:t>efficiently.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665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25" dirty="0">
                <a:latin typeface="Calibri"/>
                <a:cs typeface="Calibri"/>
              </a:rPr>
              <a:t>Before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implementing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subroutine,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stack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must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defined;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stack</a:t>
            </a:r>
            <a:endParaRPr sz="2600">
              <a:latin typeface="Calibri"/>
              <a:cs typeface="Calibri"/>
            </a:endParaRPr>
          </a:p>
          <a:p>
            <a:pPr marL="241300" marR="5080">
              <a:lnSpc>
                <a:spcPct val="70000"/>
              </a:lnSpc>
              <a:spcBef>
                <a:spcPts val="480"/>
              </a:spcBef>
            </a:pP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used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store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memory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address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instruction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main </a:t>
            </a:r>
            <a:r>
              <a:rPr sz="2600" spc="-15" dirty="0">
                <a:latin typeface="Calibri"/>
                <a:cs typeface="Calibri"/>
              </a:rPr>
              <a:t>program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follows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0" dirty="0">
                <a:latin typeface="Calibri"/>
                <a:cs typeface="Calibri"/>
              </a:rPr>
              <a:t> subroutines</a:t>
            </a:r>
            <a:r>
              <a:rPr sz="2600" spc="-5" dirty="0">
                <a:latin typeface="Calibri"/>
                <a:cs typeface="Calibri"/>
              </a:rPr>
              <a:t> call.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74827"/>
            <a:ext cx="9787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3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implement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subroutine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two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RET.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790" y="890971"/>
            <a:ext cx="10261598" cy="3352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5783" y="4445000"/>
            <a:ext cx="7924799" cy="2235199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696" y="696505"/>
            <a:ext cx="6555861" cy="4155123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4104"/>
            <a:ext cx="432244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10" dirty="0">
                <a:latin typeface="Calibri Light"/>
                <a:cs typeface="Calibri Light"/>
              </a:rPr>
              <a:t>Restart</a:t>
            </a:r>
            <a:r>
              <a:rPr sz="4300" dirty="0">
                <a:latin typeface="Calibri Light"/>
                <a:cs typeface="Calibri Light"/>
              </a:rPr>
              <a:t> </a:t>
            </a:r>
            <a:r>
              <a:rPr sz="4300" spc="30" dirty="0">
                <a:latin typeface="Calibri Light"/>
                <a:cs typeface="Calibri Light"/>
              </a:rPr>
              <a:t>Instruction: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0243185" cy="3210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8085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restart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instructions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(RST).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transfer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specific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location.</a:t>
            </a:r>
            <a:endParaRPr sz="2800">
              <a:latin typeface="Calibri"/>
              <a:cs typeface="Calibri"/>
            </a:endParaRPr>
          </a:p>
          <a:p>
            <a:pPr marL="241300" marR="50165" indent="-228600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executed,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8085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stores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PC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SP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transfers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restart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location.</a:t>
            </a:r>
            <a:endParaRPr sz="2800">
              <a:latin typeface="Calibri"/>
              <a:cs typeface="Calibri"/>
            </a:endParaRPr>
          </a:p>
          <a:p>
            <a:pPr marL="241300" marR="564515" indent="-228600">
              <a:lnSpc>
                <a:spcPts val="3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Actually these </a:t>
            </a:r>
            <a:r>
              <a:rPr sz="2800" spc="-20" dirty="0">
                <a:latin typeface="Calibri"/>
                <a:cs typeface="Calibri"/>
              </a:rPr>
              <a:t>restart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inserted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through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additional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hardware.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These instructions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part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interrupt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5618" y="1338235"/>
            <a:ext cx="6705598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142" y="599886"/>
            <a:ext cx="9059953" cy="5567354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4104"/>
            <a:ext cx="7683500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40" dirty="0">
                <a:latin typeface="Calibri Light"/>
                <a:cs typeface="Calibri Light"/>
              </a:rPr>
              <a:t>Miscellaneous</a:t>
            </a:r>
            <a:r>
              <a:rPr sz="4300" spc="30" dirty="0">
                <a:latin typeface="Calibri Light"/>
                <a:cs typeface="Calibri Light"/>
              </a:rPr>
              <a:t> Group Instructions: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285" y="914907"/>
            <a:ext cx="10008870" cy="449707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b="1" spc="-55" dirty="0">
                <a:latin typeface="Calibri"/>
                <a:cs typeface="Calibri"/>
              </a:rPr>
              <a:t>STACK</a:t>
            </a:r>
            <a:endParaRPr sz="2800">
              <a:latin typeface="Calibri"/>
              <a:cs typeface="Calibri"/>
            </a:endParaRPr>
          </a:p>
          <a:p>
            <a:pPr marL="12700" marR="645795">
              <a:lnSpc>
                <a:spcPts val="3000"/>
              </a:lnSpc>
              <a:spcBef>
                <a:spcPts val="1050"/>
              </a:spcBef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stack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10" dirty="0">
                <a:latin typeface="Calibri"/>
                <a:cs typeface="Calibri"/>
              </a:rPr>
              <a:t>location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R/W </a:t>
            </a:r>
            <a:r>
              <a:rPr sz="2800" spc="-30" dirty="0">
                <a:latin typeface="Calibri"/>
                <a:cs typeface="Calibri"/>
              </a:rPr>
              <a:t>memory,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specified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15" dirty="0">
                <a:latin typeface="Calibri"/>
                <a:cs typeface="Calibri"/>
              </a:rPr>
              <a:t>programmer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main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 marL="12700" marR="1169670">
              <a:lnSpc>
                <a:spcPts val="3000"/>
              </a:lnSpc>
              <a:spcBef>
                <a:spcPts val="1105"/>
              </a:spcBef>
            </a:pPr>
            <a:r>
              <a:rPr sz="2800" spc="-5" dirty="0">
                <a:latin typeface="Calibri"/>
                <a:cs typeface="Calibri"/>
              </a:rPr>
              <a:t>These memory </a:t>
            </a:r>
            <a:r>
              <a:rPr sz="2800" spc="-10" dirty="0">
                <a:latin typeface="Calibri"/>
                <a:cs typeface="Calibri"/>
              </a:rPr>
              <a:t>locations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used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</a:t>
            </a:r>
            <a:r>
              <a:rPr sz="2800" spc="-5" dirty="0">
                <a:latin typeface="Calibri"/>
                <a:cs typeface="Calibri"/>
              </a:rPr>
              <a:t> binary </a:t>
            </a:r>
            <a:r>
              <a:rPr sz="2800" spc="-15" dirty="0">
                <a:latin typeface="Calibri"/>
                <a:cs typeface="Calibri"/>
              </a:rPr>
              <a:t>information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temporarily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during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program.</a:t>
            </a:r>
            <a:endParaRPr sz="2800">
              <a:latin typeface="Calibri"/>
              <a:cs typeface="Calibri"/>
            </a:endParaRPr>
          </a:p>
          <a:p>
            <a:pPr marL="12700" marR="657225">
              <a:lnSpc>
                <a:spcPts val="3000"/>
              </a:lnSpc>
              <a:spcBef>
                <a:spcPts val="985"/>
              </a:spcBef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beginning of the </a:t>
            </a:r>
            <a:r>
              <a:rPr sz="2800" spc="-15" dirty="0">
                <a:latin typeface="Calibri"/>
                <a:cs typeface="Calibri"/>
              </a:rPr>
              <a:t>stack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spc="-5" dirty="0">
                <a:latin typeface="Calibri"/>
                <a:cs typeface="Calibri"/>
              </a:rPr>
              <a:t> using 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LXI </a:t>
            </a:r>
            <a:r>
              <a:rPr sz="2800" spc="-114" dirty="0">
                <a:latin typeface="Calibri"/>
                <a:cs typeface="Calibri"/>
              </a:rPr>
              <a:t>SP,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16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address.</a:t>
            </a:r>
            <a:endParaRPr sz="2800">
              <a:latin typeface="Calibri"/>
              <a:cs typeface="Calibri"/>
            </a:endParaRPr>
          </a:p>
          <a:p>
            <a:pPr marL="12700" marR="5080" indent="80645" algn="just">
              <a:lnSpc>
                <a:spcPts val="3000"/>
              </a:lnSpc>
              <a:spcBef>
                <a:spcPts val="1100"/>
              </a:spcBef>
            </a:pPr>
            <a:r>
              <a:rPr sz="2800" spc="-5" dirty="0">
                <a:latin typeface="Calibri"/>
                <a:cs typeface="Calibri"/>
              </a:rPr>
              <a:t>Once the </a:t>
            </a:r>
            <a:r>
              <a:rPr sz="2800" spc="-15" dirty="0">
                <a:latin typeface="Calibri"/>
                <a:cs typeface="Calibri"/>
              </a:rPr>
              <a:t>stack </a:t>
            </a:r>
            <a:r>
              <a:rPr sz="2800" spc="-10" dirty="0">
                <a:latin typeface="Calibri"/>
                <a:cs typeface="Calibri"/>
              </a:rPr>
              <a:t>location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defined, </a:t>
            </a:r>
            <a:r>
              <a:rPr sz="2800" spc="-5" dirty="0">
                <a:latin typeface="Calibri"/>
                <a:cs typeface="Calibri"/>
              </a:rPr>
              <a:t>it loads </a:t>
            </a:r>
            <a:r>
              <a:rPr sz="2800" dirty="0">
                <a:latin typeface="Calibri"/>
                <a:cs typeface="Calibri"/>
              </a:rPr>
              <a:t>16 </a:t>
            </a:r>
            <a:r>
              <a:rPr sz="2800" spc="-5" dirty="0">
                <a:latin typeface="Calibri"/>
                <a:cs typeface="Calibri"/>
              </a:rPr>
              <a:t>bit </a:t>
            </a:r>
            <a:r>
              <a:rPr sz="2800" spc="-10" dirty="0">
                <a:latin typeface="Calibri"/>
                <a:cs typeface="Calibri"/>
              </a:rPr>
              <a:t>address </a:t>
            </a:r>
            <a:r>
              <a:rPr sz="2800" spc="-5" dirty="0">
                <a:latin typeface="Calibri"/>
                <a:cs typeface="Calibri"/>
              </a:rPr>
              <a:t>in the </a:t>
            </a:r>
            <a:r>
              <a:rPr sz="2800" spc="-15" dirty="0">
                <a:latin typeface="Calibri"/>
                <a:cs typeface="Calibri"/>
              </a:rPr>
              <a:t>stack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pointer </a:t>
            </a:r>
            <a:r>
              <a:rPr sz="2800" spc="-50" dirty="0">
                <a:latin typeface="Calibri"/>
                <a:cs typeface="Calibri"/>
              </a:rPr>
              <a:t>register. </a:t>
            </a:r>
            <a:r>
              <a:rPr sz="2800" spc="-10" dirty="0">
                <a:latin typeface="Calibri"/>
                <a:cs typeface="Calibri"/>
              </a:rPr>
              <a:t>Storing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10" dirty="0">
                <a:latin typeface="Calibri"/>
                <a:cs typeface="Calibri"/>
              </a:rPr>
              <a:t>bytes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spc="-15" dirty="0">
                <a:latin typeface="Calibri"/>
                <a:cs typeface="Calibri"/>
              </a:rPr>
              <a:t>operation </a:t>
            </a:r>
            <a:r>
              <a:rPr sz="2800" spc="-30" dirty="0">
                <a:latin typeface="Calibri"/>
                <a:cs typeface="Calibri"/>
              </a:rPr>
              <a:t>takes </a:t>
            </a:r>
            <a:r>
              <a:rPr sz="2800" spc="-5" dirty="0">
                <a:latin typeface="Calibri"/>
                <a:cs typeface="Calibri"/>
              </a:rPr>
              <a:t>place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spc="-10" dirty="0">
                <a:latin typeface="Calibri"/>
                <a:cs typeface="Calibri"/>
              </a:rPr>
              <a:t>location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 less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17499"/>
            <a:ext cx="9850755" cy="32137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e.g.</a:t>
            </a:r>
            <a:r>
              <a:rPr sz="2800" spc="-5" dirty="0">
                <a:latin typeface="Calibri"/>
                <a:cs typeface="Calibri"/>
              </a:rPr>
              <a:t> LXI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14" dirty="0">
                <a:latin typeface="Calibri"/>
                <a:cs typeface="Calibri"/>
              </a:rPr>
              <a:t>SP,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2099H</a:t>
            </a:r>
            <a:endParaRPr sz="2800">
              <a:latin typeface="Calibri"/>
              <a:cs typeface="Calibri"/>
            </a:endParaRPr>
          </a:p>
          <a:p>
            <a:pPr marL="241300" marR="233045" indent="-228600">
              <a:lnSpc>
                <a:spcPts val="30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Here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storing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bytes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begins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2098H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continuous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reverse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i.e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2097H.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Therefore,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stack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initialized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highest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available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location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prevent</a:t>
            </a:r>
            <a:r>
              <a:rPr sz="2800" spc="-5" dirty="0">
                <a:latin typeface="Calibri"/>
                <a:cs typeface="Calibri"/>
              </a:rPr>
              <a:t> the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spc="-5" dirty="0">
                <a:latin typeface="Calibri"/>
                <a:cs typeface="Calibri"/>
              </a:rPr>
              <a:t> being </a:t>
            </a:r>
            <a:r>
              <a:rPr sz="2800" spc="-20" dirty="0">
                <a:latin typeface="Calibri"/>
                <a:cs typeface="Calibri"/>
              </a:rPr>
              <a:t>destroyed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</a:t>
            </a:r>
            <a:r>
              <a:rPr sz="2800" spc="-5" dirty="0">
                <a:latin typeface="Calibri"/>
                <a:cs typeface="Calibri"/>
              </a:rPr>
              <a:t> the </a:t>
            </a:r>
            <a:r>
              <a:rPr sz="2800" spc="-15" dirty="0">
                <a:latin typeface="Calibri"/>
                <a:cs typeface="Calibri"/>
              </a:rPr>
              <a:t>stack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information.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stack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744" y="3785515"/>
            <a:ext cx="8650898" cy="2391447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90651"/>
            <a:ext cx="10304780" cy="17354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location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indicated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copied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incremented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1.</a:t>
            </a:r>
            <a:endParaRPr sz="2800">
              <a:latin typeface="Calibri"/>
              <a:cs typeface="Calibri"/>
            </a:endParaRPr>
          </a:p>
          <a:p>
            <a:pPr marL="241300" marR="372745" indent="-228600">
              <a:lnSpc>
                <a:spcPts val="3120"/>
              </a:lnSpc>
              <a:spcBef>
                <a:spcPts val="8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next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location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copied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high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incremented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1.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9181" y="2153526"/>
            <a:ext cx="7823199" cy="4063999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5372"/>
            <a:ext cx="8749030" cy="38633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XTHL </a:t>
            </a:r>
            <a:r>
              <a:rPr sz="2800" spc="-15" dirty="0">
                <a:latin typeface="Calibri"/>
                <a:cs typeface="Calibri"/>
              </a:rPr>
              <a:t>=exchanges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stack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(TOS)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HL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SPHL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=move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HL</a:t>
            </a:r>
            <a:r>
              <a:rPr sz="2800" spc="-15" dirty="0">
                <a:latin typeface="Calibri"/>
                <a:cs typeface="Calibri"/>
              </a:rPr>
              <a:t> to </a:t>
            </a:r>
            <a:r>
              <a:rPr sz="2800" spc="-5" dirty="0">
                <a:latin typeface="Calibri"/>
                <a:cs typeface="Calibri"/>
              </a:rPr>
              <a:t>SP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PCHL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=move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PC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42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Some instructions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related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interrupt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 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disable </a:t>
            </a:r>
            <a:r>
              <a:rPr sz="2800" spc="-15" dirty="0">
                <a:latin typeface="Calibri"/>
                <a:cs typeface="Calibri"/>
              </a:rPr>
              <a:t>interrupt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Enable </a:t>
            </a:r>
            <a:r>
              <a:rPr sz="2800" spc="-15" dirty="0">
                <a:latin typeface="Calibri"/>
                <a:cs typeface="Calibri"/>
              </a:rPr>
              <a:t>interrupt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2960"/>
              </a:lnSpc>
            </a:pPr>
            <a:r>
              <a:rPr sz="2800" spc="-5" dirty="0">
                <a:latin typeface="Calibri"/>
                <a:cs typeface="Calibri"/>
              </a:rPr>
              <a:t>SIM </a:t>
            </a:r>
            <a:r>
              <a:rPr sz="2800" dirty="0">
                <a:latin typeface="Calibri"/>
                <a:cs typeface="Calibri"/>
              </a:rPr>
              <a:t>= </a:t>
            </a:r>
            <a:r>
              <a:rPr sz="2800" spc="-10" dirty="0">
                <a:latin typeface="Calibri"/>
                <a:cs typeface="Calibri"/>
              </a:rPr>
              <a:t>set </a:t>
            </a:r>
            <a:r>
              <a:rPr sz="2800" spc="-15" dirty="0">
                <a:latin typeface="Calibri"/>
                <a:cs typeface="Calibri"/>
              </a:rPr>
              <a:t>interrupt</a:t>
            </a:r>
            <a:r>
              <a:rPr sz="2800" spc="-5" dirty="0">
                <a:latin typeface="Calibri"/>
                <a:cs typeface="Calibri"/>
              </a:rPr>
              <a:t> mask</a:t>
            </a:r>
            <a:endParaRPr sz="2800">
              <a:latin typeface="Calibri"/>
              <a:cs typeface="Calibri"/>
            </a:endParaRPr>
          </a:p>
          <a:p>
            <a:pPr marL="174625">
              <a:lnSpc>
                <a:spcPct val="100000"/>
              </a:lnSpc>
              <a:spcBef>
                <a:spcPts val="745"/>
              </a:spcBef>
            </a:pPr>
            <a:r>
              <a:rPr sz="2800" spc="-5" dirty="0">
                <a:latin typeface="Calibri"/>
                <a:cs typeface="Calibri"/>
              </a:rPr>
              <a:t>RIM</a:t>
            </a:r>
            <a:r>
              <a:rPr sz="2800" dirty="0">
                <a:latin typeface="Calibri"/>
                <a:cs typeface="Calibri"/>
              </a:rPr>
              <a:t> 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interrupt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mask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45" y="369042"/>
            <a:ext cx="1640154" cy="486418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6949" y="1038335"/>
            <a:ext cx="6095999" cy="3657598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420115"/>
            <a:ext cx="416623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40" dirty="0">
                <a:latin typeface="Calibri Light"/>
                <a:cs typeface="Calibri Light"/>
              </a:rPr>
              <a:t>WAP </a:t>
            </a:r>
            <a:r>
              <a:rPr sz="2400" spc="-15" dirty="0">
                <a:latin typeface="Calibri Light"/>
                <a:cs typeface="Calibri Light"/>
              </a:rPr>
              <a:t>to </a:t>
            </a:r>
            <a:r>
              <a:rPr sz="2400" spc="-5" dirty="0">
                <a:latin typeface="Calibri Light"/>
                <a:cs typeface="Calibri Light"/>
              </a:rPr>
              <a:t>sort 10 bytes of </a:t>
            </a:r>
            <a:r>
              <a:rPr sz="2400" spc="-20" dirty="0">
                <a:latin typeface="Calibri Light"/>
                <a:cs typeface="Calibri Light"/>
              </a:rPr>
              <a:t>data </a:t>
            </a:r>
            <a:r>
              <a:rPr sz="2400" spc="-15" dirty="0">
                <a:latin typeface="Calibri Light"/>
                <a:cs typeface="Calibri Light"/>
              </a:rPr>
              <a:t>from </a:t>
            </a:r>
            <a:r>
              <a:rPr sz="2400" spc="-530" dirty="0">
                <a:latin typeface="Calibri Light"/>
                <a:cs typeface="Calibri Light"/>
              </a:rPr>
              <a:t> </a:t>
            </a:r>
            <a:r>
              <a:rPr sz="2400" spc="-5" dirty="0">
                <a:latin typeface="Calibri Light"/>
                <a:cs typeface="Calibri Light"/>
              </a:rPr>
              <a:t>1120</a:t>
            </a:r>
            <a:r>
              <a:rPr sz="2400" spc="-1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H</a:t>
            </a:r>
            <a:r>
              <a:rPr sz="2400" spc="-5" dirty="0">
                <a:latin typeface="Calibri Light"/>
                <a:cs typeface="Calibri Light"/>
              </a:rPr>
              <a:t> in</a:t>
            </a:r>
            <a:r>
              <a:rPr sz="2400" spc="-10" dirty="0">
                <a:latin typeface="Calibri Light"/>
                <a:cs typeface="Calibri Light"/>
              </a:rPr>
              <a:t> </a:t>
            </a:r>
            <a:r>
              <a:rPr sz="2400" spc="-5" dirty="0">
                <a:latin typeface="Calibri Light"/>
                <a:cs typeface="Calibri Light"/>
              </a:rPr>
              <a:t>ascending </a:t>
            </a:r>
            <a:r>
              <a:rPr sz="2400" spc="-55" dirty="0">
                <a:latin typeface="Calibri Light"/>
                <a:cs typeface="Calibri Light"/>
              </a:rPr>
              <a:t>order.</a:t>
            </a:r>
            <a:endParaRPr sz="2400" dirty="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8408" y="316939"/>
            <a:ext cx="1908540" cy="53439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A1185B-4CF2-22E0-947A-318A5034543B}"/>
              </a:ext>
            </a:extLst>
          </p:cNvPr>
          <p:cNvSpPr txBox="1"/>
          <p:nvPr/>
        </p:nvSpPr>
        <p:spPr>
          <a:xfrm>
            <a:off x="7467600" y="41910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Checking the content of D, whether is it arrange on ascending order or not.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EF011-B247-06CA-2D65-DB8D4885C7BE}"/>
              </a:ext>
            </a:extLst>
          </p:cNvPr>
          <p:cNvSpPr txBox="1"/>
          <p:nvPr/>
        </p:nvSpPr>
        <p:spPr>
          <a:xfrm>
            <a:off x="7924800" y="17526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&lt; M, CY = 1.</a:t>
            </a:r>
          </a:p>
          <a:p>
            <a:r>
              <a:rPr lang="en-US" dirty="0"/>
              <a:t>Swept data if A &gt; memory data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FBE0-BF00-53E5-2AF4-C7AB3538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16" y="615856"/>
            <a:ext cx="10529567" cy="677108"/>
          </a:xfrm>
        </p:spPr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</a:rPr>
              <a:t>2.6 Timing Diagram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57027-C1D9-8F90-A1A1-7466694D69DB}"/>
              </a:ext>
            </a:extLst>
          </p:cNvPr>
          <p:cNvSpPr txBox="1"/>
          <p:nvPr/>
        </p:nvSpPr>
        <p:spPr>
          <a:xfrm>
            <a:off x="1028700" y="1524000"/>
            <a:ext cx="8610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/>
              <a:t>Timing Diagram is a graphical representation. It represents the execution time taken by each instruction in a graphical format. The execution time is represented in T-states.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Instruction Cycle: The time required to execute an instruction .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Machine Cycle: The time required to access the memory or input/output devices .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T-State: The machine cycle and instruction cycle takes multiple clock periods. A portion of an operation carried out in one system clock period is called as T-state.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98DA9-7DB1-25A5-D4B1-8FE8843F0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191001"/>
            <a:ext cx="8686800" cy="238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715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6865-4016-9CEC-11E2-4C876A85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16" y="615856"/>
            <a:ext cx="10529567" cy="677108"/>
          </a:xfrm>
        </p:spPr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2.7 RTL Instruction Descriptions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D7035E-66BE-1592-ED2E-8F8714B23633}"/>
              </a:ext>
            </a:extLst>
          </p:cNvPr>
          <p:cNvSpPr txBox="1"/>
          <p:nvPr/>
        </p:nvSpPr>
        <p:spPr>
          <a:xfrm>
            <a:off x="685800" y="1600200"/>
            <a:ext cx="103632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Register transfer language</a:t>
            </a:r>
          </a:p>
          <a:p>
            <a:r>
              <a:rPr lang="en-US" sz="2800" dirty="0"/>
              <a:t> • A specific notation used to specify the digital system is called register transfer language. </a:t>
            </a:r>
          </a:p>
          <a:p>
            <a:r>
              <a:rPr lang="en-US" sz="2800" dirty="0"/>
              <a:t>• For any function of the computer, the register transfer language can be used to describe the (sequence of) micro-operations </a:t>
            </a:r>
          </a:p>
          <a:p>
            <a:r>
              <a:rPr lang="en-US" sz="2800" dirty="0"/>
              <a:t>• Register transfer language </a:t>
            </a:r>
          </a:p>
          <a:p>
            <a:r>
              <a:rPr lang="en-US" sz="2000" dirty="0"/>
              <a:t>— A symbolic language </a:t>
            </a:r>
          </a:p>
          <a:p>
            <a:r>
              <a:rPr lang="en-US" sz="2000" dirty="0"/>
              <a:t>— A convenient tool for describing the internal organization of digital computers </a:t>
            </a:r>
          </a:p>
          <a:p>
            <a:r>
              <a:rPr lang="en-US" sz="2000" dirty="0"/>
              <a:t>— Can also be used to facilitate the design process of digital systems </a:t>
            </a:r>
          </a:p>
        </p:txBody>
      </p:sp>
    </p:spTree>
    <p:extLst>
      <p:ext uri="{BB962C8B-B14F-4D97-AF65-F5344CB8AC3E}">
        <p14:creationId xmlns:p14="http://schemas.microsoft.com/office/powerpoint/2010/main" val="264931745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4AD7-AB2B-DDEB-9930-CBB274EC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5F4C0-F614-5DFC-CDF6-69BD64DC1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316" y="121324"/>
            <a:ext cx="9777284" cy="627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44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0550CA-97A2-B378-C175-DEE10433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3812"/>
            <a:ext cx="1045845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3E3668A08AEE43B1F16035A4279451" ma:contentTypeVersion="2" ma:contentTypeDescription="Create a new document." ma:contentTypeScope="" ma:versionID="9a3c8e5d907100a293c06161d181ebc4">
  <xsd:schema xmlns:xsd="http://www.w3.org/2001/XMLSchema" xmlns:xs="http://www.w3.org/2001/XMLSchema" xmlns:p="http://schemas.microsoft.com/office/2006/metadata/properties" xmlns:ns3="709d537c-4ad2-4fa2-9f12-119039a7a4bb" targetNamespace="http://schemas.microsoft.com/office/2006/metadata/properties" ma:root="true" ma:fieldsID="1f6efc3cc23cd83f71f67e52546dd985" ns3:_="">
    <xsd:import namespace="709d537c-4ad2-4fa2-9f12-119039a7a4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9d537c-4ad2-4fa2-9f12-119039a7a4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7EFFFF-AA77-49DB-B93E-7007B0390D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9d537c-4ad2-4fa2-9f12-119039a7a4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56AE09-C435-4D0D-BE08-EC697354A8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12E51F-7555-4937-A93D-259BAD79BFC3}">
  <ds:schemaRefs>
    <ds:schemaRef ds:uri="http://purl.org/dc/terms/"/>
    <ds:schemaRef ds:uri="709d537c-4ad2-4fa2-9f12-119039a7a4bb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6951</Words>
  <Application>Microsoft Office PowerPoint</Application>
  <PresentationFormat>Widescreen</PresentationFormat>
  <Paragraphs>629</Paragraphs>
  <Slides>102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8" baseType="lpstr">
      <vt:lpstr>Arial MT</vt:lpstr>
      <vt:lpstr>Calibri</vt:lpstr>
      <vt:lpstr>Calibri Light</vt:lpstr>
      <vt:lpstr>Times New Roman</vt:lpstr>
      <vt:lpstr>Wingdings</vt:lpstr>
      <vt:lpstr>Office Theme</vt:lpstr>
      <vt:lpstr>Ch 2: Assembly Language Programming</vt:lpstr>
      <vt:lpstr>8085 microprocessor   2.3(in detail functional architecture and pin diagram)</vt:lpstr>
      <vt:lpstr>PowerPoint Presentation</vt:lpstr>
      <vt:lpstr>PowerPoint Presentation</vt:lpstr>
      <vt:lpstr>PowerPoint Presentation</vt:lpstr>
      <vt:lpstr>Pin diagram and signals of 8085 microprocessor</vt:lpstr>
      <vt:lpstr>1. Address Bus and Data Bus:</vt:lpstr>
      <vt:lpstr>2. Control and Status Signals:</vt:lpstr>
      <vt:lpstr>PowerPoint Presentation</vt:lpstr>
      <vt:lpstr>3. Power Supply and Clock Frequency:</vt:lpstr>
      <vt:lpstr>4. Interrupts and Peripheral Initiated Signals:</vt:lpstr>
      <vt:lpstr>5. Reset Signals:</vt:lpstr>
      <vt:lpstr>6. DMA Signals:</vt:lpstr>
      <vt:lpstr>7. Serial I/O Ports:</vt:lpstr>
      <vt:lpstr>Internal Architecture of 8 bit microprocessor</vt:lpstr>
      <vt:lpstr>Arithmetic and Logical Unit</vt:lpstr>
      <vt:lpstr>Accumulator (register A)</vt:lpstr>
      <vt:lpstr>PowerPoint Presentation</vt:lpstr>
      <vt:lpstr>PowerPoint Presentation</vt:lpstr>
      <vt:lpstr>Flags</vt:lpstr>
      <vt:lpstr>PowerPoint Presentation</vt:lpstr>
      <vt:lpstr>PowerPoint Presentation</vt:lpstr>
      <vt:lpstr>Example 3</vt:lpstr>
      <vt:lpstr>PowerPoint Presentation</vt:lpstr>
      <vt:lpstr>Timing and Control Unit:</vt:lpstr>
      <vt:lpstr>PowerPoint Presentation</vt:lpstr>
      <vt:lpstr>Instructions in 8085 microprocessor</vt:lpstr>
      <vt:lpstr>Instruction cycle</vt:lpstr>
      <vt:lpstr>PowerPoint Presentation</vt:lpstr>
      <vt:lpstr>2.1 Instruction formats</vt:lpstr>
      <vt:lpstr>PowerPoint Presentation</vt:lpstr>
      <vt:lpstr>Instruction format in 8085</vt:lpstr>
      <vt:lpstr>2.4 Addressing modes</vt:lpstr>
      <vt:lpstr>PowerPoint Presentation</vt:lpstr>
      <vt:lpstr>PowerPoint Presentation</vt:lpstr>
      <vt:lpstr>2.2 Instruction Set/ Group in 8085 microprocessor 2.5 Data transfer instructions, Arithmetic and Logical instructions, Program control instructions </vt:lpstr>
      <vt:lpstr>Data transfer group instructions:</vt:lpstr>
      <vt:lpstr>1) MOV Rd, Rs (move register instruction)</vt:lpstr>
      <vt:lpstr>3) MOV M, R (Move to memory from register)</vt:lpstr>
      <vt:lpstr>Write a program to load memory locations 7090 H and 7080 H  with data 40H and 50H and then swap these data.</vt:lpstr>
      <vt:lpstr>5.) LXI RP, 2 bytes (load register pair)</vt:lpstr>
      <vt:lpstr>7) LDA 4035H (Load accumulator directly)</vt:lpstr>
      <vt:lpstr>9) STA 16-bit address (store accumulator contents direct)</vt:lpstr>
      <vt:lpstr>PowerPoint Presentation</vt:lpstr>
      <vt:lpstr>11) IN 8-bit address</vt:lpstr>
      <vt:lpstr>13) LHLD 16-bit address ( Load HL directly)</vt:lpstr>
      <vt:lpstr>PowerPoint Presentation</vt:lpstr>
      <vt:lpstr>Arithmetic group Instructions</vt:lpstr>
      <vt:lpstr>2) ADI 8 bit data</vt:lpstr>
      <vt:lpstr>4) SUI 8 bit data</vt:lpstr>
      <vt:lpstr>PowerPoint Presentation</vt:lpstr>
      <vt:lpstr>PowerPoint Presentation</vt:lpstr>
      <vt:lpstr>PowerPoint Presentation</vt:lpstr>
      <vt:lpstr>PowerPoint Presentation</vt:lpstr>
      <vt:lpstr>Addition operation in 8085:</vt:lpstr>
      <vt:lpstr>Subtraction operation in 8085: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Group Instructions: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Branching Group Instructions: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Jump</vt:lpstr>
      <vt:lpstr>PowerPoint Presentation</vt:lpstr>
      <vt:lpstr>Write a program to transfer ten bytes of data from starting  address 9500 H (table1) to 9600H (table 2)</vt:lpstr>
      <vt:lpstr>PowerPoint Presentation</vt:lpstr>
      <vt:lpstr>Write a program in C005 to transfer 30 data's from 8500H to  A500H if data is odd else store 00H.</vt:lpstr>
      <vt:lpstr>Call and return instructions: (Subroutine)</vt:lpstr>
      <vt:lpstr>PowerPoint Presentation</vt:lpstr>
      <vt:lpstr>PowerPoint Presentation</vt:lpstr>
      <vt:lpstr>Restart Instruction:</vt:lpstr>
      <vt:lpstr>PowerPoint Presentation</vt:lpstr>
      <vt:lpstr>Miscellaneous Group Instructions:</vt:lpstr>
      <vt:lpstr>PowerPoint Presentation</vt:lpstr>
      <vt:lpstr>PowerPoint Presentation</vt:lpstr>
      <vt:lpstr>PowerPoint Presentation</vt:lpstr>
      <vt:lpstr>PowerPoint Presentation</vt:lpstr>
      <vt:lpstr>WAP to sort 10 bytes of data from  1120 H in ascending order.</vt:lpstr>
      <vt:lpstr>2.6 Timing Diagram </vt:lpstr>
      <vt:lpstr>2.7 RTL Instruction Descriptions</vt:lpstr>
      <vt:lpstr>PowerPoint Presentation</vt:lpstr>
      <vt:lpstr>PowerPoint Presentation</vt:lpstr>
      <vt:lpstr>  </vt:lpstr>
      <vt:lpstr>2.8 Assembly Language Program</vt:lpstr>
      <vt:lpstr>End of chapter 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02: Programming with 8085  microprocessor</dc:title>
  <dc:creator>acer</dc:creator>
  <cp:lastModifiedBy>Smita Adhikari</cp:lastModifiedBy>
  <cp:revision>32</cp:revision>
  <dcterms:created xsi:type="dcterms:W3CDTF">2023-05-03T12:57:13Z</dcterms:created>
  <dcterms:modified xsi:type="dcterms:W3CDTF">2023-11-22T12:37:05Z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2021-12-05T00:00:00Z</vt:filetime>
  </property>
  <property fmtid="{D5CDD505-2E9C-101B-9397-08002B2CF9AE}" pid="3" name="LastSaved">
    <vt:filetime>2023-05-03T00:00:00Z</vt:filetime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2023-05-03T12:57:45Z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f9b42a2d-ba73-404f-95be-3de230365a31</vt:lpwstr>
  </property>
  <property fmtid="{D5CDD505-2E9C-101B-9397-08002B2CF9AE}" pid="9" name="MSIP_Label_defa4170-0d19-0005-0004-bc88714345d2_ActionId">
    <vt:lpwstr>e837112b-345f-4b25-bbea-59e4a00c3783</vt:lpwstr>
  </property>
  <property fmtid="{D5CDD505-2E9C-101B-9397-08002B2CF9AE}" pid="10" name="MSIP_Label_defa4170-0d19-0005-0004-bc88714345d2_ContentBits">
    <vt:lpwstr>0</vt:lpwstr>
  </property>
  <property fmtid="{D5CDD505-2E9C-101B-9397-08002B2CF9AE}" pid="11" name="ContentTypeId">
    <vt:lpwstr>0x010100E43E3668A08AEE43B1F16035A4279451</vt:lpwstr>
  </property>
</Properties>
</file>