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08373"/>
            <a:ext cx="10358120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43076"/>
            <a:ext cx="10212705" cy="2055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877" y="1673471"/>
            <a:ext cx="6527165" cy="174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6759"/>
              </a:lnSpc>
              <a:spcBef>
                <a:spcPts val="130"/>
              </a:spcBef>
            </a:pPr>
            <a:r>
              <a:rPr sz="5850" spc="55" dirty="0"/>
              <a:t>Chapter</a:t>
            </a:r>
            <a:r>
              <a:rPr sz="5850" spc="5" dirty="0"/>
              <a:t> </a:t>
            </a:r>
            <a:r>
              <a:rPr sz="5850" spc="65" dirty="0"/>
              <a:t>03:</a:t>
            </a:r>
            <a:endParaRPr sz="5850"/>
          </a:p>
          <a:p>
            <a:pPr algn="ctr">
              <a:lnSpc>
                <a:spcPts val="6759"/>
              </a:lnSpc>
            </a:pPr>
            <a:r>
              <a:rPr sz="5850" spc="75" dirty="0"/>
              <a:t>8086</a:t>
            </a:r>
            <a:r>
              <a:rPr sz="5850" spc="-5" dirty="0"/>
              <a:t> </a:t>
            </a:r>
            <a:r>
              <a:rPr sz="5850" spc="50" dirty="0"/>
              <a:t>Microprocessor</a:t>
            </a:r>
            <a:endParaRPr sz="5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46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Fla</a:t>
            </a:r>
            <a:r>
              <a:rPr sz="4400" spc="-5" dirty="0"/>
              <a:t>g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690735" cy="211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Flag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register:</a:t>
            </a:r>
            <a:endParaRPr sz="2800">
              <a:latin typeface="Calibri"/>
              <a:cs typeface="Calibri"/>
            </a:endParaRPr>
          </a:p>
          <a:p>
            <a:pPr marL="241300" marR="5080">
              <a:lnSpc>
                <a:spcPts val="3000"/>
              </a:lnSpc>
              <a:spcBef>
                <a:spcPts val="220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8086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nine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flags.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</a:t>
            </a:r>
            <a:r>
              <a:rPr sz="2800" spc="-5" dirty="0">
                <a:latin typeface="Calibri"/>
                <a:cs typeface="Calibri"/>
              </a:rPr>
              <a:t> flags.</a:t>
            </a:r>
            <a:endParaRPr sz="2800">
              <a:latin typeface="Calibri"/>
              <a:cs typeface="Calibri"/>
            </a:endParaRPr>
          </a:p>
          <a:p>
            <a:pPr marL="241300" marR="68135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-5" dirty="0">
                <a:latin typeface="Calibri"/>
                <a:cs typeface="Calibri"/>
              </a:rPr>
              <a:t> bits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flag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programmer.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749" y="4470400"/>
            <a:ext cx="9042399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94715"/>
            <a:ext cx="9654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O-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Overflow</a:t>
            </a:r>
            <a:r>
              <a:rPr sz="2000" b="1" dirty="0">
                <a:latin typeface="Calibri"/>
                <a:cs typeface="Calibri"/>
              </a:rPr>
              <a:t> flag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an </a:t>
            </a:r>
            <a:r>
              <a:rPr sz="2000" spc="-5" dirty="0">
                <a:latin typeface="Calibri"/>
                <a:cs typeface="Calibri"/>
              </a:rPr>
              <a:t>arithmetic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overflow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39" y="598932"/>
            <a:ext cx="7440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enough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accommodated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destination </a:t>
            </a:r>
            <a:r>
              <a:rPr sz="2000" spc="-30" dirty="0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943355"/>
            <a:ext cx="10259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Calibri"/>
                <a:cs typeface="Calibri"/>
              </a:rPr>
              <a:t>D-Direction Flag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string manipulation instructions. If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‘0’</a:t>
            </a:r>
            <a:r>
              <a:rPr sz="2000" dirty="0">
                <a:latin typeface="Calibri"/>
                <a:cs typeface="Calibri"/>
              </a:rPr>
              <a:t> 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1156715"/>
            <a:ext cx="9996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processed beginning</a:t>
            </a:r>
            <a:r>
              <a:rPr sz="2000" spc="-10" dirty="0">
                <a:latin typeface="Calibri"/>
                <a:cs typeface="Calibri"/>
              </a:rPr>
              <a:t> from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lowest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higher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address, i.e.</a:t>
            </a:r>
            <a:r>
              <a:rPr sz="2000" spc="-10" dirty="0">
                <a:latin typeface="Calibri"/>
                <a:cs typeface="Calibri"/>
              </a:rPr>
              <a:t> auto </a:t>
            </a:r>
            <a:r>
              <a:rPr sz="2000" spc="-5" dirty="0">
                <a:latin typeface="Calibri"/>
                <a:cs typeface="Calibri"/>
              </a:rPr>
              <a:t>incrementing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373123"/>
            <a:ext cx="10255885" cy="1437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marR="654050">
              <a:lnSpc>
                <a:spcPct val="71000"/>
              </a:lnSpc>
              <a:spcBef>
                <a:spcPts val="795"/>
              </a:spcBef>
            </a:pPr>
            <a:r>
              <a:rPr sz="2000" dirty="0">
                <a:latin typeface="Calibri"/>
                <a:cs typeface="Calibri"/>
              </a:rPr>
              <a:t>otherwise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processed</a:t>
            </a:r>
            <a:r>
              <a:rPr sz="2000" spc="-10" dirty="0">
                <a:latin typeface="Calibri"/>
                <a:cs typeface="Calibri"/>
              </a:rPr>
              <a:t> 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highest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towards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lowest</a:t>
            </a:r>
            <a:r>
              <a:rPr sz="2000" spc="-5" dirty="0">
                <a:latin typeface="Calibri"/>
                <a:cs typeface="Calibri"/>
              </a:rPr>
              <a:t> address, 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autodecrementing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mode.</a:t>
            </a:r>
            <a:endParaRPr sz="2000">
              <a:latin typeface="Calibri"/>
              <a:cs typeface="Calibri"/>
            </a:endParaRPr>
          </a:p>
          <a:p>
            <a:pPr marL="241300" marR="253365" indent="-228600">
              <a:lnSpc>
                <a:spcPct val="7100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b="1" spc="-10" dirty="0">
                <a:latin typeface="Calibri"/>
                <a:cs typeface="Calibri"/>
              </a:rPr>
              <a:t>I-Interrupt </a:t>
            </a:r>
            <a:r>
              <a:rPr sz="2000" b="1" spc="-5" dirty="0">
                <a:latin typeface="Calibri"/>
                <a:cs typeface="Calibri"/>
              </a:rPr>
              <a:t>flag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flag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maskable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interrupts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recognized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CPU,</a:t>
            </a:r>
            <a:r>
              <a:rPr sz="2000" dirty="0">
                <a:latin typeface="Calibri"/>
                <a:cs typeface="Calibri"/>
              </a:rPr>
              <a:t> otherwise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ignored.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70" dirty="0">
                <a:latin typeface="Calibri"/>
                <a:cs typeface="Calibri"/>
              </a:rPr>
              <a:t>T-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Trap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flag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enters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r>
              <a:rPr sz="2000" spc="-5" dirty="0">
                <a:latin typeface="Calibri"/>
                <a:cs typeface="Calibri"/>
              </a:rPr>
              <a:t> mode.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words,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2695955"/>
            <a:ext cx="9480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instruction.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2909315"/>
            <a:ext cx="8853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Trap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routine.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3241547"/>
            <a:ext cx="9949815" cy="11049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marR="793750" indent="-228600">
              <a:lnSpc>
                <a:spcPct val="71000"/>
              </a:lnSpc>
              <a:spcBef>
                <a:spcPts val="7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2000" b="1" dirty="0">
                <a:latin typeface="Calibri"/>
                <a:cs typeface="Calibri"/>
              </a:rPr>
              <a:t>S -</a:t>
            </a:r>
            <a:r>
              <a:rPr sz="2000" b="1" spc="-5" dirty="0">
                <a:latin typeface="Calibri"/>
                <a:cs typeface="Calibri"/>
              </a:rPr>
              <a:t> Sign</a:t>
            </a:r>
            <a:r>
              <a:rPr sz="2000" b="1" dirty="0">
                <a:latin typeface="Calibri"/>
                <a:cs typeface="Calibri"/>
              </a:rPr>
              <a:t> flag: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negative. 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sign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equals</a:t>
            </a:r>
            <a:r>
              <a:rPr sz="2000" dirty="0">
                <a:latin typeface="Calibri"/>
                <a:cs typeface="Calibri"/>
              </a:rPr>
              <a:t> the MSB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result.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71000"/>
              </a:lnSpc>
              <a:spcBef>
                <a:spcPts val="9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b="1" spc="-25" dirty="0">
                <a:latin typeface="Calibri"/>
                <a:cs typeface="Calibri"/>
              </a:rPr>
              <a:t>Z-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Zero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comparison </a:t>
            </a:r>
            <a:r>
              <a:rPr sz="2000" spc="-10" dirty="0">
                <a:latin typeface="Calibri"/>
                <a:cs typeface="Calibri"/>
              </a:rPr>
              <a:t>performed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-5" dirty="0">
                <a:latin typeface="Calibri"/>
                <a:cs typeface="Calibri"/>
              </a:rPr>
              <a:t> instruction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20" dirty="0">
                <a:latin typeface="Calibri"/>
                <a:cs typeface="Calibri"/>
              </a:rPr>
              <a:t>zero.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zero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 </a:t>
            </a:r>
            <a:r>
              <a:rPr sz="2000" spc="-15" dirty="0">
                <a:latin typeface="Calibri"/>
                <a:cs typeface="Calibri"/>
              </a:rPr>
              <a:t>nonzero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357116"/>
            <a:ext cx="9954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A-</a:t>
            </a:r>
            <a:r>
              <a:rPr sz="2000" b="1" spc="-5" dirty="0">
                <a:latin typeface="Calibri"/>
                <a:cs typeface="Calibri"/>
              </a:rPr>
              <a:t> Auxiliary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Carry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carry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nibble, i.e. 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three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during 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39" y="4561332"/>
            <a:ext cx="7573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addition 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borrow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lowest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nibble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three, during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subtraction.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4905755"/>
            <a:ext cx="9976485" cy="11049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marR="410209" indent="-228600">
              <a:lnSpc>
                <a:spcPct val="70000"/>
              </a:lnSpc>
              <a:spcBef>
                <a:spcPts val="8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2000" b="1" spc="-25" dirty="0">
                <a:latin typeface="Calibri"/>
                <a:cs typeface="Calibri"/>
              </a:rPr>
              <a:t>P-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Parity</a:t>
            </a:r>
            <a:r>
              <a:rPr sz="2000" b="1" spc="-5" dirty="0">
                <a:latin typeface="Calibri"/>
                <a:cs typeface="Calibri"/>
              </a:rPr>
              <a:t> flag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flag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1s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otherwise</a:t>
            </a:r>
            <a:r>
              <a:rPr sz="2000" spc="-5" dirty="0">
                <a:latin typeface="Calibri"/>
                <a:cs typeface="Calibri"/>
              </a:rPr>
              <a:t> reset.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71000"/>
              </a:lnSpc>
              <a:spcBef>
                <a:spcPts val="10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b="1" dirty="0">
                <a:latin typeface="Calibri"/>
                <a:cs typeface="Calibri"/>
              </a:rPr>
              <a:t>C-Carry </a:t>
            </a:r>
            <a:r>
              <a:rPr sz="2000" b="1" spc="-5" dirty="0">
                <a:latin typeface="Calibri"/>
                <a:cs typeface="Calibri"/>
              </a:rPr>
              <a:t>flag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there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carry out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MSB in</a:t>
            </a:r>
            <a:r>
              <a:rPr sz="2000" spc="-5" dirty="0">
                <a:latin typeface="Calibri"/>
                <a:cs typeface="Calibri"/>
              </a:rPr>
              <a:t> case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 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borrow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 of subtraction.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754888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0" dirty="0"/>
              <a:t>SEGMENT</a:t>
            </a:r>
            <a:r>
              <a:rPr sz="4300" dirty="0"/>
              <a:t> </a:t>
            </a:r>
            <a:r>
              <a:rPr sz="4300" spc="60" dirty="0"/>
              <a:t>AND</a:t>
            </a:r>
            <a:r>
              <a:rPr sz="4300" spc="15" dirty="0"/>
              <a:t> </a:t>
            </a:r>
            <a:r>
              <a:rPr sz="4300" spc="35" dirty="0"/>
              <a:t>OFFSET</a:t>
            </a:r>
            <a:r>
              <a:rPr sz="4300" spc="5" dirty="0"/>
              <a:t> </a:t>
            </a:r>
            <a:r>
              <a:rPr sz="4300" spc="45" dirty="0"/>
              <a:t>ADDRESS: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046988"/>
            <a:ext cx="10320020" cy="50457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marR="154940" indent="-228600">
              <a:lnSpc>
                <a:spcPct val="804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Segments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special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containing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code,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and </a:t>
            </a:r>
            <a:r>
              <a:rPr sz="2600" spc="-10" dirty="0">
                <a:latin typeface="Calibri"/>
                <a:cs typeface="Calibri"/>
              </a:rPr>
              <a:t>stack.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segment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paragraph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boundary.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segment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16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bits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size</a:t>
            </a:r>
            <a:r>
              <a:rPr sz="2600" spc="-5" dirty="0">
                <a:latin typeface="Calibri"/>
                <a:cs typeface="Calibri"/>
              </a:rPr>
              <a:t> and </a:t>
            </a:r>
            <a:r>
              <a:rPr sz="2600" spc="-15" dirty="0">
                <a:latin typeface="Calibri"/>
                <a:cs typeface="Calibri"/>
              </a:rPr>
              <a:t>contains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starting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segment.</a:t>
            </a:r>
            <a:endParaRPr sz="2600">
              <a:latin typeface="Calibri"/>
              <a:cs typeface="Calibri"/>
            </a:endParaRPr>
          </a:p>
          <a:p>
            <a:pPr marL="241300" marR="254635" indent="-228600">
              <a:lnSpc>
                <a:spcPts val="2520"/>
              </a:lnSpc>
              <a:spcBef>
                <a:spcPts val="944"/>
              </a:spcBef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segment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begins</a:t>
            </a:r>
            <a:r>
              <a:rPr sz="2600" dirty="0">
                <a:latin typeface="Calibri"/>
                <a:cs typeface="Calibri"/>
              </a:rPr>
              <a:t> 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paragraph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boundary,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dirty="0">
                <a:latin typeface="Calibri"/>
                <a:cs typeface="Calibri"/>
              </a:rPr>
              <a:t> is an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spc="-5" dirty="0">
                <a:latin typeface="Calibri"/>
                <a:cs typeface="Calibri"/>
              </a:rPr>
              <a:t> divisible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decimal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16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hex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10.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Consider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begins </a:t>
            </a:r>
            <a:r>
              <a:rPr sz="2600" spc="-10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038EOH.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78500"/>
              </a:lnSpc>
              <a:spcBef>
                <a:spcPts val="60"/>
              </a:spcBef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cases,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rightmost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hex</a:t>
            </a:r>
            <a:r>
              <a:rPr sz="2600" spc="-5" dirty="0">
                <a:latin typeface="Calibri"/>
                <a:cs typeface="Calibri"/>
              </a:rPr>
              <a:t> digit</a:t>
            </a:r>
            <a:r>
              <a:rPr sz="2600" dirty="0">
                <a:latin typeface="Calibri"/>
                <a:cs typeface="Calibri"/>
              </a:rPr>
              <a:t> is </a:t>
            </a:r>
            <a:r>
              <a:rPr sz="2600" spc="-35" dirty="0">
                <a:latin typeface="Calibri"/>
                <a:cs typeface="Calibri"/>
              </a:rPr>
              <a:t>zero,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computer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designers</a:t>
            </a:r>
            <a:r>
              <a:rPr sz="2600" spc="-5" dirty="0">
                <a:latin typeface="Calibri"/>
                <a:cs typeface="Calibri"/>
              </a:rPr>
              <a:t> decided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would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unnecessary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zero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zero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digit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segment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register.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Thus </a:t>
            </a:r>
            <a:r>
              <a:rPr sz="2600" spc="-10" dirty="0">
                <a:latin typeface="Calibri"/>
                <a:cs typeface="Calibri"/>
              </a:rPr>
              <a:t>038E0H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038EH.</a:t>
            </a:r>
            <a:endParaRPr sz="2600">
              <a:latin typeface="Calibri"/>
              <a:cs typeface="Calibri"/>
            </a:endParaRPr>
          </a:p>
          <a:p>
            <a:pPr marL="241300" marR="24130" indent="-228600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distance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bytes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segment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another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location</a:t>
            </a:r>
            <a:r>
              <a:rPr sz="2600" spc="-5" dirty="0">
                <a:latin typeface="Calibri"/>
                <a:cs typeface="Calibri"/>
              </a:rPr>
              <a:t> within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segment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expressed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an </a:t>
            </a:r>
            <a:r>
              <a:rPr sz="2600" spc="-20" dirty="0">
                <a:latin typeface="Calibri"/>
                <a:cs typeface="Calibri"/>
              </a:rPr>
              <a:t>offset</a:t>
            </a:r>
            <a:r>
              <a:rPr sz="2600" dirty="0">
                <a:latin typeface="Calibri"/>
                <a:cs typeface="Calibri"/>
              </a:rPr>
              <a:t> 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displacement.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Suppose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offset 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0032H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above </a:t>
            </a:r>
            <a:r>
              <a:rPr sz="2600" spc="-20" dirty="0">
                <a:latin typeface="Calibri"/>
                <a:cs typeface="Calibri"/>
              </a:rPr>
              <a:t>example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segment.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combines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segment</a:t>
            </a:r>
            <a:r>
              <a:rPr sz="2600" dirty="0">
                <a:latin typeface="Calibri"/>
                <a:cs typeface="Calibri"/>
              </a:rPr>
              <a:t> with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offset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as: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5" dirty="0">
                <a:latin typeface="Calibri"/>
                <a:cs typeface="Calibri"/>
              </a:rPr>
              <a:t>SA: </a:t>
            </a:r>
            <a:r>
              <a:rPr sz="2600" b="1" spc="-20" dirty="0">
                <a:latin typeface="Calibri"/>
                <a:cs typeface="Calibri"/>
              </a:rPr>
              <a:t>OA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(segment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offset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address)</a:t>
            </a:r>
            <a:r>
              <a:rPr sz="2600" spc="-5" dirty="0">
                <a:latin typeface="Calibri"/>
                <a:cs typeface="Calibri"/>
              </a:rPr>
              <a:t> 038E: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0032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 = </a:t>
            </a:r>
            <a:r>
              <a:rPr sz="2600" spc="-10" dirty="0">
                <a:latin typeface="Calibri"/>
                <a:cs typeface="Calibri"/>
              </a:rPr>
              <a:t>038E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* 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+0032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038EO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-10" dirty="0">
                <a:latin typeface="Calibri"/>
                <a:cs typeface="Calibri"/>
              </a:rPr>
              <a:t>0032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Physical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03912H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673" y="782055"/>
            <a:ext cx="7593501" cy="56047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452755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/>
              <a:t>Pin</a:t>
            </a:r>
            <a:r>
              <a:rPr sz="4300" spc="5" dirty="0"/>
              <a:t> </a:t>
            </a:r>
            <a:r>
              <a:rPr sz="4300" spc="30" dirty="0"/>
              <a:t>diagram</a:t>
            </a:r>
            <a:r>
              <a:rPr sz="4300" spc="20" dirty="0"/>
              <a:t> </a:t>
            </a:r>
            <a:r>
              <a:rPr sz="4300" spc="40" dirty="0"/>
              <a:t>of</a:t>
            </a:r>
            <a:r>
              <a:rPr sz="4300" spc="10" dirty="0"/>
              <a:t> </a:t>
            </a:r>
            <a:r>
              <a:rPr sz="4300" spc="50" dirty="0"/>
              <a:t>8086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5847" y="1524000"/>
            <a:ext cx="2862064" cy="4626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57200"/>
            <a:ext cx="9278521" cy="5848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04800"/>
            <a:ext cx="9493413" cy="55456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060" y="619531"/>
            <a:ext cx="10215854" cy="53607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099" y="598077"/>
            <a:ext cx="8641600" cy="58050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0952"/>
            <a:ext cx="391985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0" dirty="0"/>
              <a:t>8086</a:t>
            </a:r>
            <a:r>
              <a:rPr sz="4300" spc="-20" dirty="0"/>
              <a:t> </a:t>
            </a:r>
            <a:r>
              <a:rPr sz="4300" spc="30" dirty="0"/>
              <a:t>instructions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73" y="851338"/>
            <a:ext cx="5336041" cy="60066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3264" y="86264"/>
            <a:ext cx="5003320" cy="6297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969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Introduction</a:t>
            </a:r>
            <a:r>
              <a:rPr sz="4400" spc="5" dirty="0"/>
              <a:t> </a:t>
            </a:r>
            <a:r>
              <a:rPr sz="4400" spc="-25" dirty="0"/>
              <a:t>to</a:t>
            </a:r>
            <a:r>
              <a:rPr sz="4400" dirty="0"/>
              <a:t> </a:t>
            </a:r>
            <a:r>
              <a:rPr sz="4400" spc="-10" dirty="0"/>
              <a:t>8086 </a:t>
            </a:r>
            <a:r>
              <a:rPr sz="4400" spc="-15" dirty="0"/>
              <a:t>Microprocessor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208532"/>
            <a:ext cx="5420360" cy="10312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b="1" spc="-10" dirty="0">
                <a:latin typeface="Calibri"/>
                <a:cs typeface="Calibri"/>
              </a:rPr>
              <a:t>Features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8086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microprocessor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Intel</a:t>
            </a:r>
            <a:r>
              <a:rPr sz="2000" spc="-5" dirty="0">
                <a:latin typeface="Calibri"/>
                <a:cs typeface="Calibri"/>
              </a:rPr>
              <a:t> 8086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widely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16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microprocessor.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8086</a:t>
            </a:r>
            <a:r>
              <a:rPr sz="2000" spc="-10" dirty="0">
                <a:latin typeface="Calibri"/>
                <a:cs typeface="Calibri"/>
              </a:rPr>
              <a:t> can </a:t>
            </a:r>
            <a:r>
              <a:rPr sz="2000" spc="-5" dirty="0">
                <a:latin typeface="Calibri"/>
                <a:cs typeface="Calibri"/>
              </a:rPr>
              <a:t>directly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 1MB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53996"/>
            <a:ext cx="906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architecture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8086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microprocessor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example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2467355"/>
            <a:ext cx="4970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microprocessor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segmented </a:t>
            </a:r>
            <a:r>
              <a:rPr sz="2000" spc="-20" dirty="0"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811779"/>
            <a:ext cx="10210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pre-fetches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6 </a:t>
            </a:r>
            <a:r>
              <a:rPr sz="2000" spc="-5" dirty="0">
                <a:latin typeface="Calibri"/>
                <a:cs typeface="Calibri"/>
              </a:rPr>
              <a:t>instruction </a:t>
            </a:r>
            <a:r>
              <a:rPr sz="2000" spc="-10" dirty="0">
                <a:latin typeface="Calibri"/>
                <a:cs typeface="Calibri"/>
              </a:rPr>
              <a:t>bytes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queues</a:t>
            </a:r>
            <a:r>
              <a:rPr sz="2000" dirty="0">
                <a:latin typeface="Calibri"/>
                <a:cs typeface="Calibri"/>
              </a:rPr>
              <a:t> them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speed</a:t>
            </a:r>
            <a:r>
              <a:rPr sz="2000" spc="-5" dirty="0">
                <a:latin typeface="Calibri"/>
                <a:cs typeface="Calibri"/>
              </a:rPr>
              <a:t> up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3015996"/>
            <a:ext cx="2663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357372"/>
            <a:ext cx="10073640" cy="25527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marR="165735" indent="-228600">
              <a:lnSpc>
                <a:spcPct val="71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 16 </a:t>
            </a:r>
            <a:r>
              <a:rPr sz="2000" dirty="0">
                <a:latin typeface="Calibri"/>
                <a:cs typeface="Calibri"/>
              </a:rPr>
              <a:t>bits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address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 20 </a:t>
            </a:r>
            <a:r>
              <a:rPr sz="2000" dirty="0">
                <a:latin typeface="Calibri"/>
                <a:cs typeface="Calibri"/>
              </a:rPr>
              <a:t>bits.</a:t>
            </a:r>
            <a:r>
              <a:rPr sz="2000" spc="-5" dirty="0">
                <a:latin typeface="Calibri"/>
                <a:cs typeface="Calibri"/>
              </a:rPr>
              <a:t> 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always</a:t>
            </a:r>
            <a:r>
              <a:rPr sz="2000" dirty="0">
                <a:latin typeface="Calibri"/>
                <a:cs typeface="Calibri"/>
              </a:rPr>
              <a:t> accesses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16 bit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</a:t>
            </a:r>
            <a:r>
              <a:rPr sz="2000" spc="-10" dirty="0">
                <a:latin typeface="Calibri"/>
                <a:cs typeface="Calibri"/>
              </a:rPr>
              <a:t> to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  <a:p>
            <a:pPr marL="241300" marR="187960" indent="-228600">
              <a:lnSpc>
                <a:spcPct val="71000"/>
              </a:lnSpc>
              <a:spcBef>
                <a:spcPts val="98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8086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microprocessor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internally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two </a:t>
            </a:r>
            <a:r>
              <a:rPr sz="2000" spc="-15" dirty="0">
                <a:latin typeface="Calibri"/>
                <a:cs typeface="Calibri"/>
              </a:rPr>
              <a:t>separate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 (BIU)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execution</a:t>
            </a:r>
            <a:r>
              <a:rPr sz="2000" spc="-5" dirty="0">
                <a:latin typeface="Calibri"/>
                <a:cs typeface="Calibri"/>
              </a:rPr>
              <a:t> unit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(EU).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fetches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instructions, </a:t>
            </a:r>
            <a:r>
              <a:rPr sz="2000" spc="-10" dirty="0">
                <a:latin typeface="Calibri"/>
                <a:cs typeface="Calibri"/>
              </a:rPr>
              <a:t>reads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operands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write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241300" marR="142240" indent="-228600">
              <a:lnSpc>
                <a:spcPct val="71000"/>
              </a:lnSpc>
              <a:spcBef>
                <a:spcPts val="9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already been </a:t>
            </a:r>
            <a:r>
              <a:rPr sz="2000" spc="-15" dirty="0">
                <a:latin typeface="Calibri"/>
                <a:cs typeface="Calibri"/>
              </a:rPr>
              <a:t>fetched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BIU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fetch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overlaps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71000"/>
              </a:lnSpc>
              <a:spcBef>
                <a:spcPts val="9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16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ALU</a:t>
            </a:r>
            <a:r>
              <a:rPr sz="2000" dirty="0">
                <a:latin typeface="Calibri"/>
                <a:cs typeface="Calibri"/>
              </a:rPr>
              <a:t> in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MP </a:t>
            </a:r>
            <a:r>
              <a:rPr sz="2000" spc="-15" dirty="0">
                <a:latin typeface="Calibri"/>
                <a:cs typeface="Calibri"/>
              </a:rPr>
              <a:t>status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dirty="0">
                <a:latin typeface="Calibri"/>
                <a:cs typeface="Calibri"/>
              </a:rPr>
              <a:t> ﬂags, </a:t>
            </a:r>
            <a:r>
              <a:rPr sz="2000" spc="-10" dirty="0">
                <a:latin typeface="Calibri"/>
                <a:cs typeface="Calibri"/>
              </a:rPr>
              <a:t>manipulates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 </a:t>
            </a:r>
            <a:r>
              <a:rPr sz="2000" spc="-10" dirty="0">
                <a:latin typeface="Calibri"/>
                <a:cs typeface="Calibri"/>
              </a:rPr>
              <a:t>operands.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335" y="0"/>
            <a:ext cx="11469370" cy="6858000"/>
            <a:chOff x="473335" y="0"/>
            <a:chExt cx="114693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120" y="182433"/>
              <a:ext cx="4038161" cy="63615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3283" y="0"/>
              <a:ext cx="5027916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3863" y="84082"/>
              <a:ext cx="3178807" cy="1671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3329" y="84086"/>
              <a:ext cx="11469370" cy="6774180"/>
            </a:xfrm>
            <a:custGeom>
              <a:avLst/>
              <a:gdLst/>
              <a:ahLst/>
              <a:cxnLst/>
              <a:rect l="l" t="t" r="r" b="b"/>
              <a:pathLst>
                <a:path w="11469370" h="6774180">
                  <a:moveTo>
                    <a:pt x="11469332" y="0"/>
                  </a:moveTo>
                  <a:lnTo>
                    <a:pt x="4484433" y="0"/>
                  </a:lnTo>
                  <a:lnTo>
                    <a:pt x="4484433" y="1766239"/>
                  </a:lnTo>
                  <a:lnTo>
                    <a:pt x="0" y="1766239"/>
                  </a:lnTo>
                  <a:lnTo>
                    <a:pt x="0" y="6773913"/>
                  </a:lnTo>
                  <a:lnTo>
                    <a:pt x="8552332" y="6773913"/>
                  </a:lnTo>
                  <a:lnTo>
                    <a:pt x="8552332" y="2130475"/>
                  </a:lnTo>
                  <a:lnTo>
                    <a:pt x="11469332" y="2130475"/>
                  </a:lnTo>
                  <a:lnTo>
                    <a:pt x="11469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63411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/>
              <a:t>3)</a:t>
            </a:r>
            <a:r>
              <a:rPr sz="4300" spc="30" dirty="0"/>
              <a:t> </a:t>
            </a:r>
            <a:r>
              <a:rPr sz="4300" spc="15" dirty="0"/>
              <a:t>Data</a:t>
            </a:r>
            <a:r>
              <a:rPr sz="4300" spc="35" dirty="0"/>
              <a:t> </a:t>
            </a:r>
            <a:r>
              <a:rPr sz="4300" spc="-35" dirty="0"/>
              <a:t>Transfer</a:t>
            </a:r>
            <a:r>
              <a:rPr sz="4300" spc="40" dirty="0"/>
              <a:t> </a:t>
            </a:r>
            <a:r>
              <a:rPr sz="4300" spc="30" dirty="0"/>
              <a:t>Instructions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628" y="1655539"/>
            <a:ext cx="8746545" cy="41301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397" y="342408"/>
            <a:ext cx="9902346" cy="22296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764" y="2832100"/>
            <a:ext cx="9983017" cy="50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3600" y="3591473"/>
            <a:ext cx="1003232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945451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/>
              <a:t>4)</a:t>
            </a:r>
            <a:r>
              <a:rPr sz="4300" spc="25" dirty="0"/>
              <a:t> </a:t>
            </a:r>
            <a:r>
              <a:rPr sz="4300" spc="15" dirty="0"/>
              <a:t>Program</a:t>
            </a:r>
            <a:r>
              <a:rPr sz="4300" spc="40" dirty="0"/>
              <a:t> </a:t>
            </a:r>
            <a:r>
              <a:rPr sz="4300" spc="20" dirty="0"/>
              <a:t>execution </a:t>
            </a:r>
            <a:r>
              <a:rPr sz="4300" spc="5" dirty="0"/>
              <a:t>transfer</a:t>
            </a:r>
            <a:r>
              <a:rPr sz="4300" spc="40" dirty="0"/>
              <a:t> </a:t>
            </a:r>
            <a:r>
              <a:rPr sz="4300" spc="30" dirty="0"/>
              <a:t>instructions</a:t>
            </a:r>
            <a:endParaRPr sz="43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079" y="1792287"/>
            <a:ext cx="960488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95" y="182946"/>
            <a:ext cx="10889153" cy="61975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77" y="445748"/>
            <a:ext cx="10359465" cy="2676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648" y="3530600"/>
            <a:ext cx="10475210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821118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/>
              <a:t>5)</a:t>
            </a:r>
            <a:r>
              <a:rPr sz="4300" spc="25" dirty="0"/>
              <a:t> Processor</a:t>
            </a:r>
            <a:r>
              <a:rPr sz="4300" spc="30" dirty="0"/>
              <a:t> </a:t>
            </a:r>
            <a:r>
              <a:rPr sz="4300" spc="15" dirty="0"/>
              <a:t>control</a:t>
            </a:r>
            <a:r>
              <a:rPr sz="4300" spc="25" dirty="0"/>
              <a:t> </a:t>
            </a:r>
            <a:r>
              <a:rPr sz="4300" spc="35" dirty="0"/>
              <a:t>flag</a:t>
            </a:r>
            <a:r>
              <a:rPr sz="4300" spc="25" dirty="0"/>
              <a:t> </a:t>
            </a:r>
            <a:r>
              <a:rPr sz="4300" spc="30" dirty="0"/>
              <a:t>instructions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39" y="1490635"/>
            <a:ext cx="9311050" cy="3149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234" y="5016446"/>
            <a:ext cx="9216345" cy="711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845FB-F95A-5764-78FA-EB2045D57A48}"/>
              </a:ext>
            </a:extLst>
          </p:cNvPr>
          <p:cNvSpPr txBox="1"/>
          <p:nvPr/>
        </p:nvSpPr>
        <p:spPr>
          <a:xfrm>
            <a:off x="8061323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decrement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DA626-B58C-E6E9-B659-0AD6749A52CE}"/>
              </a:ext>
            </a:extLst>
          </p:cNvPr>
          <p:cNvSpPr txBox="1"/>
          <p:nvPr/>
        </p:nvSpPr>
        <p:spPr>
          <a:xfrm>
            <a:off x="8045495" y="342654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increment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940" y="571500"/>
            <a:ext cx="10711216" cy="264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34C8F7-87CF-C8F8-2457-32B55D0A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134316"/>
            <a:ext cx="4759750" cy="67568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46736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/>
              <a:t>6)</a:t>
            </a:r>
            <a:r>
              <a:rPr sz="4300" spc="15" dirty="0"/>
              <a:t> </a:t>
            </a:r>
            <a:r>
              <a:rPr sz="4300" spc="35" dirty="0"/>
              <a:t>String</a:t>
            </a:r>
            <a:r>
              <a:rPr sz="4300" spc="20" dirty="0"/>
              <a:t> </a:t>
            </a:r>
            <a:r>
              <a:rPr sz="4300" spc="30" dirty="0"/>
              <a:t>instructions</a:t>
            </a:r>
            <a:endParaRPr sz="43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01" y="1666760"/>
            <a:ext cx="10756764" cy="38956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873188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0" dirty="0"/>
              <a:t>8086</a:t>
            </a:r>
            <a:r>
              <a:rPr sz="4300" spc="35" dirty="0"/>
              <a:t> </a:t>
            </a:r>
            <a:r>
              <a:rPr sz="4300" spc="45" dirty="0"/>
              <a:t>Assembly</a:t>
            </a:r>
            <a:r>
              <a:rPr sz="4300" spc="25" dirty="0"/>
              <a:t> </a:t>
            </a:r>
            <a:r>
              <a:rPr sz="4300" spc="35" dirty="0"/>
              <a:t>language </a:t>
            </a:r>
            <a:r>
              <a:rPr sz="4300" spc="30" dirty="0"/>
              <a:t>programming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353040" cy="4286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31127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Assembly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spc="-5" dirty="0">
                <a:latin typeface="Calibri"/>
                <a:cs typeface="Calibri"/>
              </a:rPr>
              <a:t> uses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two,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4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letter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mnemonics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type.</a:t>
            </a:r>
            <a:endParaRPr sz="2800" dirty="0">
              <a:latin typeface="Calibri"/>
              <a:cs typeface="Calibri"/>
            </a:endParaRPr>
          </a:p>
          <a:p>
            <a:pPr marL="241300" marR="436880" indent="-228600">
              <a:lnSpc>
                <a:spcPct val="9050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Low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5" dirty="0">
                <a:latin typeface="Calibri"/>
                <a:cs typeface="Calibri"/>
              </a:rPr>
              <a:t> Assembly</a:t>
            </a:r>
            <a:r>
              <a:rPr sz="2800" spc="-10" dirty="0">
                <a:latin typeface="Calibri"/>
                <a:cs typeface="Calibri"/>
              </a:rPr>
              <a:t> Language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specific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family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Processors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symbolic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Machine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endParaRPr sz="2800" dirty="0">
              <a:latin typeface="Calibri"/>
              <a:cs typeface="Calibri"/>
            </a:endParaRPr>
          </a:p>
          <a:p>
            <a:pPr marL="241300" marR="340995" indent="-228600">
              <a:lnSpc>
                <a:spcPts val="3100"/>
              </a:lnSpc>
              <a:spcBef>
                <a:spcPts val="94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30" dirty="0">
                <a:latin typeface="Calibri"/>
                <a:cs typeface="Calibri"/>
              </a:rPr>
              <a:t>In the past t</a:t>
            </a:r>
            <a:r>
              <a:rPr sz="2800" spc="-13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easier,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lang="en-US" sz="2800" spc="5" dirty="0">
                <a:latin typeface="Calibri"/>
                <a:cs typeface="Calibri"/>
              </a:rPr>
              <a:t>used to </a:t>
            </a:r>
            <a:r>
              <a:rPr sz="2800" spc="-10" dirty="0">
                <a:latin typeface="Calibri"/>
                <a:cs typeface="Calibri"/>
              </a:rPr>
              <a:t>write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assembly</a:t>
            </a:r>
            <a:r>
              <a:rPr sz="2800" spc="-10" dirty="0">
                <a:latin typeface="Calibri"/>
                <a:cs typeface="Calibri"/>
              </a:rPr>
              <a:t> language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then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translate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memory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401637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0" dirty="0"/>
              <a:t>8086</a:t>
            </a:r>
            <a:r>
              <a:rPr sz="4300" spc="-35" dirty="0"/>
              <a:t> </a:t>
            </a:r>
            <a:r>
              <a:rPr sz="4300" spc="25" dirty="0"/>
              <a:t>architecture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426" y="1240220"/>
            <a:ext cx="8082455" cy="543910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3491"/>
            <a:ext cx="5876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latin typeface="Calibri"/>
                <a:cs typeface="Calibri"/>
              </a:rPr>
              <a:t>ADVANTAGES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35" dirty="0">
                <a:latin typeface="Calibri"/>
                <a:cs typeface="Calibri"/>
              </a:rPr>
              <a:t>ASSEMBLY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1218691"/>
            <a:ext cx="9682480" cy="36677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written</a:t>
            </a:r>
            <a:r>
              <a:rPr sz="2400" spc="-5" dirty="0">
                <a:latin typeface="Calibri"/>
                <a:cs typeface="Calibri"/>
              </a:rPr>
              <a:t> 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Assembly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considerably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 marL="241300" marR="955675" indent="-228600">
              <a:lnSpc>
                <a:spcPts val="26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Assembly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15" dirty="0">
                <a:latin typeface="Calibri"/>
                <a:cs typeface="Calibri"/>
              </a:rPr>
              <a:t>programmer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ability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5" dirty="0">
                <a:latin typeface="Calibri"/>
                <a:cs typeface="Calibri"/>
              </a:rPr>
              <a:t> highly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technical</a:t>
            </a:r>
            <a:r>
              <a:rPr sz="2400" spc="-15" dirty="0">
                <a:latin typeface="Calibri"/>
                <a:cs typeface="Calibri"/>
              </a:rPr>
              <a:t> tasks.</a:t>
            </a:r>
            <a:endParaRPr sz="2400">
              <a:latin typeface="Calibri"/>
              <a:cs typeface="Calibri"/>
            </a:endParaRPr>
          </a:p>
          <a:p>
            <a:pPr marL="241300" marR="231775" indent="-228600" algn="just">
              <a:lnSpc>
                <a:spcPct val="904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Resident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10" dirty="0">
                <a:latin typeface="Calibri"/>
                <a:cs typeface="Calibri"/>
              </a:rPr>
              <a:t>(that resides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5" dirty="0">
                <a:latin typeface="Calibri"/>
                <a:cs typeface="Calibri"/>
              </a:rPr>
              <a:t>while other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20" dirty="0">
                <a:latin typeface="Calibri"/>
                <a:cs typeface="Calibri"/>
              </a:rPr>
              <a:t>execute)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Interrupt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15" dirty="0">
                <a:latin typeface="Calibri"/>
                <a:cs typeface="Calibri"/>
              </a:rPr>
              <a:t>Routine </a:t>
            </a:r>
            <a:r>
              <a:rPr sz="2400" spc="-10" dirty="0">
                <a:latin typeface="Calibri"/>
                <a:cs typeface="Calibri"/>
              </a:rPr>
              <a:t>(that </a:t>
            </a:r>
            <a:r>
              <a:rPr sz="2400" dirty="0">
                <a:latin typeface="Calibri"/>
                <a:cs typeface="Calibri"/>
              </a:rPr>
              <a:t>handles </a:t>
            </a:r>
            <a:r>
              <a:rPr sz="2400" spc="-5" dirty="0">
                <a:latin typeface="Calibri"/>
                <a:cs typeface="Calibri"/>
              </a:rPr>
              <a:t>I/P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O/P)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almost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Assembly Language.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</a:t>
            </a:r>
            <a:r>
              <a:rPr sz="2400" spc="-5" dirty="0">
                <a:latin typeface="Calibri"/>
                <a:cs typeface="Calibri"/>
              </a:rPr>
              <a:t> handling particular H/W </a:t>
            </a:r>
            <a:r>
              <a:rPr sz="2400" spc="-10" dirty="0"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Generates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compact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Results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faster</a:t>
            </a:r>
            <a:r>
              <a:rPr sz="2400" spc="-15" dirty="0">
                <a:latin typeface="Calibri"/>
                <a:cs typeface="Calibri"/>
              </a:rPr>
              <a:t> execution.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03707"/>
            <a:ext cx="777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TYPICAL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FORMAT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ASSEMBLY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LANGUAGE</a:t>
            </a:r>
            <a:r>
              <a:rPr sz="2400" b="1" spc="-5" dirty="0">
                <a:latin typeface="Calibri"/>
                <a:cs typeface="Calibri"/>
              </a:rPr>
              <a:t> INSTRUCTION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58900"/>
            <a:ext cx="957770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LABEL </a:t>
            </a:r>
            <a:r>
              <a:rPr sz="2400" spc="-10" dirty="0">
                <a:latin typeface="Calibri"/>
                <a:cs typeface="Calibri"/>
              </a:rPr>
              <a:t>OPCODE</a:t>
            </a:r>
            <a:r>
              <a:rPr sz="2400" spc="-5" dirty="0">
                <a:latin typeface="Calibri"/>
                <a:cs typeface="Calibri"/>
              </a:rPr>
              <a:t> FIELD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OPERAND </a:t>
            </a:r>
            <a:r>
              <a:rPr sz="2400" spc="-10" dirty="0">
                <a:latin typeface="Calibri"/>
                <a:cs typeface="Calibri"/>
              </a:rPr>
              <a:t>COMMENTS </a:t>
            </a:r>
            <a:r>
              <a:rPr sz="2400" spc="-5" dirty="0">
                <a:latin typeface="Calibri"/>
                <a:cs typeface="Calibri"/>
              </a:rPr>
              <a:t>FIELD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0"/>
              </a:lnSpc>
              <a:spcBef>
                <a:spcPts val="120"/>
              </a:spcBef>
            </a:pPr>
            <a:r>
              <a:rPr sz="2400" spc="-35" dirty="0">
                <a:latin typeface="Calibri"/>
                <a:cs typeface="Calibri"/>
              </a:rPr>
              <a:t>NEXT: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AL,07H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10" dirty="0">
                <a:latin typeface="Calibri"/>
                <a:cs typeface="Calibri"/>
              </a:rPr>
              <a:t> correction </a:t>
            </a:r>
            <a:r>
              <a:rPr sz="2400" spc="-15" dirty="0">
                <a:latin typeface="Calibri"/>
                <a:cs typeface="Calibri"/>
              </a:rPr>
              <a:t>factor</a:t>
            </a:r>
            <a:endParaRPr sz="2400" dirty="0">
              <a:latin typeface="Calibri"/>
              <a:cs typeface="Calibri"/>
            </a:endParaRPr>
          </a:p>
          <a:p>
            <a:pPr marL="698500" indent="-228600">
              <a:lnSpc>
                <a:spcPts val="215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Assembly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written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4</a:t>
            </a:r>
            <a:r>
              <a:rPr sz="2000" spc="-5" dirty="0">
                <a:latin typeface="Calibri"/>
                <a:cs typeface="Calibri"/>
              </a:rPr>
              <a:t> fields.</a:t>
            </a:r>
            <a:endParaRPr sz="2000" dirty="0">
              <a:latin typeface="Calibri"/>
              <a:cs typeface="Calibri"/>
            </a:endParaRPr>
          </a:p>
          <a:p>
            <a:pPr marL="698500" indent="-228600">
              <a:lnSpc>
                <a:spcPts val="23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label</a:t>
            </a:r>
            <a:r>
              <a:rPr sz="2000" dirty="0">
                <a:latin typeface="Calibri"/>
                <a:cs typeface="Calibri"/>
              </a:rPr>
              <a:t> is a </a:t>
            </a:r>
            <a:r>
              <a:rPr sz="2000" spc="-10" dirty="0">
                <a:latin typeface="Calibri"/>
                <a:cs typeface="Calibri"/>
              </a:rPr>
              <a:t>symbol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0" dirty="0">
                <a:latin typeface="Calibri"/>
                <a:cs typeface="Calibri"/>
              </a:rPr>
              <a:t>to represent</a:t>
            </a:r>
            <a:r>
              <a:rPr sz="2000" dirty="0">
                <a:latin typeface="Calibri"/>
                <a:cs typeface="Calibri"/>
              </a:rPr>
              <a:t> an </a:t>
            </a:r>
            <a:r>
              <a:rPr sz="2000" spc="-5" dirty="0">
                <a:latin typeface="Calibri"/>
                <a:cs typeface="Calibri"/>
              </a:rPr>
              <a:t>address.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colon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Labels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inserted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needed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optional</a:t>
            </a:r>
            <a:r>
              <a:rPr sz="2400" spc="-5" dirty="0">
                <a:latin typeface="Calibri"/>
                <a:cs typeface="Calibri"/>
              </a:rPr>
              <a:t> field.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opcode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mnemonics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instruction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performed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mnemonics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202683"/>
            <a:ext cx="1003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operand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10" dirty="0">
                <a:latin typeface="Calibri"/>
                <a:cs typeface="Calibri"/>
              </a:rPr>
              <a:t> contains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4455667"/>
            <a:ext cx="9025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port </a:t>
            </a:r>
            <a:r>
              <a:rPr sz="2400" spc="-10" dirty="0">
                <a:latin typeface="Calibri"/>
                <a:cs typeface="Calibri"/>
              </a:rPr>
              <a:t>address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4711700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104891"/>
            <a:ext cx="974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final field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assembly language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comment</a:t>
            </a:r>
            <a:r>
              <a:rPr sz="2400" spc="-5" dirty="0">
                <a:latin typeface="Calibri"/>
                <a:cs typeface="Calibri"/>
              </a:rPr>
              <a:t> field which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5357876"/>
            <a:ext cx="739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starts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semicolon.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well </a:t>
            </a:r>
            <a:r>
              <a:rPr sz="2400" spc="-10" dirty="0">
                <a:latin typeface="Calibri"/>
                <a:cs typeface="Calibri"/>
              </a:rPr>
              <a:t>documented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580"/>
              </a:spcBef>
            </a:pPr>
            <a:r>
              <a:rPr spc="10" dirty="0"/>
              <a:t>ASSEMBLY </a:t>
            </a:r>
            <a:r>
              <a:rPr spc="40" dirty="0"/>
              <a:t>LANGUAGE </a:t>
            </a:r>
            <a:r>
              <a:rPr spc="50" dirty="0"/>
              <a:t>PROGRAM </a:t>
            </a:r>
            <a:r>
              <a:rPr spc="45" dirty="0"/>
              <a:t>DEVELOPMENT </a:t>
            </a:r>
            <a:r>
              <a:rPr spc="-869" dirty="0"/>
              <a:t> </a:t>
            </a:r>
            <a:r>
              <a:rPr spc="3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81176"/>
            <a:ext cx="10257155" cy="44970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b="1" dirty="0">
                <a:latin typeface="Calibri"/>
                <a:cs typeface="Calibri"/>
              </a:rPr>
              <a:t>1.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lang="en-US" sz="1500" b="1" spc="-45" dirty="0">
                <a:latin typeface="Calibri"/>
                <a:cs typeface="Calibri"/>
              </a:rPr>
              <a:t>TEXT </a:t>
            </a:r>
            <a:r>
              <a:rPr sz="1500" b="1" spc="-10" dirty="0">
                <a:latin typeface="Calibri"/>
                <a:cs typeface="Calibri"/>
              </a:rPr>
              <a:t>EDITOR</a:t>
            </a:r>
            <a:r>
              <a:rPr lang="en-US" sz="1500" b="1" spc="-10" dirty="0">
                <a:latin typeface="Calibri"/>
                <a:cs typeface="Calibri"/>
              </a:rPr>
              <a:t> – Notepad, Vscode</a:t>
            </a:r>
            <a:endParaRPr sz="1500" dirty="0">
              <a:latin typeface="Calibri"/>
              <a:cs typeface="Calibri"/>
            </a:endParaRPr>
          </a:p>
          <a:p>
            <a:pPr marL="150495" indent="-138430">
              <a:lnSpc>
                <a:spcPct val="100000"/>
              </a:lnSpc>
              <a:spcBef>
                <a:spcPts val="505"/>
              </a:spcBef>
              <a:buChar char="•"/>
              <a:tabLst>
                <a:tab pos="151130" algn="l"/>
              </a:tabLst>
            </a:pPr>
            <a:r>
              <a:rPr sz="1500" spc="-5" dirty="0">
                <a:latin typeface="Calibri"/>
                <a:cs typeface="Calibri"/>
              </a:rPr>
              <a:t>An </a:t>
            </a:r>
            <a:r>
              <a:rPr sz="1500" spc="-10" dirty="0">
                <a:latin typeface="Calibri"/>
                <a:cs typeface="Calibri"/>
              </a:rPr>
              <a:t>Editor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 </a:t>
            </a:r>
            <a:r>
              <a:rPr sz="1500" spc="-5" dirty="0">
                <a:latin typeface="Calibri"/>
                <a:cs typeface="Calibri"/>
              </a:rPr>
              <a:t>allows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containing</a:t>
            </a:r>
            <a:r>
              <a:rPr sz="1500" spc="-5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Assembly </a:t>
            </a:r>
            <a:r>
              <a:rPr sz="1500" spc="-10" dirty="0">
                <a:latin typeface="Calibri"/>
                <a:cs typeface="Calibri"/>
              </a:rPr>
              <a:t>Language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statements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b="1" dirty="0">
                <a:latin typeface="Calibri"/>
                <a:cs typeface="Calibri"/>
              </a:rPr>
              <a:t>2.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ASSEMBLER</a:t>
            </a:r>
            <a:r>
              <a:rPr lang="en-US" sz="1500" b="1" dirty="0">
                <a:latin typeface="Calibri"/>
                <a:cs typeface="Calibri"/>
              </a:rPr>
              <a:t> – MASM, NASM, GAS</a:t>
            </a:r>
            <a:endParaRPr sz="1500" dirty="0">
              <a:latin typeface="Calibri"/>
              <a:cs typeface="Calibri"/>
            </a:endParaRPr>
          </a:p>
          <a:p>
            <a:pPr marL="150495" indent="-138430">
              <a:lnSpc>
                <a:spcPct val="100000"/>
              </a:lnSpc>
              <a:spcBef>
                <a:spcPts val="409"/>
              </a:spcBef>
              <a:buChar char="•"/>
              <a:tabLst>
                <a:tab pos="151130" algn="l"/>
              </a:tabLst>
            </a:pPr>
            <a:r>
              <a:rPr sz="1500" spc="-5" dirty="0">
                <a:latin typeface="Calibri"/>
                <a:cs typeface="Calibri"/>
              </a:rPr>
              <a:t>An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Assembler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translate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assembly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language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mnemonics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instruction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corresponding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binary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codes.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500" b="1" dirty="0">
                <a:latin typeface="Calibri"/>
                <a:cs typeface="Calibri"/>
              </a:rPr>
              <a:t>3.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LINKER</a:t>
            </a:r>
            <a:endParaRPr sz="1500" dirty="0">
              <a:latin typeface="Calibri"/>
              <a:cs typeface="Calibri"/>
            </a:endParaRPr>
          </a:p>
          <a:p>
            <a:pPr marL="150495" indent="-138430">
              <a:lnSpc>
                <a:spcPct val="100000"/>
              </a:lnSpc>
              <a:spcBef>
                <a:spcPts val="405"/>
              </a:spcBef>
              <a:buChar char="•"/>
              <a:tabLst>
                <a:tab pos="151130" algn="l"/>
              </a:tabLst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Linker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join </a:t>
            </a:r>
            <a:r>
              <a:rPr sz="1500" spc="-10" dirty="0">
                <a:latin typeface="Calibri"/>
                <a:cs typeface="Calibri"/>
              </a:rPr>
              <a:t>several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files </a:t>
            </a:r>
            <a:r>
              <a:rPr sz="1500" spc="-10" dirty="0">
                <a:latin typeface="Calibri"/>
                <a:cs typeface="Calibri"/>
              </a:rPr>
              <a:t>into</a:t>
            </a:r>
            <a:r>
              <a:rPr sz="1500" spc="-5" dirty="0">
                <a:latin typeface="Calibri"/>
                <a:cs typeface="Calibri"/>
              </a:rPr>
              <a:t> one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.obj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file.</a:t>
            </a:r>
            <a:r>
              <a:rPr sz="1500" spc="-5" dirty="0">
                <a:latin typeface="Calibri"/>
                <a:cs typeface="Calibri"/>
              </a:rPr>
              <a:t> It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produces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.exe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becomes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executable.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b="1" dirty="0">
                <a:latin typeface="Calibri"/>
                <a:cs typeface="Calibri"/>
              </a:rPr>
              <a:t>4.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30" dirty="0">
                <a:latin typeface="Calibri"/>
                <a:cs typeface="Calibri"/>
              </a:rPr>
              <a:t>LOCATOR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Locator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assign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specific </a:t>
            </a:r>
            <a:r>
              <a:rPr sz="1500" spc="-10" dirty="0">
                <a:latin typeface="Calibri"/>
                <a:cs typeface="Calibri"/>
              </a:rPr>
              <a:t>address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 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object code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loaded </a:t>
            </a:r>
            <a:r>
              <a:rPr sz="1500" spc="-10" dirty="0">
                <a:latin typeface="Calibri"/>
                <a:cs typeface="Calibri"/>
              </a:rPr>
              <a:t>into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It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usually</a:t>
            </a:r>
            <a:r>
              <a:rPr sz="1500" spc="-10" dirty="0">
                <a:latin typeface="Calibri"/>
                <a:cs typeface="Calibri"/>
              </a:rPr>
              <a:t> converts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.exe</a:t>
            </a:r>
            <a:r>
              <a:rPr sz="1500" dirty="0">
                <a:latin typeface="Calibri"/>
                <a:cs typeface="Calibri"/>
              </a:rPr>
              <a:t> file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.bin </a:t>
            </a:r>
            <a:r>
              <a:rPr sz="1500" dirty="0">
                <a:latin typeface="Calibri"/>
                <a:cs typeface="Calibri"/>
              </a:rPr>
              <a:t>file.</a:t>
            </a: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Locator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EXE2BIN</a:t>
            </a:r>
            <a:r>
              <a:rPr sz="1500" spc="-10" dirty="0">
                <a:latin typeface="Calibri"/>
                <a:cs typeface="Calibri"/>
              </a:rPr>
              <a:t> converts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.exe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file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.bin </a:t>
            </a:r>
            <a:r>
              <a:rPr sz="1500" dirty="0">
                <a:latin typeface="Calibri"/>
                <a:cs typeface="Calibri"/>
              </a:rPr>
              <a:t>file.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00" b="1" dirty="0">
                <a:latin typeface="Calibri"/>
                <a:cs typeface="Calibri"/>
              </a:rPr>
              <a:t>5.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DEBUGGER</a:t>
            </a:r>
            <a:endParaRPr sz="1500" dirty="0">
              <a:latin typeface="Calibri"/>
              <a:cs typeface="Calibri"/>
            </a:endParaRPr>
          </a:p>
          <a:p>
            <a:pPr marL="241300" marR="977265" indent="-228600">
              <a:lnSpc>
                <a:spcPct val="72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Debugger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 </a:t>
            </a:r>
            <a:r>
              <a:rPr sz="1500" spc="-5" dirty="0">
                <a:latin typeface="Calibri"/>
                <a:cs typeface="Calibri"/>
              </a:rPr>
              <a:t>allows </a:t>
            </a:r>
            <a:r>
              <a:rPr sz="1500" spc="-10" dirty="0">
                <a:latin typeface="Calibri"/>
                <a:cs typeface="Calibri"/>
              </a:rPr>
              <a:t>you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load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spc="-5" dirty="0">
                <a:latin typeface="Calibri"/>
                <a:cs typeface="Calibri"/>
              </a:rPr>
              <a:t> .obj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memory,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troubleshoot.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It allows </a:t>
            </a:r>
            <a:r>
              <a:rPr sz="1500" spc="-10" dirty="0">
                <a:latin typeface="Calibri"/>
                <a:cs typeface="Calibri"/>
              </a:rPr>
              <a:t>you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look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</a:t>
            </a:r>
            <a:r>
              <a:rPr sz="1500" spc="-5" dirty="0">
                <a:latin typeface="Calibri"/>
                <a:cs typeface="Calibri"/>
              </a:rPr>
              <a:t> the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content</a:t>
            </a:r>
            <a:r>
              <a:rPr sz="1500" spc="-5" dirty="0">
                <a:latin typeface="Calibri"/>
                <a:cs typeface="Calibri"/>
              </a:rPr>
              <a:t> 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registers</a:t>
            </a:r>
            <a:r>
              <a:rPr sz="1500" spc="-5" dirty="0">
                <a:latin typeface="Calibri"/>
                <a:cs typeface="Calibri"/>
              </a:rPr>
              <a:t> and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locations </a:t>
            </a:r>
            <a:r>
              <a:rPr sz="1500" spc="-10" dirty="0">
                <a:latin typeface="Calibri"/>
                <a:cs typeface="Calibri"/>
              </a:rPr>
              <a:t>after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program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runs.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allows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breakpoint.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500" b="1" dirty="0">
                <a:latin typeface="Calibri"/>
                <a:cs typeface="Calibri"/>
              </a:rPr>
              <a:t>6.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25" dirty="0">
                <a:latin typeface="Calibri"/>
                <a:cs typeface="Calibri"/>
              </a:rPr>
              <a:t>EMULATOR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749544"/>
            <a:ext cx="9980930" cy="610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Emulator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mixture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hardware</a:t>
            </a:r>
            <a:r>
              <a:rPr sz="1500" spc="-5" dirty="0">
                <a:latin typeface="Calibri"/>
                <a:cs typeface="Calibri"/>
              </a:rPr>
              <a:t> and </a:t>
            </a:r>
            <a:r>
              <a:rPr sz="1500" spc="-10" dirty="0">
                <a:latin typeface="Calibri"/>
                <a:cs typeface="Calibri"/>
              </a:rPr>
              <a:t>software.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It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test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debug the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hardware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software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external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such as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prototype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Microprocessor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based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6258559"/>
            <a:ext cx="610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libri"/>
                <a:cs typeface="Calibri"/>
              </a:rPr>
              <a:t>s</a:t>
            </a:r>
            <a:r>
              <a:rPr sz="1500" spc="-20" dirty="0">
                <a:latin typeface="Calibri"/>
                <a:cs typeface="Calibri"/>
              </a:rPr>
              <a:t>yst</a:t>
            </a:r>
            <a:r>
              <a:rPr sz="1500" dirty="0">
                <a:latin typeface="Calibri"/>
                <a:cs typeface="Calibri"/>
              </a:rPr>
              <a:t>em.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989203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10" dirty="0"/>
              <a:t>ASSEMBLY </a:t>
            </a:r>
            <a:r>
              <a:rPr sz="4300" spc="45" dirty="0"/>
              <a:t>LANGUAGE</a:t>
            </a:r>
            <a:r>
              <a:rPr sz="4300" spc="15" dirty="0"/>
              <a:t> </a:t>
            </a:r>
            <a:r>
              <a:rPr sz="4300" spc="55" dirty="0"/>
              <a:t>PROGRAM</a:t>
            </a:r>
            <a:r>
              <a:rPr sz="4300" spc="20" dirty="0"/>
              <a:t> </a:t>
            </a:r>
            <a:r>
              <a:rPr sz="4300" spc="-5" dirty="0"/>
              <a:t>FEATURES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880363"/>
            <a:ext cx="9639300" cy="38414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libri"/>
                <a:cs typeface="Calibri"/>
              </a:rPr>
              <a:t>#PROGRAM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COMMENTS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throughout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clarity,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especially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Assembly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begins</a:t>
            </a:r>
            <a:r>
              <a:rPr sz="1800" spc="-5" dirty="0">
                <a:latin typeface="Calibri"/>
                <a:cs typeface="Calibri"/>
              </a:rPr>
              <a:t> with Semicolon. EXAMPLE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MOV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AX,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Content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BX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AX</a:t>
            </a:r>
            <a:endParaRPr sz="1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b="1" spc="-10" dirty="0">
                <a:latin typeface="Calibri"/>
                <a:cs typeface="Calibri"/>
              </a:rPr>
              <a:t>#RESERVED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WORDS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Instructions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Directives</a:t>
            </a:r>
            <a:r>
              <a:rPr lang="en-US" sz="1800" spc="-10" dirty="0">
                <a:latin typeface="Calibri"/>
                <a:cs typeface="Calibri"/>
              </a:rPr>
              <a:t> - .DATA, .CODE, .CONST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Operators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Predefined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Symbols</a:t>
            </a:r>
            <a:r>
              <a:rPr lang="en-US" sz="1800" spc="-5" dirty="0">
                <a:latin typeface="Calibri"/>
                <a:cs typeface="Calibri"/>
              </a:rPr>
              <a:t> – Stack Pointer</a:t>
            </a:r>
            <a:r>
              <a:rPr lang="en-US" spc="-5" dirty="0">
                <a:latin typeface="Calibri"/>
                <a:cs typeface="Calibri"/>
              </a:rPr>
              <a:t>[SP], Program Counter [PC], [PI]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US" sz="1800" b="1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US" b="1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latin typeface="Calibri"/>
                <a:cs typeface="Calibri"/>
              </a:rPr>
              <a:t>#IDENTIFIERS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821428"/>
            <a:ext cx="1013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symbol)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121148"/>
            <a:ext cx="9446261" cy="96372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types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identifiers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LABEL.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Refers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</a:t>
            </a:r>
            <a:r>
              <a:rPr lang="en-US" spc="5" dirty="0">
                <a:latin typeface="Calibri"/>
                <a:cs typeface="Calibri"/>
              </a:rPr>
              <a:t>. </a:t>
            </a:r>
            <a:r>
              <a:rPr lang="en-US" spc="5" dirty="0" err="1">
                <a:latin typeface="Calibri"/>
                <a:cs typeface="Calibri"/>
              </a:rPr>
              <a:t>Eg</a:t>
            </a:r>
            <a:r>
              <a:rPr lang="en-US" spc="5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COUNTER</a:t>
            </a:r>
            <a:r>
              <a:rPr sz="1800" dirty="0">
                <a:latin typeface="Calibri"/>
                <a:cs typeface="Calibri"/>
              </a:rPr>
              <a:t> DB 0</a:t>
            </a: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LABEL: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Refer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segment</a:t>
            </a:r>
            <a:r>
              <a:rPr lang="en-US" sz="1800" spc="-5" dirty="0">
                <a:latin typeface="Calibri"/>
                <a:cs typeface="Calibri"/>
              </a:rPr>
              <a:t>. </a:t>
            </a:r>
            <a:r>
              <a:rPr lang="en-US" sz="1800" spc="-5" dirty="0" err="1">
                <a:latin typeface="Calibri"/>
                <a:cs typeface="Calibri"/>
              </a:rPr>
              <a:t>Eg</a:t>
            </a:r>
            <a:r>
              <a:rPr lang="en-US" sz="1800" spc="-5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A20: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MOV </a:t>
            </a:r>
            <a:r>
              <a:rPr sz="1800" dirty="0">
                <a:latin typeface="Calibri"/>
                <a:cs typeface="Calibri"/>
              </a:rPr>
              <a:t>AL,BL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62636"/>
            <a:ext cx="10309860" cy="42443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45" dirty="0">
                <a:latin typeface="Calibri"/>
                <a:cs typeface="Calibri"/>
              </a:rPr>
              <a:t>#STATEMENTS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050"/>
              </a:spcBef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•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statements.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statements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dirty="0">
                <a:latin typeface="Calibri"/>
                <a:cs typeface="Calibri"/>
              </a:rPr>
              <a:t>1.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INSTRUCTION</a:t>
            </a:r>
            <a:endParaRPr sz="2800" dirty="0">
              <a:latin typeface="Calibri"/>
              <a:cs typeface="Calibri"/>
            </a:endParaRPr>
          </a:p>
          <a:p>
            <a:pPr marL="12700" marR="341630">
              <a:lnSpc>
                <a:spcPts val="3000"/>
              </a:lnSpc>
              <a:spcBef>
                <a:spcPts val="1045"/>
              </a:spcBef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translates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 Code.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b="1" dirty="0">
                <a:latin typeface="Calibri"/>
                <a:cs typeface="Calibri"/>
              </a:rPr>
              <a:t>2.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DIRECTIVES</a:t>
            </a:r>
            <a:r>
              <a:rPr lang="en-US" sz="2800" b="1" spc="-1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12700" marR="661670">
              <a:lnSpc>
                <a:spcPts val="3000"/>
              </a:lnSpc>
              <a:spcBef>
                <a:spcPts val="1145"/>
              </a:spcBef>
              <a:buChar char="•"/>
              <a:tabLst>
                <a:tab pos="271780" algn="l"/>
              </a:tabLst>
            </a:pPr>
            <a:r>
              <a:rPr sz="2800" spc="-15" dirty="0">
                <a:latin typeface="Calibri"/>
                <a:cs typeface="Calibri"/>
              </a:rPr>
              <a:t>Directives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5579"/>
            <a:ext cx="9418320" cy="35419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b="1" spc="-35" dirty="0">
                <a:latin typeface="Calibri"/>
                <a:cs typeface="Calibri"/>
              </a:rPr>
              <a:t>ASSEMBLY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LANGUAGE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PROGRAMMING</a:t>
            </a:r>
            <a:r>
              <a:rPr sz="2800" b="1" dirty="0">
                <a:latin typeface="Calibri"/>
                <a:cs typeface="Calibri"/>
              </a:rPr>
              <a:t> USING MASM </a:t>
            </a:r>
            <a:r>
              <a:rPr sz="2800" b="1" spc="-5" dirty="0">
                <a:latin typeface="Calibri"/>
                <a:cs typeface="Calibri"/>
              </a:rPr>
              <a:t>GENERAL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60" dirty="0">
                <a:latin typeface="Calibri"/>
                <a:cs typeface="Calibri"/>
              </a:rPr>
              <a:t>PATTERN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FOR</a:t>
            </a:r>
            <a:r>
              <a:rPr sz="2800" b="1" dirty="0">
                <a:latin typeface="Calibri"/>
                <a:cs typeface="Calibri"/>
              </a:rPr>
              <a:t> WRITING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ALP IN MASM</a:t>
            </a:r>
            <a:endParaRPr sz="2800" dirty="0">
              <a:latin typeface="Calibri"/>
              <a:cs typeface="Calibri"/>
            </a:endParaRPr>
          </a:p>
          <a:p>
            <a:pPr marL="12700" marR="6841490">
              <a:lnSpc>
                <a:spcPts val="3100"/>
              </a:lnSpc>
              <a:spcBef>
                <a:spcPts val="925"/>
              </a:spcBef>
            </a:pPr>
            <a:r>
              <a:rPr sz="2800" spc="-50" dirty="0">
                <a:latin typeface="Calibri"/>
                <a:cs typeface="Calibri"/>
              </a:rPr>
              <a:t>[PAGE </a:t>
            </a:r>
            <a:r>
              <a:rPr sz="2800" spc="-10" dirty="0">
                <a:latin typeface="Calibri"/>
                <a:cs typeface="Calibri"/>
              </a:rPr>
              <a:t>DIRECTIVE]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[TITLE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DIRECTIVE]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800" spc="-10" dirty="0">
                <a:latin typeface="Calibri"/>
                <a:cs typeface="Calibri"/>
              </a:rPr>
              <a:t>[MEMORY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DEFINITION]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[SEGMENT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DIRECTIVES]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[PROC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180"/>
              </a:lnSpc>
            </a:pPr>
            <a:r>
              <a:rPr sz="2800" spc="-10" dirty="0">
                <a:latin typeface="Calibri"/>
                <a:cs typeface="Calibri"/>
              </a:rPr>
              <a:t>DIRECTIVES]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Calibri"/>
                <a:cs typeface="Calibri"/>
              </a:rPr>
              <a:t>...................................................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dirty="0">
                <a:latin typeface="Calibri"/>
                <a:cs typeface="Calibri"/>
              </a:rPr>
              <a:t>[END </a:t>
            </a:r>
            <a:r>
              <a:rPr sz="2800" spc="-10" dirty="0">
                <a:latin typeface="Calibri"/>
                <a:cs typeface="Calibri"/>
              </a:rPr>
              <a:t>DIRECTIVES]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DB935-4851-31BB-5362-B56BBE1C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295832"/>
            <a:ext cx="7889467" cy="437642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17500"/>
            <a:ext cx="7005955" cy="55518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spc="-10" dirty="0">
                <a:latin typeface="Calibri"/>
                <a:cs typeface="Calibri"/>
              </a:rPr>
              <a:t>BASIC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FORMAT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ALP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BASED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UPON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GENERAL </a:t>
            </a:r>
            <a:r>
              <a:rPr sz="2200" b="1" spc="-45" dirty="0">
                <a:latin typeface="Calibri"/>
                <a:cs typeface="Calibri"/>
              </a:rPr>
              <a:t>PATTERN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  <a:spcBef>
                <a:spcPts val="170"/>
              </a:spcBef>
            </a:pPr>
            <a:r>
              <a:rPr sz="2200" spc="-50" dirty="0">
                <a:latin typeface="Calibri"/>
                <a:cs typeface="Calibri"/>
              </a:rPr>
              <a:t>PAGE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60,80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sz="2200" spc="-5" dirty="0">
                <a:latin typeface="Calibri"/>
                <a:cs typeface="Calibri"/>
              </a:rPr>
              <a:t>TITLE </a:t>
            </a:r>
            <a:r>
              <a:rPr sz="2200" dirty="0">
                <a:latin typeface="Calibri"/>
                <a:cs typeface="Calibri"/>
              </a:rPr>
              <a:t>"ALP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PRINT </a:t>
            </a:r>
            <a:r>
              <a:rPr sz="2200" spc="-25" dirty="0">
                <a:latin typeface="Calibri"/>
                <a:cs typeface="Calibri"/>
              </a:rPr>
              <a:t>FACTORIAL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NO"</a:t>
            </a:r>
          </a:p>
          <a:p>
            <a:pPr marL="12700">
              <a:lnSpc>
                <a:spcPts val="2270"/>
              </a:lnSpc>
              <a:spcBef>
                <a:spcPts val="165"/>
              </a:spcBef>
            </a:pPr>
            <a:r>
              <a:rPr sz="2200" spc="-5" dirty="0">
                <a:latin typeface="Calibri"/>
                <a:cs typeface="Calibri"/>
              </a:rPr>
              <a:t>.MODEL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[MODEL NAME] </a:t>
            </a:r>
            <a:r>
              <a:rPr sz="2200" spc="-40" dirty="0">
                <a:latin typeface="Calibri"/>
                <a:cs typeface="Calibri"/>
              </a:rPr>
              <a:t>.STACK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sz="2200" spc="-80" dirty="0">
                <a:latin typeface="Calibri"/>
                <a:cs typeface="Calibri"/>
              </a:rPr>
              <a:t>.DATA</a:t>
            </a:r>
            <a:endParaRPr sz="2200" dirty="0">
              <a:latin typeface="Calibri"/>
              <a:cs typeface="Calibri"/>
            </a:endParaRPr>
          </a:p>
          <a:p>
            <a:pPr marL="12700" marR="935990">
              <a:lnSpc>
                <a:spcPts val="2900"/>
              </a:lnSpc>
              <a:spcBef>
                <a:spcPts val="50"/>
              </a:spcBef>
            </a:pPr>
            <a:r>
              <a:rPr sz="2200" spc="-10" dirty="0">
                <a:latin typeface="Calibri"/>
                <a:cs typeface="Calibri"/>
              </a:rPr>
              <a:t>...........................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;</a:t>
            </a:r>
            <a:r>
              <a:rPr sz="2200" spc="-5" dirty="0">
                <a:latin typeface="Calibri"/>
                <a:cs typeface="Calibri"/>
              </a:rPr>
              <a:t> INITIALIZE </a:t>
            </a:r>
            <a:r>
              <a:rPr sz="2200" spc="-95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VARIALBLES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.CODE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200" spc="-10" dirty="0">
                <a:latin typeface="Calibri"/>
                <a:cs typeface="Calibri"/>
              </a:rPr>
              <a:t>................................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latin typeface="Calibri"/>
                <a:cs typeface="Calibri"/>
              </a:rPr>
              <a:t>................................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;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SETS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.................................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00" spc="-10" dirty="0">
                <a:latin typeface="Calibri"/>
                <a:cs typeface="Calibri"/>
              </a:rPr>
              <a:t>................................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latin typeface="Calibri"/>
                <a:cs typeface="Calibri"/>
              </a:rPr>
              <a:t>.................................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200" spc="-10" dirty="0">
                <a:latin typeface="Calibri"/>
                <a:cs typeface="Calibri"/>
              </a:rPr>
              <a:t>................................</a:t>
            </a:r>
            <a:endParaRPr sz="2200" dirty="0">
              <a:latin typeface="Calibri"/>
              <a:cs typeface="Calibri"/>
            </a:endParaRPr>
          </a:p>
          <a:p>
            <a:pPr marL="12700" marR="4371340">
              <a:lnSpc>
                <a:spcPct val="105500"/>
              </a:lnSpc>
              <a:spcBef>
                <a:spcPts val="120"/>
              </a:spcBef>
            </a:pPr>
            <a:r>
              <a:rPr sz="2200" spc="-10" dirty="0">
                <a:latin typeface="Calibri"/>
                <a:cs typeface="Calibri"/>
              </a:rPr>
              <a:t>................................. </a:t>
            </a:r>
            <a:r>
              <a:rPr sz="2200" spc="-5" dirty="0">
                <a:latin typeface="Calibri"/>
                <a:cs typeface="Calibri"/>
              </a:rPr>
              <a:t> MAIN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ENDP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61619"/>
            <a:ext cx="10121265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45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Assembly Language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dirty="0">
                <a:latin typeface="Calibri"/>
                <a:cs typeface="Calibri"/>
              </a:rPr>
              <a:t>enable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41300" marR="5080">
              <a:lnSpc>
                <a:spcPct val="72500"/>
              </a:lnSpc>
              <a:spcBef>
                <a:spcPts val="360"/>
              </a:spcBef>
            </a:pPr>
            <a:r>
              <a:rPr sz="2400" spc="-30" dirty="0">
                <a:latin typeface="Calibri"/>
                <a:cs typeface="Calibri"/>
              </a:rPr>
              <a:t>way</a:t>
            </a:r>
            <a:r>
              <a:rPr sz="2400" spc="-5" dirty="0">
                <a:latin typeface="Calibri"/>
                <a:cs typeface="Calibri"/>
              </a:rPr>
              <a:t> in which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assembles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lists.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Statements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Directives.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44828"/>
            <a:ext cx="933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assembly 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dirty="0">
                <a:latin typeface="Calibri"/>
                <a:cs typeface="Calibri"/>
              </a:rPr>
              <a:t> 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0859"/>
            <a:ext cx="79470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 Directives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PAGE,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TITLE,</a:t>
            </a:r>
            <a:r>
              <a:rPr sz="2400" spc="-10" dirty="0">
                <a:latin typeface="Calibri"/>
                <a:cs typeface="Calibri"/>
              </a:rPr>
              <a:t> PROC,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943859"/>
            <a:ext cx="2294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#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PAGE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337052"/>
            <a:ext cx="941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Directive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listing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assembled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3590035"/>
            <a:ext cx="30251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optional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Directive.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352035"/>
            <a:ext cx="10074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Directive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designates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maximum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605020"/>
            <a:ext cx="9092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lines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list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dirty="0"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characters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line.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495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95"/>
              </a:lnSpc>
            </a:pPr>
            <a:r>
              <a:rPr sz="2400" spc="-50" dirty="0">
                <a:latin typeface="Calibri"/>
                <a:cs typeface="Calibri"/>
              </a:rPr>
              <a:t>PAGE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[LENGTH],[WIDTH]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635244"/>
            <a:ext cx="977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Omission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Directive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causes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assembler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default 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39" y="5888228"/>
            <a:ext cx="143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PAGE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50,80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811"/>
            <a:ext cx="2668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#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TITLE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DIRECTIVE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566419"/>
            <a:ext cx="9853930" cy="20402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TITLE </a:t>
            </a:r>
            <a:r>
              <a:rPr sz="2400" spc="-10" dirty="0">
                <a:latin typeface="Calibri"/>
                <a:cs typeface="Calibri"/>
              </a:rPr>
              <a:t>Directive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define the title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program to </a:t>
            </a:r>
            <a:r>
              <a:rPr sz="2400" spc="-5" dirty="0">
                <a:latin typeface="Calibri"/>
                <a:cs typeface="Calibri"/>
              </a:rPr>
              <a:t>print on line </a:t>
            </a:r>
            <a:r>
              <a:rPr sz="2400" dirty="0">
                <a:latin typeface="Calibri"/>
                <a:cs typeface="Calibri"/>
              </a:rPr>
              <a:t>2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listing.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7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Directive.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81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545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TITLE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[TEXT]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580"/>
              </a:lnSpc>
            </a:pPr>
            <a:r>
              <a:rPr sz="2400" dirty="0">
                <a:latin typeface="Calibri"/>
                <a:cs typeface="Calibri"/>
              </a:rPr>
              <a:t>TITLE</a:t>
            </a:r>
            <a:r>
              <a:rPr sz="2400" spc="-10" dirty="0">
                <a:latin typeface="Calibri"/>
                <a:cs typeface="Calibri"/>
              </a:rPr>
              <a:t> "PROGRAM </a:t>
            </a:r>
            <a:r>
              <a:rPr sz="2400" spc="-3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FACTORIAL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88588"/>
            <a:ext cx="9046210" cy="188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#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SEGMENT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DIRECTIVE</a:t>
            </a:r>
            <a:endParaRPr sz="2800">
              <a:latin typeface="Calibri"/>
              <a:cs typeface="Calibri"/>
            </a:endParaRPr>
          </a:p>
          <a:p>
            <a:pPr marL="698500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segment.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 </a:t>
            </a:r>
            <a:r>
              <a:rPr sz="2400" spc="-5" dirty="0">
                <a:latin typeface="Calibri"/>
                <a:cs typeface="Calibri"/>
              </a:rPr>
              <a:t>Segment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defines</a:t>
            </a:r>
            <a:r>
              <a:rPr sz="2400" spc="-15" dirty="0">
                <a:latin typeface="Calibri"/>
                <a:cs typeface="Calibri"/>
              </a:rPr>
              <a:t> stack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segment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items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code</a:t>
            </a:r>
            <a:r>
              <a:rPr sz="2400" spc="-5" dirty="0">
                <a:latin typeface="Calibri"/>
                <a:cs typeface="Calibri"/>
              </a:rPr>
              <a:t> segment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-15" dirty="0">
                <a:latin typeface="Calibri"/>
                <a:cs typeface="Calibri"/>
              </a:rPr>
              <a:t> executable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MASM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spc="-5" dirty="0">
                <a:latin typeface="Calibri"/>
                <a:cs typeface="Calibri"/>
              </a:rPr>
              <a:t>simplified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Segment</a:t>
            </a:r>
            <a:r>
              <a:rPr sz="2400" spc="-10" dirty="0">
                <a:latin typeface="Calibri"/>
                <a:cs typeface="Calibri"/>
              </a:rPr>
              <a:t> Directive.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3387"/>
            <a:ext cx="10211435" cy="378821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593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(including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leading dot)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directives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.STACK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[SIZE]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95" dirty="0">
                <a:latin typeface="Calibri"/>
                <a:cs typeface="Calibri"/>
              </a:rPr>
              <a:t>.DATA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...................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Initialize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.CODE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Default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1024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bytes.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them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above,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5" dirty="0">
                <a:latin typeface="Calibri"/>
                <a:cs typeface="Calibri"/>
              </a:rPr>
              <a:t> Model</a:t>
            </a:r>
            <a:r>
              <a:rPr sz="2800" spc="-10" dirty="0">
                <a:latin typeface="Calibri"/>
                <a:cs typeface="Calibri"/>
              </a:rPr>
              <a:t> initialization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carried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978408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/>
              <a:t>Bus</a:t>
            </a:r>
            <a:r>
              <a:rPr sz="4300" spc="20" dirty="0"/>
              <a:t> </a:t>
            </a:r>
            <a:r>
              <a:rPr sz="4300" spc="15" dirty="0"/>
              <a:t>Interface</a:t>
            </a:r>
            <a:r>
              <a:rPr sz="4300" spc="25" dirty="0"/>
              <a:t> </a:t>
            </a:r>
            <a:r>
              <a:rPr sz="4300" spc="40" dirty="0"/>
              <a:t>Unit(BIU)</a:t>
            </a:r>
            <a:r>
              <a:rPr sz="4300" spc="25" dirty="0"/>
              <a:t> </a:t>
            </a:r>
            <a:r>
              <a:rPr sz="4300" spc="50" dirty="0"/>
              <a:t>and</a:t>
            </a:r>
            <a:r>
              <a:rPr sz="4300" spc="25" dirty="0"/>
              <a:t> </a:t>
            </a:r>
            <a:r>
              <a:rPr sz="4300" spc="30" dirty="0"/>
              <a:t>its</a:t>
            </a:r>
            <a:r>
              <a:rPr sz="4300" spc="25" dirty="0"/>
              <a:t> </a:t>
            </a:r>
            <a:r>
              <a:rPr sz="4300" spc="45" dirty="0"/>
              <a:t>Components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084579"/>
            <a:ext cx="10163175" cy="12934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BIU </a:t>
            </a:r>
            <a:r>
              <a:rPr sz="2400" dirty="0">
                <a:latin typeface="Calibri"/>
                <a:cs typeface="Calibri"/>
              </a:rPr>
              <a:t>sends </a:t>
            </a:r>
            <a:r>
              <a:rPr sz="2400" spc="-5" dirty="0">
                <a:latin typeface="Calibri"/>
                <a:cs typeface="Calibri"/>
              </a:rPr>
              <a:t>out addresses, </a:t>
            </a:r>
            <a:r>
              <a:rPr sz="2400" spc="-15" dirty="0">
                <a:latin typeface="Calibri"/>
                <a:cs typeface="Calibri"/>
              </a:rPr>
              <a:t>fetches </a:t>
            </a: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ports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writes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" dirty="0">
                <a:latin typeface="Calibri"/>
                <a:cs typeface="Calibri"/>
              </a:rPr>
              <a:t> or ports.</a:t>
            </a:r>
            <a:endParaRPr sz="2400">
              <a:latin typeface="Calibri"/>
              <a:cs typeface="Calibri"/>
            </a:endParaRPr>
          </a:p>
          <a:p>
            <a:pPr marL="241300" marR="124460" indent="-228600">
              <a:lnSpc>
                <a:spcPct val="725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So it </a:t>
            </a:r>
            <a:r>
              <a:rPr sz="2400" dirty="0">
                <a:latin typeface="Calibri"/>
                <a:cs typeface="Calibri"/>
              </a:rPr>
              <a:t>handles </a:t>
            </a: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spc="-20" dirty="0">
                <a:latin typeface="Calibri"/>
                <a:cs typeface="Calibri"/>
              </a:rPr>
              <a:t>transfers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address on the </a:t>
            </a:r>
            <a:r>
              <a:rPr sz="2400" dirty="0">
                <a:latin typeface="Calibri"/>
                <a:cs typeface="Calibri"/>
              </a:rPr>
              <a:t>buses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EU.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has </a:t>
            </a:r>
            <a:r>
              <a:rPr sz="2400" spc="-5" dirty="0">
                <a:latin typeface="Calibri"/>
                <a:cs typeface="Calibri"/>
              </a:rPr>
              <a:t>main </a:t>
            </a:r>
            <a:r>
              <a:rPr sz="2400" dirty="0">
                <a:latin typeface="Calibri"/>
                <a:cs typeface="Calibri"/>
              </a:rPr>
              <a:t>2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 and</a:t>
            </a:r>
            <a:r>
              <a:rPr sz="2400" spc="-5" dirty="0">
                <a:latin typeface="Calibri"/>
                <a:cs typeface="Calibri"/>
              </a:rPr>
              <a:t> segment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367788"/>
            <a:ext cx="952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indent="-3651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BIU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FIFO </a:t>
            </a:r>
            <a:r>
              <a:rPr sz="2400" spc="-15" dirty="0">
                <a:latin typeface="Calibri"/>
                <a:cs typeface="Calibri"/>
              </a:rPr>
              <a:t>(First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2620771"/>
            <a:ext cx="489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manner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001771"/>
            <a:ext cx="9907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EU</a:t>
            </a:r>
            <a:r>
              <a:rPr sz="2400" spc="-5" dirty="0">
                <a:latin typeface="Calibri"/>
                <a:cs typeface="Calibri"/>
              </a:rPr>
              <a:t> is </a:t>
            </a:r>
            <a:r>
              <a:rPr sz="2400" spc="-10" dirty="0">
                <a:latin typeface="Calibri"/>
                <a:cs typeface="Calibri"/>
              </a:rPr>
              <a:t>ready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5" dirty="0">
                <a:latin typeface="Calibri"/>
                <a:cs typeface="Calibri"/>
              </a:rPr>
              <a:t> instruction,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3257803"/>
            <a:ext cx="9031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5" dirty="0">
                <a:latin typeface="Calibri"/>
                <a:cs typeface="Calibri"/>
              </a:rPr>
              <a:t> in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BIU.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order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3510788"/>
            <a:ext cx="910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overlapping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fetch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mechanism is known</a:t>
            </a:r>
            <a:r>
              <a:rPr sz="2400" dirty="0">
                <a:latin typeface="Calibri"/>
                <a:cs typeface="Calibri"/>
              </a:rPr>
              <a:t> 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3779011"/>
            <a:ext cx="100958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pipelining.</a:t>
            </a:r>
            <a:endParaRPr sz="2400">
              <a:latin typeface="Calibri"/>
              <a:cs typeface="Calibri"/>
            </a:endParaRPr>
          </a:p>
          <a:p>
            <a:pPr marL="377825" indent="-36512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BIU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dedicated</a:t>
            </a:r>
            <a:r>
              <a:rPr sz="2400" spc="-5" dirty="0">
                <a:latin typeface="Calibri"/>
                <a:cs typeface="Calibri"/>
              </a:rPr>
              <a:t> address, which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produce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541011"/>
            <a:ext cx="949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-5" dirty="0">
                <a:latin typeface="Calibri"/>
                <a:cs typeface="Calibri"/>
              </a:rPr>
              <a:t> segment </a:t>
            </a:r>
            <a:r>
              <a:rPr sz="2400" spc="-20" dirty="0">
                <a:latin typeface="Calibri"/>
                <a:cs typeface="Calibri"/>
              </a:rPr>
              <a:t>registers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BIU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used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upper </a:t>
            </a:r>
            <a:r>
              <a:rPr sz="2400" spc="-5" dirty="0">
                <a:latin typeface="Calibri"/>
                <a:cs typeface="Calibri"/>
              </a:rPr>
              <a:t>16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39" y="4793995"/>
            <a:ext cx="1011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starting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" dirty="0">
                <a:latin typeface="Calibri"/>
                <a:cs typeface="Calibri"/>
              </a:rPr>
              <a:t> segments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8086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working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particular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5046979"/>
            <a:ext cx="997204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7330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segment,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segment,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extra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segment.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8086’s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64KB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6595109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5" dirty="0"/>
              <a:t>MEMORY</a:t>
            </a:r>
            <a:r>
              <a:rPr sz="4300" dirty="0"/>
              <a:t> </a:t>
            </a:r>
            <a:r>
              <a:rPr sz="4300" spc="55" dirty="0"/>
              <a:t>MODEL</a:t>
            </a:r>
            <a:r>
              <a:rPr sz="4300" dirty="0"/>
              <a:t> </a:t>
            </a:r>
            <a:r>
              <a:rPr sz="4300" spc="45" dirty="0"/>
              <a:t>DEFINTION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988059"/>
            <a:ext cx="10296525" cy="2244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6360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tell</a:t>
            </a:r>
            <a:r>
              <a:rPr sz="2800" spc="-5" dirty="0">
                <a:latin typeface="Calibri"/>
                <a:cs typeface="Calibri"/>
              </a:rPr>
              <a:t> the assembler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r>
              <a:rPr sz="2800" spc="-5" dirty="0">
                <a:latin typeface="Calibri"/>
                <a:cs typeface="Calibri"/>
              </a:rPr>
              <a:t> space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ensure</a:t>
            </a:r>
            <a:r>
              <a:rPr sz="2800" spc="-5" dirty="0">
                <a:latin typeface="Calibri"/>
                <a:cs typeface="Calibri"/>
              </a:rPr>
              <a:t> optimum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Memory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.MODEL </a:t>
            </a:r>
            <a:r>
              <a:rPr sz="2800" spc="-5" dirty="0">
                <a:latin typeface="Calibri"/>
                <a:cs typeface="Calibri"/>
              </a:rPr>
              <a:t>[MODEL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NAME]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TINY,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MEDIUM,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COMPACT,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LARGE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HUGE.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277" y="3247200"/>
            <a:ext cx="5411734" cy="295185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474472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/>
              <a:t>THE</a:t>
            </a:r>
            <a:r>
              <a:rPr sz="4300" spc="-5" dirty="0"/>
              <a:t> </a:t>
            </a:r>
            <a:r>
              <a:rPr sz="4300" spc="45" dirty="0"/>
              <a:t>PROC</a:t>
            </a:r>
            <a:r>
              <a:rPr sz="4300" spc="5" dirty="0"/>
              <a:t> </a:t>
            </a:r>
            <a:r>
              <a:rPr sz="4300" spc="40" dirty="0"/>
              <a:t>DIRECTIVE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322560" cy="38087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Code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initially 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Directive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Directive.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dirty="0">
                <a:latin typeface="Calibri"/>
                <a:cs typeface="Calibri"/>
              </a:rPr>
              <a:t>as: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spc="-5" dirty="0">
                <a:latin typeface="Calibri"/>
                <a:cs typeface="Calibri"/>
              </a:rPr>
              <a:t>PROCEDURE</a:t>
            </a:r>
            <a:r>
              <a:rPr lang="en-US" sz="2800" spc="-5" dirty="0">
                <a:latin typeface="Calibri"/>
                <a:cs typeface="Calibri"/>
              </a:rPr>
              <a:t>_</a:t>
            </a:r>
            <a:r>
              <a:rPr sz="2800" dirty="0">
                <a:latin typeface="Calibri"/>
                <a:cs typeface="Calibri"/>
              </a:rPr>
              <a:t>NAME </a:t>
            </a:r>
            <a:r>
              <a:rPr sz="2800" spc="-10" dirty="0">
                <a:latin typeface="Calibri"/>
                <a:cs typeface="Calibri"/>
              </a:rPr>
              <a:t>PROC</a:t>
            </a:r>
            <a:r>
              <a:rPr sz="2800" dirty="0">
                <a:latin typeface="Calibri"/>
                <a:cs typeface="Calibri"/>
              </a:rPr>
              <a:t> ....................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Calibri"/>
                <a:cs typeface="Calibri"/>
              </a:rPr>
              <a:t>...................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Calibri"/>
                <a:cs typeface="Calibri"/>
              </a:rPr>
              <a:t>...................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5">
                <a:latin typeface="Calibri"/>
                <a:cs typeface="Calibri"/>
              </a:rPr>
              <a:t>PROCEDURE</a:t>
            </a:r>
            <a:r>
              <a:rPr lang="en-US" sz="2800" spc="-25" dirty="0">
                <a:latin typeface="Calibri"/>
                <a:cs typeface="Calibri"/>
              </a:rPr>
              <a:t>_</a:t>
            </a:r>
            <a:r>
              <a:rPr sz="2800">
                <a:latin typeface="Calibri"/>
                <a:cs typeface="Calibri"/>
              </a:rPr>
              <a:t>NAME</a:t>
            </a:r>
            <a:r>
              <a:rPr sz="2800" spc="-25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345630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5" dirty="0"/>
              <a:t>END</a:t>
            </a:r>
            <a:r>
              <a:rPr sz="4300" spc="-35" dirty="0"/>
              <a:t> </a:t>
            </a:r>
            <a:r>
              <a:rPr sz="4300" spc="40" dirty="0"/>
              <a:t>DIRECTIVE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374139" y="1779524"/>
            <a:ext cx="9737090" cy="15252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already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mentioned,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ENDP </a:t>
            </a:r>
            <a:r>
              <a:rPr sz="2400" spc="-15" dirty="0">
                <a:latin typeface="Calibri"/>
                <a:cs typeface="Calibri"/>
              </a:rPr>
              <a:t>Directive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Directive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entire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appears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5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0"/>
              </a:lnSpc>
            </a:pPr>
            <a:r>
              <a:rPr sz="2400" spc="-5" dirty="0">
                <a:latin typeface="Calibri"/>
                <a:cs typeface="Calibri"/>
              </a:rPr>
              <a:t>END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[PROCEDURE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NAME]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44958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/>
              <a:t>THE</a:t>
            </a:r>
            <a:r>
              <a:rPr sz="4300" dirty="0"/>
              <a:t> </a:t>
            </a:r>
            <a:r>
              <a:rPr sz="4300" spc="35" dirty="0"/>
              <a:t>EQU</a:t>
            </a:r>
            <a:r>
              <a:rPr sz="4300" spc="5" dirty="0"/>
              <a:t> </a:t>
            </a:r>
            <a:r>
              <a:rPr sz="4300" spc="40" dirty="0"/>
              <a:t>DIRECTIVE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961380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redefining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symbolic</a:t>
            </a:r>
            <a:r>
              <a:rPr sz="2800" spc="-5" dirty="0">
                <a:latin typeface="Calibri"/>
                <a:cs typeface="Calibri"/>
              </a:rPr>
              <a:t> names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libri"/>
              <a:cs typeface="Calibri"/>
            </a:endParaRPr>
          </a:p>
          <a:p>
            <a:pPr marL="255270" marR="3227705">
              <a:lnSpc>
                <a:spcPct val="119300"/>
              </a:lnSpc>
            </a:pPr>
            <a:r>
              <a:rPr sz="2800" spc="-100" dirty="0">
                <a:latin typeface="Calibri"/>
                <a:cs typeface="Calibri"/>
              </a:rPr>
              <a:t>DATAX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DB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25" dirty="0">
                <a:latin typeface="Calibri"/>
                <a:cs typeface="Calibri"/>
              </a:rPr>
              <a:t>DATA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EQU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0" dirty="0">
                <a:latin typeface="Calibri"/>
                <a:cs typeface="Calibri"/>
              </a:rPr>
              <a:t>DATAX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572198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/>
              <a:t>DEFINING</a:t>
            </a:r>
            <a:r>
              <a:rPr sz="4300" spc="10" dirty="0"/>
              <a:t> </a:t>
            </a:r>
            <a:r>
              <a:rPr sz="4300" spc="35" dirty="0"/>
              <a:t>TYPES</a:t>
            </a:r>
            <a:r>
              <a:rPr sz="4300" spc="20" dirty="0"/>
              <a:t> </a:t>
            </a:r>
            <a:r>
              <a:rPr sz="4300" spc="50" dirty="0"/>
              <a:t>OF</a:t>
            </a:r>
            <a:r>
              <a:rPr sz="4300" spc="15" dirty="0"/>
              <a:t> </a:t>
            </a:r>
            <a:r>
              <a:rPr sz="4300" spc="-130" dirty="0"/>
              <a:t>DATA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913620" cy="1814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given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[NAME]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[EXPRESSION]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8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  <a:p>
            <a:pPr marL="241300" marR="3788410">
              <a:lnSpc>
                <a:spcPts val="3120"/>
              </a:lnSpc>
              <a:spcBef>
                <a:spcPts val="125"/>
              </a:spcBef>
            </a:pPr>
            <a:r>
              <a:rPr sz="2800" spc="-5" dirty="0">
                <a:latin typeface="Calibri"/>
                <a:cs typeface="Calibri"/>
              </a:rPr>
              <a:t>STRING </a:t>
            </a:r>
            <a:r>
              <a:rPr sz="2800" dirty="0">
                <a:latin typeface="Calibri"/>
                <a:cs typeface="Calibri"/>
              </a:rPr>
              <a:t>DB </a:t>
            </a:r>
            <a:r>
              <a:rPr sz="2800" spc="-15" dirty="0">
                <a:latin typeface="Calibri"/>
                <a:cs typeface="Calibri"/>
              </a:rPr>
              <a:t>'HELLO </a:t>
            </a:r>
            <a:r>
              <a:rPr sz="2800" spc="-10" dirty="0">
                <a:latin typeface="Calibri"/>
                <a:cs typeface="Calibri"/>
              </a:rPr>
              <a:t>WORLD' </a:t>
            </a:r>
            <a:r>
              <a:rPr sz="2800" dirty="0">
                <a:latin typeface="Calibri"/>
                <a:cs typeface="Calibri"/>
              </a:rPr>
              <a:t>NUM1 DB 10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DB 90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800475"/>
            <a:ext cx="9652000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62636"/>
            <a:ext cx="9782810" cy="5618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b="1" dirty="0">
                <a:latin typeface="Calibri"/>
                <a:cs typeface="Calibri"/>
              </a:rPr>
              <a:t>1.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CHARACTER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STRINGS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Character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descriptive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Consequently</a:t>
            </a:r>
            <a:r>
              <a:rPr sz="2800" dirty="0">
                <a:latin typeface="Calibri"/>
                <a:cs typeface="Calibri"/>
              </a:rPr>
              <a:t> DB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conventional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defining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length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035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15" dirty="0">
                <a:latin typeface="Calibri"/>
                <a:cs typeface="Calibri"/>
              </a:rPr>
              <a:t> Example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241300" marR="6802120">
              <a:lnSpc>
                <a:spcPct val="77100"/>
              </a:lnSpc>
              <a:spcBef>
                <a:spcPts val="445"/>
              </a:spcBef>
            </a:pPr>
            <a:r>
              <a:rPr sz="2800" dirty="0">
                <a:latin typeface="Calibri"/>
                <a:cs typeface="Calibri"/>
              </a:rPr>
              <a:t>DB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'Computer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City'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DB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"Hello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World"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2800" b="1" dirty="0">
                <a:latin typeface="Calibri"/>
                <a:cs typeface="Calibri"/>
              </a:rPr>
              <a:t>2.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NUMERIC </a:t>
            </a:r>
            <a:r>
              <a:rPr sz="2800" b="1" spc="-35" dirty="0">
                <a:latin typeface="Calibri"/>
                <a:cs typeface="Calibri"/>
              </a:rPr>
              <a:t>CONSTANTS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#BINARY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#DECIMAL </a:t>
            </a:r>
            <a:r>
              <a:rPr sz="2800" spc="-5" dirty="0">
                <a:latin typeface="Calibri"/>
                <a:cs typeface="Calibri"/>
              </a:rPr>
              <a:t>#HEXADECIMAL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35" dirty="0">
                <a:latin typeface="Calibri"/>
                <a:cs typeface="Calibri"/>
              </a:rPr>
              <a:t>VAL1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DB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10101010B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35" dirty="0">
                <a:latin typeface="Calibri"/>
                <a:cs typeface="Calibri"/>
              </a:rPr>
              <a:t>VAL1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DB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230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VAL1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DB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642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;</a:t>
            </a:r>
            <a:r>
              <a:rPr sz="4400" spc="-10" dirty="0"/>
              <a:t> </a:t>
            </a:r>
            <a:r>
              <a:rPr sz="4400" spc="-35" dirty="0"/>
              <a:t>Program</a:t>
            </a:r>
            <a:r>
              <a:rPr sz="4400" spc="-15" dirty="0"/>
              <a:t> </a:t>
            </a:r>
            <a:r>
              <a:rPr sz="4400" spc="-25" dirty="0"/>
              <a:t>to</a:t>
            </a:r>
            <a:r>
              <a:rPr sz="4400" dirty="0"/>
              <a:t> </a:t>
            </a:r>
            <a:r>
              <a:rPr sz="4400" spc="-15" dirty="0"/>
              <a:t>print</a:t>
            </a:r>
            <a:r>
              <a:rPr sz="4400" spc="-5" dirty="0"/>
              <a:t> </a:t>
            </a:r>
            <a:r>
              <a:rPr sz="4400" dirty="0"/>
              <a:t>hello </a:t>
            </a:r>
            <a:r>
              <a:rPr sz="4400" spc="-15" dirty="0"/>
              <a:t>world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685" y="1970969"/>
            <a:ext cx="6216196" cy="416485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025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;</a:t>
            </a:r>
            <a:r>
              <a:rPr sz="4400" dirty="0"/>
              <a:t>addi</a:t>
            </a:r>
            <a:r>
              <a:rPr sz="4400" spc="-20" dirty="0"/>
              <a:t>ti</a:t>
            </a:r>
            <a:r>
              <a:rPr sz="4400" dirty="0"/>
              <a:t>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9147"/>
            <a:ext cx="381444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Calibri"/>
                <a:cs typeface="Calibri"/>
              </a:rPr>
              <a:t>TITLE Sum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add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  <a:spcBef>
                <a:spcPts val="840"/>
              </a:spcBef>
            </a:pPr>
            <a:r>
              <a:rPr sz="1800" spc="-5" dirty="0">
                <a:latin typeface="Calibri"/>
                <a:cs typeface="Calibri"/>
              </a:rPr>
              <a:t>.MODEL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800" spc="-35" dirty="0">
                <a:latin typeface="Calibri"/>
                <a:cs typeface="Calibri"/>
              </a:rPr>
              <a:t>.STACK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</a:pPr>
            <a:r>
              <a:rPr sz="1800" spc="-65" dirty="0">
                <a:latin typeface="Calibri"/>
                <a:cs typeface="Calibri"/>
              </a:rPr>
              <a:t>.DATA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latin typeface="Calibri"/>
                <a:cs typeface="Calibri"/>
              </a:rPr>
              <a:t>NUM1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3241</a:t>
            </a:r>
            <a:r>
              <a:rPr sz="1800" spc="-5" dirty="0">
                <a:latin typeface="Calibri"/>
                <a:cs typeface="Calibri"/>
              </a:rPr>
              <a:t> NUM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DW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572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6" y="3255059"/>
            <a:ext cx="8801099" cy="264094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8244"/>
            <a:ext cx="2578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Ass</a:t>
            </a:r>
            <a:r>
              <a:rPr sz="4400" dirty="0"/>
              <a:t>e</a:t>
            </a:r>
            <a:r>
              <a:rPr sz="4400" spc="-10" dirty="0"/>
              <a:t>m</a:t>
            </a:r>
            <a:r>
              <a:rPr sz="4400" spc="-5" dirty="0"/>
              <a:t>b</a:t>
            </a:r>
            <a:r>
              <a:rPr sz="4400" dirty="0"/>
              <a:t>li</a:t>
            </a:r>
            <a:r>
              <a:rPr sz="4400" spc="-5" dirty="0"/>
              <a:t>ng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Assembling,</a:t>
            </a:r>
            <a:r>
              <a:rPr spc="-15" dirty="0"/>
              <a:t> </a:t>
            </a:r>
            <a:r>
              <a:rPr spc="-5" dirty="0"/>
              <a:t>Linking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10" dirty="0"/>
              <a:t>Executing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1)</a:t>
            </a:r>
            <a:r>
              <a:rPr spc="-35" dirty="0"/>
              <a:t> </a:t>
            </a:r>
            <a:r>
              <a:rPr spc="-5" dirty="0"/>
              <a:t>Assembling:</a:t>
            </a:r>
          </a:p>
          <a:p>
            <a:pPr marL="241300" marR="5080" indent="-228600">
              <a:lnSpc>
                <a:spcPct val="72500"/>
              </a:lnSpc>
              <a:spcBef>
                <a:spcPts val="91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b="0" dirty="0"/>
              <a:t>	</a:t>
            </a:r>
            <a:r>
              <a:rPr b="0" spc="-5" dirty="0">
                <a:latin typeface="Calibri"/>
                <a:cs typeface="Calibri"/>
              </a:rPr>
              <a:t>Assembling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converts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source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program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into</a:t>
            </a:r>
            <a:r>
              <a:rPr b="0" spc="-5" dirty="0">
                <a:latin typeface="Calibri"/>
                <a:cs typeface="Calibri"/>
              </a:rPr>
              <a:t> object </a:t>
            </a:r>
            <a:r>
              <a:rPr b="0" spc="-15" dirty="0">
                <a:latin typeface="Calibri"/>
                <a:cs typeface="Calibri"/>
              </a:rPr>
              <a:t>program</a:t>
            </a:r>
            <a:r>
              <a:rPr b="0" spc="-5" dirty="0">
                <a:latin typeface="Calibri"/>
                <a:cs typeface="Calibri"/>
              </a:rPr>
              <a:t> if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syntactically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correct </a:t>
            </a:r>
            <a:r>
              <a:rPr b="0" spc="-5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generates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intermediate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spc="-5" dirty="0"/>
              <a:t>.obj </a:t>
            </a:r>
            <a:r>
              <a:rPr b="0" spc="-5" dirty="0">
                <a:latin typeface="Calibri"/>
                <a:cs typeface="Calibri"/>
              </a:rPr>
              <a:t>file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or module.</a:t>
            </a:r>
          </a:p>
          <a:p>
            <a:pPr marL="241300" marR="382905" indent="-228600">
              <a:lnSpc>
                <a:spcPct val="70000"/>
              </a:lnSpc>
              <a:spcBef>
                <a:spcPts val="98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b="0" dirty="0"/>
              <a:t>	</a:t>
            </a:r>
            <a:r>
              <a:rPr b="0" spc="-5" dirty="0">
                <a:latin typeface="Calibri"/>
                <a:cs typeface="Calibri"/>
              </a:rPr>
              <a:t>It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calculates </a:t>
            </a:r>
            <a:r>
              <a:rPr b="0" spc="-5" dirty="0">
                <a:latin typeface="Calibri"/>
                <a:cs typeface="Calibri"/>
              </a:rPr>
              <a:t>the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offset </a:t>
            </a:r>
            <a:r>
              <a:rPr b="0" spc="-5" dirty="0">
                <a:latin typeface="Calibri"/>
                <a:cs typeface="Calibri"/>
              </a:rPr>
              <a:t>address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for</a:t>
            </a:r>
            <a:r>
              <a:rPr b="0" spc="-5" dirty="0">
                <a:latin typeface="Calibri"/>
                <a:cs typeface="Calibri"/>
              </a:rPr>
              <a:t> every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data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item </a:t>
            </a:r>
            <a:r>
              <a:rPr b="0" spc="-5" dirty="0">
                <a:latin typeface="Calibri"/>
                <a:cs typeface="Calibri"/>
              </a:rPr>
              <a:t>in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data</a:t>
            </a:r>
            <a:r>
              <a:rPr b="0" spc="-5" dirty="0">
                <a:latin typeface="Calibri"/>
                <a:cs typeface="Calibri"/>
              </a:rPr>
              <a:t> segment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" dirty="0">
                <a:latin typeface="Calibri"/>
                <a:cs typeface="Calibri"/>
              </a:rPr>
              <a:t> every </a:t>
            </a:r>
            <a:r>
              <a:rPr b="0" spc="-5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instruction </a:t>
            </a:r>
            <a:r>
              <a:rPr b="0" spc="-5" dirty="0">
                <a:latin typeface="Calibri"/>
                <a:cs typeface="Calibri"/>
              </a:rPr>
              <a:t>in </a:t>
            </a:r>
            <a:r>
              <a:rPr b="0" spc="-10" dirty="0">
                <a:latin typeface="Calibri"/>
                <a:cs typeface="Calibri"/>
              </a:rPr>
              <a:t>code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segment.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3288284"/>
            <a:ext cx="937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header</a:t>
            </a:r>
            <a:r>
              <a:rPr sz="2400" spc="-5" dirty="0">
                <a:latin typeface="Calibri"/>
                <a:cs typeface="Calibri"/>
              </a:rPr>
              <a:t> is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5" dirty="0">
                <a:latin typeface="Calibri"/>
                <a:cs typeface="Calibri"/>
              </a:rPr>
              <a:t> which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incomplete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541267"/>
            <a:ext cx="984377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generated </a:t>
            </a:r>
            <a:r>
              <a:rPr sz="2400" b="1" spc="-5" dirty="0">
                <a:latin typeface="Calibri"/>
                <a:cs typeface="Calibri"/>
              </a:rPr>
              <a:t>obj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assembling.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73300"/>
              </a:lnSpc>
              <a:spcBef>
                <a:spcPts val="88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Assembler complains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syntax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" dirty="0">
                <a:latin typeface="Calibri"/>
                <a:cs typeface="Calibri"/>
              </a:rPr>
              <a:t> 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571492"/>
            <a:ext cx="1035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Assembler </a:t>
            </a:r>
            <a:r>
              <a:rPr sz="2400" spc="-15" dirty="0">
                <a:latin typeface="Calibri"/>
                <a:cs typeface="Calibri"/>
              </a:rPr>
              <a:t>creates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.obj</a:t>
            </a:r>
            <a:r>
              <a:rPr sz="2400" b="1" spc="-10" dirty="0">
                <a:latin typeface="Calibri"/>
                <a:cs typeface="Calibri"/>
              </a:rPr>
              <a:t> .lst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.crf </a:t>
            </a:r>
            <a:r>
              <a:rPr sz="2400" dirty="0">
                <a:latin typeface="Calibri"/>
                <a:cs typeface="Calibri"/>
              </a:rPr>
              <a:t>files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optional </a:t>
            </a:r>
            <a:r>
              <a:rPr sz="2400" dirty="0">
                <a:latin typeface="Calibri"/>
                <a:cs typeface="Calibri"/>
              </a:rPr>
              <a:t>files </a:t>
            </a:r>
            <a:r>
              <a:rPr sz="2400" spc="-10" dirty="0">
                <a:latin typeface="Calibri"/>
                <a:cs typeface="Calibri"/>
              </a:rPr>
              <a:t>that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4824476"/>
            <a:ext cx="248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5205476"/>
            <a:ext cx="988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assembling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manually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458459"/>
            <a:ext cx="10105390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translates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mnemonic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10" dirty="0">
                <a:latin typeface="Calibri"/>
                <a:cs typeface="Calibri"/>
              </a:rPr>
              <a:t>lookup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Assembler </a:t>
            </a:r>
            <a:r>
              <a:rPr sz="2400" spc="-10" dirty="0">
                <a:latin typeface="Calibri"/>
                <a:cs typeface="Calibri"/>
              </a:rPr>
              <a:t>reads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assembly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ASCII </a:t>
            </a: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translates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respective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391858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/>
              <a:t>Assembler</a:t>
            </a:r>
            <a:r>
              <a:rPr sz="4300" spc="-45" dirty="0"/>
              <a:t> </a:t>
            </a:r>
            <a:r>
              <a:rPr sz="4300" dirty="0"/>
              <a:t>Types: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454404"/>
            <a:ext cx="10054590" cy="3731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5" dirty="0">
                <a:latin typeface="Calibri"/>
                <a:cs typeface="Calibri"/>
              </a:rPr>
              <a:t>There 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assemblers: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b="1" dirty="0">
                <a:latin typeface="Calibri"/>
                <a:cs typeface="Calibri"/>
              </a:rPr>
              <a:t>a)</a:t>
            </a:r>
            <a:r>
              <a:rPr sz="2800" b="1" spc="-5" dirty="0">
                <a:latin typeface="Calibri"/>
                <a:cs typeface="Calibri"/>
              </a:rPr>
              <a:t> One pass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assembler:</a:t>
            </a:r>
            <a:endParaRPr sz="2800" dirty="0">
              <a:latin typeface="Calibri"/>
              <a:cs typeface="Calibri"/>
            </a:endParaRPr>
          </a:p>
          <a:p>
            <a:pPr marL="241300" marR="63627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assembly </a:t>
            </a: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once 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converts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same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defining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forward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only.</a:t>
            </a:r>
            <a:endParaRPr sz="2800" dirty="0">
              <a:latin typeface="Calibri"/>
              <a:cs typeface="Calibri"/>
            </a:endParaRPr>
          </a:p>
          <a:p>
            <a:pPr marL="241300" marR="527685" indent="-228600">
              <a:lnSpc>
                <a:spcPct val="91100"/>
              </a:lnSpc>
              <a:spcBef>
                <a:spcPts val="919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jump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appears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during scan,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case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after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assembled.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3885" y="172571"/>
            <a:ext cx="5449914" cy="1461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460DFE-5DA3-ABFF-695E-BC3173BC0474}"/>
              </a:ext>
            </a:extLst>
          </p:cNvPr>
          <p:cNvSpPr txBox="1"/>
          <p:nvPr/>
        </p:nvSpPr>
        <p:spPr>
          <a:xfrm flipH="1">
            <a:off x="5712751" y="997364"/>
            <a:ext cx="544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 code			object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2693"/>
            <a:ext cx="10218420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Code</a:t>
            </a:r>
            <a:r>
              <a:rPr spc="25" dirty="0"/>
              <a:t> </a:t>
            </a:r>
            <a:r>
              <a:rPr spc="40" dirty="0"/>
              <a:t>segment</a:t>
            </a:r>
            <a:r>
              <a:rPr spc="25" dirty="0"/>
              <a:t> </a:t>
            </a:r>
            <a:r>
              <a:rPr spc="15" dirty="0"/>
              <a:t>register</a:t>
            </a:r>
            <a:r>
              <a:rPr spc="30" dirty="0"/>
              <a:t> </a:t>
            </a:r>
            <a:r>
              <a:rPr spc="45" dirty="0"/>
              <a:t>and</a:t>
            </a:r>
            <a:r>
              <a:rPr spc="25" dirty="0"/>
              <a:t> </a:t>
            </a:r>
            <a:r>
              <a:rPr spc="30" dirty="0"/>
              <a:t>instruction </a:t>
            </a:r>
            <a:r>
              <a:rPr spc="25" dirty="0"/>
              <a:t>pointer </a:t>
            </a:r>
            <a:r>
              <a:rPr spc="30" dirty="0"/>
              <a:t>(IP)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831070" cy="2320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CS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distance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fetched.</a:t>
            </a:r>
            <a:endParaRPr sz="2800">
              <a:latin typeface="Calibri"/>
              <a:cs typeface="Calibri"/>
            </a:endParaRPr>
          </a:p>
          <a:p>
            <a:pPr marL="241300" marR="240029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Code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fetched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execution.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6708"/>
            <a:ext cx="9923145" cy="42443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5" dirty="0">
                <a:latin typeface="Calibri"/>
                <a:cs typeface="Calibri"/>
              </a:rPr>
              <a:t>b) </a:t>
            </a:r>
            <a:r>
              <a:rPr sz="2800" b="1" spc="-40" dirty="0">
                <a:latin typeface="Calibri"/>
                <a:cs typeface="Calibri"/>
              </a:rPr>
              <a:t>Two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pass assembler</a:t>
            </a:r>
            <a:endParaRPr sz="2800">
              <a:latin typeface="Calibri"/>
              <a:cs typeface="Calibri"/>
            </a:endParaRPr>
          </a:p>
          <a:p>
            <a:pPr marL="403225" indent="-39052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 of assembler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assembly </a:t>
            </a: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spc="-5" dirty="0">
                <a:latin typeface="Calibri"/>
                <a:cs typeface="Calibri"/>
              </a:rPr>
              <a:t> twice.</a:t>
            </a:r>
            <a:endParaRPr sz="2800">
              <a:latin typeface="Calibri"/>
              <a:cs typeface="Calibri"/>
            </a:endParaRPr>
          </a:p>
          <a:p>
            <a:pPr marL="241300" marR="111125" indent="-228600">
              <a:lnSpc>
                <a:spcPts val="3100"/>
              </a:lnSpc>
              <a:spcBef>
                <a:spcPts val="945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dirty="0"/>
              <a:t>	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symbol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calculates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seen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end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-5" dirty="0">
                <a:latin typeface="Calibri"/>
                <a:cs typeface="Calibri"/>
              </a:rPr>
              <a:t> 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anything.</a:t>
            </a:r>
            <a:endParaRPr sz="2800">
              <a:latin typeface="Calibri"/>
              <a:cs typeface="Calibri"/>
            </a:endParaRPr>
          </a:p>
          <a:p>
            <a:pPr marL="241300" marR="20320" indent="-228600">
              <a:lnSpc>
                <a:spcPts val="3100"/>
              </a:lnSpc>
              <a:spcBef>
                <a:spcPts val="92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Second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creation.</a:t>
            </a:r>
            <a:endParaRPr sz="2800">
              <a:latin typeface="Calibri"/>
              <a:cs typeface="Calibri"/>
            </a:endParaRPr>
          </a:p>
          <a:p>
            <a:pPr marL="403225" indent="-39052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efficient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easier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earlier.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5731" y="4778067"/>
            <a:ext cx="5470699" cy="16042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681" y="549681"/>
            <a:ext cx="5188116" cy="599054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308"/>
            <a:ext cx="10255885" cy="55397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b="1" spc="-5" dirty="0">
                <a:latin typeface="Calibri"/>
                <a:cs typeface="Calibri"/>
              </a:rPr>
              <a:t>2)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Linking: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ts val="2810"/>
              </a:lnSpc>
              <a:spcBef>
                <a:spcPts val="385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involves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converting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.OBJ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module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.EXE</a:t>
            </a:r>
            <a:r>
              <a:rPr sz="2600" spc="-15" dirty="0">
                <a:latin typeface="Calibri"/>
                <a:cs typeface="Calibri"/>
              </a:rPr>
              <a:t>(executable)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module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810"/>
              </a:lnSpc>
            </a:pPr>
            <a:r>
              <a:rPr sz="2600" spc="-5" dirty="0">
                <a:latin typeface="Calibri"/>
                <a:cs typeface="Calibri"/>
              </a:rPr>
              <a:t>i.e. </a:t>
            </a:r>
            <a:r>
              <a:rPr sz="2600" spc="-20" dirty="0">
                <a:latin typeface="Calibri"/>
                <a:cs typeface="Calibri"/>
              </a:rPr>
              <a:t>executable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machine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code.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completes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address left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assembler.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combines </a:t>
            </a:r>
            <a:r>
              <a:rPr sz="2600" spc="-15" dirty="0">
                <a:latin typeface="Calibri"/>
                <a:cs typeface="Calibri"/>
              </a:rPr>
              <a:t>separately</a:t>
            </a:r>
            <a:r>
              <a:rPr sz="2600" spc="-5" dirty="0">
                <a:latin typeface="Calibri"/>
                <a:cs typeface="Calibri"/>
              </a:rPr>
              <a:t> assembled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 files.</a:t>
            </a:r>
            <a:endParaRPr sz="2600">
              <a:latin typeface="Calibri"/>
              <a:cs typeface="Calibri"/>
            </a:endParaRPr>
          </a:p>
          <a:p>
            <a:pPr marL="241300" marR="302260" indent="-228600">
              <a:lnSpc>
                <a:spcPct val="76900"/>
              </a:lnSpc>
              <a:spcBef>
                <a:spcPts val="1105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Linking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.EXE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.LIB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b="1" dirty="0">
                <a:latin typeface="Calibri"/>
                <a:cs typeface="Calibri"/>
              </a:rPr>
              <a:t>.MAP </a:t>
            </a:r>
            <a:r>
              <a:rPr sz="2600" spc="-5" dirty="0">
                <a:latin typeface="Calibri"/>
                <a:cs typeface="Calibri"/>
              </a:rPr>
              <a:t>files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among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last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optional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600" b="1" spc="-5" dirty="0">
                <a:latin typeface="Calibri"/>
                <a:cs typeface="Calibri"/>
              </a:rPr>
              <a:t>3)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Loading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Executing: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It Loads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memory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execution.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resolves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remaining address.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creates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segment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prefix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(PSP) </a:t>
            </a:r>
            <a:r>
              <a:rPr sz="2600" spc="-25" dirty="0">
                <a:latin typeface="Calibri"/>
                <a:cs typeface="Calibri"/>
              </a:rPr>
              <a:t>before</a:t>
            </a:r>
            <a:r>
              <a:rPr sz="2600" spc="-5" dirty="0">
                <a:latin typeface="Calibri"/>
                <a:cs typeface="Calibri"/>
              </a:rPr>
              <a:t> loading.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25" dirty="0">
                <a:latin typeface="Calibri"/>
                <a:cs typeface="Calibri"/>
              </a:rPr>
              <a:t>executes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generate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Sample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assembling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linking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608647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/>
              <a:t>Addressing</a:t>
            </a:r>
            <a:r>
              <a:rPr sz="4300" spc="5" dirty="0"/>
              <a:t> </a:t>
            </a:r>
            <a:r>
              <a:rPr sz="4300" spc="55" dirty="0"/>
              <a:t>modes</a:t>
            </a:r>
            <a:r>
              <a:rPr sz="4300" spc="5" dirty="0"/>
              <a:t> </a:t>
            </a:r>
            <a:r>
              <a:rPr sz="4300" spc="35" dirty="0"/>
              <a:t>in</a:t>
            </a:r>
            <a:r>
              <a:rPr sz="4300" spc="10" dirty="0"/>
              <a:t> </a:t>
            </a:r>
            <a:r>
              <a:rPr sz="4300" spc="45" dirty="0"/>
              <a:t>8086: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854" y="1517807"/>
            <a:ext cx="8961721" cy="474765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219" y="492994"/>
            <a:ext cx="9200718" cy="585959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26310"/>
            <a:ext cx="8839200" cy="1625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2686790"/>
            <a:ext cx="8432800" cy="294639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59" y="293976"/>
            <a:ext cx="8629374" cy="582532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464" y="423955"/>
            <a:ext cx="8985666" cy="42288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461" y="4902200"/>
            <a:ext cx="8026399" cy="182879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" y="1112043"/>
            <a:ext cx="87376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371" y="606424"/>
            <a:ext cx="9107642" cy="5555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7123"/>
            <a:ext cx="10128250" cy="531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Segment</a:t>
            </a:r>
            <a:endParaRPr sz="2800">
              <a:latin typeface="Calibri"/>
              <a:cs typeface="Calibri"/>
            </a:endParaRPr>
          </a:p>
          <a:p>
            <a:pPr marL="241300" marR="27940">
              <a:lnSpc>
                <a:spcPct val="90500"/>
              </a:lnSpc>
              <a:spcBef>
                <a:spcPts val="140"/>
              </a:spcBef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starting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program’s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locate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 plus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specific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segment.</a:t>
            </a:r>
            <a:endParaRPr sz="2800">
              <a:latin typeface="Calibri"/>
              <a:cs typeface="Calibri"/>
            </a:endParaRPr>
          </a:p>
          <a:p>
            <a:pPr marL="403225" indent="-390525">
              <a:lnSpc>
                <a:spcPts val="3180"/>
              </a:lnSpc>
              <a:spcBef>
                <a:spcPts val="62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sz="2800" b="1" spc="-5" dirty="0">
                <a:latin typeface="Calibri"/>
                <a:cs typeface="Calibri"/>
              </a:rPr>
              <a:t>Stack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segment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(SS) </a:t>
            </a:r>
            <a:r>
              <a:rPr sz="2800" b="1" spc="-5" dirty="0">
                <a:latin typeface="Calibri"/>
                <a:cs typeface="Calibri"/>
              </a:rPr>
              <a:t>and Stack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Pointer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(SP)</a:t>
            </a:r>
            <a:endParaRPr sz="2800">
              <a:latin typeface="Calibri"/>
              <a:cs typeface="Calibri"/>
            </a:endParaRPr>
          </a:p>
          <a:p>
            <a:pPr marL="241300" marR="554355">
              <a:lnSpc>
                <a:spcPct val="90700"/>
              </a:lnSpc>
              <a:spcBef>
                <a:spcPts val="135"/>
              </a:spcBef>
            </a:pPr>
            <a:r>
              <a:rPr sz="2800" spc="-10" dirty="0">
                <a:latin typeface="Calibri"/>
                <a:cs typeface="Calibri"/>
              </a:rPr>
              <a:t>Stack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program’s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8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Extra </a:t>
            </a:r>
            <a:r>
              <a:rPr sz="2800" b="1" spc="-10" dirty="0">
                <a:latin typeface="Calibri"/>
                <a:cs typeface="Calibri"/>
              </a:rPr>
              <a:t>Segment(ES)</a:t>
            </a:r>
            <a:endParaRPr sz="2800">
              <a:latin typeface="Calibri"/>
              <a:cs typeface="Calibri"/>
            </a:endParaRPr>
          </a:p>
          <a:p>
            <a:pPr marL="241300" marR="5080">
              <a:lnSpc>
                <a:spcPct val="90700"/>
              </a:lnSpc>
              <a:spcBef>
                <a:spcPts val="135"/>
              </a:spcBef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some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(character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handle memory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addressing.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-5" dirty="0">
                <a:latin typeface="Calibri"/>
                <a:cs typeface="Calibri"/>
              </a:rPr>
              <a:t> 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always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destination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(DI)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determine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018" y="588017"/>
            <a:ext cx="9420919" cy="566126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09" y="336610"/>
            <a:ext cx="8842965" cy="29617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540" y="3477874"/>
            <a:ext cx="8534399" cy="313925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6363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;program</a:t>
            </a:r>
            <a:r>
              <a:rPr sz="4400" spc="-20" dirty="0"/>
              <a:t> </a:t>
            </a:r>
            <a:r>
              <a:rPr sz="4400" spc="-25" dirty="0"/>
              <a:t>to</a:t>
            </a:r>
            <a:r>
              <a:rPr sz="4400" spc="-10" dirty="0"/>
              <a:t> </a:t>
            </a:r>
            <a:r>
              <a:rPr sz="4400" dirty="0"/>
              <a:t>add</a:t>
            </a:r>
            <a:r>
              <a:rPr sz="4400" spc="-10" dirty="0"/>
              <a:t> </a:t>
            </a:r>
            <a:r>
              <a:rPr sz="4400" spc="-15" dirty="0"/>
              <a:t>ten</a:t>
            </a:r>
            <a:r>
              <a:rPr sz="4400" spc="-10" dirty="0"/>
              <a:t> </a:t>
            </a:r>
            <a:r>
              <a:rPr sz="4400" spc="-15" dirty="0"/>
              <a:t>numbers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292352"/>
            <a:ext cx="2931160" cy="51460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spc="-5" dirty="0">
                <a:latin typeface="Calibri"/>
                <a:cs typeface="Calibri"/>
              </a:rPr>
              <a:t>TITLE </a:t>
            </a:r>
            <a:r>
              <a:rPr sz="1100" b="1" spc="-5" dirty="0">
                <a:latin typeface="Calibri"/>
                <a:cs typeface="Calibri"/>
              </a:rPr>
              <a:t>Program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add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ten</a:t>
            </a:r>
            <a:r>
              <a:rPr sz="1100" b="1" spc="-5" dirty="0">
                <a:latin typeface="Calibri"/>
                <a:cs typeface="Calibri"/>
              </a:rPr>
              <a:t> numbers </a:t>
            </a:r>
            <a:r>
              <a:rPr sz="1100" spc="-5" dirty="0">
                <a:latin typeface="Calibri"/>
                <a:cs typeface="Calibri"/>
              </a:rPr>
              <a:t>.MODEL SMALL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latin typeface="Calibri"/>
                <a:cs typeface="Calibri"/>
              </a:rPr>
              <a:t>.STACK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64</a:t>
            </a:r>
          </a:p>
          <a:p>
            <a:pPr marL="12700">
              <a:lnSpc>
                <a:spcPts val="1150"/>
              </a:lnSpc>
              <a:spcBef>
                <a:spcPts val="575"/>
              </a:spcBef>
            </a:pPr>
            <a:r>
              <a:rPr sz="1100" spc="-5" dirty="0">
                <a:latin typeface="Calibri"/>
                <a:cs typeface="Calibri"/>
              </a:rPr>
              <a:t>.DATA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ARR</a:t>
            </a:r>
            <a:r>
              <a:rPr sz="1100" spc="-5" dirty="0">
                <a:latin typeface="Calibri"/>
                <a:cs typeface="Calibri"/>
              </a:rPr>
              <a:t> DB</a:t>
            </a:r>
            <a:r>
              <a:rPr sz="1100" dirty="0">
                <a:latin typeface="Calibri"/>
                <a:cs typeface="Calibri"/>
              </a:rPr>
              <a:t> 73, 91, 12, 15, 79, 94, 55, 89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SUM</a:t>
            </a:r>
            <a:r>
              <a:rPr sz="1100" spc="-5" dirty="0">
                <a:latin typeface="Calibri"/>
                <a:cs typeface="Calibri"/>
              </a:rPr>
              <a:t> DW </a:t>
            </a:r>
            <a:r>
              <a:rPr sz="1100" dirty="0">
                <a:latin typeface="Calibri"/>
                <a:cs typeface="Calibri"/>
              </a:rPr>
              <a:t>?</a:t>
            </a:r>
          </a:p>
          <a:p>
            <a:pPr marL="12700" marR="2239010">
              <a:lnSpc>
                <a:spcPct val="143600"/>
              </a:lnSpc>
              <a:spcBef>
                <a:spcPts val="25"/>
              </a:spcBef>
            </a:pPr>
            <a:r>
              <a:rPr sz="1100" spc="-5" dirty="0">
                <a:latin typeface="Calibri"/>
                <a:cs typeface="Calibri"/>
              </a:rPr>
              <a:t>.CODE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N 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OC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-5" dirty="0">
                <a:latin typeface="Calibri"/>
                <a:cs typeface="Calibri"/>
              </a:rPr>
              <a:t>MOV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AX,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@DATA</a:t>
            </a:r>
            <a:endParaRPr sz="1100" dirty="0">
              <a:latin typeface="Calibri"/>
              <a:cs typeface="Calibri"/>
            </a:endParaRPr>
          </a:p>
          <a:p>
            <a:pPr marL="12700" marR="2218055">
              <a:lnSpc>
                <a:spcPct val="143600"/>
              </a:lnSpc>
              <a:spcBef>
                <a:spcPts val="95"/>
              </a:spcBef>
            </a:pPr>
            <a:r>
              <a:rPr sz="1100" spc="-5" dirty="0">
                <a:latin typeface="Calibri"/>
                <a:cs typeface="Calibri"/>
              </a:rPr>
              <a:t>MOV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DS,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AX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MOV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CX,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10</a:t>
            </a:r>
          </a:p>
          <a:p>
            <a:pPr marL="12700" marR="2221230" indent="31750">
              <a:lnSpc>
                <a:spcPct val="143600"/>
              </a:lnSpc>
              <a:spcBef>
                <a:spcPts val="25"/>
              </a:spcBef>
            </a:pPr>
            <a:r>
              <a:rPr sz="1100" spc="-5" dirty="0">
                <a:latin typeface="Calibri"/>
                <a:cs typeface="Calibri"/>
              </a:rPr>
              <a:t>MOV </a:t>
            </a:r>
            <a:r>
              <a:rPr sz="1100" dirty="0">
                <a:latin typeface="Calibri"/>
                <a:cs typeface="Calibri"/>
              </a:rPr>
              <a:t>AX, 0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BX,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ARR</a:t>
            </a:r>
          </a:p>
          <a:p>
            <a:pPr marL="12700" marR="2011680">
              <a:lnSpc>
                <a:spcPct val="143600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L2: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ADD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[BX]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JNC L1</a:t>
            </a:r>
            <a:endParaRPr sz="1100" dirty="0">
              <a:latin typeface="Calibri"/>
              <a:cs typeface="Calibri"/>
            </a:endParaRPr>
          </a:p>
          <a:p>
            <a:pPr marL="12700" marR="2329180">
              <a:lnSpc>
                <a:spcPts val="1920"/>
              </a:lnSpc>
              <a:spcBef>
                <a:spcPts val="140"/>
              </a:spcBef>
            </a:pPr>
            <a:r>
              <a:rPr sz="1100" spc="-5" dirty="0">
                <a:latin typeface="Calibri"/>
                <a:cs typeface="Calibri"/>
              </a:rPr>
              <a:t>INC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AH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L1: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BX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OO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L2</a:t>
            </a:r>
          </a:p>
          <a:p>
            <a:pPr marL="12700" marR="1990725">
              <a:lnSpc>
                <a:spcPct val="143600"/>
              </a:lnSpc>
              <a:spcBef>
                <a:spcPts val="915"/>
              </a:spcBef>
            </a:pPr>
            <a:r>
              <a:rPr sz="1100" spc="-5" dirty="0">
                <a:latin typeface="Calibri"/>
                <a:cs typeface="Calibri"/>
              </a:rPr>
              <a:t>MOV </a:t>
            </a:r>
            <a:r>
              <a:rPr sz="1100" spc="-10" dirty="0">
                <a:latin typeface="Calibri"/>
                <a:cs typeface="Calibri"/>
              </a:rPr>
              <a:t>SUM, </a:t>
            </a:r>
            <a:r>
              <a:rPr sz="1100" dirty="0">
                <a:latin typeface="Calibri"/>
                <a:cs typeface="Calibri"/>
              </a:rPr>
              <a:t>AX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MOV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AX,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4C00H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21H</a:t>
            </a:r>
          </a:p>
          <a:p>
            <a:pPr marL="12700" marR="2236470">
              <a:lnSpc>
                <a:spcPct val="143600"/>
              </a:lnSpc>
              <a:spcBef>
                <a:spcPts val="95"/>
              </a:spcBef>
            </a:pPr>
            <a:r>
              <a:rPr sz="1100" spc="-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N EN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P  END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MAIN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111" y="0"/>
            <a:ext cx="5358168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2236" y="0"/>
            <a:ext cx="5312373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580"/>
              </a:spcBef>
            </a:pPr>
            <a:r>
              <a:rPr spc="55" dirty="0"/>
              <a:t>DOS</a:t>
            </a:r>
            <a:r>
              <a:rPr spc="15" dirty="0"/>
              <a:t> </a:t>
            </a:r>
            <a:r>
              <a:rPr spc="50" dirty="0"/>
              <a:t>FUNCTIONS</a:t>
            </a:r>
            <a:r>
              <a:rPr spc="15" dirty="0"/>
              <a:t> </a:t>
            </a:r>
            <a:r>
              <a:rPr spc="50" dirty="0"/>
              <a:t>AND</a:t>
            </a:r>
            <a:r>
              <a:rPr spc="10" dirty="0"/>
              <a:t> </a:t>
            </a:r>
            <a:r>
              <a:rPr spc="45" dirty="0"/>
              <a:t>INTERRUPTS</a:t>
            </a:r>
            <a:r>
              <a:rPr spc="15" dirty="0"/>
              <a:t> </a:t>
            </a:r>
            <a:r>
              <a:rPr spc="45" dirty="0"/>
              <a:t>(KEYBOARD </a:t>
            </a:r>
            <a:r>
              <a:rPr spc="-865" dirty="0"/>
              <a:t> </a:t>
            </a:r>
            <a:r>
              <a:rPr spc="50" dirty="0"/>
              <a:t>AND</a:t>
            </a:r>
            <a:r>
              <a:rPr spc="20" dirty="0"/>
              <a:t> </a:t>
            </a:r>
            <a:r>
              <a:rPr spc="35" dirty="0"/>
              <a:t>VIDEO</a:t>
            </a:r>
            <a:r>
              <a:rPr spc="40" dirty="0"/>
              <a:t> PROCESSING)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876790" cy="3905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91440" indent="-228600">
              <a:lnSpc>
                <a:spcPct val="902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Intel</a:t>
            </a:r>
            <a:r>
              <a:rPr sz="2800" spc="-5" dirty="0">
                <a:latin typeface="Calibri"/>
                <a:cs typeface="Calibri"/>
              </a:rPr>
              <a:t> CPU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recognizes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namely </a:t>
            </a:r>
            <a:r>
              <a:rPr sz="2800" spc="-20" dirty="0">
                <a:latin typeface="Calibri"/>
                <a:cs typeface="Calibri"/>
              </a:rPr>
              <a:t>hardware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peripheral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attention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CPU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subroutine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41300" marR="205104" indent="-228600">
              <a:lnSpc>
                <a:spcPts val="3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common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INT</a:t>
            </a:r>
            <a:r>
              <a:rPr sz="2800" dirty="0">
                <a:latin typeface="Calibri"/>
                <a:cs typeface="Calibri"/>
              </a:rPr>
              <a:t> 10H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video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</a:t>
            </a:r>
            <a:r>
              <a:rPr sz="2800" dirty="0">
                <a:latin typeface="Calibri"/>
                <a:cs typeface="Calibri"/>
              </a:rPr>
              <a:t> 21H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b="1" dirty="0">
                <a:latin typeface="Calibri"/>
                <a:cs typeface="Calibri"/>
              </a:rPr>
              <a:t>INT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21H: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DOS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keyboard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number.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-5" dirty="0">
                <a:latin typeface="Calibri"/>
                <a:cs typeface="Calibri"/>
              </a:rPr>
              <a:t> functions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below: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14884"/>
            <a:ext cx="5212080" cy="61341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00H-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terminates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current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program.</a:t>
            </a:r>
            <a:endParaRPr sz="2000" dirty="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190"/>
              </a:spcBef>
              <a:buChar char="-"/>
              <a:tabLst>
                <a:tab pos="147955" algn="l"/>
              </a:tabLst>
            </a:pPr>
            <a:r>
              <a:rPr sz="2000" spc="-5" dirty="0">
                <a:latin typeface="Calibri"/>
                <a:cs typeface="Calibri"/>
              </a:rPr>
              <a:t>Generally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used, function 4CH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0" dirty="0">
                <a:latin typeface="Calibri"/>
                <a:cs typeface="Calibri"/>
              </a:rPr>
              <a:t>instead.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01H-</a:t>
            </a:r>
            <a:r>
              <a:rPr sz="2000" b="1" spc="-10" dirty="0">
                <a:latin typeface="Calibri"/>
                <a:cs typeface="Calibri"/>
              </a:rPr>
              <a:t> Read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character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echo</a:t>
            </a:r>
            <a:endParaRPr sz="2000" dirty="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285"/>
              </a:spcBef>
              <a:buChar char="-"/>
              <a:tabLst>
                <a:tab pos="205104" algn="l"/>
              </a:tabLst>
            </a:pPr>
            <a:r>
              <a:rPr sz="2000" spc="-20" dirty="0">
                <a:latin typeface="Calibri"/>
                <a:cs typeface="Calibri"/>
              </a:rPr>
              <a:t>Wait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buffer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empty</a:t>
            </a:r>
            <a:endParaRPr sz="2000" dirty="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315"/>
              </a:spcBef>
              <a:buChar char="-"/>
              <a:tabLst>
                <a:tab pos="205104" algn="l"/>
              </a:tabLst>
            </a:pPr>
            <a:r>
              <a:rPr sz="2000" spc="-10" dirty="0">
                <a:latin typeface="Calibri"/>
                <a:cs typeface="Calibri"/>
              </a:rPr>
              <a:t>Character read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returned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ASCII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5" dirty="0">
                <a:latin typeface="Calibri"/>
                <a:cs typeface="Calibri"/>
              </a:rPr>
              <a:t> 02H-</a:t>
            </a:r>
            <a:r>
              <a:rPr sz="2000" b="1" spc="-10" dirty="0">
                <a:latin typeface="Calibri"/>
                <a:cs typeface="Calibri"/>
              </a:rPr>
              <a:t> Display</a:t>
            </a:r>
            <a:r>
              <a:rPr sz="2000" b="1" spc="-5" dirty="0">
                <a:latin typeface="Calibri"/>
                <a:cs typeface="Calibri"/>
              </a:rPr>
              <a:t> single </a:t>
            </a:r>
            <a:r>
              <a:rPr sz="2000" b="1" spc="-15" dirty="0">
                <a:latin typeface="Calibri"/>
                <a:cs typeface="Calibri"/>
              </a:rPr>
              <a:t>character</a:t>
            </a:r>
            <a:endParaRPr sz="2000" dirty="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195"/>
              </a:spcBef>
              <a:buChar char="-"/>
              <a:tabLst>
                <a:tab pos="205104" algn="l"/>
              </a:tabLst>
            </a:pPr>
            <a:r>
              <a:rPr sz="2000" spc="-5" dirty="0">
                <a:latin typeface="Calibri"/>
                <a:cs typeface="Calibri"/>
              </a:rPr>
              <a:t>Sends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endParaRPr sz="2000" dirty="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310"/>
              </a:spcBef>
              <a:buChar char="-"/>
              <a:tabLst>
                <a:tab pos="205104" algn="l"/>
              </a:tabLst>
            </a:pPr>
            <a:r>
              <a:rPr sz="2000" spc="-10" dirty="0">
                <a:latin typeface="Calibri"/>
                <a:cs typeface="Calibri"/>
              </a:rPr>
              <a:t>MOV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AH,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02H</a:t>
            </a:r>
            <a:endParaRPr sz="2000" dirty="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290"/>
              </a:spcBef>
              <a:buChar char="-"/>
              <a:tabLst>
                <a:tab pos="205104" algn="l"/>
              </a:tabLst>
            </a:pPr>
            <a:r>
              <a:rPr sz="2000" spc="-10" dirty="0">
                <a:latin typeface="Calibri"/>
                <a:cs typeface="Calibri"/>
              </a:rPr>
              <a:t>MOV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DL,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‘A’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 </a:t>
            </a:r>
            <a:r>
              <a:rPr sz="2000" spc="-5" dirty="0">
                <a:latin typeface="Calibri"/>
                <a:cs typeface="Calibri"/>
              </a:rPr>
              <a:t>Dl,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65</a:t>
            </a:r>
            <a:endParaRPr sz="2000" dirty="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310"/>
              </a:spcBef>
              <a:buChar char="-"/>
              <a:tabLst>
                <a:tab pos="205104" algn="l"/>
              </a:tabLst>
            </a:pPr>
            <a:r>
              <a:rPr sz="2000" spc="-5" dirty="0">
                <a:latin typeface="Calibri"/>
                <a:cs typeface="Calibri"/>
              </a:rPr>
              <a:t>INT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21H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03H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04H</a:t>
            </a:r>
            <a:r>
              <a:rPr sz="2000" b="1" spc="43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Auxiliary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input/output</a:t>
            </a:r>
            <a:endParaRPr sz="2000" dirty="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215"/>
              </a:spcBef>
              <a:buChar char="-"/>
              <a:tabLst>
                <a:tab pos="147955" algn="l"/>
              </a:tabLst>
            </a:pPr>
            <a:r>
              <a:rPr sz="2000" spc="-5" dirty="0">
                <a:latin typeface="Calibri"/>
                <a:cs typeface="Calibri"/>
              </a:rPr>
              <a:t>INT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14H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preferred.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05H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Printer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service</a:t>
            </a:r>
            <a:endParaRPr sz="2000" dirty="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310"/>
              </a:spcBef>
              <a:buChar char="-"/>
              <a:tabLst>
                <a:tab pos="147955" algn="l"/>
              </a:tabLst>
            </a:pPr>
            <a:r>
              <a:rPr sz="2000" spc="-5" dirty="0">
                <a:latin typeface="Calibri"/>
                <a:cs typeface="Calibri"/>
              </a:rPr>
              <a:t>Sends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DL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printer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5" dirty="0">
                <a:latin typeface="Calibri"/>
                <a:cs typeface="Calibri"/>
              </a:rPr>
              <a:t> 06H-</a:t>
            </a:r>
            <a:r>
              <a:rPr sz="2000" b="1" spc="-10" dirty="0">
                <a:latin typeface="Calibri"/>
                <a:cs typeface="Calibri"/>
              </a:rPr>
              <a:t> Direct </a:t>
            </a:r>
            <a:r>
              <a:rPr sz="2000" b="1" spc="-15" dirty="0">
                <a:latin typeface="Calibri"/>
                <a:cs typeface="Calibri"/>
              </a:rPr>
              <a:t>keyboard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display</a:t>
            </a:r>
            <a:endParaRPr sz="2000" dirty="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310"/>
              </a:spcBef>
              <a:buChar char="-"/>
              <a:tabLst>
                <a:tab pos="147955" algn="l"/>
              </a:tabLst>
            </a:pP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character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DL.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5" dirty="0">
                <a:latin typeface="Calibri"/>
                <a:cs typeface="Calibri"/>
              </a:rPr>
              <a:t> 07H-</a:t>
            </a:r>
            <a:r>
              <a:rPr sz="2000" b="1" spc="-10" dirty="0">
                <a:latin typeface="Calibri"/>
                <a:cs typeface="Calibri"/>
              </a:rPr>
              <a:t> waits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character </a:t>
            </a:r>
            <a:r>
              <a:rPr sz="2000" b="1" spc="-5" dirty="0">
                <a:latin typeface="Calibri"/>
                <a:cs typeface="Calibri"/>
              </a:rPr>
              <a:t>from</a:t>
            </a:r>
            <a:r>
              <a:rPr sz="2000" b="1" spc="-10" dirty="0">
                <a:latin typeface="Calibri"/>
                <a:cs typeface="Calibri"/>
              </a:rPr>
              <a:t> standard</a:t>
            </a:r>
            <a:r>
              <a:rPr sz="2000" b="1" spc="-5" dirty="0">
                <a:latin typeface="Calibri"/>
                <a:cs typeface="Calibri"/>
              </a:rPr>
              <a:t> input</a:t>
            </a:r>
            <a:endParaRPr sz="2000" dirty="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315"/>
              </a:spcBef>
              <a:buChar char="-"/>
              <a:tabLst>
                <a:tab pos="147955" algn="l"/>
              </a:tabLst>
            </a:pP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echo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1A7F4-A1E6-17F8-8034-8616C20C1221}"/>
              </a:ext>
            </a:extLst>
          </p:cNvPr>
          <p:cNvSpPr txBox="1"/>
          <p:nvPr/>
        </p:nvSpPr>
        <p:spPr>
          <a:xfrm>
            <a:off x="5943600" y="1143000"/>
            <a:ext cx="62484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MOV DX, offset message   ; Load the offset of the string into DX</a:t>
            </a:r>
          </a:p>
          <a:p>
            <a:r>
              <a:rPr lang="en-US" dirty="0"/>
              <a:t>MOV AH, 09H              ; Set function AH=09H (print string)</a:t>
            </a:r>
          </a:p>
          <a:p>
            <a:r>
              <a:rPr lang="en-US" dirty="0"/>
              <a:t>INT 21H                  ; Call the DOS interrupt</a:t>
            </a:r>
          </a:p>
          <a:p>
            <a:endParaRPr lang="en-US" dirty="0"/>
          </a:p>
          <a:p>
            <a:r>
              <a:rPr lang="en-US" dirty="0"/>
              <a:t>MOV AH, 4CH              ; Set function AH=4CH (program termination)</a:t>
            </a:r>
          </a:p>
          <a:p>
            <a:r>
              <a:rPr lang="en-US" dirty="0"/>
              <a:t>INT 21H                  ; Call the DOS interrupt</a:t>
            </a:r>
          </a:p>
          <a:p>
            <a:endParaRPr lang="en-US" dirty="0"/>
          </a:p>
          <a:p>
            <a:r>
              <a:rPr lang="en-US" dirty="0"/>
              <a:t>message DB 'Hello, world!', 0Dh, 0Ah, '$'  ; Define the string to be echoed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hese characters are commonly used to move the cursor to the beginning of the next line after printing a string.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1675"/>
            <a:ext cx="9992995" cy="63844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08H- 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reads a character from the standard input (keyboard) without displaying it on the screen.)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-190500">
              <a:lnSpc>
                <a:spcPct val="100000"/>
              </a:lnSpc>
              <a:spcBef>
                <a:spcPts val="650"/>
              </a:spcBef>
              <a:buChar char="-"/>
              <a:tabLst>
                <a:tab pos="2032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 but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echoed.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09H-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3845" algn="l"/>
                <a:tab pos="28448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until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‘$’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845" indent="-271780">
              <a:lnSpc>
                <a:spcPct val="100000"/>
              </a:lnSpc>
              <a:spcBef>
                <a:spcPts val="645"/>
              </a:spcBef>
              <a:buChar char="-"/>
              <a:tabLst>
                <a:tab pos="283845" algn="l"/>
                <a:tab pos="284480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180"/>
              </a:lnSpc>
              <a:spcBef>
                <a:spcPts val="650"/>
              </a:spcBef>
              <a:tabLst>
                <a:tab pos="1054100" algn="l"/>
              </a:tabLst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0AH	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180"/>
              </a:lnSpc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OBH-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39052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39052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0CH-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01,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06, 07,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57200"/>
            <a:ext cx="9874693" cy="5166381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9258" y="579059"/>
            <a:ext cx="9399270" cy="5864225"/>
            <a:chOff x="1359258" y="579059"/>
            <a:chExt cx="9399270" cy="5864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258" y="579059"/>
              <a:ext cx="9399223" cy="56819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91861" y="5139559"/>
              <a:ext cx="4940300" cy="1303655"/>
            </a:xfrm>
            <a:custGeom>
              <a:avLst/>
              <a:gdLst/>
              <a:ahLst/>
              <a:cxnLst/>
              <a:rect l="l" t="t" r="r" b="b"/>
              <a:pathLst>
                <a:path w="4940300" h="1303654">
                  <a:moveTo>
                    <a:pt x="4939861" y="0"/>
                  </a:moveTo>
                  <a:lnTo>
                    <a:pt x="0" y="0"/>
                  </a:lnTo>
                  <a:lnTo>
                    <a:pt x="0" y="1303281"/>
                  </a:lnTo>
                  <a:lnTo>
                    <a:pt x="4939861" y="1303281"/>
                  </a:lnTo>
                  <a:lnTo>
                    <a:pt x="4939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148" y="635562"/>
            <a:ext cx="5919049" cy="54257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43840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/>
              <a:t>Execution</a:t>
            </a:r>
            <a:r>
              <a:rPr sz="4300" spc="-10" dirty="0"/>
              <a:t> </a:t>
            </a:r>
            <a:r>
              <a:rPr sz="4300" spc="40" dirty="0"/>
              <a:t>Unit</a:t>
            </a:r>
            <a:r>
              <a:rPr sz="4300" spc="-10" dirty="0"/>
              <a:t> </a:t>
            </a:r>
            <a:r>
              <a:rPr sz="4300" spc="40" dirty="0"/>
              <a:t>(EU)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083800" cy="3604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EU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  <a:p>
            <a:pPr marL="241300" marR="639445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EU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(ALU),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-5" dirty="0">
                <a:latin typeface="Calibri"/>
                <a:cs typeface="Calibri"/>
              </a:rPr>
              <a:t> unit,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registers.</a:t>
            </a:r>
            <a:endParaRPr sz="2800">
              <a:latin typeface="Calibri"/>
              <a:cs typeface="Calibri"/>
            </a:endParaRPr>
          </a:p>
          <a:p>
            <a:pPr marL="241300" marR="13271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features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700"/>
              </a:lnSpc>
              <a:spcBef>
                <a:spcPts val="9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nine</a:t>
            </a:r>
            <a:r>
              <a:rPr sz="2800" dirty="0">
                <a:latin typeface="Calibri"/>
                <a:cs typeface="Calibri"/>
              </a:rPr>
              <a:t> 16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registers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AX,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BX,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CX,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DX,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20" dirty="0">
                <a:latin typeface="Calibri"/>
                <a:cs typeface="Calibri"/>
              </a:rPr>
              <a:t>SP,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20" dirty="0">
                <a:latin typeface="Calibri"/>
                <a:cs typeface="Calibri"/>
              </a:rPr>
              <a:t>BP,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ﬂag.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(AH,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BH,</a:t>
            </a:r>
            <a:r>
              <a:rPr sz="2800" spc="5" dirty="0">
                <a:latin typeface="Calibri"/>
                <a:cs typeface="Calibri"/>
              </a:rPr>
              <a:t> BL, </a:t>
            </a:r>
            <a:r>
              <a:rPr sz="2800" spc="-5" dirty="0">
                <a:latin typeface="Calibri"/>
                <a:cs typeface="Calibri"/>
              </a:rPr>
              <a:t>CH,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DH,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DL)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25" y="3470148"/>
            <a:ext cx="40722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End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5"/>
              <a:t>Chapter</a:t>
            </a:r>
            <a:r>
              <a:rPr sz="4400" spc="-25"/>
              <a:t> </a:t>
            </a:r>
            <a:r>
              <a:rPr sz="4400" spc="-5"/>
              <a:t>0</a:t>
            </a:r>
            <a:r>
              <a:rPr lang="en-US" sz="4400" spc="-5"/>
              <a:t>4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1251"/>
            <a:ext cx="10343515" cy="587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82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AX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Register</a:t>
            </a:r>
            <a:endParaRPr sz="2600">
              <a:latin typeface="Calibri"/>
              <a:cs typeface="Calibri"/>
            </a:endParaRPr>
          </a:p>
          <a:p>
            <a:pPr marL="241300" marR="302895">
              <a:lnSpc>
                <a:spcPts val="2500"/>
              </a:lnSpc>
              <a:spcBef>
                <a:spcPts val="300"/>
              </a:spcBef>
            </a:pPr>
            <a:r>
              <a:rPr sz="2600" spc="-5" dirty="0">
                <a:latin typeface="Calibri"/>
                <a:cs typeface="Calibri"/>
              </a:rPr>
              <a:t>AX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called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16 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accumulator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dirty="0">
                <a:latin typeface="Calibri"/>
                <a:cs typeface="Calibri"/>
              </a:rPr>
              <a:t> 8</a:t>
            </a:r>
            <a:r>
              <a:rPr sz="2600" spc="-5" dirty="0">
                <a:latin typeface="Calibri"/>
                <a:cs typeface="Calibri"/>
              </a:rPr>
              <a:t> 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accumulator.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I/O (IN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5" dirty="0">
                <a:latin typeface="Calibri"/>
                <a:cs typeface="Calibri"/>
              </a:rPr>
              <a:t>OUT) instructions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5" dirty="0">
                <a:latin typeface="Calibri"/>
                <a:cs typeface="Calibri"/>
              </a:rPr>
              <a:t>use the AX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5" dirty="0">
                <a:latin typeface="Calibri"/>
                <a:cs typeface="Calibri"/>
              </a:rPr>
              <a:t>AL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inputting/Outputting</a:t>
            </a:r>
            <a:r>
              <a:rPr sz="2600" spc="-5" dirty="0">
                <a:latin typeface="Calibri"/>
                <a:cs typeface="Calibri"/>
              </a:rPr>
              <a:t> 16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I/O </a:t>
            </a:r>
            <a:r>
              <a:rPr sz="2600" dirty="0">
                <a:latin typeface="Calibri"/>
                <a:cs typeface="Calibri"/>
              </a:rPr>
              <a:t>port.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ts val="2810"/>
              </a:lnSpc>
              <a:spcBef>
                <a:spcPts val="395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b="1" spc="-30" dirty="0">
                <a:latin typeface="Calibri"/>
                <a:cs typeface="Calibri"/>
              </a:rPr>
              <a:t>BX </a:t>
            </a:r>
            <a:r>
              <a:rPr sz="2600" b="1" spc="-15" dirty="0">
                <a:latin typeface="Calibri"/>
                <a:cs typeface="Calibri"/>
              </a:rPr>
              <a:t>Register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79000"/>
              </a:lnSpc>
              <a:spcBef>
                <a:spcPts val="345"/>
              </a:spcBef>
            </a:pPr>
            <a:r>
              <a:rPr sz="2600" spc="-30" dirty="0">
                <a:latin typeface="Calibri"/>
                <a:cs typeface="Calibri"/>
              </a:rPr>
              <a:t>BX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known</a:t>
            </a:r>
            <a:r>
              <a:rPr sz="2600" dirty="0">
                <a:latin typeface="Calibri"/>
                <a:cs typeface="Calibri"/>
              </a:rPr>
              <a:t> as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purpose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dirty="0">
                <a:latin typeface="Calibri"/>
                <a:cs typeface="Calibri"/>
              </a:rPr>
              <a:t> 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5" dirty="0">
                <a:latin typeface="Calibri"/>
                <a:cs typeface="Calibri"/>
              </a:rPr>
              <a:t>index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extend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addressing.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30" dirty="0">
                <a:latin typeface="Calibri"/>
                <a:cs typeface="Calibri"/>
              </a:rPr>
              <a:t>BX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similar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8085’s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H, 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register.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BX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also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addressing.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ts val="2810"/>
              </a:lnSpc>
              <a:spcBef>
                <a:spcPts val="380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b="1" spc="-5" dirty="0">
                <a:latin typeface="Calibri"/>
                <a:cs typeface="Calibri"/>
              </a:rPr>
              <a:t>CX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register:</a:t>
            </a:r>
            <a:endParaRPr sz="2600">
              <a:latin typeface="Calibri"/>
              <a:cs typeface="Calibri"/>
            </a:endParaRPr>
          </a:p>
          <a:p>
            <a:pPr marL="241300" marR="101600">
              <a:lnSpc>
                <a:spcPct val="80000"/>
              </a:lnSpc>
              <a:spcBef>
                <a:spcPts val="31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CX </a:t>
            </a:r>
            <a:r>
              <a:rPr sz="2600" spc="-15" dirty="0">
                <a:latin typeface="Calibri"/>
                <a:cs typeface="Calibri"/>
              </a:rPr>
              <a:t>register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known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counter register </a:t>
            </a:r>
            <a:r>
              <a:rPr sz="2600" spc="-5" dirty="0">
                <a:latin typeface="Calibri"/>
                <a:cs typeface="Calibri"/>
              </a:rPr>
              <a:t>because some instructions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SHIFT,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90" dirty="0">
                <a:latin typeface="Calibri"/>
                <a:cs typeface="Calibri"/>
              </a:rPr>
              <a:t>ROTATE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LOOP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contents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CX as a </a:t>
            </a:r>
            <a:r>
              <a:rPr sz="2600" spc="-45" dirty="0">
                <a:latin typeface="Calibri"/>
                <a:cs typeface="Calibri"/>
              </a:rPr>
              <a:t>Counter.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ts val="2810"/>
              </a:lnSpc>
              <a:spcBef>
                <a:spcPts val="384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b="1" spc="-35" dirty="0">
                <a:latin typeface="Calibri"/>
                <a:cs typeface="Calibri"/>
              </a:rPr>
              <a:t>DX </a:t>
            </a:r>
            <a:r>
              <a:rPr sz="2600" b="1" spc="-10" dirty="0">
                <a:latin typeface="Calibri"/>
                <a:cs typeface="Calibri"/>
              </a:rPr>
              <a:t>register:</a:t>
            </a:r>
            <a:endParaRPr sz="2600">
              <a:latin typeface="Calibri"/>
              <a:cs typeface="Calibri"/>
            </a:endParaRPr>
          </a:p>
          <a:p>
            <a:pPr marL="241300" marR="65405">
              <a:lnSpc>
                <a:spcPct val="80300"/>
              </a:lnSpc>
              <a:spcBef>
                <a:spcPts val="300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DX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known</a:t>
            </a:r>
            <a:r>
              <a:rPr sz="2600" dirty="0">
                <a:latin typeface="Calibri"/>
                <a:cs typeface="Calibri"/>
              </a:rPr>
              <a:t> 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register.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Some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I/O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multiply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divide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involve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large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assume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DX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AX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together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5" dirty="0">
                <a:latin typeface="Calibri"/>
                <a:cs typeface="Calibri"/>
              </a:rPr>
              <a:t>pair.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DX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comprises the </a:t>
            </a:r>
            <a:r>
              <a:rPr sz="2600" spc="-10" dirty="0">
                <a:latin typeface="Calibri"/>
                <a:cs typeface="Calibri"/>
              </a:rPr>
              <a:t>rightmost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16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32-bit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EDX.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63803"/>
            <a:ext cx="10161270" cy="557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Stack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Pointer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(SP)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 Base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Pointer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(BP):</a:t>
            </a:r>
            <a:endParaRPr sz="2800">
              <a:latin typeface="Calibri"/>
              <a:cs typeface="Calibri"/>
            </a:endParaRPr>
          </a:p>
          <a:p>
            <a:pPr marL="241300" marR="144145">
              <a:lnSpc>
                <a:spcPct val="90000"/>
              </a:lnSpc>
              <a:spcBef>
                <a:spcPts val="155"/>
              </a:spcBef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SP’s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updated </a:t>
            </a:r>
            <a:r>
              <a:rPr sz="2800" spc="-10" dirty="0">
                <a:latin typeface="Calibri"/>
                <a:cs typeface="Calibri"/>
              </a:rPr>
              <a:t> (increment/decrement)</a:t>
            </a:r>
            <a:r>
              <a:rPr sz="2800" spc="-5" dirty="0">
                <a:latin typeface="Calibri"/>
                <a:cs typeface="Calibri"/>
              </a:rPr>
              <a:t> during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POP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PUSH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870"/>
              </a:lnSpc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229"/>
              </a:lnSpc>
            </a:pP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utilizing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addressing</a:t>
            </a:r>
            <a:r>
              <a:rPr sz="2800" spc="-5" dirty="0">
                <a:latin typeface="Calibri"/>
                <a:cs typeface="Calibri"/>
              </a:rPr>
              <a:t> mode.</a:t>
            </a:r>
            <a:endParaRPr sz="2800">
              <a:latin typeface="Calibri"/>
              <a:cs typeface="Calibri"/>
            </a:endParaRPr>
          </a:p>
          <a:p>
            <a:pPr marL="403225" indent="-390525">
              <a:lnSpc>
                <a:spcPts val="3180"/>
              </a:lnSpc>
              <a:spcBef>
                <a:spcPts val="65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sz="2800" b="1" spc="-15" dirty="0">
                <a:latin typeface="Calibri"/>
                <a:cs typeface="Calibri"/>
              </a:rPr>
              <a:t>Index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register:</a:t>
            </a:r>
            <a:endParaRPr sz="2800">
              <a:latin typeface="Calibri"/>
              <a:cs typeface="Calibri"/>
            </a:endParaRPr>
          </a:p>
          <a:p>
            <a:pPr marL="241300" marR="251460">
              <a:lnSpc>
                <a:spcPct val="90000"/>
              </a:lnSpc>
              <a:spcBef>
                <a:spcPts val="155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registers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 </a:t>
            </a:r>
            <a:r>
              <a:rPr sz="2800" spc="-10" dirty="0">
                <a:latin typeface="Calibri"/>
                <a:cs typeface="Calibri"/>
              </a:rPr>
              <a:t>(Source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index)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 </a:t>
            </a:r>
            <a:r>
              <a:rPr sz="2800" spc="-10" dirty="0">
                <a:latin typeface="Calibri"/>
                <a:cs typeface="Calibri"/>
              </a:rPr>
              <a:t>(Destination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Index)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indexed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addressing.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dirty="0">
                <a:latin typeface="Calibri"/>
                <a:cs typeface="Calibri"/>
              </a:rPr>
              <a:t>SI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together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ES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respectively,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distinguish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source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destination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3988</Words>
  <Application>Microsoft Office PowerPoint</Application>
  <PresentationFormat>Widescreen</PresentationFormat>
  <Paragraphs>356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 MT</vt:lpstr>
      <vt:lpstr>Calibri</vt:lpstr>
      <vt:lpstr>Calibri Light</vt:lpstr>
      <vt:lpstr>Times New Roman</vt:lpstr>
      <vt:lpstr>Office Theme</vt:lpstr>
      <vt:lpstr>Chapter 03: 8086 Microprocessor</vt:lpstr>
      <vt:lpstr>Introduction to 8086 Microprocessor</vt:lpstr>
      <vt:lpstr>8086 architecture</vt:lpstr>
      <vt:lpstr>Bus Interface Unit(BIU) and its Components</vt:lpstr>
      <vt:lpstr>Code segment register and instruction pointer (IP)</vt:lpstr>
      <vt:lpstr>PowerPoint Presentation</vt:lpstr>
      <vt:lpstr>Execution Unit (EU)</vt:lpstr>
      <vt:lpstr>PowerPoint Presentation</vt:lpstr>
      <vt:lpstr>PowerPoint Presentation</vt:lpstr>
      <vt:lpstr>Flags</vt:lpstr>
      <vt:lpstr>PowerPoint Presentation</vt:lpstr>
      <vt:lpstr>SEGMENT AND OFFSET ADDRESS:</vt:lpstr>
      <vt:lpstr>PowerPoint Presentation</vt:lpstr>
      <vt:lpstr>Pin diagram of 8086</vt:lpstr>
      <vt:lpstr>PowerPoint Presentation</vt:lpstr>
      <vt:lpstr>PowerPoint Presentation</vt:lpstr>
      <vt:lpstr>PowerPoint Presentation</vt:lpstr>
      <vt:lpstr>PowerPoint Presentation</vt:lpstr>
      <vt:lpstr>8086 instructions</vt:lpstr>
      <vt:lpstr>PowerPoint Presentation</vt:lpstr>
      <vt:lpstr>3) Data Transfer Instructions</vt:lpstr>
      <vt:lpstr>PowerPoint Presentation</vt:lpstr>
      <vt:lpstr>4) Program execution transfer instructions</vt:lpstr>
      <vt:lpstr>PowerPoint Presentation</vt:lpstr>
      <vt:lpstr>PowerPoint Presentation</vt:lpstr>
      <vt:lpstr>5) Processor control flag instructions</vt:lpstr>
      <vt:lpstr>PowerPoint Presentation</vt:lpstr>
      <vt:lpstr>6) String instructions</vt:lpstr>
      <vt:lpstr>8086 Assembly language programming</vt:lpstr>
      <vt:lpstr>ADVANTAGES OF ASSEMBLY LANGUAGE</vt:lpstr>
      <vt:lpstr>TYPICAL FORMAT OF AN ASSEMBLY LANGUAGE INSTRUCTION</vt:lpstr>
      <vt:lpstr>ASSEMBLY LANGUAGE PROGRAM DEVELOPMENT  TOOLS</vt:lpstr>
      <vt:lpstr>ASSEMBLY LANGUAGE PROGRAM FEATURES</vt:lpstr>
      <vt:lpstr>PowerPoint Presentation</vt:lpstr>
      <vt:lpstr>PowerPoint Presentation</vt:lpstr>
      <vt:lpstr>PowerPoint Presentation</vt:lpstr>
      <vt:lpstr>PowerPoint Presentation</vt:lpstr>
      <vt:lpstr># TITLE DIRECTIVE</vt:lpstr>
      <vt:lpstr>PowerPoint Presentation</vt:lpstr>
      <vt:lpstr>MEMORY MODEL DEFINTION</vt:lpstr>
      <vt:lpstr>THE PROC DIRECTIVE</vt:lpstr>
      <vt:lpstr>END DIRECTIVE</vt:lpstr>
      <vt:lpstr>THE EQU DIRECTIVE</vt:lpstr>
      <vt:lpstr>DEFINING TYPES OF DATA</vt:lpstr>
      <vt:lpstr>PowerPoint Presentation</vt:lpstr>
      <vt:lpstr>; Program to print hello world</vt:lpstr>
      <vt:lpstr>;addition</vt:lpstr>
      <vt:lpstr>Assembling</vt:lpstr>
      <vt:lpstr>Assembler Types:</vt:lpstr>
      <vt:lpstr>PowerPoint Presentation</vt:lpstr>
      <vt:lpstr>PowerPoint Presentation</vt:lpstr>
      <vt:lpstr>PowerPoint Presentation</vt:lpstr>
      <vt:lpstr>Addressing modes in 8086: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;program to add ten numbers</vt:lpstr>
      <vt:lpstr>PowerPoint Presentation</vt:lpstr>
      <vt:lpstr>DOS FUNCTIONS AND INTERRUPTS (KEYBOARD  AND VIDEO PROCESSING)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03: 8086 Microprocessor</dc:title>
  <cp:lastModifiedBy>Smita Adhikari</cp:lastModifiedBy>
  <cp:revision>12</cp:revision>
  <dcterms:created xsi:type="dcterms:W3CDTF">2023-06-14T12:48:16Z</dcterms:created>
  <dcterms:modified xsi:type="dcterms:W3CDTF">2024-01-17T10:43:39Z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LastSaved">
    <vt:filetime>2023-06-14T00:00:00Z</vt:filetime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2023-06-16T16:02:43Z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f9b42a2d-ba73-404f-95be-3de230365a31</vt:lpwstr>
  </property>
  <property fmtid="{D5CDD505-2E9C-101B-9397-08002B2CF9AE}" pid="9" name="MSIP_Label_defa4170-0d19-0005-0004-bc88714345d2_ActionId">
    <vt:lpwstr>175e3296-41a8-4e2d-bca4-771558804759</vt:lpwstr>
  </property>
  <property fmtid="{D5CDD505-2E9C-101B-9397-08002B2CF9AE}" pid="10" name="MSIP_Label_defa4170-0d19-0005-0004-bc88714345d2_ContentBits">
    <vt:lpwstr>0</vt:lpwstr>
  </property>
</Properties>
</file>