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2" name="Shape 12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62345" y="511395"/>
            <a:ext cx="1346201" cy="1346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034293" y="9485988"/>
            <a:ext cx="3434389" cy="3412607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请编辑文本来替换"/>
          <p:cNvSpPr txBox="1"/>
          <p:nvPr>
            <p:ph type="body" sz="quarter" idx="13"/>
          </p:nvPr>
        </p:nvSpPr>
        <p:spPr>
          <a:xfrm>
            <a:off x="1206820" y="1120799"/>
            <a:ext cx="8648701" cy="1600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请编辑文本来替换</a:t>
            </a:r>
          </a:p>
        </p:txBody>
      </p:sp>
      <p:sp>
        <p:nvSpPr>
          <p:cNvPr id="96" name="1.…"/>
          <p:cNvSpPr/>
          <p:nvPr>
            <p:ph type="body" sz="half" idx="14"/>
          </p:nvPr>
        </p:nvSpPr>
        <p:spPr>
          <a:xfrm>
            <a:off x="2285976" y="3640101"/>
            <a:ext cx="12554304" cy="7747977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anchor="t">
            <a:noAutofit/>
          </a:bodyPr>
          <a:lstStyle/>
          <a:p>
            <a:pPr marL="0" indent="0">
              <a:spcBef>
                <a:spcPts val="0"/>
              </a:spcBef>
              <a:buSzTx/>
              <a:buNone/>
              <a:defRPr sz="6300">
                <a:latin typeface="+mn-lt"/>
                <a:ea typeface="+mn-ea"/>
                <a:cs typeface="+mn-cs"/>
                <a:sym typeface="Helvetica Neue Medium"/>
              </a:defRPr>
            </a:pPr>
            <a:r>
              <a:t>1.</a:t>
            </a:r>
          </a:p>
          <a:p>
            <a:pPr marL="0" indent="0">
              <a:spcBef>
                <a:spcPts val="0"/>
              </a:spcBef>
              <a:buSzTx/>
              <a:buNone/>
              <a:defRPr sz="6300"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 marL="0" indent="0">
              <a:spcBef>
                <a:spcPts val="0"/>
              </a:spcBef>
              <a:buSzTx/>
              <a:buNone/>
              <a:defRPr sz="6300">
                <a:latin typeface="+mn-lt"/>
                <a:ea typeface="+mn-ea"/>
                <a:cs typeface="+mn-cs"/>
                <a:sym typeface="Helvetica Neue Medium"/>
              </a:defRPr>
            </a:pPr>
            <a:r>
              <a:t>2.</a:t>
            </a:r>
          </a:p>
          <a:p>
            <a:pPr marL="0" indent="0">
              <a:spcBef>
                <a:spcPts val="0"/>
              </a:spcBef>
              <a:buSzTx/>
              <a:buNone/>
              <a:defRPr sz="6300"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 marL="0" indent="0">
              <a:spcBef>
                <a:spcPts val="0"/>
              </a:spcBef>
              <a:buSzTx/>
              <a:buNone/>
              <a:defRPr sz="6300">
                <a:latin typeface="+mn-lt"/>
                <a:ea typeface="+mn-ea"/>
                <a:cs typeface="+mn-cs"/>
                <a:sym typeface="Helvetica Neue Medium"/>
              </a:defRPr>
            </a:pPr>
            <a:r>
              <a:t>3.</a:t>
            </a:r>
          </a:p>
          <a:p>
            <a:pPr marL="0" indent="0">
              <a:spcBef>
                <a:spcPts val="0"/>
              </a:spcBef>
              <a:buSzTx/>
              <a:buNone/>
              <a:defRPr sz="6300"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 marL="0" indent="0">
              <a:spcBef>
                <a:spcPts val="0"/>
              </a:spcBef>
              <a:buSzTx/>
              <a:buNone/>
              <a:defRPr sz="6300">
                <a:latin typeface="+mn-lt"/>
                <a:ea typeface="+mn-ea"/>
                <a:cs typeface="+mn-cs"/>
                <a:sym typeface="Helvetica Neue Medium"/>
              </a:defRPr>
            </a:pPr>
            <a:r>
              <a:t>4.</a:t>
            </a:r>
          </a:p>
        </p:txBody>
      </p:sp>
      <p:sp>
        <p:nvSpPr>
          <p:cNvPr id="9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图像"/>
          <p:cNvSpPr/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748302" y="8654874"/>
            <a:ext cx="4521201" cy="3975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262345" y="511395"/>
            <a:ext cx="1346201" cy="1346201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请编辑文本来替换"/>
          <p:cNvSpPr txBox="1"/>
          <p:nvPr>
            <p:ph type="body" sz="quarter" idx="13"/>
          </p:nvPr>
        </p:nvSpPr>
        <p:spPr>
          <a:xfrm>
            <a:off x="1206820" y="1120799"/>
            <a:ext cx="8648701" cy="1600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请编辑文本来替换</a:t>
            </a:r>
          </a:p>
        </p:txBody>
      </p:sp>
      <p:sp>
        <p:nvSpPr>
          <p:cNvPr id="11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idx="15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Docker 简介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643889">
              <a:defRPr sz="8736"/>
            </a:pPr>
          </a:p>
          <a:p>
            <a:pPr defTabSz="643889">
              <a:defRPr sz="8736"/>
            </a:pPr>
          </a:p>
          <a:p>
            <a:pPr defTabSz="643889">
              <a:defRPr sz="8736"/>
            </a:pPr>
            <a:r>
              <a:t>Docker 简介</a:t>
            </a:r>
          </a:p>
        </p:txBody>
      </p:sp>
      <p:pic>
        <p:nvPicPr>
          <p:cNvPr id="125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8000" y="2298700"/>
            <a:ext cx="1346200" cy="1346200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肖锐…"/>
          <p:cNvSpPr txBox="1"/>
          <p:nvPr>
            <p:ph type="subTitle" sz="quarter" idx="1"/>
          </p:nvPr>
        </p:nvSpPr>
        <p:spPr>
          <a:xfrm>
            <a:off x="1778000" y="9529749"/>
            <a:ext cx="20828000" cy="1587501"/>
          </a:xfrm>
          <a:prstGeom prst="rect">
            <a:avLst/>
          </a:prstGeom>
        </p:spPr>
        <p:txBody>
          <a:bodyPr/>
          <a:lstStyle/>
          <a:p>
            <a:pPr defTabSz="693419">
              <a:defRPr sz="4535"/>
            </a:pPr>
            <a:r>
              <a:t>肖锐</a:t>
            </a:r>
          </a:p>
          <a:p>
            <a:pPr defTabSz="693419">
              <a:defRPr sz="4535"/>
            </a:pPr>
            <a:r>
              <a:t>2019.10.11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Dockerfile"/>
          <p:cNvSpPr txBox="1"/>
          <p:nvPr>
            <p:ph type="body" idx="13"/>
          </p:nvPr>
        </p:nvSpPr>
        <p:spPr>
          <a:xfrm>
            <a:off x="1206820" y="1237872"/>
            <a:ext cx="5095191" cy="1366056"/>
          </a:xfrm>
          <a:prstGeom prst="rect">
            <a:avLst/>
          </a:prstGeom>
        </p:spPr>
        <p:txBody>
          <a:bodyPr/>
          <a:lstStyle/>
          <a:p>
            <a:pPr/>
            <a:r>
              <a:t>Dockerfile</a:t>
            </a:r>
          </a:p>
        </p:txBody>
      </p:sp>
      <p:sp>
        <p:nvSpPr>
          <p:cNvPr id="172" name="一个包含若干指令，用于编译生成Image的纯文本文件"/>
          <p:cNvSpPr txBox="1"/>
          <p:nvPr/>
        </p:nvSpPr>
        <p:spPr>
          <a:xfrm>
            <a:off x="1934748" y="2798369"/>
            <a:ext cx="16408909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5400"/>
            </a:lvl1pPr>
          </a:lstStyle>
          <a:p>
            <a:pPr/>
            <a:r>
              <a:t>一个包含若干指令，用于编译生成Image的纯文本文件</a:t>
            </a:r>
          </a:p>
        </p:txBody>
      </p:sp>
      <p:sp>
        <p:nvSpPr>
          <p:cNvPr id="173" name="RUN、CMD、ENTRYPOINT…"/>
          <p:cNvSpPr txBox="1"/>
          <p:nvPr/>
        </p:nvSpPr>
        <p:spPr>
          <a:xfrm>
            <a:off x="3126462" y="4211243"/>
            <a:ext cx="10756291" cy="7421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889000" indent="-889000" algn="l">
              <a:spcBef>
                <a:spcPts val="5900"/>
              </a:spcBef>
              <a:buSzPct val="100000"/>
              <a:buAutoNum type="arabicPeriod" startAt="1"/>
              <a:defRPr b="0" sz="4800"/>
            </a:pPr>
            <a:r>
              <a:t>RUN、CMD、ENTRYPOINT</a:t>
            </a:r>
          </a:p>
          <a:p>
            <a:pPr marL="889000" indent="-889000" algn="l">
              <a:spcBef>
                <a:spcPts val="5900"/>
              </a:spcBef>
              <a:buSzPct val="100000"/>
              <a:buAutoNum type="arabicPeriod" startAt="1"/>
              <a:defRPr b="0" sz="4800"/>
            </a:pPr>
            <a:r>
              <a:t>ADD、COPY、VOLUME</a:t>
            </a:r>
          </a:p>
          <a:p>
            <a:pPr marL="889000" indent="-889000" algn="l">
              <a:spcBef>
                <a:spcPts val="5900"/>
              </a:spcBef>
              <a:buSzPct val="100000"/>
              <a:buAutoNum type="arabicPeriod" startAt="1"/>
              <a:defRPr b="0" sz="4800"/>
            </a:pPr>
            <a:r>
              <a:t>WORKDIR、USER、FROM</a:t>
            </a:r>
          </a:p>
          <a:p>
            <a:pPr marL="889000" indent="-889000" algn="l">
              <a:spcBef>
                <a:spcPts val="5900"/>
              </a:spcBef>
              <a:buSzPct val="100000"/>
              <a:buAutoNum type="arabicPeriod" startAt="1"/>
              <a:defRPr b="0" sz="4800"/>
            </a:pPr>
            <a:r>
              <a:t>LABEL、MAINTAINER、ENV、ARG</a:t>
            </a:r>
          </a:p>
          <a:p>
            <a:pPr marL="889000" indent="-889000" algn="l">
              <a:spcBef>
                <a:spcPts val="5900"/>
              </a:spcBef>
              <a:buSzPct val="100000"/>
              <a:buAutoNum type="arabicPeriod" startAt="1"/>
              <a:defRPr b="0" sz="4800"/>
            </a:pPr>
            <a:r>
              <a:t>STOPSIGNAL、ONBUILD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Dockerfile指令"/>
          <p:cNvSpPr txBox="1"/>
          <p:nvPr>
            <p:ph type="body" idx="13"/>
          </p:nvPr>
        </p:nvSpPr>
        <p:spPr>
          <a:xfrm>
            <a:off x="1206820" y="1120799"/>
            <a:ext cx="7228791" cy="1600201"/>
          </a:xfrm>
          <a:prstGeom prst="rect">
            <a:avLst/>
          </a:prstGeom>
        </p:spPr>
        <p:txBody>
          <a:bodyPr/>
          <a:lstStyle/>
          <a:p>
            <a:pPr/>
            <a:r>
              <a:t>Dockerfile指令</a:t>
            </a:r>
          </a:p>
        </p:txBody>
      </p:sp>
      <p:sp>
        <p:nvSpPr>
          <p:cNvPr id="176" name="RUN 编译期需要执行的指令…"/>
          <p:cNvSpPr txBox="1"/>
          <p:nvPr/>
        </p:nvSpPr>
        <p:spPr>
          <a:xfrm>
            <a:off x="2434685" y="4300595"/>
            <a:ext cx="16101108" cy="56360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35000" indent="-635000" algn="l">
              <a:buSzPct val="125000"/>
              <a:buChar char="•"/>
              <a:defRPr b="0" sz="4800">
                <a:latin typeface="+mn-lt"/>
                <a:ea typeface="+mn-ea"/>
                <a:cs typeface="+mn-cs"/>
                <a:sym typeface="Helvetica Neue Medium"/>
              </a:defRPr>
            </a:pPr>
            <a:r>
              <a:t>RUN 编译期需要执行的指令</a:t>
            </a:r>
          </a:p>
          <a:p>
            <a:pPr marL="635000" indent="-635000" algn="l">
              <a:buSzPct val="125000"/>
              <a:buChar char="•"/>
              <a:defRPr b="0" sz="4800"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 marL="635000" indent="-635000" algn="l">
              <a:buSzPct val="125000"/>
              <a:buChar char="•"/>
              <a:defRPr b="0" sz="4800"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 marL="635000" indent="-635000" algn="l">
              <a:buSzPct val="125000"/>
              <a:buChar char="•"/>
              <a:defRPr b="0" sz="4800">
                <a:latin typeface="+mn-lt"/>
                <a:ea typeface="+mn-ea"/>
                <a:cs typeface="+mn-cs"/>
                <a:sym typeface="Helvetica Neue Medium"/>
              </a:defRPr>
            </a:pPr>
            <a:r>
              <a:t>CMD 容器启动时执行的指令</a:t>
            </a:r>
          </a:p>
          <a:p>
            <a:pPr marL="635000" indent="-635000" algn="l">
              <a:buSzPct val="125000"/>
              <a:buChar char="•"/>
              <a:defRPr b="0" sz="4800"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 marL="635000" indent="-635000" algn="l">
              <a:buSzPct val="125000"/>
              <a:buChar char="•"/>
              <a:defRPr b="0" sz="4800"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 marL="635000" indent="-635000" algn="l">
              <a:buSzPct val="125000"/>
              <a:buChar char="•"/>
              <a:defRPr b="0" sz="4800">
                <a:latin typeface="+mn-lt"/>
                <a:ea typeface="+mn-ea"/>
                <a:cs typeface="+mn-cs"/>
                <a:sym typeface="Helvetica Neue Medium"/>
              </a:defRPr>
            </a:pPr>
            <a:r>
              <a:t>ENTRYPOINT 容器启动时执行的指令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Dockerfile指令"/>
          <p:cNvSpPr txBox="1"/>
          <p:nvPr>
            <p:ph type="body" idx="13"/>
          </p:nvPr>
        </p:nvSpPr>
        <p:spPr>
          <a:xfrm>
            <a:off x="1206820" y="1120799"/>
            <a:ext cx="7228791" cy="1600201"/>
          </a:xfrm>
          <a:prstGeom prst="rect">
            <a:avLst/>
          </a:prstGeom>
        </p:spPr>
        <p:txBody>
          <a:bodyPr/>
          <a:lstStyle/>
          <a:p>
            <a:pPr/>
            <a:r>
              <a:t>Dockerfile指令</a:t>
            </a:r>
          </a:p>
        </p:txBody>
      </p:sp>
      <p:sp>
        <p:nvSpPr>
          <p:cNvPr id="179" name="ADD 添加宿主机文件到镜像，归档文件会自动解压…"/>
          <p:cNvSpPr txBox="1"/>
          <p:nvPr/>
        </p:nvSpPr>
        <p:spPr>
          <a:xfrm>
            <a:off x="2438400" y="4305300"/>
            <a:ext cx="14397635" cy="56360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635000" indent="-635000" algn="l">
              <a:buSzPct val="125000"/>
              <a:buChar char="•"/>
              <a:defRPr b="0" sz="4800">
                <a:latin typeface="+mn-lt"/>
                <a:ea typeface="+mn-ea"/>
                <a:cs typeface="+mn-cs"/>
                <a:sym typeface="Helvetica Neue Medium"/>
              </a:defRPr>
            </a:pPr>
            <a:r>
              <a:t>ADD 添加宿主机文件到镜像，归档文件会自动解压</a:t>
            </a:r>
          </a:p>
          <a:p>
            <a:pPr algn="l">
              <a:defRPr b="0" sz="4800"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 algn="l">
              <a:defRPr b="0" sz="4800"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 marL="635000" indent="-635000" algn="l">
              <a:buSzPct val="125000"/>
              <a:buChar char="•"/>
              <a:defRPr b="0" sz="4800">
                <a:latin typeface="+mn-lt"/>
                <a:ea typeface="+mn-ea"/>
                <a:cs typeface="+mn-cs"/>
                <a:sym typeface="Helvetica Neue Medium"/>
              </a:defRPr>
            </a:pPr>
            <a:r>
              <a:t>COPY 添加宿主机文件到镜像</a:t>
            </a:r>
          </a:p>
          <a:p>
            <a:pPr marL="635000" indent="-635000" algn="l">
              <a:buSzPct val="125000"/>
              <a:buChar char="•"/>
              <a:defRPr b="0" sz="4800"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 marL="635000" indent="-635000" algn="l">
              <a:buSzPct val="125000"/>
              <a:buChar char="•"/>
              <a:defRPr b="0" sz="4800"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 marL="635000" indent="-635000" algn="l">
              <a:buSzPct val="125000"/>
              <a:buChar char="•"/>
              <a:defRPr b="0" sz="4800">
                <a:latin typeface="+mn-lt"/>
                <a:ea typeface="+mn-ea"/>
                <a:cs typeface="+mn-cs"/>
                <a:sym typeface="Helvetica Neue Medium"/>
              </a:defRPr>
            </a:pPr>
            <a:r>
              <a:t>VOLUME 挂载卷到容器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Dockerfile指令"/>
          <p:cNvSpPr txBox="1"/>
          <p:nvPr>
            <p:ph type="body" idx="13"/>
          </p:nvPr>
        </p:nvSpPr>
        <p:spPr>
          <a:xfrm>
            <a:off x="1206820" y="1120799"/>
            <a:ext cx="7228791" cy="1600201"/>
          </a:xfrm>
          <a:prstGeom prst="rect">
            <a:avLst/>
          </a:prstGeom>
        </p:spPr>
        <p:txBody>
          <a:bodyPr/>
          <a:lstStyle/>
          <a:p>
            <a:pPr/>
            <a:r>
              <a:t>Dockerfile指令</a:t>
            </a:r>
          </a:p>
        </p:txBody>
      </p:sp>
      <p:sp>
        <p:nvSpPr>
          <p:cNvPr id="182" name="WORKDIR 设置工作目录…"/>
          <p:cNvSpPr txBox="1"/>
          <p:nvPr/>
        </p:nvSpPr>
        <p:spPr>
          <a:xfrm>
            <a:off x="2438400" y="4305300"/>
            <a:ext cx="15368728" cy="6372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635000" indent="-635000" algn="l">
              <a:buSzPct val="125000"/>
              <a:buChar char="•"/>
              <a:defRPr b="0" sz="4800">
                <a:latin typeface="+mn-lt"/>
                <a:ea typeface="+mn-ea"/>
                <a:cs typeface="+mn-cs"/>
                <a:sym typeface="Helvetica Neue Medium"/>
              </a:defRPr>
            </a:pPr>
            <a:r>
              <a:t>WORKDIR 设置工作目录</a:t>
            </a:r>
          </a:p>
          <a:p>
            <a:pPr algn="l">
              <a:defRPr b="0" sz="4800"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 algn="l">
              <a:defRPr b="0" sz="4800"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 marL="635000" indent="-635000" algn="l">
              <a:buSzPct val="125000"/>
              <a:buChar char="•"/>
              <a:defRPr b="0" sz="4800">
                <a:latin typeface="+mn-lt"/>
                <a:ea typeface="+mn-ea"/>
                <a:cs typeface="+mn-cs"/>
                <a:sym typeface="Helvetica Neue Medium"/>
              </a:defRPr>
            </a:pPr>
            <a:r>
              <a:t>USER 用于设置用户权限，指定容器使用哪个用户启动</a:t>
            </a:r>
          </a:p>
          <a:p>
            <a:pPr algn="l">
              <a:defRPr b="0" sz="4800"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 algn="l">
              <a:defRPr b="0" sz="4800"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 marL="635000" indent="-635000" algn="l">
              <a:buSzPct val="125000"/>
              <a:buChar char="•"/>
              <a:defRPr b="0" sz="4800">
                <a:latin typeface="+mn-lt"/>
                <a:ea typeface="+mn-ea"/>
                <a:cs typeface="+mn-cs"/>
                <a:sym typeface="Helvetica Neue Medium"/>
              </a:defRPr>
            </a:pPr>
            <a:r>
              <a:t>FROM 指定基础镜像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Dockerfile指令"/>
          <p:cNvSpPr txBox="1"/>
          <p:nvPr>
            <p:ph type="body" idx="13"/>
          </p:nvPr>
        </p:nvSpPr>
        <p:spPr>
          <a:xfrm>
            <a:off x="1206820" y="1120799"/>
            <a:ext cx="7228791" cy="1600201"/>
          </a:xfrm>
          <a:prstGeom prst="rect">
            <a:avLst/>
          </a:prstGeom>
        </p:spPr>
        <p:txBody>
          <a:bodyPr/>
          <a:lstStyle/>
          <a:p>
            <a:pPr/>
            <a:r>
              <a:t>Dockerfile指令</a:t>
            </a:r>
          </a:p>
        </p:txBody>
      </p:sp>
      <p:sp>
        <p:nvSpPr>
          <p:cNvPr id="185" name="LABEL 设置标签…"/>
          <p:cNvSpPr txBox="1"/>
          <p:nvPr/>
        </p:nvSpPr>
        <p:spPr>
          <a:xfrm>
            <a:off x="2438400" y="4305300"/>
            <a:ext cx="14568323" cy="5768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635000" indent="-635000" algn="l">
              <a:buClr>
                <a:srgbClr val="000000"/>
              </a:buClr>
              <a:buSzPct val="125000"/>
              <a:buChar char="•"/>
              <a:defRPr b="0" sz="4800">
                <a:latin typeface="+mn-lt"/>
                <a:ea typeface="+mn-ea"/>
                <a:cs typeface="+mn-cs"/>
                <a:sym typeface="Helvetica Neue Medium"/>
              </a:defRPr>
            </a:pPr>
            <a:r>
              <a:t>LABEL 设置标签</a:t>
            </a:r>
          </a:p>
          <a:p>
            <a:pPr marL="635000" indent="-635000" algn="l">
              <a:buClr>
                <a:srgbClr val="000000"/>
              </a:buClr>
              <a:buSzPct val="125000"/>
              <a:buChar char="•"/>
              <a:defRPr b="0" sz="4800"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 marL="635000" indent="-635000" algn="l">
              <a:buClr>
                <a:srgbClr val="000000"/>
              </a:buClr>
              <a:buSzPct val="125000"/>
              <a:buChar char="•"/>
              <a:defRPr b="0" sz="4800">
                <a:latin typeface="+mn-lt"/>
                <a:ea typeface="+mn-ea"/>
                <a:cs typeface="+mn-cs"/>
                <a:sym typeface="Helvetica Neue Medium"/>
              </a:defRPr>
            </a:pPr>
            <a:r>
              <a:t>MAINTAINER 设置容器维护者信息</a:t>
            </a:r>
          </a:p>
          <a:p>
            <a:pPr marL="635000" indent="-635000" algn="l">
              <a:buClr>
                <a:srgbClr val="000000"/>
              </a:buClr>
              <a:buSzPct val="125000"/>
              <a:buChar char="•"/>
              <a:defRPr b="0" sz="4800"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 marL="635000" indent="-635000" algn="l">
              <a:buClr>
                <a:srgbClr val="000000"/>
              </a:buClr>
              <a:buSzPct val="125000"/>
              <a:buChar char="•"/>
              <a:defRPr b="0" sz="4800">
                <a:latin typeface="+mn-lt"/>
                <a:ea typeface="+mn-ea"/>
                <a:cs typeface="+mn-cs"/>
                <a:sym typeface="Helvetica Neue Medium"/>
              </a:defRPr>
            </a:pPr>
            <a:r>
              <a:t>ENV 设置环境变量</a:t>
            </a:r>
          </a:p>
          <a:p>
            <a:pPr marL="635000" indent="-635000" algn="l">
              <a:buClr>
                <a:srgbClr val="000000"/>
              </a:buClr>
              <a:buSzPct val="125000"/>
              <a:buChar char="•"/>
              <a:defRPr b="0" sz="4800"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 marL="635000" indent="-635000" algn="l">
              <a:buClr>
                <a:srgbClr val="000000"/>
              </a:buClr>
              <a:buSzPct val="125000"/>
              <a:buChar char="•"/>
              <a:defRPr b="0" sz="4800">
                <a:latin typeface="+mn-lt"/>
                <a:ea typeface="+mn-ea"/>
                <a:cs typeface="+mn-cs"/>
                <a:sym typeface="Helvetica Neue Medium"/>
              </a:defRPr>
            </a:pPr>
            <a:r>
              <a:t>ARG 用于接收docker run 的参数（可设置默认值）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Dockerfile指令"/>
          <p:cNvSpPr txBox="1"/>
          <p:nvPr>
            <p:ph type="body" idx="13"/>
          </p:nvPr>
        </p:nvSpPr>
        <p:spPr>
          <a:xfrm>
            <a:off x="1206820" y="1120799"/>
            <a:ext cx="7228791" cy="1600201"/>
          </a:xfrm>
          <a:prstGeom prst="rect">
            <a:avLst/>
          </a:prstGeom>
        </p:spPr>
        <p:txBody>
          <a:bodyPr/>
          <a:lstStyle/>
          <a:p>
            <a:pPr/>
            <a:r>
              <a:t>Dockerfile指令</a:t>
            </a:r>
          </a:p>
        </p:txBody>
      </p:sp>
      <p:sp>
        <p:nvSpPr>
          <p:cNvPr id="188" name="STOPSIGNAL 容器终止信号…"/>
          <p:cNvSpPr txBox="1"/>
          <p:nvPr/>
        </p:nvSpPr>
        <p:spPr>
          <a:xfrm>
            <a:off x="2438400" y="4305300"/>
            <a:ext cx="16148406" cy="56360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635000" indent="-635000" algn="l">
              <a:buSzPct val="125000"/>
              <a:buChar char="•"/>
              <a:defRPr b="0" sz="4800">
                <a:latin typeface="+mn-lt"/>
                <a:ea typeface="+mn-ea"/>
                <a:cs typeface="+mn-cs"/>
                <a:sym typeface="Helvetica Neue Medium"/>
              </a:defRPr>
            </a:pPr>
            <a:r>
              <a:t>STOPSIGNAL 容器终止信号</a:t>
            </a:r>
          </a:p>
          <a:p>
            <a:pPr algn="l">
              <a:defRPr b="0" sz="4800"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 algn="l">
              <a:defRPr b="0" sz="4800"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 marL="635000" indent="-635000" algn="l">
              <a:buSzPct val="125000"/>
              <a:buChar char="•"/>
              <a:defRPr b="0" sz="4800">
                <a:latin typeface="+mn-lt"/>
                <a:ea typeface="+mn-ea"/>
                <a:cs typeface="+mn-cs"/>
                <a:sym typeface="Helvetica Neue Medium"/>
              </a:defRPr>
            </a:pPr>
            <a:r>
              <a:t>ONBUILD docker build时触发的指令</a:t>
            </a:r>
          </a:p>
          <a:p>
            <a:pPr algn="l">
              <a:defRPr b="0" sz="4800"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 algn="l">
              <a:defRPr b="0" sz="4800"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 marL="635000" indent="-635000" algn="l">
              <a:buSzPct val="125000"/>
              <a:buChar char="•"/>
              <a:defRPr b="0" sz="4800">
                <a:latin typeface="+mn-lt"/>
                <a:ea typeface="+mn-ea"/>
                <a:cs typeface="+mn-cs"/>
                <a:sym typeface="Helvetica Neue Medium"/>
              </a:defRPr>
            </a:pPr>
            <a:r>
              <a:t>EXPOSE 声明运行时容器提供服务端口，这只是一个声明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动手时间"/>
          <p:cNvSpPr txBox="1"/>
          <p:nvPr>
            <p:ph type="body" idx="13"/>
          </p:nvPr>
        </p:nvSpPr>
        <p:spPr>
          <a:xfrm>
            <a:off x="1206820" y="1120799"/>
            <a:ext cx="4381501" cy="1600201"/>
          </a:xfrm>
          <a:prstGeom prst="rect">
            <a:avLst/>
          </a:prstGeom>
        </p:spPr>
        <p:txBody>
          <a:bodyPr/>
          <a:lstStyle/>
          <a:p>
            <a:pPr/>
            <a:r>
              <a:t>动手时间</a:t>
            </a:r>
          </a:p>
        </p:txBody>
      </p:sp>
      <p:sp>
        <p:nvSpPr>
          <p:cNvPr id="191" name="// To do …"/>
          <p:cNvSpPr txBox="1"/>
          <p:nvPr/>
        </p:nvSpPr>
        <p:spPr>
          <a:xfrm>
            <a:off x="5436089" y="5145738"/>
            <a:ext cx="13511823" cy="3424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19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// To do 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93878" y="4586644"/>
            <a:ext cx="5166790" cy="4542712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Q&amp;A"/>
          <p:cNvSpPr txBox="1"/>
          <p:nvPr/>
        </p:nvSpPr>
        <p:spPr>
          <a:xfrm>
            <a:off x="12109882" y="4532008"/>
            <a:ext cx="8298181" cy="4651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0">
                <a:solidFill>
                  <a:srgbClr val="F1561D"/>
                </a:solidFill>
              </a:defRPr>
            </a:lvl1pPr>
          </a:lstStyle>
          <a:p>
            <a:pPr/>
            <a:r>
              <a:t>Q&amp;A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hank You"/>
          <p:cNvSpPr txBox="1"/>
          <p:nvPr>
            <p:ph type="subTitle" sz="quarter" idx="1"/>
          </p:nvPr>
        </p:nvSpPr>
        <p:spPr>
          <a:xfrm>
            <a:off x="1778000" y="8670249"/>
            <a:ext cx="20828000" cy="1587501"/>
          </a:xfrm>
          <a:prstGeom prst="rect">
            <a:avLst/>
          </a:prstGeom>
        </p:spPr>
        <p:txBody>
          <a:bodyPr/>
          <a:lstStyle>
            <a:lvl1pPr defTabSz="610870">
              <a:defRPr sz="9990"/>
            </a:lvl1pPr>
          </a:lstStyle>
          <a:p>
            <a:pPr/>
            <a:r>
              <a:t>Thank You</a:t>
            </a:r>
          </a:p>
        </p:txBody>
      </p:sp>
      <p:pic>
        <p:nvPicPr>
          <p:cNvPr id="197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79180" y="3009980"/>
            <a:ext cx="3225640" cy="32256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Docker 目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目录</a:t>
            </a:r>
          </a:p>
        </p:txBody>
      </p:sp>
      <p:sp>
        <p:nvSpPr>
          <p:cNvPr id="129" name="Dock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</a:pPr>
            <a:r>
              <a:t>Docker</a:t>
            </a:r>
          </a:p>
          <a:p>
            <a:pPr lvl="1">
              <a:buClr>
                <a:srgbClr val="000000"/>
              </a:buClr>
            </a:pPr>
            <a:r>
              <a:t>什么是Docker</a:t>
            </a:r>
          </a:p>
          <a:p>
            <a:pPr lvl="1"/>
            <a:r>
              <a:t>为什么要用docker</a:t>
            </a:r>
          </a:p>
          <a:p>
            <a:pPr lvl="1"/>
            <a:r>
              <a:t>常见概念以及命令介绍</a:t>
            </a:r>
          </a:p>
          <a:p>
            <a:pPr lvl="1"/>
            <a:r>
              <a:t>Dockerfile及其指令</a:t>
            </a:r>
          </a:p>
        </p:txBody>
      </p:sp>
      <p:pic>
        <p:nvPicPr>
          <p:cNvPr id="130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10489" y="4962884"/>
            <a:ext cx="5166791" cy="45427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图像"/>
          <p:cNvGrpSpPr/>
          <p:nvPr/>
        </p:nvGrpSpPr>
        <p:grpSpPr>
          <a:xfrm>
            <a:off x="-818112" y="-137177"/>
            <a:ext cx="26020224" cy="14142754"/>
            <a:chOff x="0" y="0"/>
            <a:chExt cx="26020222" cy="14142752"/>
          </a:xfrm>
        </p:grpSpPr>
        <p:pic>
          <p:nvPicPr>
            <p:cNvPr id="133" name="图像" descr="图像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127000" y="88900"/>
              <a:ext cx="25766222" cy="13812553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32" name="图像" descr="图像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0"/>
              <a:ext cx="26020223" cy="14142753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为什么要使用Docker"/>
          <p:cNvSpPr txBox="1"/>
          <p:nvPr>
            <p:ph type="body" idx="13"/>
          </p:nvPr>
        </p:nvSpPr>
        <p:spPr>
          <a:xfrm>
            <a:off x="1206820" y="1120799"/>
            <a:ext cx="10052610" cy="1600201"/>
          </a:xfrm>
          <a:prstGeom prst="rect">
            <a:avLst/>
          </a:prstGeom>
        </p:spPr>
        <p:txBody>
          <a:bodyPr/>
          <a:lstStyle/>
          <a:p>
            <a:pPr/>
            <a:r>
              <a:t>为什么要使用Docker</a:t>
            </a:r>
          </a:p>
        </p:txBody>
      </p:sp>
      <p:sp>
        <p:nvSpPr>
          <p:cNvPr id="137" name="· 加速本地开发和构建流程…"/>
          <p:cNvSpPr txBox="1"/>
          <p:nvPr/>
        </p:nvSpPr>
        <p:spPr>
          <a:xfrm>
            <a:off x="2292287" y="4057648"/>
            <a:ext cx="17184443" cy="6373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6200" tIns="76200" rIns="76200" bIns="76200" anchor="ctr"/>
          <a:lstStyle/>
          <a:p>
            <a:pPr algn="l" defTabSz="2882900">
              <a:defRPr b="0" sz="5400"/>
            </a:pPr>
            <a:r>
              <a:rPr b="1"/>
              <a:t>·</a:t>
            </a:r>
            <a:r>
              <a:t> 加速本地开发和构建流程</a:t>
            </a:r>
          </a:p>
          <a:p>
            <a:pPr algn="l" defTabSz="2882900">
              <a:defRPr b="0" sz="5400"/>
            </a:pPr>
            <a:r>
              <a:rPr b="1"/>
              <a:t>·</a:t>
            </a:r>
            <a:r>
              <a:t> 让应用程序在不同的环境中，得到相同的运行结果</a:t>
            </a:r>
          </a:p>
          <a:p>
            <a:pPr algn="l" defTabSz="2882900">
              <a:defRPr b="0" sz="5400"/>
            </a:pPr>
            <a:r>
              <a:rPr b="1"/>
              <a:t>·</a:t>
            </a:r>
            <a:r>
              <a:t> 用Docker创建隔离的环境来进行测试</a:t>
            </a:r>
          </a:p>
          <a:p>
            <a:pPr algn="l" defTabSz="2882900">
              <a:defRPr b="0" sz="5400"/>
            </a:pPr>
            <a:r>
              <a:rPr b="1"/>
              <a:t>· </a:t>
            </a:r>
            <a:r>
              <a:t>为开发、测试提供一个轻量级的独立沙盒环境</a:t>
            </a:r>
          </a:p>
          <a:p>
            <a:pPr algn="l" defTabSz="2882900">
              <a:defRPr b="0" sz="5400"/>
            </a:pPr>
            <a:r>
              <a:rPr b="1"/>
              <a:t>· </a:t>
            </a:r>
            <a:r>
              <a:t>高性能、超大规模的宿主机部署</a:t>
            </a:r>
          </a:p>
          <a:p>
            <a:pPr algn="l" defTabSz="2882900">
              <a:defRPr b="0" sz="5400"/>
            </a:pPr>
            <a:r>
              <a:t>……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虚拟机与容器对比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虚拟机与容器对比</a:t>
            </a:r>
          </a:p>
        </p:txBody>
      </p:sp>
      <p:pic>
        <p:nvPicPr>
          <p:cNvPr id="140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84051" y="3155734"/>
            <a:ext cx="12673600" cy="565229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41" name="表格"/>
          <p:cNvGraphicFramePr/>
          <p:nvPr/>
        </p:nvGraphicFramePr>
        <p:xfrm>
          <a:off x="1692588" y="3192005"/>
          <a:ext cx="8774260" cy="970831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254313"/>
                <a:gridCol w="3097045"/>
                <a:gridCol w="3410199"/>
              </a:tblGrid>
              <a:tr h="1622005">
                <a:tc>
                  <a:txBody>
                    <a:bodyPr/>
                    <a:lstStyle/>
                    <a:p>
                      <a:pPr algn="l" defTabSz="457200">
                        <a:lnSpc>
                          <a:spcPts val="7600"/>
                        </a:lnSpc>
                        <a:defRPr sz="1800"/>
                      </a:pPr>
                      <a:r>
                        <a:rPr b="1" sz="4800">
                          <a:ln w="0" cap="flat">
                            <a:solidFill>
                              <a:srgbClr val="333333"/>
                            </a:solidFill>
                            <a:prstDash val="solid"/>
                            <a:miter lim="400000"/>
                          </a:ln>
                          <a:solidFill>
                            <a:srgbClr val="333333"/>
                          </a:solidFill>
                          <a:sym typeface="Helvetica Neue"/>
                        </a:rPr>
                        <a:t>特性</a:t>
                      </a: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7600"/>
                        </a:lnSpc>
                        <a:defRPr sz="1800"/>
                      </a:pPr>
                      <a:r>
                        <a:rPr b="1" sz="4800">
                          <a:ln w="0" cap="flat">
                            <a:solidFill>
                              <a:srgbClr val="333333"/>
                            </a:solidFill>
                            <a:prstDash val="solid"/>
                            <a:miter lim="400000"/>
                          </a:ln>
                          <a:solidFill>
                            <a:srgbClr val="333333"/>
                          </a:solidFill>
                          <a:sym typeface="Helvetica Neue"/>
                        </a:rPr>
                        <a:t>虚拟机</a:t>
                      </a: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7600"/>
                        </a:lnSpc>
                        <a:defRPr sz="1800"/>
                      </a:pPr>
                      <a:r>
                        <a:rPr b="1" sz="4800">
                          <a:ln w="0" cap="flat">
                            <a:solidFill>
                              <a:srgbClr val="333333"/>
                            </a:solidFill>
                            <a:prstDash val="solid"/>
                            <a:miter lim="400000"/>
                          </a:ln>
                          <a:solidFill>
                            <a:srgbClr val="333333"/>
                          </a:solidFill>
                          <a:sym typeface="Helvetica Neue"/>
                        </a:rPr>
                        <a:t>容器</a:t>
                      </a: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</a:tcPr>
                </a:tc>
              </a:tr>
              <a:tr h="1622005">
                <a:tc>
                  <a:txBody>
                    <a:bodyPr/>
                    <a:lstStyle/>
                    <a:p>
                      <a:pPr algn="l" defTabSz="457200">
                        <a:lnSpc>
                          <a:spcPts val="7500"/>
                        </a:lnSpc>
                        <a:defRPr sz="1800"/>
                      </a:pPr>
                      <a:r>
                        <a:rPr sz="4800">
                          <a:ln w="0" cap="flat">
                            <a:solidFill>
                              <a:srgbClr val="333333"/>
                            </a:solidFill>
                            <a:prstDash val="solid"/>
                            <a:miter lim="400000"/>
                          </a:ln>
                          <a:solidFill>
                            <a:srgbClr val="333333"/>
                          </a:solidFill>
                          <a:sym typeface="Helvetica Neue"/>
                        </a:rPr>
                        <a:t>启动</a:t>
                      </a: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7500"/>
                        </a:lnSpc>
                        <a:defRPr sz="1800"/>
                      </a:pPr>
                      <a:r>
                        <a:rPr sz="4800">
                          <a:ln w="0" cap="flat">
                            <a:solidFill>
                              <a:srgbClr val="333333"/>
                            </a:solidFill>
                            <a:prstDash val="solid"/>
                            <a:miter lim="400000"/>
                          </a:ln>
                          <a:solidFill>
                            <a:srgbClr val="333333"/>
                          </a:solidFill>
                          <a:sym typeface="Helvetica Neue"/>
                        </a:rPr>
                        <a:t>分钟级</a:t>
                      </a: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7500"/>
                        </a:lnSpc>
                        <a:defRPr sz="1800"/>
                      </a:pPr>
                      <a:r>
                        <a:rPr sz="4800">
                          <a:ln w="0" cap="flat">
                            <a:solidFill>
                              <a:srgbClr val="333333"/>
                            </a:solidFill>
                            <a:prstDash val="solid"/>
                            <a:miter lim="400000"/>
                          </a:ln>
                          <a:solidFill>
                            <a:srgbClr val="333333"/>
                          </a:solidFill>
                          <a:sym typeface="Helvetica Neue"/>
                        </a:rPr>
                        <a:t>秒级</a:t>
                      </a: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8669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6200"/>
                        </a:lnSpc>
                        <a:defRPr sz="1800"/>
                      </a:pPr>
                      <a:r>
                        <a:rPr sz="3700">
                          <a:ln w="0" cap="flat">
                            <a:solidFill>
                              <a:srgbClr val="333333"/>
                            </a:solidFill>
                            <a:prstDash val="solid"/>
                            <a:miter lim="400000"/>
                          </a:ln>
                          <a:solidFill>
                            <a:srgbClr val="333333"/>
                          </a:solidFill>
                          <a:sym typeface="Helvetica Neue"/>
                        </a:rPr>
                        <a:t>硬盘使用</a:t>
                      </a: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7500"/>
                        </a:lnSpc>
                        <a:defRPr sz="4800">
                          <a:ln w="0" cap="flat">
                            <a:solidFill>
                              <a:srgbClr val="333333"/>
                            </a:solidFill>
                            <a:prstDash val="solid"/>
                            <a:miter lim="400000"/>
                          </a:ln>
                          <a:solidFill>
                            <a:srgbClr val="333333"/>
                          </a:solidFill>
                          <a:sym typeface="Helvetica Neue"/>
                        </a:defRPr>
                      </a:pPr>
                      <a:r>
                        <a:t>一般为GB</a:t>
                      </a: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7500"/>
                        </a:lnSpc>
                        <a:defRPr sz="4800">
                          <a:ln w="0" cap="flat">
                            <a:solidFill>
                              <a:srgbClr val="333333"/>
                            </a:solidFill>
                            <a:prstDash val="solid"/>
                            <a:miter lim="400000"/>
                          </a:ln>
                          <a:solidFill>
                            <a:srgbClr val="333333"/>
                          </a:solidFill>
                          <a:sym typeface="Helvetica Neue"/>
                        </a:defRPr>
                      </a:pPr>
                      <a:r>
                        <a:t>一般为MB</a:t>
                      </a: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F8F8F8"/>
                    </a:solidFill>
                  </a:tcPr>
                </a:tc>
              </a:tr>
              <a:tr h="1622005">
                <a:tc>
                  <a:txBody>
                    <a:bodyPr/>
                    <a:lstStyle/>
                    <a:p>
                      <a:pPr algn="l" defTabSz="457200">
                        <a:lnSpc>
                          <a:spcPts val="7500"/>
                        </a:lnSpc>
                        <a:defRPr sz="1800"/>
                      </a:pPr>
                      <a:r>
                        <a:rPr sz="4800">
                          <a:ln w="0" cap="flat">
                            <a:solidFill>
                              <a:srgbClr val="333333"/>
                            </a:solidFill>
                            <a:prstDash val="solid"/>
                            <a:miter lim="400000"/>
                          </a:ln>
                          <a:solidFill>
                            <a:srgbClr val="333333"/>
                          </a:solidFill>
                          <a:sym typeface="Helvetica Neue"/>
                        </a:rPr>
                        <a:t>性能</a:t>
                      </a: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7500"/>
                        </a:lnSpc>
                        <a:defRPr sz="1800"/>
                      </a:pPr>
                      <a:r>
                        <a:rPr sz="4800">
                          <a:ln w="0" cap="flat">
                            <a:solidFill>
                              <a:srgbClr val="333333"/>
                            </a:solidFill>
                            <a:prstDash val="solid"/>
                            <a:miter lim="400000"/>
                          </a:ln>
                          <a:solidFill>
                            <a:srgbClr val="333333"/>
                          </a:solidFill>
                          <a:sym typeface="Helvetica Neue"/>
                        </a:rPr>
                        <a:t>弱于</a:t>
                      </a: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7500"/>
                        </a:lnSpc>
                        <a:defRPr sz="1800"/>
                      </a:pPr>
                      <a:r>
                        <a:rPr sz="4800">
                          <a:ln w="0" cap="flat">
                            <a:solidFill>
                              <a:srgbClr val="333333"/>
                            </a:solidFill>
                            <a:prstDash val="solid"/>
                            <a:miter lim="400000"/>
                          </a:ln>
                          <a:solidFill>
                            <a:srgbClr val="333333"/>
                          </a:solidFill>
                          <a:sym typeface="Helvetica Neue"/>
                        </a:rPr>
                        <a:t>接近原生</a:t>
                      </a: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2323896">
                <a:tc>
                  <a:txBody>
                    <a:bodyPr/>
                    <a:lstStyle/>
                    <a:p>
                      <a:pPr algn="l" defTabSz="457200">
                        <a:lnSpc>
                          <a:spcPts val="7500"/>
                        </a:lnSpc>
                        <a:defRPr sz="1800"/>
                      </a:pPr>
                      <a:r>
                        <a:rPr sz="4800">
                          <a:ln w="0" cap="flat">
                            <a:solidFill>
                              <a:srgbClr val="333333"/>
                            </a:solidFill>
                            <a:prstDash val="solid"/>
                            <a:miter lim="400000"/>
                          </a:ln>
                          <a:solidFill>
                            <a:srgbClr val="333333"/>
                          </a:solidFill>
                          <a:sym typeface="Helvetica Neue"/>
                        </a:rPr>
                        <a:t>系统支持量</a:t>
                      </a: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6600"/>
                        </a:lnSpc>
                        <a:defRPr sz="1800"/>
                      </a:pPr>
                      <a:r>
                        <a:rPr sz="4000">
                          <a:ln w="0" cap="flat">
                            <a:solidFill>
                              <a:srgbClr val="333333"/>
                            </a:solidFill>
                            <a:prstDash val="solid"/>
                            <a:miter lim="400000"/>
                          </a:ln>
                          <a:solidFill>
                            <a:srgbClr val="333333"/>
                          </a:solidFill>
                          <a:sym typeface="Helvetica Neue"/>
                        </a:rPr>
                        <a:t>一般几十个</a:t>
                      </a: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7500"/>
                        </a:lnSpc>
                        <a:defRPr sz="1800"/>
                      </a:pPr>
                      <a:r>
                        <a:rPr sz="4800">
                          <a:ln w="0" cap="flat">
                            <a:solidFill>
                              <a:srgbClr val="333333"/>
                            </a:solidFill>
                            <a:prstDash val="solid"/>
                            <a:miter lim="400000"/>
                          </a:ln>
                          <a:solidFill>
                            <a:srgbClr val="333333"/>
                          </a:solidFill>
                          <a:sym typeface="Helvetica Neue"/>
                        </a:rPr>
                        <a:t>单机支持上千个容器</a:t>
                      </a:r>
                    </a:p>
                  </a:txBody>
                  <a:tcPr marL="165100" marR="165100" marT="76200" marB="76200" anchor="ctr" anchorCtr="0" horzOverflow="overflow">
                    <a:lnL w="12700">
                      <a:solidFill>
                        <a:srgbClr val="DDDDDD"/>
                      </a:solidFill>
                      <a:miter lim="400000"/>
                    </a:lnL>
                    <a:lnR w="12700">
                      <a:solidFill>
                        <a:srgbClr val="DDDDDD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常见概念"/>
          <p:cNvSpPr txBox="1"/>
          <p:nvPr>
            <p:ph type="body" idx="13"/>
          </p:nvPr>
        </p:nvSpPr>
        <p:spPr>
          <a:xfrm>
            <a:off x="1206820" y="1120799"/>
            <a:ext cx="4381501" cy="1600201"/>
          </a:xfrm>
          <a:prstGeom prst="rect">
            <a:avLst/>
          </a:prstGeom>
        </p:spPr>
        <p:txBody>
          <a:bodyPr/>
          <a:lstStyle/>
          <a:p>
            <a:pPr/>
            <a:r>
              <a:t>常见概念</a:t>
            </a:r>
          </a:p>
        </p:txBody>
      </p:sp>
      <p:sp>
        <p:nvSpPr>
          <p:cNvPr id="144" name="repository &amp; registry"/>
          <p:cNvSpPr txBox="1"/>
          <p:nvPr/>
        </p:nvSpPr>
        <p:spPr>
          <a:xfrm>
            <a:off x="1760584" y="2927747"/>
            <a:ext cx="7248908" cy="907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1000125" indent="-1000125" algn="l">
              <a:buSzPct val="100000"/>
              <a:buAutoNum type="arabicPeriod" startAt="1"/>
              <a:defRPr b="0" sz="5400"/>
            </a:lvl1pPr>
          </a:lstStyle>
          <a:p>
            <a:pPr/>
            <a:r>
              <a:t>repository &amp; registry</a:t>
            </a:r>
          </a:p>
        </p:txBody>
      </p:sp>
      <p:pic>
        <p:nvPicPr>
          <p:cNvPr id="145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61315" y="4480509"/>
            <a:ext cx="16154401" cy="8089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常见概念"/>
          <p:cNvSpPr txBox="1"/>
          <p:nvPr>
            <p:ph type="body" idx="13"/>
          </p:nvPr>
        </p:nvSpPr>
        <p:spPr>
          <a:xfrm>
            <a:off x="1206820" y="1120799"/>
            <a:ext cx="4381501" cy="1600201"/>
          </a:xfrm>
          <a:prstGeom prst="rect">
            <a:avLst/>
          </a:prstGeom>
        </p:spPr>
        <p:txBody>
          <a:bodyPr/>
          <a:lstStyle/>
          <a:p>
            <a:pPr/>
            <a:r>
              <a:t>常见概念</a:t>
            </a:r>
          </a:p>
        </p:txBody>
      </p:sp>
      <p:sp>
        <p:nvSpPr>
          <p:cNvPr id="148" name="2. Dockerfile &amp; image &amp; Container"/>
          <p:cNvSpPr txBox="1"/>
          <p:nvPr/>
        </p:nvSpPr>
        <p:spPr>
          <a:xfrm>
            <a:off x="1765300" y="2933699"/>
            <a:ext cx="10428733" cy="907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5400"/>
            </a:lvl1pPr>
          </a:lstStyle>
          <a:p>
            <a:pPr/>
            <a:r>
              <a:t>2. Dockerfile &amp; image &amp; Container</a:t>
            </a:r>
          </a:p>
        </p:txBody>
      </p:sp>
      <p:sp>
        <p:nvSpPr>
          <p:cNvPr id="149" name="Dockerfile"/>
          <p:cNvSpPr/>
          <p:nvPr/>
        </p:nvSpPr>
        <p:spPr>
          <a:xfrm>
            <a:off x="1635777" y="6541376"/>
            <a:ext cx="2219814" cy="1792956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Dockerfile</a:t>
            </a:r>
          </a:p>
        </p:txBody>
      </p:sp>
      <p:sp>
        <p:nvSpPr>
          <p:cNvPr id="150" name="Container"/>
          <p:cNvSpPr/>
          <p:nvPr/>
        </p:nvSpPr>
        <p:spPr>
          <a:xfrm>
            <a:off x="16536660" y="6557379"/>
            <a:ext cx="2219814" cy="179295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Container</a:t>
            </a:r>
          </a:p>
        </p:txBody>
      </p:sp>
      <p:sp>
        <p:nvSpPr>
          <p:cNvPr id="151" name="image"/>
          <p:cNvSpPr/>
          <p:nvPr/>
        </p:nvSpPr>
        <p:spPr>
          <a:xfrm>
            <a:off x="9067169" y="6557379"/>
            <a:ext cx="2219814" cy="1792955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image</a:t>
            </a:r>
          </a:p>
        </p:txBody>
      </p:sp>
      <p:sp>
        <p:nvSpPr>
          <p:cNvPr id="152" name="线条"/>
          <p:cNvSpPr/>
          <p:nvPr/>
        </p:nvSpPr>
        <p:spPr>
          <a:xfrm>
            <a:off x="3818744" y="6962971"/>
            <a:ext cx="528862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3" name="docker build"/>
          <p:cNvSpPr txBox="1"/>
          <p:nvPr/>
        </p:nvSpPr>
        <p:spPr>
          <a:xfrm>
            <a:off x="4709206" y="6378529"/>
            <a:ext cx="2378203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docker build</a:t>
            </a:r>
          </a:p>
        </p:txBody>
      </p:sp>
      <p:sp>
        <p:nvSpPr>
          <p:cNvPr id="154" name="线条"/>
          <p:cNvSpPr/>
          <p:nvPr/>
        </p:nvSpPr>
        <p:spPr>
          <a:xfrm flipH="1">
            <a:off x="11267509" y="7756362"/>
            <a:ext cx="528862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5" name="docker commit"/>
          <p:cNvSpPr txBox="1"/>
          <p:nvPr/>
        </p:nvSpPr>
        <p:spPr>
          <a:xfrm>
            <a:off x="12479643" y="7799973"/>
            <a:ext cx="2864359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docker commit</a:t>
            </a:r>
          </a:p>
        </p:txBody>
      </p:sp>
      <p:sp>
        <p:nvSpPr>
          <p:cNvPr id="156" name="docker run"/>
          <p:cNvSpPr txBox="1"/>
          <p:nvPr/>
        </p:nvSpPr>
        <p:spPr>
          <a:xfrm>
            <a:off x="12479641" y="6378529"/>
            <a:ext cx="209016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docker run</a:t>
            </a:r>
          </a:p>
        </p:txBody>
      </p:sp>
      <p:sp>
        <p:nvSpPr>
          <p:cNvPr id="157" name="线条"/>
          <p:cNvSpPr/>
          <p:nvPr/>
        </p:nvSpPr>
        <p:spPr>
          <a:xfrm>
            <a:off x="11267508" y="6962971"/>
            <a:ext cx="528862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8" name="线条"/>
          <p:cNvSpPr/>
          <p:nvPr/>
        </p:nvSpPr>
        <p:spPr>
          <a:xfrm flipH="1" flipV="1">
            <a:off x="3785929" y="7753844"/>
            <a:ext cx="5312405" cy="5209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9" name="docker history"/>
          <p:cNvSpPr txBox="1"/>
          <p:nvPr/>
        </p:nvSpPr>
        <p:spPr>
          <a:xfrm>
            <a:off x="4751479" y="7799973"/>
            <a:ext cx="2731771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docker history</a:t>
            </a:r>
          </a:p>
        </p:txBody>
      </p:sp>
      <p:sp>
        <p:nvSpPr>
          <p:cNvPr id="160" name="Container"/>
          <p:cNvSpPr/>
          <p:nvPr/>
        </p:nvSpPr>
        <p:spPr>
          <a:xfrm>
            <a:off x="16536660" y="4119395"/>
            <a:ext cx="2219814" cy="179295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Container</a:t>
            </a:r>
          </a:p>
        </p:txBody>
      </p:sp>
      <p:sp>
        <p:nvSpPr>
          <p:cNvPr id="161" name="Container"/>
          <p:cNvSpPr/>
          <p:nvPr/>
        </p:nvSpPr>
        <p:spPr>
          <a:xfrm>
            <a:off x="16536660" y="8995363"/>
            <a:ext cx="2219814" cy="179295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Container</a:t>
            </a:r>
          </a:p>
        </p:txBody>
      </p:sp>
      <p:sp>
        <p:nvSpPr>
          <p:cNvPr id="162" name="线条"/>
          <p:cNvSpPr/>
          <p:nvPr/>
        </p:nvSpPr>
        <p:spPr>
          <a:xfrm flipV="1">
            <a:off x="11271468" y="4944371"/>
            <a:ext cx="5284721" cy="176035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3" name="线条"/>
          <p:cNvSpPr/>
          <p:nvPr/>
        </p:nvSpPr>
        <p:spPr>
          <a:xfrm>
            <a:off x="11276401" y="8213915"/>
            <a:ext cx="5275899" cy="207649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Dockerfile"/>
          <p:cNvSpPr txBox="1"/>
          <p:nvPr>
            <p:ph type="body" idx="13"/>
          </p:nvPr>
        </p:nvSpPr>
        <p:spPr>
          <a:xfrm>
            <a:off x="1206820" y="1237872"/>
            <a:ext cx="5095191" cy="1366056"/>
          </a:xfrm>
          <a:prstGeom prst="rect">
            <a:avLst/>
          </a:prstGeom>
        </p:spPr>
        <p:txBody>
          <a:bodyPr/>
          <a:lstStyle/>
          <a:p>
            <a:pPr/>
            <a:r>
              <a:t>Dockerfile</a:t>
            </a:r>
          </a:p>
        </p:txBody>
      </p:sp>
      <p:sp>
        <p:nvSpPr>
          <p:cNvPr id="166" name="FROM alpine:3.10.2…"/>
          <p:cNvSpPr txBox="1"/>
          <p:nvPr/>
        </p:nvSpPr>
        <p:spPr>
          <a:xfrm>
            <a:off x="2104903" y="3057123"/>
            <a:ext cx="15556357" cy="9165524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4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 algn="l">
              <a:defRPr b="0" sz="4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  </a:t>
            </a:r>
            <a:r>
              <a:rPr>
                <a:solidFill>
                  <a:srgbClr val="CC7831"/>
                </a:solidFill>
              </a:rPr>
              <a:t>FROM </a:t>
            </a:r>
            <a:r>
              <a:t>alpine:</a:t>
            </a:r>
            <a:r>
              <a:rPr>
                <a:solidFill>
                  <a:srgbClr val="6897BB"/>
                </a:solidFill>
              </a:rPr>
              <a:t>3.10.2</a:t>
            </a:r>
            <a:endParaRPr>
              <a:solidFill>
                <a:srgbClr val="6897BB"/>
              </a:solidFill>
            </a:endParaRPr>
          </a:p>
          <a:p>
            <a:pPr algn="l">
              <a:defRPr b="0" sz="4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>
                <a:solidFill>
                  <a:srgbClr val="6897BB"/>
                </a:solidFill>
              </a:rPr>
              <a:t>  </a:t>
            </a:r>
            <a:r>
              <a:rPr>
                <a:solidFill>
                  <a:srgbClr val="CC7831"/>
                </a:solidFill>
              </a:rPr>
              <a:t>MAINTAINER    </a:t>
            </a:r>
            <a:r>
              <a:t>miui_sec    xiaorui1@xiaomi.com</a:t>
            </a:r>
          </a:p>
          <a:p>
            <a:pPr algn="l">
              <a:defRPr b="0" sz="4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  </a:t>
            </a:r>
          </a:p>
          <a:p>
            <a:pPr algn="l">
              <a:defRPr b="0" sz="4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  </a:t>
            </a:r>
            <a:r>
              <a:rPr>
                <a:solidFill>
                  <a:srgbClr val="CC7831"/>
                </a:solidFill>
              </a:rPr>
              <a:t>WORKDIR </a:t>
            </a:r>
            <a:r>
              <a:t>"/opt/test/"</a:t>
            </a:r>
          </a:p>
          <a:p>
            <a:pPr algn="l">
              <a:defRPr b="0" sz="4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  </a:t>
            </a:r>
            <a:r>
              <a:rPr>
                <a:solidFill>
                  <a:srgbClr val="CC7831"/>
                </a:solidFill>
              </a:rPr>
              <a:t>RUN </a:t>
            </a:r>
            <a:r>
              <a:t>apk add openjdk8</a:t>
            </a:r>
          </a:p>
          <a:p>
            <a:pPr algn="l">
              <a:defRPr b="0" sz="4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  </a:t>
            </a:r>
          </a:p>
          <a:p>
            <a:pPr algn="l">
              <a:defRPr b="0" sz="4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  </a:t>
            </a:r>
            <a:r>
              <a:rPr>
                <a:solidFill>
                  <a:srgbClr val="CC7831"/>
                </a:solidFill>
              </a:rPr>
              <a:t>ADD </a:t>
            </a:r>
            <a:r>
              <a:t>.</a:t>
            </a:r>
            <a:r>
              <a:rPr>
                <a:solidFill>
                  <a:srgbClr val="CC7831"/>
                </a:solidFill>
              </a:rPr>
              <a:t>/</a:t>
            </a:r>
            <a:r>
              <a:t>target</a:t>
            </a:r>
            <a:r>
              <a:rPr>
                <a:solidFill>
                  <a:srgbClr val="CC7831"/>
                </a:solidFill>
              </a:rPr>
              <a:t>/</a:t>
            </a:r>
            <a:r>
              <a:t>${</a:t>
            </a:r>
            <a:r>
              <a:rPr i="1">
                <a:solidFill>
                  <a:srgbClr val="9876A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JAR_FILE</a:t>
            </a:r>
            <a:r>
              <a:t>} </a:t>
            </a:r>
            <a:r>
              <a:rPr>
                <a:solidFill>
                  <a:srgbClr val="CC7831"/>
                </a:solidFill>
              </a:rPr>
              <a:t>/</a:t>
            </a:r>
            <a:r>
              <a:t>opt</a:t>
            </a:r>
            <a:r>
              <a:rPr>
                <a:solidFill>
                  <a:srgbClr val="CC7831"/>
                </a:solidFill>
              </a:rPr>
              <a:t>/</a:t>
            </a:r>
            <a:r>
              <a:t>test</a:t>
            </a:r>
            <a:r>
              <a:rPr>
                <a:solidFill>
                  <a:srgbClr val="CC7831"/>
                </a:solidFill>
              </a:rPr>
              <a:t>/</a:t>
            </a:r>
            <a:r>
              <a:t>test.jar</a:t>
            </a:r>
          </a:p>
          <a:p>
            <a:pPr algn="l">
              <a:defRPr b="0" sz="4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 algn="l">
              <a:defRPr b="0" sz="4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  EXPOSE </a:t>
            </a:r>
            <a:r>
              <a:rPr>
                <a:solidFill>
                  <a:srgbClr val="6897BB"/>
                </a:solidFill>
              </a:rPr>
              <a:t>8888</a:t>
            </a:r>
            <a:endParaRPr>
              <a:solidFill>
                <a:srgbClr val="6897BB"/>
              </a:solidFill>
            </a:endParaRPr>
          </a:p>
          <a:p>
            <a:pPr algn="l">
              <a:defRPr b="0" sz="4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6897BB"/>
              </a:solidFill>
            </a:endParaRPr>
          </a:p>
          <a:p>
            <a:pPr algn="l">
              <a:defRPr b="0" sz="4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>
                <a:solidFill>
                  <a:srgbClr val="6897BB"/>
                </a:solidFill>
              </a:rPr>
              <a:t>  </a:t>
            </a:r>
            <a:r>
              <a:rPr>
                <a:solidFill>
                  <a:srgbClr val="CC7831"/>
                </a:solidFill>
              </a:rPr>
              <a:t>ENTRYPOINT </a:t>
            </a:r>
            <a:r>
              <a:rPr>
                <a:solidFill>
                  <a:srgbClr val="A9B7C6"/>
                </a:solidFill>
              </a:rPr>
              <a:t>[</a:t>
            </a:r>
            <a:r>
              <a:t>"/usr/bin/java"</a:t>
            </a:r>
            <a:r>
              <a:rPr>
                <a:solidFill>
                  <a:srgbClr val="CC7831"/>
                </a:solidFill>
              </a:rPr>
              <a:t>, </a:t>
            </a:r>
            <a:r>
              <a:t>"-jar"</a:t>
            </a:r>
            <a:r>
              <a:rPr>
                <a:solidFill>
                  <a:srgbClr val="CC7831"/>
                </a:solidFill>
              </a:rPr>
              <a:t>, </a:t>
            </a:r>
            <a:r>
              <a:t>“/opt/test/test.jar”</a:t>
            </a:r>
            <a:r>
              <a:rPr>
                <a:solidFill>
                  <a:srgbClr val="A9B7C6"/>
                </a:solidFill>
              </a:rPr>
              <a:t>]</a:t>
            </a:r>
            <a:endParaRPr>
              <a:solidFill>
                <a:srgbClr val="A9B7C6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常见命令"/>
          <p:cNvSpPr txBox="1"/>
          <p:nvPr>
            <p:ph type="body" idx="13"/>
          </p:nvPr>
        </p:nvSpPr>
        <p:spPr>
          <a:xfrm>
            <a:off x="1206820" y="1120799"/>
            <a:ext cx="4381501" cy="1600201"/>
          </a:xfrm>
          <a:prstGeom prst="rect">
            <a:avLst/>
          </a:prstGeom>
        </p:spPr>
        <p:txBody>
          <a:bodyPr/>
          <a:lstStyle/>
          <a:p>
            <a:pPr/>
            <a:r>
              <a:t>常见命令</a:t>
            </a:r>
          </a:p>
        </p:txBody>
      </p:sp>
      <p:pic>
        <p:nvPicPr>
          <p:cNvPr id="169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5141" y="2658599"/>
            <a:ext cx="16925016" cy="101617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