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6" r:id="rId6"/>
    <p:sldId id="267" r:id="rId7"/>
    <p:sldId id="264" r:id="rId8"/>
    <p:sldId id="263" r:id="rId9"/>
    <p:sldId id="268" r:id="rId10"/>
    <p:sldId id="265" r:id="rId11"/>
    <p:sldId id="269" r:id="rId12"/>
    <p:sldId id="271" r:id="rId13"/>
    <p:sldId id="275" r:id="rId14"/>
    <p:sldId id="277" r:id="rId15"/>
    <p:sldId id="276" r:id="rId16"/>
    <p:sldId id="279" r:id="rId17"/>
    <p:sldId id="280" r:id="rId18"/>
    <p:sldId id="273" r:id="rId19"/>
    <p:sldId id="278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039" autoAdjust="0"/>
  </p:normalViewPr>
  <p:slideViewPr>
    <p:cSldViewPr snapToGrid="0">
      <p:cViewPr varScale="1">
        <p:scale>
          <a:sx n="130" d="100"/>
          <a:sy n="130" d="100"/>
        </p:scale>
        <p:origin x="15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3A360-1591-481A-B2DE-1A5E8A7CFB89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0EE45-998E-456A-ABCB-D29D88FE68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020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訂閱數</a:t>
            </a:r>
            <a:br>
              <a:rPr lang="en-US" altLang="zh-TW" dirty="0"/>
            </a:br>
            <a:r>
              <a:rPr lang="zh-TW" altLang="en-US" dirty="0"/>
              <a:t>客群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0EE45-998E-456A-ABCB-D29D88FE688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526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Crop:</a:t>
            </a:r>
            <a:r>
              <a:rPr lang="zh-TW" altLang="en-US" dirty="0"/>
              <a:t> 等比例縮放到讓短邊變成</a:t>
            </a:r>
            <a:r>
              <a:rPr lang="en-US" altLang="zh-TW" dirty="0"/>
              <a:t>224</a:t>
            </a:r>
            <a:r>
              <a:rPr lang="zh-TW" altLang="en-US" dirty="0"/>
              <a:t>，接著再</a:t>
            </a:r>
            <a:r>
              <a:rPr lang="en-US" altLang="zh-TW" dirty="0"/>
              <a:t>center crop</a:t>
            </a:r>
            <a:r>
              <a:rPr lang="zh-TW" altLang="en-US" dirty="0"/>
              <a:t> </a:t>
            </a:r>
            <a:r>
              <a:rPr lang="en-US" altLang="zh-TW" dirty="0"/>
              <a:t>224x224</a:t>
            </a:r>
            <a:r>
              <a:rPr lang="zh-TW" altLang="en-US" dirty="0"/>
              <a:t>下來。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0EE45-998E-456A-ABCB-D29D88FE688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642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Crop:</a:t>
            </a:r>
            <a:r>
              <a:rPr lang="zh-TW" altLang="en-US" dirty="0"/>
              <a:t> 等比例縮放到讓短邊變成</a:t>
            </a:r>
            <a:r>
              <a:rPr lang="en-US" altLang="zh-TW" dirty="0"/>
              <a:t>224</a:t>
            </a:r>
            <a:r>
              <a:rPr lang="zh-TW" altLang="en-US" dirty="0"/>
              <a:t>，接著再</a:t>
            </a:r>
            <a:r>
              <a:rPr lang="en-US" altLang="zh-TW" dirty="0"/>
              <a:t>center crop</a:t>
            </a:r>
            <a:r>
              <a:rPr lang="zh-TW" altLang="en-US" dirty="0"/>
              <a:t> </a:t>
            </a:r>
            <a:r>
              <a:rPr lang="en-US" altLang="zh-TW" dirty="0"/>
              <a:t>224x224</a:t>
            </a:r>
            <a:r>
              <a:rPr lang="zh-TW" altLang="en-US" dirty="0"/>
              <a:t>下來。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0EE45-998E-456A-ABCB-D29D88FE688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573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Crop:</a:t>
            </a:r>
            <a:r>
              <a:rPr lang="zh-TW" altLang="en-US" dirty="0"/>
              <a:t> 等比例縮放到讓短邊變成</a:t>
            </a:r>
            <a:r>
              <a:rPr lang="en-US" altLang="zh-TW" dirty="0"/>
              <a:t>224</a:t>
            </a:r>
            <a:r>
              <a:rPr lang="zh-TW" altLang="en-US" dirty="0"/>
              <a:t>，接著再</a:t>
            </a:r>
            <a:r>
              <a:rPr lang="en-US" altLang="zh-TW" dirty="0"/>
              <a:t>center crop</a:t>
            </a:r>
            <a:r>
              <a:rPr lang="zh-TW" altLang="en-US" dirty="0"/>
              <a:t> </a:t>
            </a:r>
            <a:r>
              <a:rPr lang="en-US" altLang="zh-TW" dirty="0"/>
              <a:t>224x224</a:t>
            </a:r>
            <a:r>
              <a:rPr lang="zh-TW" altLang="en-US" dirty="0"/>
              <a:t>下來。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0EE45-998E-456A-ABCB-D29D88FE688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7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Crop:</a:t>
            </a:r>
            <a:r>
              <a:rPr lang="zh-TW" altLang="en-US" dirty="0"/>
              <a:t> 等比例縮放到讓短邊變成</a:t>
            </a:r>
            <a:r>
              <a:rPr lang="en-US" altLang="zh-TW" dirty="0"/>
              <a:t>224</a:t>
            </a:r>
            <a:r>
              <a:rPr lang="zh-TW" altLang="en-US" dirty="0"/>
              <a:t>，接著再</a:t>
            </a:r>
            <a:r>
              <a:rPr lang="en-US" altLang="zh-TW" dirty="0"/>
              <a:t>center crop</a:t>
            </a:r>
            <a:r>
              <a:rPr lang="zh-TW" altLang="en-US" dirty="0"/>
              <a:t> </a:t>
            </a:r>
            <a:r>
              <a:rPr lang="en-US" altLang="zh-TW" dirty="0"/>
              <a:t>224x224</a:t>
            </a:r>
            <a:r>
              <a:rPr lang="zh-TW" altLang="en-US" dirty="0"/>
              <a:t>下來。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0EE45-998E-456A-ABCB-D29D88FE688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207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Crop:</a:t>
            </a:r>
            <a:r>
              <a:rPr lang="zh-TW" altLang="en-US" dirty="0"/>
              <a:t> 等比例縮放到讓短邊變成</a:t>
            </a:r>
            <a:r>
              <a:rPr lang="en-US" altLang="zh-TW" dirty="0"/>
              <a:t>224</a:t>
            </a:r>
            <a:r>
              <a:rPr lang="zh-TW" altLang="en-US" dirty="0"/>
              <a:t>，接著再</a:t>
            </a:r>
            <a:r>
              <a:rPr lang="en-US" altLang="zh-TW" dirty="0"/>
              <a:t>center crop</a:t>
            </a:r>
            <a:r>
              <a:rPr lang="zh-TW" altLang="en-US" dirty="0"/>
              <a:t> </a:t>
            </a:r>
            <a:r>
              <a:rPr lang="en-US" altLang="zh-TW" dirty="0"/>
              <a:t>224x224</a:t>
            </a:r>
            <a:r>
              <a:rPr lang="zh-TW" altLang="en-US" dirty="0"/>
              <a:t>下來。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0EE45-998E-456A-ABCB-D29D88FE688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036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訂閱數</a:t>
            </a:r>
            <a:br>
              <a:rPr lang="en-US" altLang="zh-TW" dirty="0"/>
            </a:br>
            <a:r>
              <a:rPr lang="zh-TW" altLang="en-US" dirty="0"/>
              <a:t>客群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0EE45-998E-456A-ABCB-D29D88FE688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327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訂閱數</a:t>
            </a:r>
            <a:br>
              <a:rPr lang="en-US" altLang="zh-TW" dirty="0"/>
            </a:br>
            <a:r>
              <a:rPr lang="zh-TW" altLang="en-US" dirty="0"/>
              <a:t>客群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0EE45-998E-456A-ABCB-D29D88FE688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520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0EE45-998E-456A-ABCB-D29D88FE688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065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0EE45-998E-456A-ABCB-D29D88FE688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194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時間收斂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Max Min Var Mean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View </a:t>
            </a:r>
            <a:r>
              <a:rPr lang="zh-TW" altLang="en-US" dirty="0"/>
              <a:t>分布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0EE45-998E-456A-ABCB-D29D88FE688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027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Crop:</a:t>
            </a:r>
            <a:r>
              <a:rPr lang="zh-TW" altLang="en-US" dirty="0"/>
              <a:t> 等比例縮放到讓短邊變成</a:t>
            </a:r>
            <a:r>
              <a:rPr lang="en-US" altLang="zh-TW" dirty="0"/>
              <a:t>224</a:t>
            </a:r>
            <a:r>
              <a:rPr lang="zh-TW" altLang="en-US" dirty="0"/>
              <a:t>，接著再</a:t>
            </a:r>
            <a:r>
              <a:rPr lang="en-US" altLang="zh-TW" dirty="0"/>
              <a:t>center crop</a:t>
            </a:r>
            <a:r>
              <a:rPr lang="zh-TW" altLang="en-US" dirty="0"/>
              <a:t> </a:t>
            </a:r>
            <a:r>
              <a:rPr lang="en-US" altLang="zh-TW" dirty="0"/>
              <a:t>224x224</a:t>
            </a:r>
            <a:r>
              <a:rPr lang="zh-TW" altLang="en-US" dirty="0"/>
              <a:t>下來。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0EE45-998E-456A-ABCB-D29D88FE688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700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Crop:</a:t>
            </a:r>
            <a:r>
              <a:rPr lang="zh-TW" altLang="en-US" dirty="0"/>
              <a:t> 等比例縮放到讓短邊變成</a:t>
            </a:r>
            <a:r>
              <a:rPr lang="en-US" altLang="zh-TW" dirty="0"/>
              <a:t>224</a:t>
            </a:r>
            <a:r>
              <a:rPr lang="zh-TW" altLang="en-US" dirty="0"/>
              <a:t>，接著再</a:t>
            </a:r>
            <a:r>
              <a:rPr lang="en-US" altLang="zh-TW" dirty="0"/>
              <a:t>center crop</a:t>
            </a:r>
            <a:r>
              <a:rPr lang="zh-TW" altLang="en-US" dirty="0"/>
              <a:t> </a:t>
            </a:r>
            <a:r>
              <a:rPr lang="en-US" altLang="zh-TW" dirty="0"/>
              <a:t>224x224</a:t>
            </a:r>
            <a:r>
              <a:rPr lang="zh-TW" altLang="en-US" dirty="0"/>
              <a:t>下來。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0EE45-998E-456A-ABCB-D29D88FE688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23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Crop:</a:t>
            </a:r>
            <a:r>
              <a:rPr lang="zh-TW" altLang="en-US" dirty="0"/>
              <a:t> 等比例縮放到讓短邊變成</a:t>
            </a:r>
            <a:r>
              <a:rPr lang="en-US" altLang="zh-TW" dirty="0"/>
              <a:t>224</a:t>
            </a:r>
            <a:r>
              <a:rPr lang="zh-TW" altLang="en-US" dirty="0"/>
              <a:t>，接著再</a:t>
            </a:r>
            <a:r>
              <a:rPr lang="en-US" altLang="zh-TW" dirty="0"/>
              <a:t>center crop</a:t>
            </a:r>
            <a:r>
              <a:rPr lang="zh-TW" altLang="en-US" dirty="0"/>
              <a:t> </a:t>
            </a:r>
            <a:r>
              <a:rPr lang="en-US" altLang="zh-TW" dirty="0"/>
              <a:t>224x224</a:t>
            </a:r>
            <a:r>
              <a:rPr lang="zh-TW" altLang="en-US" dirty="0"/>
              <a:t>下來。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0EE45-998E-456A-ABCB-D29D88FE688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42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EA180-2C26-4CD7-ADC0-9C02FFBA5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30860C-A548-48DA-A771-858250DD7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C72E90-A51D-4D68-8FAA-A19DB7D2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D3E8-3E83-479D-95DF-D0EE17DC6044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6D7124-6E6C-41EE-9447-A7947879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E66BA9-1900-4C3D-8219-8F60034C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67FE-AC37-4C2A-987D-63F33591E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74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E71DAB-808F-4793-8D56-C445E437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BD54C7-36AA-4FC7-A30A-99774518A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E0642F-7831-4357-8DAF-84A0BE07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D3E8-3E83-479D-95DF-D0EE17DC6044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74334C-460B-4313-B6E0-13EE607F1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91CB5B-6DBB-40BF-AF27-6B165994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67FE-AC37-4C2A-987D-63F33591E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37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E571AB-FBFA-42D4-8D91-6CE2271B9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B3D46F-E284-4840-B5AB-8A913254E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03106F-6E11-4208-9D9F-B33C35BB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D3E8-3E83-479D-95DF-D0EE17DC6044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2EDED9-7AE3-4AC9-B7D3-09676D35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91DEF2-0B41-4AD7-B493-C1A07595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67FE-AC37-4C2A-987D-63F33591E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40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AF7CB2-E041-42EB-96E8-5DA14B4A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9B9EB1-44CB-4099-9D3A-8B32171C2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A6876E-AC0C-49FD-BA83-EAFCFA4D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D3E8-3E83-479D-95DF-D0EE17DC6044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A2A557-88AC-494D-99DF-07A5A6C0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3D8DC8-7645-44D7-AAC8-41D142CE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67FE-AC37-4C2A-987D-63F33591E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63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CB5027-145C-4784-90A7-B4CCF097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38D4C7-F306-4DFD-8DF2-62F9E823E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B71B2B-DB5A-4D7E-BE41-C5057D10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D3E8-3E83-479D-95DF-D0EE17DC6044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9F8D4D-EEFD-4B80-A609-53BBA0C8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D8AD15-9304-420A-B838-0A4617C9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67FE-AC37-4C2A-987D-63F33591E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33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51EC2-2566-4F13-BFDB-CB955E32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64476F-92FB-470D-AD57-D321A905E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5F0256B-3378-4AA7-A1DF-ABE04D8A2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A25D6F-0050-4644-88A6-AA5019D4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D3E8-3E83-479D-95DF-D0EE17DC6044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B6993C-1464-4CBF-B386-A34F8095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684E37-FD48-486C-B708-9A26644F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67FE-AC37-4C2A-987D-63F33591E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74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CA979B-4981-47DD-8DF7-624EE5CF3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A3B5F2-2FAF-4095-AE74-51F796D95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C92415-DA61-4C76-8422-FB31B3A06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67A2216-CAFA-4AE9-AD5D-C9257E207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8D5666C-709E-48B6-8E54-D47CB5BBC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5EEBB35-D6D0-476B-BC85-09E8F9E49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D3E8-3E83-479D-95DF-D0EE17DC6044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C23E368-5312-4E0B-9B5B-CA2001C4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99C922C-62EF-4AD9-972B-964FB717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67FE-AC37-4C2A-987D-63F33591E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507D9-CB7F-4E4D-AFC5-82AFC336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5A1D84B-62CC-4C67-8CB6-0AD5CD69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D3E8-3E83-479D-95DF-D0EE17DC6044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6379282-1DD2-4A5B-ABE5-980A0E5B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E1CF57-D117-4951-9BCE-4318C709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67FE-AC37-4C2A-987D-63F33591E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96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5A041A3-F9F0-4284-9FC5-333EED7C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D3E8-3E83-479D-95DF-D0EE17DC6044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FC32D79-5978-4BD9-B0B0-146E7EF2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23050E-069D-483B-87D1-A91856F5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67FE-AC37-4C2A-987D-63F33591E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72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E4C9C-D92E-45E6-A689-A7F98461E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CD7604-32BA-454B-9D97-FF36F46B4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327B31-5912-4F45-9D53-F308FF714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F3701A-6F24-4A28-A9C2-AE53B4EA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D3E8-3E83-479D-95DF-D0EE17DC6044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54822C-166E-4C23-A276-6C6782F3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1D437F-246C-4C8B-B6C8-995A06C2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67FE-AC37-4C2A-987D-63F33591E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FA4FFD-1A12-4F4A-B0B5-AFE1F6D51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02DF456-563B-441E-A0F2-F1D01BDFC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EEE561-92A2-4073-8AB0-621A11C2E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8788FA-0056-462C-8954-56A8C186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D3E8-3E83-479D-95DF-D0EE17DC6044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C5F57A-7824-42A5-9F22-F03CAEB5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8450E3-2315-43DA-95A7-ED774965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67FE-AC37-4C2A-987D-63F33591E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88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CFFF7F0-D296-4068-9727-EC30D46D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706F36-ACE4-4E56-B692-F8E0DE9FA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6A84E1-8BD5-4BEB-9F52-36FD8BC87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0D3E8-3E83-479D-95DF-D0EE17DC6044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9EE5F9-990E-441F-850C-B220D970A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764422-2408-463B-B580-4B232CB2D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A67FE-AC37-4C2A-987D-63F33591E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64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FEB72F-F09E-4739-B4CD-D0BDE8AB3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Predict </a:t>
            </a:r>
            <a:r>
              <a:rPr lang="en-US" altLang="zh-TW" dirty="0" err="1"/>
              <a:t>Youtube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Videos’ Performance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9B987E-9195-4EE5-ABF1-5F5538D5C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405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5E648-00BE-42EB-9F3B-482833D6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2E4268-1E5E-4A45-8841-8AFDC25B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fontAlgn="base"/>
            <a:r>
              <a:rPr lang="en-US" altLang="zh-TW" dirty="0"/>
              <a:t>Dataset Analyze :</a:t>
            </a:r>
            <a:r>
              <a:rPr lang="zh-TW" altLang="en-US" dirty="0"/>
              <a:t> </a:t>
            </a:r>
            <a:endParaRPr lang="en-US" altLang="zh-TW" dirty="0"/>
          </a:p>
          <a:p>
            <a:pPr lvl="1" fontAlgn="base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03219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5E648-00BE-42EB-9F3B-482833D6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2E4268-1E5E-4A45-8841-8AFDC25B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 fontAlgn="base"/>
            <a:r>
              <a:rPr lang="en-US" altLang="zh-TW" b="1" dirty="0"/>
              <a:t>Two Types of Training Methods </a:t>
            </a:r>
            <a:r>
              <a:rPr lang="en-US" altLang="zh-TW" dirty="0"/>
              <a:t>: Regression and classification</a:t>
            </a:r>
          </a:p>
          <a:p>
            <a:pPr algn="just" fontAlgn="base"/>
            <a:r>
              <a:rPr lang="en-US" altLang="zh-TW" b="1" dirty="0"/>
              <a:t>Datasets Split</a:t>
            </a:r>
            <a:r>
              <a:rPr lang="en-US" altLang="zh-TW" dirty="0"/>
              <a:t>: 80% for training, 20% for validation</a:t>
            </a:r>
          </a:p>
          <a:p>
            <a:pPr algn="just" fontAlgn="base"/>
            <a:r>
              <a:rPr lang="en-US" altLang="zh-TW" b="1" dirty="0"/>
              <a:t>Data Augmentation</a:t>
            </a:r>
            <a:r>
              <a:rPr lang="en-US" altLang="zh-TW" dirty="0"/>
              <a:t>: None for texts and cropping for images</a:t>
            </a:r>
          </a:p>
          <a:p>
            <a:pPr algn="just" fontAlgn="base"/>
            <a:r>
              <a:rPr lang="en-US" altLang="zh-TW" b="1" dirty="0"/>
              <a:t>Optimizer</a:t>
            </a:r>
            <a:r>
              <a:rPr lang="en-US" altLang="zh-TW" dirty="0"/>
              <a:t>: SGD</a:t>
            </a:r>
          </a:p>
          <a:p>
            <a:pPr algn="just" fontAlgn="base"/>
            <a:r>
              <a:rPr lang="en-US" altLang="zh-TW" b="1" dirty="0"/>
              <a:t>Learning Rate</a:t>
            </a:r>
            <a:r>
              <a:rPr lang="en-US" altLang="zh-TW" dirty="0"/>
              <a:t>: Initialized to 0.001, and it will decay 2 times during the training process, with the decay ratio set to 0.1</a:t>
            </a:r>
          </a:p>
          <a:p>
            <a:pPr algn="just" fontAlgn="base"/>
            <a:r>
              <a:rPr lang="en-US" altLang="zh-TW" b="1" dirty="0"/>
              <a:t>Loss Function</a:t>
            </a:r>
            <a:r>
              <a:rPr lang="en-US" altLang="zh-TW" dirty="0"/>
              <a:t>: Cross entropy for classification, root mean square error for regression</a:t>
            </a:r>
          </a:p>
          <a:p>
            <a:pPr fontAlgn="base"/>
            <a:endParaRPr lang="en-US" altLang="zh-TW" dirty="0"/>
          </a:p>
          <a:p>
            <a:pPr lvl="1" fontAlgn="base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4707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5E648-00BE-42EB-9F3B-482833D6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Architecture: Classification by Text Only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83C49B7-A56A-463D-B9D1-A664952E074B}"/>
              </a:ext>
            </a:extLst>
          </p:cNvPr>
          <p:cNvSpPr/>
          <p:nvPr/>
        </p:nvSpPr>
        <p:spPr>
          <a:xfrm>
            <a:off x="2492476" y="3428997"/>
            <a:ext cx="2182761" cy="951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Pretrained Bert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0EEF7FD-EACC-4C47-AED0-A5745D53F1FD}"/>
              </a:ext>
            </a:extLst>
          </p:cNvPr>
          <p:cNvSpPr/>
          <p:nvPr/>
        </p:nvSpPr>
        <p:spPr>
          <a:xfrm>
            <a:off x="5955890" y="2094270"/>
            <a:ext cx="430476" cy="3620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FC</a:t>
            </a:r>
            <a:endParaRPr lang="zh-TW" altLang="en-US" sz="1600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55FB004-D147-4D43-9F0A-4AC92821BCD9}"/>
              </a:ext>
            </a:extLst>
          </p:cNvPr>
          <p:cNvCxnSpPr>
            <a:cxnSpLocks/>
          </p:cNvCxnSpPr>
          <p:nvPr/>
        </p:nvCxnSpPr>
        <p:spPr>
          <a:xfrm>
            <a:off x="7252896" y="3502742"/>
            <a:ext cx="732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20299C0-B78A-4B4C-B20D-75899FB79C33}"/>
              </a:ext>
            </a:extLst>
          </p:cNvPr>
          <p:cNvCxnSpPr>
            <a:cxnSpLocks/>
          </p:cNvCxnSpPr>
          <p:nvPr/>
        </p:nvCxnSpPr>
        <p:spPr>
          <a:xfrm>
            <a:off x="7252895" y="4200833"/>
            <a:ext cx="732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3B33BC7-0665-49F1-8347-35713346306F}"/>
              </a:ext>
            </a:extLst>
          </p:cNvPr>
          <p:cNvSpPr txBox="1"/>
          <p:nvPr/>
        </p:nvSpPr>
        <p:spPr>
          <a:xfrm>
            <a:off x="8054224" y="3318076"/>
            <a:ext cx="296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 (Views less than the median)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A7B7EBD-7F4B-4D67-8628-144D3B73AF7B}"/>
              </a:ext>
            </a:extLst>
          </p:cNvPr>
          <p:cNvSpPr txBox="1"/>
          <p:nvPr/>
        </p:nvSpPr>
        <p:spPr>
          <a:xfrm>
            <a:off x="8054224" y="3988810"/>
            <a:ext cx="315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 (Views more than the median)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D40EA21-1A1D-4CB7-BBB3-4FFE12AA7BB8}"/>
              </a:ext>
            </a:extLst>
          </p:cNvPr>
          <p:cNvSpPr txBox="1"/>
          <p:nvPr/>
        </p:nvSpPr>
        <p:spPr>
          <a:xfrm>
            <a:off x="420328" y="3719966"/>
            <a:ext cx="128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News Titles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0901CBE-34CB-4541-A8C5-9832E28414DE}"/>
              </a:ext>
            </a:extLst>
          </p:cNvPr>
          <p:cNvCxnSpPr>
            <a:cxnSpLocks/>
          </p:cNvCxnSpPr>
          <p:nvPr/>
        </p:nvCxnSpPr>
        <p:spPr>
          <a:xfrm>
            <a:off x="1759971" y="3904632"/>
            <a:ext cx="732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0D68468-8C38-4850-A165-E30D862CE4A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675237" y="3904632"/>
            <a:ext cx="128065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9398D76-CA76-4766-910E-4F418B8E61A0}"/>
              </a:ext>
            </a:extLst>
          </p:cNvPr>
          <p:cNvSpPr txBox="1"/>
          <p:nvPr/>
        </p:nvSpPr>
        <p:spPr>
          <a:xfrm>
            <a:off x="5860951" y="1707813"/>
            <a:ext cx="62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512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7271C9F-F032-4644-99DF-7DAC019ED19D}"/>
              </a:ext>
            </a:extLst>
          </p:cNvPr>
          <p:cNvSpPr txBox="1"/>
          <p:nvPr/>
        </p:nvSpPr>
        <p:spPr>
          <a:xfrm>
            <a:off x="6918345" y="2373527"/>
            <a:ext cx="59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256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071D272-AC67-43E0-9EF7-3F93F26CDA78}"/>
              </a:ext>
            </a:extLst>
          </p:cNvPr>
          <p:cNvCxnSpPr>
            <a:cxnSpLocks/>
          </p:cNvCxnSpPr>
          <p:nvPr/>
        </p:nvCxnSpPr>
        <p:spPr>
          <a:xfrm>
            <a:off x="6270152" y="3904632"/>
            <a:ext cx="732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23FBBB94-8C34-45E1-BD79-E1A8E1CC998D}"/>
              </a:ext>
            </a:extLst>
          </p:cNvPr>
          <p:cNvSpPr/>
          <p:nvPr/>
        </p:nvSpPr>
        <p:spPr>
          <a:xfrm>
            <a:off x="7002657" y="2761632"/>
            <a:ext cx="430476" cy="2285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FC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4359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5E648-00BE-42EB-9F3B-482833D6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Loss: Classification by Text Only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1399FCC-6F5E-4A87-8D9C-47E2B72D6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55" y="1748145"/>
            <a:ext cx="5295900" cy="41433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F5FBD6-9794-4E38-BCA4-7D1FD3049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503" y="1748145"/>
            <a:ext cx="52959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49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5E648-00BE-42EB-9F3B-482833D6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Accuracy: Classification by Text Only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ED6B55-CD3E-4A73-B1DA-7A43FF1ED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1690688"/>
            <a:ext cx="5295900" cy="41433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4E05A1A-0088-4FC1-85F1-FFEB26151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45" y="1690688"/>
            <a:ext cx="52959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52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13A6F55-75B1-474D-BC15-1A8CFAEC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Architecture: Classification by Image and Text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CAE7744-8E5E-4D4C-9AB4-C333FF158A57}"/>
              </a:ext>
            </a:extLst>
          </p:cNvPr>
          <p:cNvSpPr/>
          <p:nvPr/>
        </p:nvSpPr>
        <p:spPr>
          <a:xfrm>
            <a:off x="2138360" y="4113485"/>
            <a:ext cx="2182761" cy="951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Pretrained Bert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FBF89C3-09C1-4821-9D2F-09153F5887DE}"/>
              </a:ext>
            </a:extLst>
          </p:cNvPr>
          <p:cNvSpPr/>
          <p:nvPr/>
        </p:nvSpPr>
        <p:spPr>
          <a:xfrm>
            <a:off x="6866607" y="2120419"/>
            <a:ext cx="430476" cy="3620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FC</a:t>
            </a:r>
            <a:endParaRPr lang="zh-TW" altLang="en-US" sz="160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30862E7-D3F9-4B72-8DC5-12848DE3D0EA}"/>
              </a:ext>
            </a:extLst>
          </p:cNvPr>
          <p:cNvCxnSpPr>
            <a:cxnSpLocks/>
          </p:cNvCxnSpPr>
          <p:nvPr/>
        </p:nvCxnSpPr>
        <p:spPr>
          <a:xfrm>
            <a:off x="8163613" y="3528891"/>
            <a:ext cx="732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815F6A3-55A9-47AE-9810-73C01D8C24A7}"/>
              </a:ext>
            </a:extLst>
          </p:cNvPr>
          <p:cNvCxnSpPr>
            <a:cxnSpLocks/>
          </p:cNvCxnSpPr>
          <p:nvPr/>
        </p:nvCxnSpPr>
        <p:spPr>
          <a:xfrm>
            <a:off x="8163612" y="4226982"/>
            <a:ext cx="732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237C57CF-0368-47AA-A5C0-A7C74B2EEF79}"/>
              </a:ext>
            </a:extLst>
          </p:cNvPr>
          <p:cNvSpPr txBox="1"/>
          <p:nvPr/>
        </p:nvSpPr>
        <p:spPr>
          <a:xfrm>
            <a:off x="8964941" y="3344225"/>
            <a:ext cx="296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 (Views less than the median)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CF86811-7F97-4103-97E6-77648337A927}"/>
              </a:ext>
            </a:extLst>
          </p:cNvPr>
          <p:cNvSpPr txBox="1"/>
          <p:nvPr/>
        </p:nvSpPr>
        <p:spPr>
          <a:xfrm>
            <a:off x="8964941" y="4014959"/>
            <a:ext cx="315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 (Views more than the median)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B031F9-AE0F-435E-AE81-63D9C305FE97}"/>
              </a:ext>
            </a:extLst>
          </p:cNvPr>
          <p:cNvSpPr txBox="1"/>
          <p:nvPr/>
        </p:nvSpPr>
        <p:spPr>
          <a:xfrm>
            <a:off x="198944" y="4404454"/>
            <a:ext cx="128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News Titles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C3E5A3C-6877-48E4-AA83-E91690265154}"/>
              </a:ext>
            </a:extLst>
          </p:cNvPr>
          <p:cNvCxnSpPr>
            <a:cxnSpLocks/>
          </p:cNvCxnSpPr>
          <p:nvPr/>
        </p:nvCxnSpPr>
        <p:spPr>
          <a:xfrm>
            <a:off x="1405855" y="4589120"/>
            <a:ext cx="732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4CB59C3-9AC6-420C-A0A0-FA86DE4ACC21}"/>
              </a:ext>
            </a:extLst>
          </p:cNvPr>
          <p:cNvSpPr txBox="1"/>
          <p:nvPr/>
        </p:nvSpPr>
        <p:spPr>
          <a:xfrm>
            <a:off x="6629411" y="1736663"/>
            <a:ext cx="90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512 + ?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C31F25A-BB1D-4AAB-89CF-7453397FBF54}"/>
              </a:ext>
            </a:extLst>
          </p:cNvPr>
          <p:cNvSpPr txBox="1"/>
          <p:nvPr/>
        </p:nvSpPr>
        <p:spPr>
          <a:xfrm>
            <a:off x="7829062" y="2399676"/>
            <a:ext cx="59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256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373ADC1-9CFA-422F-B83A-CB8561283227}"/>
              </a:ext>
            </a:extLst>
          </p:cNvPr>
          <p:cNvCxnSpPr>
            <a:cxnSpLocks/>
          </p:cNvCxnSpPr>
          <p:nvPr/>
        </p:nvCxnSpPr>
        <p:spPr>
          <a:xfrm>
            <a:off x="7180869" y="3930781"/>
            <a:ext cx="732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7327904D-74E6-4797-8EF1-B74F6012C0BB}"/>
              </a:ext>
            </a:extLst>
          </p:cNvPr>
          <p:cNvSpPr/>
          <p:nvPr/>
        </p:nvSpPr>
        <p:spPr>
          <a:xfrm>
            <a:off x="7913374" y="2787781"/>
            <a:ext cx="430476" cy="2285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FC</a:t>
            </a:r>
            <a:endParaRPr lang="zh-TW" altLang="en-US" sz="1600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23B8299-A6CB-4118-A239-E62867A0B2F0}"/>
              </a:ext>
            </a:extLst>
          </p:cNvPr>
          <p:cNvSpPr/>
          <p:nvPr/>
        </p:nvSpPr>
        <p:spPr>
          <a:xfrm>
            <a:off x="2138360" y="2768695"/>
            <a:ext cx="2182761" cy="951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Pretrained </a:t>
            </a:r>
            <a:r>
              <a:rPr lang="en-US" altLang="zh-TW" dirty="0" err="1"/>
              <a:t>ViT</a:t>
            </a:r>
            <a:r>
              <a:rPr lang="en-US" altLang="zh-TW" dirty="0"/>
              <a:t> </a:t>
            </a:r>
          </a:p>
          <a:p>
            <a:pPr algn="ctr"/>
            <a:r>
              <a:rPr lang="en-US" altLang="zh-TW" dirty="0"/>
              <a:t>(last layer removed)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10FA414-D17A-4E34-89AD-959198A1FF63}"/>
              </a:ext>
            </a:extLst>
          </p:cNvPr>
          <p:cNvSpPr txBox="1"/>
          <p:nvPr/>
        </p:nvSpPr>
        <p:spPr>
          <a:xfrm>
            <a:off x="81844" y="3056601"/>
            <a:ext cx="145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Cover Image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C266E849-5AAF-41C6-8F9E-0C3817255C11}"/>
              </a:ext>
            </a:extLst>
          </p:cNvPr>
          <p:cNvCxnSpPr>
            <a:cxnSpLocks/>
          </p:cNvCxnSpPr>
          <p:nvPr/>
        </p:nvCxnSpPr>
        <p:spPr>
          <a:xfrm>
            <a:off x="1405855" y="3244330"/>
            <a:ext cx="732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7054576-7ECE-4C24-9209-4CC8BC77C4D2}"/>
              </a:ext>
            </a:extLst>
          </p:cNvPr>
          <p:cNvCxnSpPr>
            <a:cxnSpLocks/>
          </p:cNvCxnSpPr>
          <p:nvPr/>
        </p:nvCxnSpPr>
        <p:spPr>
          <a:xfrm>
            <a:off x="4040909" y="3244331"/>
            <a:ext cx="1069248" cy="66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7B426CB8-97BE-4945-82D2-3FC5B493656F}"/>
              </a:ext>
            </a:extLst>
          </p:cNvPr>
          <p:cNvCxnSpPr>
            <a:cxnSpLocks/>
          </p:cNvCxnSpPr>
          <p:nvPr/>
        </p:nvCxnSpPr>
        <p:spPr>
          <a:xfrm flipV="1">
            <a:off x="4040909" y="3904632"/>
            <a:ext cx="1069248" cy="6844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67B698C-51C5-4061-B01E-AA65EEFA2634}"/>
              </a:ext>
            </a:extLst>
          </p:cNvPr>
          <p:cNvSpPr/>
          <p:nvPr/>
        </p:nvSpPr>
        <p:spPr>
          <a:xfrm>
            <a:off x="5110157" y="3739713"/>
            <a:ext cx="1308827" cy="38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Concatenate</a:t>
            </a:r>
            <a:endParaRPr lang="zh-TW" altLang="en-US" sz="1600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15949A1-1347-4A18-A390-C38D37C8BA0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404132" y="3930780"/>
            <a:ext cx="462475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572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5E648-00BE-42EB-9F3B-482833D6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Loss: Classification by Image and Text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EE1997-939D-441A-95C2-73D2DAD24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47" y="1690688"/>
            <a:ext cx="5295900" cy="414337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CF3CDC8-2058-4383-BC1E-EB58F111C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100" y="1690688"/>
            <a:ext cx="52959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15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5E648-00BE-42EB-9F3B-482833D6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Accuracy: Classification by Image and Text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2CC929C-242A-4A7B-ADC1-53A4F252F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1690688"/>
            <a:ext cx="5295900" cy="41433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514F1DF-FC56-4C67-B0D6-4AAD517C4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45" y="1690688"/>
            <a:ext cx="52959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62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5E648-00BE-42EB-9F3B-482833D6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Architecture: Regression by Text Only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83C49B7-A56A-463D-B9D1-A664952E074B}"/>
              </a:ext>
            </a:extLst>
          </p:cNvPr>
          <p:cNvSpPr/>
          <p:nvPr/>
        </p:nvSpPr>
        <p:spPr>
          <a:xfrm>
            <a:off x="2492476" y="3428997"/>
            <a:ext cx="2182761" cy="951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Pretrained Bert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0EEF7FD-EACC-4C47-AED0-A5745D53F1FD}"/>
              </a:ext>
            </a:extLst>
          </p:cNvPr>
          <p:cNvSpPr/>
          <p:nvPr/>
        </p:nvSpPr>
        <p:spPr>
          <a:xfrm>
            <a:off x="5955890" y="2094270"/>
            <a:ext cx="430476" cy="3620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/>
              <a:t>FC</a:t>
            </a:r>
            <a:endParaRPr lang="zh-TW" altLang="en-US" sz="1600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55FB004-D147-4D43-9F0A-4AC92821BCD9}"/>
              </a:ext>
            </a:extLst>
          </p:cNvPr>
          <p:cNvCxnSpPr>
            <a:cxnSpLocks/>
          </p:cNvCxnSpPr>
          <p:nvPr/>
        </p:nvCxnSpPr>
        <p:spPr>
          <a:xfrm>
            <a:off x="7252896" y="3900947"/>
            <a:ext cx="732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3B33BC7-0665-49F1-8347-35713346306F}"/>
              </a:ext>
            </a:extLst>
          </p:cNvPr>
          <p:cNvSpPr txBox="1"/>
          <p:nvPr/>
        </p:nvSpPr>
        <p:spPr>
          <a:xfrm>
            <a:off x="8049424" y="3716281"/>
            <a:ext cx="296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[0, 1] (Normalized Views)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D40EA21-1A1D-4CB7-BBB3-4FFE12AA7BB8}"/>
              </a:ext>
            </a:extLst>
          </p:cNvPr>
          <p:cNvSpPr txBox="1"/>
          <p:nvPr/>
        </p:nvSpPr>
        <p:spPr>
          <a:xfrm>
            <a:off x="420328" y="3719966"/>
            <a:ext cx="128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News Titles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0901CBE-34CB-4541-A8C5-9832E28414DE}"/>
              </a:ext>
            </a:extLst>
          </p:cNvPr>
          <p:cNvCxnSpPr>
            <a:cxnSpLocks/>
          </p:cNvCxnSpPr>
          <p:nvPr/>
        </p:nvCxnSpPr>
        <p:spPr>
          <a:xfrm>
            <a:off x="1759971" y="3904632"/>
            <a:ext cx="732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0D68468-8C38-4850-A165-E30D862CE4A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675237" y="3904632"/>
            <a:ext cx="128065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9398D76-CA76-4766-910E-4F418B8E61A0}"/>
              </a:ext>
            </a:extLst>
          </p:cNvPr>
          <p:cNvSpPr txBox="1"/>
          <p:nvPr/>
        </p:nvSpPr>
        <p:spPr>
          <a:xfrm>
            <a:off x="5860951" y="1707813"/>
            <a:ext cx="62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512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7271C9F-F032-4644-99DF-7DAC019ED19D}"/>
              </a:ext>
            </a:extLst>
          </p:cNvPr>
          <p:cNvSpPr txBox="1"/>
          <p:nvPr/>
        </p:nvSpPr>
        <p:spPr>
          <a:xfrm>
            <a:off x="6918345" y="2373527"/>
            <a:ext cx="59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256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071D272-AC67-43E0-9EF7-3F93F26CDA78}"/>
              </a:ext>
            </a:extLst>
          </p:cNvPr>
          <p:cNvCxnSpPr>
            <a:cxnSpLocks/>
          </p:cNvCxnSpPr>
          <p:nvPr/>
        </p:nvCxnSpPr>
        <p:spPr>
          <a:xfrm>
            <a:off x="6270152" y="3904632"/>
            <a:ext cx="732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23FBBB94-8C34-45E1-BD79-E1A8E1CC998D}"/>
              </a:ext>
            </a:extLst>
          </p:cNvPr>
          <p:cNvSpPr/>
          <p:nvPr/>
        </p:nvSpPr>
        <p:spPr>
          <a:xfrm>
            <a:off x="7002657" y="2761632"/>
            <a:ext cx="430476" cy="2285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FC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73467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5E648-00BE-42EB-9F3B-482833D6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RMSE Loss: Regression by Text Only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155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5E648-00BE-42EB-9F3B-482833D6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2E4268-1E5E-4A45-8841-8AFDC25BB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TW" dirty="0"/>
              <a:t>Topic</a:t>
            </a:r>
          </a:p>
          <a:p>
            <a:pPr fontAlgn="base"/>
            <a:r>
              <a:rPr lang="en-US" altLang="zh-TW" dirty="0"/>
              <a:t>Dataset</a:t>
            </a:r>
          </a:p>
          <a:p>
            <a:pPr fontAlgn="base"/>
            <a:r>
              <a:rPr lang="en-US" altLang="zh-TW" dirty="0"/>
              <a:t>Training</a:t>
            </a:r>
          </a:p>
          <a:p>
            <a:pPr fontAlgn="base"/>
            <a:r>
              <a:rPr lang="en-US" altLang="zh-TW" dirty="0"/>
              <a:t>Result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166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5E648-00BE-42EB-9F3B-482833D6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2E4268-1E5E-4A45-8841-8AFDC25BB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TW" dirty="0"/>
              <a:t>Topic : Predict </a:t>
            </a:r>
            <a:r>
              <a:rPr lang="en-US" altLang="zh-TW" dirty="0" err="1"/>
              <a:t>Youtube</a:t>
            </a:r>
            <a:r>
              <a:rPr lang="en-US" altLang="zh-TW" dirty="0"/>
              <a:t> Videos’ Performance </a:t>
            </a:r>
          </a:p>
          <a:p>
            <a:pPr fontAlgn="base"/>
            <a:r>
              <a:rPr lang="en-US" altLang="zh-TW" dirty="0"/>
              <a:t>Goal : Generate a dataset comprising fundamental information for videos from several </a:t>
            </a:r>
            <a:r>
              <a:rPr lang="en-US" altLang="zh-TW" dirty="0" err="1"/>
              <a:t>Youtube</a:t>
            </a:r>
            <a:r>
              <a:rPr lang="en-US" altLang="zh-TW" dirty="0"/>
              <a:t> channels, followed by training a model on this dataset to predict the performance of a video in the channel based on newly given information.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868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5E648-00BE-42EB-9F3B-482833D6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2E4268-1E5E-4A45-8841-8AFDC25B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fontAlgn="base"/>
            <a:r>
              <a:rPr lang="en-US" altLang="zh-TW" dirty="0"/>
              <a:t>Channel Type : Taiwan News Channel</a:t>
            </a:r>
          </a:p>
          <a:p>
            <a:pPr fontAlgn="base"/>
            <a:r>
              <a:rPr lang="en-US" altLang="zh-TW" dirty="0"/>
              <a:t>Reason :</a:t>
            </a:r>
          </a:p>
          <a:p>
            <a:pPr lvl="1" fontAlgn="base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15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5E648-00BE-42EB-9F3B-482833D6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2E4268-1E5E-4A45-8841-8AFDC25B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fontAlgn="base"/>
            <a:r>
              <a:rPr lang="en-US" altLang="zh-TW" dirty="0"/>
              <a:t>Data :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0C31E7B-E140-496A-86B3-FCB857A0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270" y="2338499"/>
            <a:ext cx="8283459" cy="415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1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5E648-00BE-42EB-9F3B-482833D6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2E4268-1E5E-4A45-8841-8AFDC25B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fontAlgn="base"/>
            <a:r>
              <a:rPr lang="en-US" altLang="zh-TW" dirty="0"/>
              <a:t>Data :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9EBE9CE-FE00-4015-B492-4B7F329142C9}"/>
              </a:ext>
            </a:extLst>
          </p:cNvPr>
          <p:cNvGrpSpPr/>
          <p:nvPr/>
        </p:nvGrpSpPr>
        <p:grpSpPr>
          <a:xfrm>
            <a:off x="1042650" y="2557981"/>
            <a:ext cx="10106699" cy="3934894"/>
            <a:chOff x="1007173" y="2747584"/>
            <a:chExt cx="10106699" cy="3934894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611F7FA8-5664-43A3-B424-C470C4499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1449" y="2747584"/>
              <a:ext cx="4329102" cy="3429379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AA272D2-EA90-42EA-8816-1A9F9621425B}"/>
                </a:ext>
              </a:extLst>
            </p:cNvPr>
            <p:cNvSpPr txBox="1"/>
            <p:nvPr/>
          </p:nvSpPr>
          <p:spPr>
            <a:xfrm>
              <a:off x="9002105" y="5343356"/>
              <a:ext cx="1337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Title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51C1E8AE-DCBF-4941-A20B-7C5561F8C64A}"/>
                </a:ext>
              </a:extLst>
            </p:cNvPr>
            <p:cNvCxnSpPr>
              <a:cxnSpLocks/>
            </p:cNvCxnSpPr>
            <p:nvPr/>
          </p:nvCxnSpPr>
          <p:spPr>
            <a:xfrm>
              <a:off x="7759902" y="5604968"/>
              <a:ext cx="124220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765C4C0-5888-450A-A1D9-45DE6B4EA327}"/>
                </a:ext>
              </a:extLst>
            </p:cNvPr>
            <p:cNvSpPr txBox="1"/>
            <p:nvPr/>
          </p:nvSpPr>
          <p:spPr>
            <a:xfrm>
              <a:off x="1098919" y="3336832"/>
              <a:ext cx="21307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800" dirty="0">
                  <a:solidFill>
                    <a:srgbClr val="FF0000"/>
                  </a:solidFill>
                </a:rPr>
                <a:t>Thumbnail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FAFFB477-03B3-4C5B-8B7A-295E3C6E6017}"/>
                </a:ext>
              </a:extLst>
            </p:cNvPr>
            <p:cNvCxnSpPr>
              <a:cxnSpLocks/>
            </p:cNvCxnSpPr>
            <p:nvPr/>
          </p:nvCxnSpPr>
          <p:spPr>
            <a:xfrm>
              <a:off x="3258665" y="3571769"/>
              <a:ext cx="914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2A11147-C2C4-48CE-94DD-D53A301ED907}"/>
                </a:ext>
              </a:extLst>
            </p:cNvPr>
            <p:cNvSpPr txBox="1"/>
            <p:nvPr/>
          </p:nvSpPr>
          <p:spPr>
            <a:xfrm>
              <a:off x="9002105" y="4685199"/>
              <a:ext cx="21117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Video length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5E3D71C0-1491-4641-9098-5C47797BB4BB}"/>
                </a:ext>
              </a:extLst>
            </p:cNvPr>
            <p:cNvCxnSpPr>
              <a:cxnSpLocks/>
            </p:cNvCxnSpPr>
            <p:nvPr/>
          </p:nvCxnSpPr>
          <p:spPr>
            <a:xfrm>
              <a:off x="8039004" y="4946811"/>
              <a:ext cx="87858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B55733D3-56C1-47F3-9976-D2AAD83560DC}"/>
                </a:ext>
              </a:extLst>
            </p:cNvPr>
            <p:cNvCxnSpPr>
              <a:cxnSpLocks/>
            </p:cNvCxnSpPr>
            <p:nvPr/>
          </p:nvCxnSpPr>
          <p:spPr>
            <a:xfrm>
              <a:off x="3258665" y="5980756"/>
              <a:ext cx="82382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6FB9EAA-9882-43AC-9190-50A5193122F5}"/>
                </a:ext>
              </a:extLst>
            </p:cNvPr>
            <p:cNvSpPr txBox="1"/>
            <p:nvPr/>
          </p:nvSpPr>
          <p:spPr>
            <a:xfrm>
              <a:off x="1892549" y="5719146"/>
              <a:ext cx="1337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800" dirty="0">
                  <a:solidFill>
                    <a:srgbClr val="FF0000"/>
                  </a:solidFill>
                </a:rPr>
                <a:t>Views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A2E7E8B0-81F2-41F3-9D1C-F56440F06D6E}"/>
                </a:ext>
              </a:extLst>
            </p:cNvPr>
            <p:cNvSpPr/>
            <p:nvPr/>
          </p:nvSpPr>
          <p:spPr>
            <a:xfrm>
              <a:off x="3258665" y="6057851"/>
              <a:ext cx="2122098" cy="369580"/>
            </a:xfrm>
            <a:custGeom>
              <a:avLst/>
              <a:gdLst>
                <a:gd name="connsiteX0" fmla="*/ 2527540 w 2527540"/>
                <a:gd name="connsiteY0" fmla="*/ 0 h 388188"/>
                <a:gd name="connsiteX1" fmla="*/ 2527540 w 2527540"/>
                <a:gd name="connsiteY1" fmla="*/ 388188 h 388188"/>
                <a:gd name="connsiteX2" fmla="*/ 0 w 2527540"/>
                <a:gd name="connsiteY2" fmla="*/ 388188 h 388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7540" h="388188">
                  <a:moveTo>
                    <a:pt x="2527540" y="0"/>
                  </a:moveTo>
                  <a:lnTo>
                    <a:pt x="2527540" y="388188"/>
                  </a:lnTo>
                  <a:lnTo>
                    <a:pt x="0" y="388188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119494C-93E1-4B38-898A-9B14E507DA67}"/>
                </a:ext>
              </a:extLst>
            </p:cNvPr>
            <p:cNvSpPr txBox="1"/>
            <p:nvPr/>
          </p:nvSpPr>
          <p:spPr>
            <a:xfrm>
              <a:off x="1007173" y="6159258"/>
              <a:ext cx="22224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800" dirty="0">
                  <a:solidFill>
                    <a:srgbClr val="FF0000"/>
                  </a:solidFill>
                </a:rPr>
                <a:t>Upload time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3578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5E648-00BE-42EB-9F3B-482833D6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2E4268-1E5E-4A45-8841-8AFDC25B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fontAlgn="base"/>
            <a:r>
              <a:rPr lang="en-US" altLang="zh-TW" dirty="0"/>
              <a:t>Channel Type : Taiwan News Channel</a:t>
            </a:r>
          </a:p>
          <a:p>
            <a:pPr fontAlgn="base"/>
            <a:r>
              <a:rPr lang="en-US" altLang="zh-TW" dirty="0"/>
              <a:t>Data :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9F201CA-86F4-477B-9CA5-9978257AD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17" y="3563863"/>
            <a:ext cx="7641566" cy="172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9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5E648-00BE-42EB-9F3B-482833D6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2E4268-1E5E-4A45-8841-8AFDC25B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6330"/>
          </a:xfrm>
        </p:spPr>
        <p:txBody>
          <a:bodyPr>
            <a:normAutofit/>
          </a:bodyPr>
          <a:lstStyle/>
          <a:p>
            <a:pPr fontAlgn="base"/>
            <a:r>
              <a:rPr lang="en-US" altLang="zh-TW" dirty="0"/>
              <a:t>Method :</a:t>
            </a:r>
            <a:r>
              <a:rPr lang="zh-TW" altLang="en-US" dirty="0"/>
              <a:t> </a:t>
            </a:r>
            <a:r>
              <a:rPr lang="en-US" altLang="zh-TW" dirty="0"/>
              <a:t>Selenium</a:t>
            </a:r>
          </a:p>
          <a:p>
            <a:pPr fontAlgn="base"/>
            <a:r>
              <a:rPr lang="en-US" altLang="zh-TW" dirty="0"/>
              <a:t>Step : 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altLang="zh-TW" dirty="0"/>
              <a:t>Open channels’ video page in browser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altLang="zh-TW" dirty="0"/>
              <a:t>Scroll Down to load earlier news and image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altLang="zh-TW" dirty="0"/>
              <a:t>Repeat step 2 until all needed video loaded 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altLang="zh-TW" dirty="0"/>
              <a:t>Process HTML to get every videos’ data</a:t>
            </a:r>
          </a:p>
          <a:p>
            <a:pPr fontAlgn="base"/>
            <a:r>
              <a:rPr lang="en-US" altLang="zh-TW" dirty="0"/>
              <a:t>Dataset information :</a:t>
            </a:r>
          </a:p>
          <a:p>
            <a:pPr lvl="1" fontAlgn="base"/>
            <a:r>
              <a:rPr lang="en-US" altLang="zh-TW" dirty="0"/>
              <a:t>Crawl at 2023/06/03</a:t>
            </a:r>
          </a:p>
          <a:p>
            <a:pPr lvl="1" fontAlgn="base"/>
            <a:r>
              <a:rPr lang="en-US" altLang="zh-TW" dirty="0"/>
              <a:t>11 Channels</a:t>
            </a:r>
          </a:p>
          <a:p>
            <a:pPr lvl="1" fontAlgn="base"/>
            <a:r>
              <a:rPr lang="en-US" altLang="zh-TW" dirty="0"/>
              <a:t>29,697 Videos</a:t>
            </a:r>
          </a:p>
          <a:p>
            <a:pPr lvl="1" fontAlgn="base"/>
            <a:r>
              <a:rPr lang="en-US" altLang="zh-TW" dirty="0"/>
              <a:t>Upload time less than a month</a:t>
            </a:r>
          </a:p>
        </p:txBody>
      </p:sp>
    </p:spTree>
    <p:extLst>
      <p:ext uri="{BB962C8B-B14F-4D97-AF65-F5344CB8AC3E}">
        <p14:creationId xmlns:p14="http://schemas.microsoft.com/office/powerpoint/2010/main" val="72297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5E648-00BE-42EB-9F3B-482833D6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2E4268-1E5E-4A45-8841-8AFDC25B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6330"/>
          </a:xfrm>
        </p:spPr>
        <p:txBody>
          <a:bodyPr>
            <a:normAutofit/>
          </a:bodyPr>
          <a:lstStyle/>
          <a:p>
            <a:pPr fontAlgn="base"/>
            <a:r>
              <a:rPr lang="en-US" altLang="zh-TW" dirty="0"/>
              <a:t>Issue</a:t>
            </a:r>
          </a:p>
          <a:p>
            <a:pPr lvl="1" fontAlgn="base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4375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552</Words>
  <Application>Microsoft Office PowerPoint</Application>
  <PresentationFormat>寬螢幕</PresentationFormat>
  <Paragraphs>113</Paragraphs>
  <Slides>19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佈景主題</vt:lpstr>
      <vt:lpstr>Predict Youtube  Videos’ Performance</vt:lpstr>
      <vt:lpstr>Outline</vt:lpstr>
      <vt:lpstr>Topic</vt:lpstr>
      <vt:lpstr>Dataset</vt:lpstr>
      <vt:lpstr>Dataset</vt:lpstr>
      <vt:lpstr>Dataset</vt:lpstr>
      <vt:lpstr>Dataset</vt:lpstr>
      <vt:lpstr>Dataset</vt:lpstr>
      <vt:lpstr>Dataset</vt:lpstr>
      <vt:lpstr>Dataset</vt:lpstr>
      <vt:lpstr>Training</vt:lpstr>
      <vt:lpstr>Architecture: Classification by Text Only</vt:lpstr>
      <vt:lpstr>Loss: Classification by Text Only</vt:lpstr>
      <vt:lpstr>Accuracy: Classification by Text Only</vt:lpstr>
      <vt:lpstr>Architecture: Classification by Image and Text</vt:lpstr>
      <vt:lpstr>Loss: Classification by Image and Text</vt:lpstr>
      <vt:lpstr>Accuracy: Classification by Image and Text</vt:lpstr>
      <vt:lpstr>Architecture: Regression by Text Only</vt:lpstr>
      <vt:lpstr>RMSE Loss: Regression by Text Only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Youtube  Videos’ Performance</dc:title>
  <dc:creator>user</dc:creator>
  <cp:lastModifiedBy>薛仁豪</cp:lastModifiedBy>
  <cp:revision>59</cp:revision>
  <dcterms:created xsi:type="dcterms:W3CDTF">2023-06-12T06:24:27Z</dcterms:created>
  <dcterms:modified xsi:type="dcterms:W3CDTF">2023-06-12T12:13:28Z</dcterms:modified>
</cp:coreProperties>
</file>