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94" r:id="rId1"/>
  </p:sldMasterIdLst>
  <p:notesMasterIdLst>
    <p:notesMasterId r:id="rId7"/>
  </p:notesMasterIdLst>
  <p:sldIdLst>
    <p:sldId id="273" r:id="rId2"/>
    <p:sldId id="272" r:id="rId3"/>
    <p:sldId id="317" r:id="rId4"/>
    <p:sldId id="319" r:id="rId5"/>
    <p:sldId id="31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0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859EC-C8C1-4B75-838E-AE1F31FA09CF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F6E5A-5296-41BC-9AFD-D4CDA8903F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377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EF9A4D-1190-357A-2A44-BF6BF981D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C577B9-07D2-9354-0DEB-418CC7739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9F1EC-D339-06E3-7D8C-D55E5FDA9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C4839-3E9C-4749-AACC-4B2F37AB11A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E7C5CD-4027-66F9-BA87-02EC7772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11B0E-8202-3023-03CA-F012C96C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C4BB-C4BB-4CE1-B609-FF44C1BF1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29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EF8C1-2853-41C5-DCA3-39CCBCFE6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F6B033-F4DD-E922-C286-BE45BC420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656717-2D8D-E604-8B98-84F85D870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1DBD-9357-4961-9875-2A217EDB384F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6372DA-FB57-3407-6CBA-67647738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5D6350-3024-B11E-1928-45BACC5D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C4BB-C4BB-4CE1-B609-FF44C1BF1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70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DCA304-8F78-0C7C-793A-66CC4C9982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7F3B1A-C79E-A2B3-626A-E7A3A3CDF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09F115-8821-4895-BD14-A9396E9E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44B7D-FC87-4E32-BA21-211ECCE5B860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B7C444-8685-857A-7ED1-09A32099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3B8697-0C53-ABEB-9225-902C8783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C4BB-C4BB-4CE1-B609-FF44C1BF1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66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BD50C-F001-13E0-4C88-36AF3089D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91ADE4-888C-6D22-869D-593841AC3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A25F75-06A9-633B-4637-028ACD3C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9614-FB3C-4384-9197-653D768B0077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9C51D1-44E0-739F-6DC6-89B1A85DB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2B7905-C6A6-079D-3343-1C036AE5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C4BB-C4BB-4CE1-B609-FF44C1BF1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3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DEBF5-F9D3-0141-19FA-C997D008F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6BE91F-90C0-21B0-4B29-1DD33AE10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5E9CB2-00FE-0FC4-F264-922A59B4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E3E1-C7F2-4C8C-BA99-CA6143D82AE1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1D9789-D895-C80B-042F-65CAA379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8B926A-EB76-3D0C-D284-0BADFC72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C4BB-C4BB-4CE1-B609-FF44C1BF1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25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23A40-D371-6D14-74E3-DA8381D85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41A463-E42C-E3CF-659D-8A4BAB193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0EA3BE-511B-5FD6-EFA6-8BEACFA5B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4FE396-6194-1718-890A-1802B400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E5C7F-4F56-4C6A-B434-046D70CF3D1C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ACC17C-1919-164B-C9F0-36B7DED96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95210-D390-406B-1787-2BEEBD4D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C4BB-C4BB-4CE1-B609-FF44C1BF1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20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0213A-5058-27CA-98D1-EC2ADFA7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755C54-4196-59E7-06BC-1A222DA11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B78379-3F91-1713-51DD-E77320EB1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AC52F2-85FE-0F44-07B3-DC9CFF92D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1AE675-9431-31BE-8364-24121DDFA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9C7FDF-282E-5FBB-00C9-09BCDB3BF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E449-08F2-4279-A7FF-2F3320677941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B2D453-5A8D-925B-2FB3-C729D1E90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966D9E-6DBF-5CEE-ED10-178BB902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C4BB-C4BB-4CE1-B609-FF44C1BF1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20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B0E54-1135-132C-A911-BDD566FD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948BD3-BBC9-598E-619E-EAD6D343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2F6D8-99BA-46BC-9A5B-CCB203AF9A0D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9ADB8E-9081-D1A2-99FF-2F629F6D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1B1A5E-BF1A-A779-4A6B-D16771BC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C4BB-C4BB-4CE1-B609-FF44C1BF1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59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7C3CD5-94AC-C0F8-CDC3-0A997CF5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F36C-72EE-4701-AAD6-B3E8B872DED3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671A37-6C61-7AF6-4752-95E7813C8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F29080-9A3B-EE33-656A-BC1573E6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C4BB-C4BB-4CE1-B609-FF44C1BF1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61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E1D27-823C-7E0F-44B0-4285121DF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53FD63-D8C9-789B-4396-A1016F2FC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353D96-7DFB-02D3-D55B-EF402C5FC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CB943F-6B8C-F7D1-AB45-F56C3C881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EDC3-1D5C-4733-87B0-C25ABAFED4AC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9412C2-A0C9-688F-C28C-EA747DEC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32FC48-7DC7-72FA-F5AA-2C0B9CC48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C4BB-C4BB-4CE1-B609-FF44C1BF1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94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ABB1B-A6BA-82B1-851B-FD35DCAC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764F3D-838A-CA76-E6CB-A60E49BBF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6215D0-CBBB-706C-668B-020030B70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B4F65A-C0E9-CE43-3449-FC94F00A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A1D93-EF85-451E-88DE-7A8F74521A3F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B4DFC3-D3F1-E82B-8941-19821F87B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0189E7-59B4-7A86-1F6F-804E732C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C4BB-C4BB-4CE1-B609-FF44C1BF1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226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82E8ED-DFC7-3505-30DB-E97F591F7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BF82C1-1AB4-C3EE-6D5D-583C6884D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736B85-8093-8C37-39E3-FAB4C7B6C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174F5-4F8F-4BD7-AB4D-0D7CD230E47F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47A638-B2E6-869A-0136-8B397C941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29FE68-3124-F972-169A-335432E81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EC4BB-C4BB-4CE1-B609-FF44C1BF17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23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6D5C7-825C-9159-8E15-C39BE3595A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운영 경력 기술서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C879F2-B9B1-C8F3-C5D6-BFBA48A5EE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작성자</a:t>
            </a:r>
            <a:r>
              <a:rPr lang="en-US" altLang="ko-KR" dirty="0"/>
              <a:t>: </a:t>
            </a:r>
            <a:r>
              <a:rPr lang="ko-KR" altLang="en-US" dirty="0"/>
              <a:t>최병찬</a:t>
            </a:r>
          </a:p>
        </p:txBody>
      </p:sp>
    </p:spTree>
    <p:extLst>
      <p:ext uri="{BB962C8B-B14F-4D97-AF65-F5344CB8AC3E}">
        <p14:creationId xmlns:p14="http://schemas.microsoft.com/office/powerpoint/2010/main" val="136279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6A12C3-06C1-5185-E9BC-4956EA92F176}"/>
              </a:ext>
            </a:extLst>
          </p:cNvPr>
          <p:cNvSpPr txBox="1"/>
          <p:nvPr/>
        </p:nvSpPr>
        <p:spPr>
          <a:xfrm>
            <a:off x="600890" y="522513"/>
            <a:ext cx="601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1. </a:t>
            </a:r>
            <a:r>
              <a:rPr lang="ko-KR" altLang="en-US" sz="2400" b="1" dirty="0">
                <a:latin typeface="+mj-ea"/>
                <a:ea typeface="+mj-ea"/>
              </a:rPr>
              <a:t>사내 인프라 신 구축 및 이전</a:t>
            </a:r>
            <a:r>
              <a:rPr lang="en-US" altLang="ko-KR" sz="2400" b="1" dirty="0">
                <a:latin typeface="+mj-ea"/>
                <a:ea typeface="+mj-ea"/>
              </a:rPr>
              <a:t>(migration)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6672742-1A06-DBA6-CBB5-F108B674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C4BB-C4BB-4CE1-B609-FF44C1BF170E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79C43F-FF5E-23BE-6F79-178665DA1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01" y="1615837"/>
            <a:ext cx="7862026" cy="43495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45AAD4-6A90-9879-909D-0C0D48B0E73D}"/>
              </a:ext>
            </a:extLst>
          </p:cNvPr>
          <p:cNvSpPr txBox="1"/>
          <p:nvPr/>
        </p:nvSpPr>
        <p:spPr>
          <a:xfrm>
            <a:off x="8172127" y="1994372"/>
            <a:ext cx="37707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테라폼으로</a:t>
            </a:r>
            <a:r>
              <a:rPr lang="ko-KR" altLang="en-US" b="1" dirty="0"/>
              <a:t> 코드 작성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VPC </a:t>
            </a:r>
            <a:r>
              <a:rPr lang="ko-KR" altLang="en-US" dirty="0"/>
              <a:t>부터 </a:t>
            </a:r>
            <a:r>
              <a:rPr lang="en-US" altLang="ko-KR" dirty="0"/>
              <a:t>EKS(k8s) </a:t>
            </a:r>
            <a:r>
              <a:rPr lang="ko-KR" altLang="en-US" dirty="0"/>
              <a:t>까지 </a:t>
            </a:r>
            <a:r>
              <a:rPr lang="en-US" altLang="ko-KR" dirty="0"/>
              <a:t>AWS </a:t>
            </a:r>
            <a:r>
              <a:rPr lang="ko-KR" altLang="en-US" dirty="0"/>
              <a:t>인프라 구조 설계와 </a:t>
            </a:r>
            <a:r>
              <a:rPr lang="en-US" altLang="ko-KR" dirty="0"/>
              <a:t>EKS </a:t>
            </a:r>
            <a:r>
              <a:rPr lang="ko-KR" altLang="en-US" dirty="0"/>
              <a:t>안의 필수 컨트롤러들이 자동으로 설치되게끔 코드 작성하여 </a:t>
            </a:r>
            <a:r>
              <a:rPr lang="en-US" altLang="ko-KR" dirty="0"/>
              <a:t>Dev, Staging, Production </a:t>
            </a:r>
            <a:r>
              <a:rPr lang="ko-KR" altLang="en-US" dirty="0"/>
              <a:t>와 같이 여러 환경들을 손쉽게 구축 가능하도록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특히</a:t>
            </a:r>
            <a:r>
              <a:rPr lang="en-US" altLang="ko-KR" dirty="0"/>
              <a:t>, EKS </a:t>
            </a:r>
            <a:r>
              <a:rPr lang="ko-KR" altLang="en-US" dirty="0"/>
              <a:t>에서 별도 설정해야만 지원되는 </a:t>
            </a:r>
            <a:r>
              <a:rPr lang="en-US" altLang="ko-KR" dirty="0"/>
              <a:t>Pod IP </a:t>
            </a:r>
            <a:r>
              <a:rPr lang="ko-KR" altLang="en-US" dirty="0"/>
              <a:t>대역 또한 자동으로 설정되도록 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1539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B83C1-9106-B6BF-ECCD-37539D046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8E5D4A-17A2-6ECC-462F-D5E0963BCBD4}"/>
              </a:ext>
            </a:extLst>
          </p:cNvPr>
          <p:cNvSpPr txBox="1"/>
          <p:nvPr/>
        </p:nvSpPr>
        <p:spPr>
          <a:xfrm>
            <a:off x="600890" y="522513"/>
            <a:ext cx="5701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2. CICD </a:t>
            </a:r>
            <a:r>
              <a:rPr lang="ko-KR" altLang="en-US" sz="2400" b="1" dirty="0">
                <a:latin typeface="+mj-ea"/>
                <a:ea typeface="+mj-ea"/>
              </a:rPr>
              <a:t>고도화</a:t>
            </a:r>
            <a:r>
              <a:rPr lang="en-US" altLang="ko-KR" sz="2400" b="1" dirty="0">
                <a:latin typeface="+mj-ea"/>
                <a:ea typeface="+mj-ea"/>
              </a:rPr>
              <a:t>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DFCD63F-6CF5-26A8-6E6C-9FBB5536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C4BB-C4BB-4CE1-B609-FF44C1BF170E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1CD34-FA0D-36EE-BE4A-7BB59C5909FD}"/>
              </a:ext>
            </a:extLst>
          </p:cNvPr>
          <p:cNvSpPr txBox="1"/>
          <p:nvPr/>
        </p:nvSpPr>
        <p:spPr>
          <a:xfrm>
            <a:off x="8163419" y="1557611"/>
            <a:ext cx="37707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Gitlab CICD </a:t>
            </a:r>
            <a:r>
              <a:rPr lang="ko-KR" altLang="en-US" b="1" dirty="0"/>
              <a:t>고도화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CI </a:t>
            </a:r>
            <a:r>
              <a:rPr lang="ko-KR" altLang="en-US" dirty="0"/>
              <a:t>부분을 </a:t>
            </a:r>
            <a:r>
              <a:rPr lang="en-US" altLang="ko-KR" dirty="0"/>
              <a:t>AWS </a:t>
            </a:r>
            <a:r>
              <a:rPr lang="en-US" altLang="ko-KR" dirty="0" err="1"/>
              <a:t>Fargate</a:t>
            </a:r>
            <a:r>
              <a:rPr lang="en-US" altLang="ko-KR" dirty="0"/>
              <a:t> pod</a:t>
            </a:r>
            <a:r>
              <a:rPr lang="ko-KR" altLang="en-US" dirty="0"/>
              <a:t> 로 진행되게끔 하여 리소스 관리에 대한 부담을 줄이고</a:t>
            </a:r>
            <a:r>
              <a:rPr lang="en-US" altLang="ko-KR" dirty="0"/>
              <a:t>, .</a:t>
            </a:r>
            <a:r>
              <a:rPr lang="en-US" altLang="ko-KR" dirty="0" err="1"/>
              <a:t>gitlab-ci.yaml</a:t>
            </a:r>
            <a:r>
              <a:rPr lang="en-US" altLang="ko-KR" dirty="0"/>
              <a:t> </a:t>
            </a:r>
            <a:r>
              <a:rPr lang="ko-KR" altLang="en-US" dirty="0"/>
              <a:t>파일에서 </a:t>
            </a:r>
            <a:r>
              <a:rPr lang="ko-KR" altLang="en-US" dirty="0" err="1"/>
              <a:t>탬플릿을</a:t>
            </a:r>
            <a:r>
              <a:rPr lang="ko-KR" altLang="en-US" dirty="0"/>
              <a:t> </a:t>
            </a:r>
            <a:r>
              <a:rPr lang="ko-KR" altLang="en-US" dirty="0" err="1"/>
              <a:t>읽어들이는</a:t>
            </a:r>
            <a:r>
              <a:rPr lang="ko-KR" altLang="en-US" dirty="0"/>
              <a:t> 방식으로 변경하여 대부분의 </a:t>
            </a:r>
            <a:r>
              <a:rPr lang="en-US" altLang="ko-KR" dirty="0"/>
              <a:t>CICD </a:t>
            </a:r>
            <a:r>
              <a:rPr lang="ko-KR" altLang="en-US" dirty="0"/>
              <a:t>의 공통 부분을 한 개의 파일만 관리하면 되도록 변경함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deploy server </a:t>
            </a:r>
            <a:r>
              <a:rPr lang="ko-KR" altLang="en-US" dirty="0"/>
              <a:t>를 직접 개발하여 동시 </a:t>
            </a:r>
            <a:r>
              <a:rPr lang="en-US" altLang="ko-KR" dirty="0"/>
              <a:t>commit push </a:t>
            </a:r>
            <a:r>
              <a:rPr lang="ko-KR" altLang="en-US" dirty="0"/>
              <a:t>에 따른 배포 실패를 해결했고</a:t>
            </a:r>
            <a:r>
              <a:rPr lang="en-US" altLang="ko-KR" dirty="0"/>
              <a:t>, 3</a:t>
            </a:r>
            <a:r>
              <a:rPr lang="ko-KR" altLang="en-US" dirty="0"/>
              <a:t>분 간격으로 </a:t>
            </a:r>
            <a:r>
              <a:rPr lang="en-US" altLang="ko-KR" dirty="0"/>
              <a:t>sync </a:t>
            </a:r>
            <a:r>
              <a:rPr lang="ko-KR" altLang="en-US" dirty="0"/>
              <a:t>되던 부분을 </a:t>
            </a:r>
            <a:r>
              <a:rPr lang="en-US" altLang="ko-KR" dirty="0" err="1"/>
              <a:t>argocd</a:t>
            </a:r>
            <a:r>
              <a:rPr lang="en-US" altLang="ko-KR" dirty="0"/>
              <a:t> server </a:t>
            </a:r>
            <a:r>
              <a:rPr lang="ko-KR" altLang="en-US" dirty="0"/>
              <a:t>의 </a:t>
            </a:r>
            <a:r>
              <a:rPr lang="en-US" altLang="ko-KR" dirty="0" err="1"/>
              <a:t>api</a:t>
            </a:r>
            <a:r>
              <a:rPr lang="ko-KR" altLang="en-US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통해 즉시 배포되도록 변경함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B38CAA-813E-6DFC-EF9D-FF539E18D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7" y="1436869"/>
            <a:ext cx="7985760" cy="440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96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37A30-D6E3-7D05-EFCE-89106287C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5569D9-E004-2D77-A697-058BEAB73729}"/>
              </a:ext>
            </a:extLst>
          </p:cNvPr>
          <p:cNvSpPr txBox="1"/>
          <p:nvPr/>
        </p:nvSpPr>
        <p:spPr>
          <a:xfrm>
            <a:off x="600890" y="522513"/>
            <a:ext cx="5701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3. </a:t>
            </a:r>
            <a:r>
              <a:rPr lang="ko-KR" altLang="en-US" sz="2400" b="1" dirty="0">
                <a:latin typeface="+mj-ea"/>
                <a:ea typeface="+mj-ea"/>
              </a:rPr>
              <a:t>모든 인프라 코드화</a:t>
            </a:r>
            <a:r>
              <a:rPr lang="en-US" altLang="ko-KR" sz="2400" b="1" dirty="0">
                <a:latin typeface="+mj-ea"/>
                <a:ea typeface="+mj-ea"/>
              </a:rPr>
              <a:t>, </a:t>
            </a:r>
            <a:r>
              <a:rPr lang="ko-KR" altLang="en-US" sz="2400" b="1" dirty="0">
                <a:latin typeface="+mj-ea"/>
                <a:ea typeface="+mj-ea"/>
              </a:rPr>
              <a:t>구조 설계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721C3-AE68-D72C-1048-EADE0EBC0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C4BB-C4BB-4CE1-B609-FF44C1BF170E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90983F-7FF2-DF95-85BD-8B24B7D6D510}"/>
              </a:ext>
            </a:extLst>
          </p:cNvPr>
          <p:cNvSpPr txBox="1"/>
          <p:nvPr/>
        </p:nvSpPr>
        <p:spPr>
          <a:xfrm>
            <a:off x="7193280" y="2072967"/>
            <a:ext cx="46149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GitOps</a:t>
            </a:r>
            <a:r>
              <a:rPr lang="en-US" altLang="ko-KR" b="1" dirty="0"/>
              <a:t> </a:t>
            </a:r>
            <a:r>
              <a:rPr lang="ko-KR" altLang="en-US" b="1" dirty="0"/>
              <a:t>및 사내 서비스 </a:t>
            </a:r>
            <a:r>
              <a:rPr lang="en-US" altLang="ko-KR" b="1" dirty="0" err="1"/>
              <a:t>kustomize</a:t>
            </a:r>
            <a:r>
              <a:rPr lang="en-US" altLang="ko-KR" b="1" dirty="0"/>
              <a:t> </a:t>
            </a:r>
            <a:r>
              <a:rPr lang="ko-KR" altLang="en-US" b="1" dirty="0"/>
              <a:t>로 변경</a:t>
            </a:r>
          </a:p>
          <a:p>
            <a:endParaRPr lang="en-US" altLang="ko-KR" dirty="0"/>
          </a:p>
          <a:p>
            <a:r>
              <a:rPr lang="ko-KR" altLang="en-US" dirty="0"/>
              <a:t>이전 회사에서</a:t>
            </a:r>
            <a:r>
              <a:rPr lang="en-US" altLang="ko-KR" dirty="0"/>
              <a:t> </a:t>
            </a:r>
            <a:r>
              <a:rPr lang="ko-KR" altLang="en-US" dirty="0"/>
              <a:t>코드로 관리 안되던 부분은 신규 </a:t>
            </a:r>
            <a:r>
              <a:rPr lang="ko-KR" altLang="en-US" dirty="0" err="1"/>
              <a:t>입사자</a:t>
            </a:r>
            <a:r>
              <a:rPr lang="ko-KR" altLang="en-US" dirty="0"/>
              <a:t> 입장에서 파악하기 어려웠던 점을 생각해 모든 인프라를 코드로 관리하는 </a:t>
            </a:r>
            <a:r>
              <a:rPr lang="en-US" altLang="ko-KR" dirty="0" err="1"/>
              <a:t>GitOps</a:t>
            </a:r>
            <a:r>
              <a:rPr lang="en-US" altLang="ko-KR" dirty="0"/>
              <a:t> </a:t>
            </a:r>
            <a:r>
              <a:rPr lang="ko-KR" altLang="en-US" dirty="0"/>
              <a:t>문화를 정착시킴</a:t>
            </a:r>
            <a:r>
              <a:rPr lang="en-US" altLang="ko-KR" dirty="0"/>
              <a:t>.(</a:t>
            </a:r>
            <a:r>
              <a:rPr lang="ko-KR" altLang="en-US" dirty="0"/>
              <a:t>발주한 물품들을 장부에 적어 관리하듯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또한</a:t>
            </a:r>
            <a:r>
              <a:rPr lang="en-US" altLang="ko-KR" dirty="0"/>
              <a:t>, helm chart </a:t>
            </a:r>
            <a:r>
              <a:rPr lang="ko-KR" altLang="en-US" dirty="0"/>
              <a:t>의 러닝 커브가 있는 반면 팀원 사용의 개개인의 편차가 있고</a:t>
            </a:r>
            <a:r>
              <a:rPr lang="en-US" altLang="ko-KR" dirty="0"/>
              <a:t>, </a:t>
            </a:r>
            <a:r>
              <a:rPr lang="ko-KR" altLang="en-US" dirty="0" err="1"/>
              <a:t>탬플릿</a:t>
            </a:r>
            <a:r>
              <a:rPr lang="ko-KR" altLang="en-US" dirty="0"/>
              <a:t> 수정 시에 다른 환경 또한 영향을 </a:t>
            </a:r>
            <a:r>
              <a:rPr lang="ko-KR" altLang="en-US" dirty="0" err="1"/>
              <a:t>받는점이</a:t>
            </a:r>
            <a:r>
              <a:rPr lang="ko-KR" altLang="en-US" dirty="0"/>
              <a:t> </a:t>
            </a:r>
            <a:r>
              <a:rPr lang="ko-KR" altLang="en-US" dirty="0" err="1"/>
              <a:t>안좋다고</a:t>
            </a:r>
            <a:r>
              <a:rPr lang="ko-KR" altLang="en-US" dirty="0"/>
              <a:t> 판단</a:t>
            </a:r>
            <a:r>
              <a:rPr lang="en-US" altLang="ko-KR" dirty="0"/>
              <a:t>, helm chart </a:t>
            </a:r>
            <a:r>
              <a:rPr lang="ko-KR" altLang="en-US" dirty="0"/>
              <a:t>로 배포되던 사내 서비스를 </a:t>
            </a:r>
            <a:r>
              <a:rPr lang="en-US" altLang="ko-KR" dirty="0" err="1"/>
              <a:t>kustomize</a:t>
            </a:r>
            <a:r>
              <a:rPr lang="en-US" altLang="ko-KR" dirty="0"/>
              <a:t> </a:t>
            </a:r>
            <a:r>
              <a:rPr lang="ko-KR" altLang="en-US" dirty="0"/>
              <a:t>로 변경하여 관리가 유용하도록 변경함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9E724BF-E0AF-E350-0258-72F708441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78" y="1066855"/>
            <a:ext cx="1807583" cy="55952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381EE68-CB42-F5FF-780E-A8D48EE67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061" y="1180066"/>
            <a:ext cx="2066714" cy="548204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8D7F57F-16FB-F794-0A1C-A29631944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1715" y="1467260"/>
            <a:ext cx="2909278" cy="518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60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418EA-B496-38A6-51A0-09143EB20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14F55C-4EC5-5C1B-AECB-4CEBE5DDDAC6}"/>
              </a:ext>
            </a:extLst>
          </p:cNvPr>
          <p:cNvSpPr txBox="1"/>
          <p:nvPr/>
        </p:nvSpPr>
        <p:spPr>
          <a:xfrm>
            <a:off x="600890" y="522513"/>
            <a:ext cx="5701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4. </a:t>
            </a:r>
            <a:r>
              <a:rPr lang="ko-KR" altLang="en-US" sz="2400" b="1" dirty="0">
                <a:latin typeface="+mj-ea"/>
                <a:ea typeface="+mj-ea"/>
              </a:rPr>
              <a:t>오픈소스 검토 및 도입</a:t>
            </a:r>
            <a:r>
              <a:rPr lang="en-US" altLang="ko-KR" sz="2400" b="1" dirty="0">
                <a:latin typeface="+mj-ea"/>
                <a:ea typeface="+mj-ea"/>
              </a:rPr>
              <a:t>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908F90E-BCE2-83EB-AE2F-20896DE3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C4BB-C4BB-4CE1-B609-FF44C1BF170E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D5B94-0EA8-6B21-E7EC-3EC090475489}"/>
              </a:ext>
            </a:extLst>
          </p:cNvPr>
          <p:cNvSpPr txBox="1"/>
          <p:nvPr/>
        </p:nvSpPr>
        <p:spPr>
          <a:xfrm>
            <a:off x="7417373" y="984178"/>
            <a:ext cx="41356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여러가지 오픈소스 검토 및 도입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dirty="0"/>
              <a:t>기능 확인</a:t>
            </a:r>
            <a:r>
              <a:rPr lang="en-US" altLang="ko-KR" dirty="0"/>
              <a:t>, </a:t>
            </a:r>
            <a:r>
              <a:rPr lang="ko-KR" altLang="en-US" dirty="0"/>
              <a:t>라이선스 확인</a:t>
            </a:r>
            <a:r>
              <a:rPr lang="en-US" altLang="ko-KR" dirty="0"/>
              <a:t>, </a:t>
            </a:r>
            <a:r>
              <a:rPr lang="ko-KR" altLang="en-US" dirty="0"/>
              <a:t>문서 정독</a:t>
            </a:r>
            <a:r>
              <a:rPr lang="en-US" altLang="ko-KR" dirty="0"/>
              <a:t>, </a:t>
            </a:r>
            <a:r>
              <a:rPr lang="ko-KR" altLang="en-US" dirty="0"/>
              <a:t>고가용성을 고려한 설정</a:t>
            </a:r>
            <a:r>
              <a:rPr lang="en-US" altLang="ko-KR" dirty="0"/>
              <a:t>, </a:t>
            </a:r>
            <a:r>
              <a:rPr lang="ko-KR" altLang="en-US" dirty="0"/>
              <a:t>설치</a:t>
            </a:r>
            <a:r>
              <a:rPr lang="en-US" altLang="ko-KR" dirty="0"/>
              <a:t>, </a:t>
            </a:r>
            <a:r>
              <a:rPr lang="ko-KR" altLang="en-US" dirty="0"/>
              <a:t>테스트</a:t>
            </a:r>
            <a:r>
              <a:rPr lang="en-US" altLang="ko-KR" dirty="0"/>
              <a:t>, </a:t>
            </a:r>
            <a:r>
              <a:rPr lang="ko-KR" altLang="en-US" dirty="0"/>
              <a:t>테스트에 따른 설정 변경</a:t>
            </a:r>
            <a:r>
              <a:rPr lang="en-US" altLang="ko-KR" dirty="0"/>
              <a:t>, dev, staging </a:t>
            </a:r>
            <a:r>
              <a:rPr lang="ko-KR" altLang="en-US" dirty="0"/>
              <a:t>에서 사용 기간을 거쳐 운영 도입 등의 절차를 통해 유용한 기능을 가진 여러 오픈소스를 도입함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자동화</a:t>
            </a:r>
            <a:r>
              <a:rPr lang="en-US" altLang="ko-KR" dirty="0"/>
              <a:t>: external-</a:t>
            </a:r>
            <a:r>
              <a:rPr lang="en-US" altLang="ko-KR" dirty="0" err="1"/>
              <a:t>dns</a:t>
            </a:r>
            <a:r>
              <a:rPr lang="en-US" altLang="ko-KR" dirty="0"/>
              <a:t>, external-secrets, reloader, cert-manager, </a:t>
            </a:r>
            <a:r>
              <a:rPr lang="en-US" altLang="ko-KR" dirty="0" err="1"/>
              <a:t>crossplane</a:t>
            </a:r>
            <a:r>
              <a:rPr lang="en-US" altLang="ko-KR" dirty="0"/>
              <a:t>, registry-creds</a:t>
            </a:r>
          </a:p>
          <a:p>
            <a:endParaRPr lang="en-US" altLang="ko-KR" dirty="0"/>
          </a:p>
          <a:p>
            <a:r>
              <a:rPr lang="ko-KR" altLang="en-US" dirty="0"/>
              <a:t>프록시</a:t>
            </a:r>
            <a:r>
              <a:rPr lang="en-US" altLang="ko-KR" dirty="0"/>
              <a:t>: contour</a:t>
            </a:r>
          </a:p>
          <a:p>
            <a:endParaRPr lang="en-US" altLang="ko-KR" dirty="0"/>
          </a:p>
          <a:p>
            <a:r>
              <a:rPr lang="ko-KR" altLang="en-US" dirty="0" err="1"/>
              <a:t>업무툴</a:t>
            </a:r>
            <a:r>
              <a:rPr lang="en-US" altLang="ko-KR" dirty="0"/>
              <a:t>: </a:t>
            </a:r>
            <a:r>
              <a:rPr lang="en-US" altLang="ko-KR" dirty="0" err="1"/>
              <a:t>colanode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방화벽</a:t>
            </a:r>
            <a:r>
              <a:rPr lang="en-US" altLang="ko-KR" dirty="0"/>
              <a:t>: </a:t>
            </a:r>
            <a:r>
              <a:rPr lang="en-US" altLang="ko-KR" dirty="0" err="1"/>
              <a:t>oauth</a:t>
            </a:r>
            <a:r>
              <a:rPr lang="en-US" altLang="ko-KR" dirty="0"/>
              <a:t>-proxy, </a:t>
            </a:r>
            <a:r>
              <a:rPr lang="en-US" altLang="ko-KR" dirty="0" err="1"/>
              <a:t>bunkerweb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</p:txBody>
      </p:sp>
      <p:pic>
        <p:nvPicPr>
          <p:cNvPr id="1026" name="Picture 2" descr="ExternalDNS">
            <a:extLst>
              <a:ext uri="{FF2B5EF4-FFF2-40B4-BE49-F238E27FC236}">
                <a16:creationId xmlns:a16="http://schemas.microsoft.com/office/drawing/2014/main" id="{5ADC51B6-8D0A-F3B8-A431-E05645C61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52" y="984178"/>
            <a:ext cx="2071092" cy="207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69E3AC9-1F1B-9DA2-EA5D-ADEEE677B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282" y="1253626"/>
            <a:ext cx="2514600" cy="466725"/>
          </a:xfrm>
          <a:prstGeom prst="rect">
            <a:avLst/>
          </a:prstGeom>
        </p:spPr>
      </p:pic>
      <p:pic>
        <p:nvPicPr>
          <p:cNvPr id="1028" name="Picture 4" descr="cert-manager project logo">
            <a:extLst>
              <a:ext uri="{FF2B5EF4-FFF2-40B4-BE49-F238E27FC236}">
                <a16:creationId xmlns:a16="http://schemas.microsoft.com/office/drawing/2014/main" id="{3411F09E-A72D-3F19-D337-3A08F183D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02" y="3155446"/>
            <a:ext cx="1291692" cy="129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oader">
            <a:extLst>
              <a:ext uri="{FF2B5EF4-FFF2-40B4-BE49-F238E27FC236}">
                <a16:creationId xmlns:a16="http://schemas.microsoft.com/office/drawing/2014/main" id="{0C7AE41F-9805-6BA2-87EC-F1ED825BD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391" y="1989799"/>
            <a:ext cx="1515833" cy="151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D024A46-8072-D07A-763F-65DCB6180D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6224" y="2020443"/>
            <a:ext cx="2733675" cy="342900"/>
          </a:xfrm>
          <a:prstGeom prst="rect">
            <a:avLst/>
          </a:prstGeom>
        </p:spPr>
      </p:pic>
      <p:pic>
        <p:nvPicPr>
          <p:cNvPr id="1034" name="Picture 10" descr="Crossplane on AWS: A Hands-On Guide from Beginner to Cloud Hero | by  Mohamed ElEmam | Mar, 2025 | FAUN — Developer Community 🐾">
            <a:extLst>
              <a:ext uri="{FF2B5EF4-FFF2-40B4-BE49-F238E27FC236}">
                <a16:creationId xmlns:a16="http://schemas.microsoft.com/office/drawing/2014/main" id="{09E420AA-9213-AA7C-7969-289A250B3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237" y="2742084"/>
            <a:ext cx="2589524" cy="55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unkerWeb - The open-source Web Application Firewall (WAF)">
            <a:extLst>
              <a:ext uri="{FF2B5EF4-FFF2-40B4-BE49-F238E27FC236}">
                <a16:creationId xmlns:a16="http://schemas.microsoft.com/office/drawing/2014/main" id="{43BD1C83-2EE8-7D62-E8F7-FD62A5CB6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02" y="5214867"/>
            <a:ext cx="2353849" cy="65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5DDC12C-3A31-671B-3B0B-5033B1B03D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45294" y="3632394"/>
            <a:ext cx="2486025" cy="5715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66D0B4B-CA85-1D7B-227D-2AAF6C1149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70159" y="4578171"/>
            <a:ext cx="1457325" cy="590550"/>
          </a:xfrm>
          <a:prstGeom prst="rect">
            <a:avLst/>
          </a:prstGeom>
        </p:spPr>
      </p:pic>
      <p:pic>
        <p:nvPicPr>
          <p:cNvPr id="1042" name="Picture 18" descr="Contour">
            <a:extLst>
              <a:ext uri="{FF2B5EF4-FFF2-40B4-BE49-F238E27FC236}">
                <a16:creationId xmlns:a16="http://schemas.microsoft.com/office/drawing/2014/main" id="{9C503804-03A2-D515-B12C-5AB4FDED3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040" y="5457784"/>
            <a:ext cx="2137134" cy="69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Welcome | OAuth2 Proxy">
            <a:extLst>
              <a:ext uri="{FF2B5EF4-FFF2-40B4-BE49-F238E27FC236}">
                <a16:creationId xmlns:a16="http://schemas.microsoft.com/office/drawing/2014/main" id="{C50FAFD1-B1B4-B56C-DC37-04889A2FD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902" y="3876629"/>
            <a:ext cx="2110997" cy="103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076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1095</TotalTime>
  <Words>303</Words>
  <Application>Microsoft Office PowerPoint</Application>
  <PresentationFormat>와이드스크린</PresentationFormat>
  <Paragraphs>32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운영 경력 기술서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병찬 최</dc:creator>
  <cp:lastModifiedBy>병찬 최</cp:lastModifiedBy>
  <cp:revision>46</cp:revision>
  <dcterms:created xsi:type="dcterms:W3CDTF">2024-10-19T06:22:12Z</dcterms:created>
  <dcterms:modified xsi:type="dcterms:W3CDTF">2025-05-12T16:19:05Z</dcterms:modified>
</cp:coreProperties>
</file>