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5" r:id="rId3"/>
  </p:sldMasterIdLst>
  <p:notesMasterIdLst>
    <p:notesMasterId r:id="rId9"/>
  </p:notesMasterIdLst>
  <p:handoutMasterIdLst>
    <p:handoutMasterId r:id="rId10"/>
  </p:handoutMasterIdLst>
  <p:sldIdLst>
    <p:sldId id="677" r:id="rId4"/>
    <p:sldId id="678" r:id="rId5"/>
    <p:sldId id="679" r:id="rId6"/>
    <p:sldId id="723" r:id="rId7"/>
    <p:sldId id="724" r:id="rId8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2" autoAdjust="0"/>
    <p:restoredTop sz="93440" autoAdjust="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2E65F-D145-49D1-85DB-B68BF57CE9C8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E2EA0-83D6-4251-9687-80CDEF55FC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24DEF-8775-4B83-9E40-C12CEEEE3D29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8211A-A03E-45A7-B722-4AF7F0D20D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7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포도주를 전문적으로 관리</a:t>
            </a:r>
            <a:r>
              <a:rPr lang="en-US" altLang="ko-KR"/>
              <a:t>,</a:t>
            </a:r>
            <a:r>
              <a:rPr lang="ko-KR" altLang="en-US"/>
              <a:t>추천 등 서비스하는 사람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E8434-9CE6-4B13-9D4B-73957E8B6C7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77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E8434-9CE6-4B13-9D4B-73957E8B6C7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2E8434-9CE6-4B13-9D4B-73957E8B6C7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79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EC72-7B3C-4B88-B0F9-E5B6A7415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E8F26-EE04-4D8C-BC92-17A79C54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488DB-1493-4FDF-9086-E92A6897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B2B8B-3A57-44C8-88DE-71730A3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F592D-E6A4-4CA8-AE5B-26CB9927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65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1590F-2CD9-4DBC-978F-4F7FF719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4767C-34FA-4A74-84CF-754EBC65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9A17D-F43B-440E-8280-5415AE3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90D4A-1885-4417-BF62-16ECDCCD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3CEC8-C272-4525-8061-DCFA415C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5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2840B5-D588-4C18-9D56-3125F10B9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8C5162-DCBE-41E7-8606-461A98617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7D666-AB75-46A4-8475-E5A52152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0FB8B-0E0F-4E75-AB7B-2FD51B42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0BA9E-62A6-4D17-AF60-B566A23A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0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6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219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238450" y="3127388"/>
            <a:ext cx="8183286" cy="2359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1" b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r>
              <a:rPr lang="en-GB" altLang="zh-TW"/>
              <a:t>Click to edit Master subtitle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33688" y="1674477"/>
            <a:ext cx="8129302" cy="430887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72708" name="Line 4"/>
          <p:cNvSpPr>
            <a:spLocks noChangeShapeType="1"/>
          </p:cNvSpPr>
          <p:nvPr userDrawn="1"/>
        </p:nvSpPr>
        <p:spPr bwMode="ltGray">
          <a:xfrm flipV="1">
            <a:off x="1217815" y="2168525"/>
            <a:ext cx="81626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 sz="180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9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62F8-EB20-44DF-9765-53598A9B510B}" type="datetime1">
              <a:rPr lang="ko-KR" altLang="en-US" smtClean="0">
                <a:solidFill>
                  <a:prstClr val="black"/>
                </a:solidFill>
              </a:rPr>
              <a:pPr/>
              <a:t>2022-08-19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7C93-62DD-4BF7-9E90-9D266EFBBBF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6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74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42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238449" y="3127384"/>
            <a:ext cx="8183286" cy="2359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="0">
                <a:solidFill>
                  <a:srgbClr val="00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r>
              <a:rPr lang="en-GB" altLang="zh-TW"/>
              <a:t>Click to edit Master subtitle style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33686" y="1676400"/>
            <a:ext cx="8129302" cy="427038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72708" name="Line 4"/>
          <p:cNvSpPr>
            <a:spLocks noChangeShapeType="1"/>
          </p:cNvSpPr>
          <p:nvPr userDrawn="1"/>
        </p:nvSpPr>
        <p:spPr bwMode="ltGray">
          <a:xfrm flipV="1">
            <a:off x="1217814" y="2168525"/>
            <a:ext cx="816264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71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62F8-EB20-44DF-9765-53598A9B510B}" type="datetime1">
              <a:rPr lang="ko-KR" altLang="en-US" smtClean="0">
                <a:solidFill>
                  <a:prstClr val="black"/>
                </a:solidFill>
              </a:rPr>
              <a:pPr/>
              <a:t>2022-08-19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7C93-62DD-4BF7-9E90-9D266EFBBBF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377BF-8150-4335-BA69-9245A124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43B31-0FA9-46EA-BDE7-B772B769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C280-0522-4793-AC35-811951F9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004C9-05EF-44DE-9112-FBAEA4F0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CB2D3-F13B-4C14-93E3-6A0FC32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1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8ABE6-4088-4E87-A0D3-640E0EB3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7431A-6A70-42B0-BDEE-99703FEF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6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F5EEA-7909-4D8D-9CC5-59346A62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FED82-6E8F-4ADD-A3E0-BDDF8C04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FA159-1D20-4893-9A58-50BE6936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8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8059-7810-401B-BC0E-848901E0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0AC41-1A7E-4AAD-AB82-985380BF9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ECCC87-6C69-4428-9343-D0735A39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19A12-9A47-4C16-AACD-BF29CB8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98FC3-3BDA-4AB2-A357-F217FAE3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70410-4F0B-4330-9D35-25379061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9C8D3-45ED-4CCB-9BFF-E28729DA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414E9-8827-4CEE-9111-23E34736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D95B6-425F-4C90-AA5F-F1E426BB1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0E3E61-7637-416C-9BF6-5E6FED4DA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084C4-67B1-4140-8079-8E2C0EC6D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0F47F-172F-41A5-BCC0-8E0D93D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D8DDF8-AAAB-41B7-9842-74B230AE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B0720B-1179-43B2-8648-57624FCB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5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08551-426A-4A5E-873C-C345E974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D97EE9-D293-4E1D-8D58-2883826D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AD037-7D3E-4E70-88E0-C05EB73E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77BEC-AACD-46D7-88C5-AFF5A82A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5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A11D56-A28E-45FE-AC42-53D4C1E1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DBC677-0669-4C0B-AC55-5A0A2D8E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3D7AF9-EE34-41F9-9907-918663A9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0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858B8-7CE3-4958-A1A6-28AB851D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09318-FF4D-4627-91DC-3941ACF2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B4C37-083B-4D15-BAD7-9FBC0EE3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0F0CA-D632-4051-A634-1DBF5981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CF227-C7F6-4123-8026-9E846AF8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0DBEDC-95D0-453C-A4C1-C76126E3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3EC78-D5A3-4691-9948-BFBAD547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000D91-D56E-4F2F-A78F-D30A3F4C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1" y="987428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6D6BFB-CD3F-4060-8306-B4B75B482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9FED4-DC33-4188-8842-09D1443E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2E6E6-E342-4489-BD94-9A605C16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28DFD-14E9-40D3-8401-D039B532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7620EE-B132-4F50-997D-9B68381D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A9D54-6ED7-4B44-B82C-E71B1DA46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4AC4B-04D3-4B2F-9A10-C9FA06E1B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0269-1067-45D7-8BA0-2C978F8DCDC3}" type="datetimeFigureOut">
              <a:rPr lang="ko-KR" altLang="en-US" smtClean="0"/>
              <a:pPr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95F11-43BC-41D0-AC31-5AEC9EE10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3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8B052-1FBE-41C7-A8EC-2387CB3F5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8CCA3-2836-444E-80BE-9C2DDF1C8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7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7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70" eaLnBrk="1" latinLnBrk="1" hangingPunct="1"/>
            <a:r>
              <a:rPr kumimoji="1" lang="en-US" sz="1401" b="1" dirty="0">
                <a:solidFill>
                  <a:srgbClr val="000000"/>
                </a:solidFill>
                <a:ea typeface="맑은 고딕" pitchFamily="50" charset="-127"/>
                <a:cs typeface="+mn-cs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8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9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1" descr="PPT-A3.jp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0" r:id="rId5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39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74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413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49" algn="l" rtl="0" fontAlgn="base" latinLnBrk="1">
        <a:spcBef>
          <a:spcPct val="0"/>
        </a:spcBef>
        <a:spcAft>
          <a:spcPct val="0"/>
        </a:spcAft>
        <a:defRPr kumimoji="1" sz="1401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406" indent="-342406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26" indent="-224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1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85" indent="-226259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1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50" indent="-227767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524" indent="-227767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78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9014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152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288" indent="-228568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1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39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74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3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9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7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3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61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7" algn="l" defTabSz="914274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nStamp_ID_3" hidden="1"/>
          <p:cNvSpPr/>
          <p:nvPr userDrawn="1">
            <p:custDataLst>
              <p:tags r:id="rId5"/>
            </p:custDataLst>
          </p:nvPr>
        </p:nvSpPr>
        <p:spPr bwMode="gray">
          <a:xfrm>
            <a:off x="8959850" y="1518443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5399" rIns="0" bIns="25399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 defTabSz="914347" eaLnBrk="1" latinLnBrk="1" hangingPunct="1"/>
            <a:r>
              <a:rPr kumimoji="1" lang="en-US" sz="1400" b="1" dirty="0">
                <a:solidFill>
                  <a:srgbClr val="000000"/>
                </a:solidFill>
                <a:ea typeface="맑은 고딕" pitchFamily="50" charset="-127"/>
                <a:cs typeface="+mn-cs"/>
              </a:rPr>
              <a:t>MASTER STAMP</a:t>
            </a:r>
          </a:p>
        </p:txBody>
      </p:sp>
      <p:cxnSp>
        <p:nvCxnSpPr>
          <p:cNvPr id="4" name="AcnStpConnector_ID_4" hidden="1"/>
          <p:cNvCxnSpPr>
            <a:stCxn id="3" idx="2"/>
            <a:endCxn id="3" idx="0"/>
          </p:cNvCxnSpPr>
          <p:nvPr userDrawn="1">
            <p:custDataLst>
              <p:tags r:id="rId6"/>
            </p:custDataLst>
          </p:nvPr>
        </p:nvCxnSpPr>
        <p:spPr bwMode="gray">
          <a:xfrm rot="5400000" flipH="1" flipV="1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AcnStpConnector_ID_5" hidden="1"/>
          <p:cNvCxnSpPr>
            <a:stCxn id="3" idx="4"/>
            <a:endCxn id="3" idx="6"/>
          </p:cNvCxnSpPr>
          <p:nvPr userDrawn="1">
            <p:custDataLst>
              <p:tags r:id="rId7"/>
            </p:custDataLst>
          </p:nvPr>
        </p:nvCxnSpPr>
        <p:spPr bwMode="gray">
          <a:xfrm rot="5400000">
            <a:off x="8959850" y="1518444"/>
            <a:ext cx="158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1" descr="PPT-A3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906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+mn-ea"/>
          <a:ea typeface="+mn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457127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6pPr>
      <a:lvl7pPr marL="914251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7pPr>
      <a:lvl8pPr marL="1371378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8pPr>
      <a:lvl9pPr marL="1828503" algn="l" rtl="0" fontAlgn="base" latinLnBrk="1"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맑은 고딕" pitchFamily="50" charset="-127"/>
          <a:ea typeface="맑은 고딕" pitchFamily="50" charset="-127"/>
          <a:cs typeface="Arial" charset="0"/>
        </a:defRPr>
      </a:lvl9pPr>
    </p:titleStyle>
    <p:bodyStyle>
      <a:lvl1pPr marL="342397" indent="-342397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kumimoji="1" sz="1600" b="1">
          <a:solidFill>
            <a:srgbClr val="000000"/>
          </a:solidFill>
          <a:latin typeface="+mn-ea"/>
          <a:ea typeface="+mn-ea"/>
          <a:cs typeface="+mn-cs"/>
        </a:defRPr>
      </a:lvl1pPr>
      <a:lvl2pPr marL="669709" indent="-224745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2pPr>
      <a:lvl3pPr marL="1075458" indent="-22625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kumimoji="1" sz="1400">
          <a:solidFill>
            <a:srgbClr val="000000"/>
          </a:solidFill>
          <a:latin typeface="Arial" charset="0"/>
          <a:ea typeface="굴림" pitchFamily="50" charset="-127"/>
          <a:cs typeface="+mn-cs"/>
        </a:defRPr>
      </a:lvl3pPr>
      <a:lvl4pPr marL="1482713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4pPr>
      <a:lvl5pPr marL="1891477" indent="-227761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5pPr>
      <a:lvl6pPr marL="2261821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6pPr>
      <a:lvl7pPr marL="2718946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7pPr>
      <a:lvl8pPr marL="3176072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8pPr>
      <a:lvl9pPr marL="3633198" indent="-228562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400">
          <a:solidFill>
            <a:schemeClr val="tx1"/>
          </a:solidFill>
          <a:latin typeface="Arial" charset="0"/>
          <a:ea typeface="굴림" pitchFamily="50" charset="-127"/>
          <a:cs typeface="+mn-cs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9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4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6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.bgfretail.com/franchise/understand_01.do?category=franchise&amp;depth2=1&amp;depth3=1&amp;sf=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01731" y="1279980"/>
            <a:ext cx="8604000" cy="8590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5pPr>
            <a:lvl6pPr marL="457139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6pPr>
            <a:lvl7pPr marL="914274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7pPr>
            <a:lvl8pPr marL="1371413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8pPr>
            <a:lvl9pPr marL="1828549" algn="l" rtl="0" fontAlgn="base" latinLnBrk="1">
              <a:spcBef>
                <a:spcPct val="0"/>
              </a:spcBef>
              <a:spcAft>
                <a:spcPct val="0"/>
              </a:spcAft>
              <a:defRPr kumimoji="1" sz="1401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defRPr>
            </a:lvl9pPr>
          </a:lstStyle>
          <a:p>
            <a:r>
              <a:rPr lang="ko-KR" altLang="en-US" sz="4000" dirty="0">
                <a:latin typeface="맑은 고딕" pitchFamily="50" charset="-127"/>
                <a:ea typeface="맑은 고딕" pitchFamily="50" charset="-127"/>
              </a:rPr>
              <a:t>프랜차이즈 편의점 매출 증대 </a:t>
            </a:r>
            <a:endParaRPr lang="en-US" altLang="ko-KR" sz="4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 descr="24시간 편의점들이 사라진다? &lt; 경제일반 &lt; 경제·과학 &lt; 기사본문 - 뉴스티앤티">
            <a:extLst>
              <a:ext uri="{FF2B5EF4-FFF2-40B4-BE49-F238E27FC236}">
                <a16:creationId xmlns:a16="http://schemas.microsoft.com/office/drawing/2014/main" id="{4CBA7A07-A8E5-BE0C-4F6A-1E146E02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366" y="2172173"/>
            <a:ext cx="5127626" cy="387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2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9283" y="871746"/>
            <a:ext cx="9657964" cy="5702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44000" rtlCol="0">
            <a:spAutoFit/>
          </a:bodyPr>
          <a:lstStyle/>
          <a:p>
            <a:pPr lv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dirty="0"/>
              <a:t> 프랜차이즈 편의점은 가맹본부와 가맹점이 공동투자 하고 상호 약정에 따라 이익을 배분하는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수익공유’ 사업이다</a:t>
            </a:r>
            <a:r>
              <a:rPr lang="en-US" altLang="ko-KR" sz="1400" dirty="0"/>
              <a:t>.   </a:t>
            </a:r>
            <a:r>
              <a:rPr lang="ko-KR" altLang="en-US" sz="1400" dirty="0"/>
              <a:t>가맹본부는 브랜드 사용권리 부여</a:t>
            </a:r>
            <a:r>
              <a:rPr lang="en-US" altLang="ko-KR" sz="1400" dirty="0"/>
              <a:t>,</a:t>
            </a:r>
            <a:r>
              <a:rPr lang="ko-KR" altLang="en-US" sz="1400" dirty="0"/>
              <a:t> 경영지도</a:t>
            </a:r>
            <a:r>
              <a:rPr lang="en-US" altLang="ko-KR" sz="1400" dirty="0"/>
              <a:t>, </a:t>
            </a:r>
            <a:r>
              <a:rPr lang="ko-KR" altLang="en-US" sz="1400" dirty="0"/>
              <a:t>초기 시설 투자 및 각종 장려금 지원 등에 대한 대가로 가맹수수료를 받는 방식으로 가맹점 점주는 초기 창업비 부담이 적은 비즈니스로</a:t>
            </a:r>
            <a:r>
              <a:rPr lang="en-US" altLang="ko-KR" sz="1400" dirty="0"/>
              <a:t>,</a:t>
            </a:r>
            <a:r>
              <a:rPr lang="ko-KR" altLang="en-US" sz="1400" dirty="0"/>
              <a:t> 퇴직자</a:t>
            </a:r>
            <a:r>
              <a:rPr lang="en-US" altLang="ko-KR" sz="1400" dirty="0"/>
              <a:t>,</a:t>
            </a:r>
            <a:r>
              <a:rPr lang="ko-KR" altLang="en-US" sz="1400" dirty="0"/>
              <a:t>주부는 물론이고 부업 목적으로 많은 직장인들도 참여하고 있어 경쟁이 매우 심한 업종이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 편의점은 </a:t>
            </a:r>
            <a:r>
              <a:rPr lang="ko-KR" altLang="en-US" sz="1400" b="1" dirty="0">
                <a:solidFill>
                  <a:srgbClr val="002060"/>
                </a:solidFill>
              </a:rPr>
              <a:t>생활인구와 유동인구에 따른 입지와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</a:rPr>
              <a:t>계절</a:t>
            </a:r>
            <a:r>
              <a:rPr lang="en-US" altLang="ko-KR" sz="1400" b="1" dirty="0">
                <a:solidFill>
                  <a:srgbClr val="002060"/>
                </a:solidFill>
              </a:rPr>
              <a:t>/</a:t>
            </a:r>
            <a:r>
              <a:rPr lang="ko-KR" altLang="en-US" sz="1400" b="1" dirty="0">
                <a:solidFill>
                  <a:srgbClr val="002060"/>
                </a:solidFill>
              </a:rPr>
              <a:t>기상</a:t>
            </a:r>
            <a:r>
              <a:rPr lang="en-US" altLang="ko-KR" sz="1400" b="1" dirty="0">
                <a:solidFill>
                  <a:srgbClr val="002060"/>
                </a:solidFill>
              </a:rPr>
              <a:t>/</a:t>
            </a:r>
            <a:r>
              <a:rPr lang="ko-KR" altLang="en-US" sz="1400" b="1" dirty="0">
                <a:solidFill>
                  <a:srgbClr val="002060"/>
                </a:solidFill>
              </a:rPr>
              <a:t>이벤트에 따른 상품 구색</a:t>
            </a:r>
            <a:r>
              <a:rPr lang="en-US" altLang="ko-KR" sz="1400" b="1" dirty="0">
                <a:solidFill>
                  <a:srgbClr val="002060"/>
                </a:solidFill>
              </a:rPr>
              <a:t>, </a:t>
            </a:r>
            <a:r>
              <a:rPr lang="ko-KR" altLang="en-US" sz="1400" b="1" dirty="0">
                <a:solidFill>
                  <a:srgbClr val="002060"/>
                </a:solidFill>
              </a:rPr>
              <a:t>경쟁 브랜드의 활동에 따라 매출 변동이 심해 </a:t>
            </a:r>
            <a:r>
              <a:rPr lang="ko-KR" altLang="en-US" sz="1400" dirty="0"/>
              <a:t>변화를 주시하고 적극적으로 대응하는 것이 비즈니스 성과에 매우 중요하다</a:t>
            </a:r>
            <a:r>
              <a:rPr lang="en-US" altLang="ko-KR" sz="1400" dirty="0"/>
              <a:t>.</a:t>
            </a:r>
          </a:p>
          <a:p>
            <a:pPr lv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000" dirty="0"/>
          </a:p>
          <a:p>
            <a:pPr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dirty="0">
                <a:latin typeface="Arial" charset="0"/>
              </a:rPr>
              <a:t> </a:t>
            </a:r>
            <a:r>
              <a:rPr lang="ko-KR" altLang="en-US" sz="1400" dirty="0">
                <a:latin typeface="Arial" charset="0"/>
              </a:rPr>
              <a:t>㈜</a:t>
            </a:r>
            <a:r>
              <a:rPr lang="en-US" altLang="ko-KR" sz="1400" dirty="0" err="1">
                <a:latin typeface="Arial" charset="0"/>
              </a:rPr>
              <a:t>Cx</a:t>
            </a:r>
            <a:r>
              <a:rPr lang="en-US" altLang="ko-KR" sz="1400" dirty="0">
                <a:latin typeface="Arial" charset="0"/>
              </a:rPr>
              <a:t> </a:t>
            </a:r>
            <a:r>
              <a:rPr lang="ko-KR" altLang="en-US" sz="1400" dirty="0">
                <a:latin typeface="Arial" charset="0"/>
              </a:rPr>
              <a:t>편의점은 젊은 층 유동인구가  많은 지역에 위치하고 있어 주요 고객은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대학생 중심의 젊은 층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(20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대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)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과 직장인으로 추정되는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30, 40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대이고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,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 남성 비율이 여성의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2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배</a:t>
            </a:r>
            <a:r>
              <a:rPr lang="ko-KR" altLang="en-US" sz="1400" dirty="0">
                <a:latin typeface="Arial" charset="0"/>
              </a:rPr>
              <a:t> 수준이다</a:t>
            </a:r>
            <a:r>
              <a:rPr lang="en-US" altLang="ko-KR" sz="1400" dirty="0">
                <a:latin typeface="Arial" charset="0"/>
              </a:rPr>
              <a:t>.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코로나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19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확산으로 인해 전국민이 긴장했던 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2020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년에는 마트 대신 편의점 중심의 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근거리 쇼핑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’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을 지향하는 현상으로 인해 타 브랜드나 타 지점 대비 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회 평균 지출금액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 매출액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(10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억 이상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등이 높아 우수한 지점으로 선정 되었다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그런데 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2021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년에는 점포 운영에 특별한 변화가 없었는데도 방문 </a:t>
            </a:r>
            <a:r>
              <a:rPr lang="ko-KR" altLang="en-US" sz="1400" dirty="0" err="1">
                <a:latin typeface="Arial" charset="0"/>
                <a:ea typeface="맑은 고딕" panose="020B0503020000020004" pitchFamily="50" charset="-127"/>
              </a:rPr>
              <a:t>고객수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구매건수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매출액의 증가율이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업계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평균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설문조사 기준 </a:t>
            </a:r>
            <a:r>
              <a:rPr lang="ko-KR" altLang="en-US" sz="1400" b="1" dirty="0" err="1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고객수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12%,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구매건수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11%,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매출액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16%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증가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보다 매우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낮았다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(</a:t>
            </a:r>
            <a:r>
              <a:rPr lang="ko-KR" altLang="en-US" sz="1400" b="1" dirty="0" err="1">
                <a:solidFill>
                  <a:srgbClr val="002060"/>
                </a:solidFill>
                <a:latin typeface="Arial" charset="0"/>
              </a:rPr>
              <a:t>고객수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8%,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구매건수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 9%,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매출액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10%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수준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).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ko-KR" altLang="en-US" sz="1400" b="1" dirty="0">
                <a:solidFill>
                  <a:srgbClr val="000099"/>
                </a:solidFill>
                <a:latin typeface="Arial" charset="0"/>
              </a:rPr>
              <a:t>특히 업계 평균을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상회했던 전년도 </a:t>
            </a:r>
            <a:r>
              <a:rPr lang="ko-KR" altLang="en-US" sz="1400" b="1" dirty="0" err="1">
                <a:solidFill>
                  <a:srgbClr val="002060"/>
                </a:solidFill>
                <a:latin typeface="Arial" charset="0"/>
              </a:rPr>
              <a:t>객단가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(1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회 평균 지출금액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)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가 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2021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년에 소폭 증가했지만 업계 평균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(7,589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원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)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에도 미치지 못해 </a:t>
            </a:r>
            <a:r>
              <a:rPr lang="ko-KR" altLang="en-US" sz="1400" dirty="0">
                <a:latin typeface="Arial" charset="0"/>
              </a:rPr>
              <a:t>점주와 가맹본부는 심각한 위기임을 감지하게 되었다</a:t>
            </a:r>
            <a:r>
              <a:rPr lang="en-US" altLang="ko-KR" sz="1400" dirty="0">
                <a:latin typeface="Arial" charset="0"/>
              </a:rPr>
              <a:t>.  </a:t>
            </a:r>
            <a:r>
              <a:rPr lang="ko-KR" altLang="en-US" sz="1400" dirty="0">
                <a:latin typeface="Arial" charset="0"/>
              </a:rPr>
              <a:t>즉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미흡한 매출지표와 낮은 객단가의 원인을 파악하여 개선안을 도출하고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,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 또한 업계에서 도입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/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확산하고 있는 날씨경영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,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온라인 앱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ko-KR" altLang="en-US" sz="1400" b="1" dirty="0" err="1">
                <a:solidFill>
                  <a:srgbClr val="002060"/>
                </a:solidFill>
                <a:latin typeface="Arial" charset="0"/>
              </a:rPr>
              <a:t>포켓앱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 등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)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연계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,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상품 구색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</a:rPr>
              <a:t>/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</a:rPr>
              <a:t>할인정책</a:t>
            </a:r>
            <a:r>
              <a:rPr lang="ko-KR" altLang="en-US" sz="1400" dirty="0">
                <a:latin typeface="Arial" charset="0"/>
              </a:rPr>
              <a:t> 등 전방위적 개선이 시급히 필요하다는 판단하였다</a:t>
            </a:r>
            <a:r>
              <a:rPr lang="en-US" altLang="ko-KR" sz="1400" dirty="0">
                <a:latin typeface="Arial" charset="0"/>
              </a:rPr>
              <a:t>. </a:t>
            </a:r>
          </a:p>
          <a:p>
            <a:pPr lv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dirty="0">
              <a:latin typeface="Arial" charset="0"/>
              <a:ea typeface="맑은 고딕" panose="020B0503020000020004" pitchFamily="50" charset="-127"/>
            </a:endParaRPr>
          </a:p>
          <a:p>
            <a:pPr lv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 그래서 가맹본부 분석팀은 점주와 협업하여 최근 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년간 판매 데이터를 활용하여 매출지표의 부진 원인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 고객 및 상품유형별 매출 패턴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기상정보 연계 매출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구매상품 패턴 분석 등을 실시하였다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.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8EF943-CCAB-4D2F-A989-B47329A8903A}"/>
              </a:ext>
            </a:extLst>
          </p:cNvPr>
          <p:cNvSpPr/>
          <p:nvPr/>
        </p:nvSpPr>
        <p:spPr>
          <a:xfrm>
            <a:off x="129283" y="116632"/>
            <a:ext cx="9647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프랜차이즈 편의점 매출 증대</a:t>
            </a:r>
            <a:r>
              <a:rPr lang="en-US" altLang="ko-KR" sz="20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비즈니스 상황</a:t>
            </a:r>
          </a:p>
        </p:txBody>
      </p:sp>
    </p:spTree>
    <p:extLst>
      <p:ext uri="{BB962C8B-B14F-4D97-AF65-F5344CB8AC3E}">
        <p14:creationId xmlns:p14="http://schemas.microsoft.com/office/powerpoint/2010/main" val="189011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8EF943-CCAB-4D2F-A989-B47329A8903A}"/>
              </a:ext>
            </a:extLst>
          </p:cNvPr>
          <p:cNvSpPr/>
          <p:nvPr/>
        </p:nvSpPr>
        <p:spPr>
          <a:xfrm>
            <a:off x="129283" y="116632"/>
            <a:ext cx="94951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24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고객관리 및 날씨경영을 통한 편의점 매출 증대</a:t>
            </a:r>
            <a:r>
              <a:rPr lang="en-US" altLang="ko-KR" sz="20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비즈니스 상황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0252" y="5607945"/>
            <a:ext cx="9394166" cy="101726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 eaLnBrk="0" fontAlgn="base" latinLnBrk="0" hangingPunct="0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점주와 본부 분석팀은 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Task Force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팀을 구성하여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 기 확인된 매출지표 저하 원인과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개선 기회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업계 경쟁환경 등을 고려한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문제정의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-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데이터 수집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-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분석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-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모델링 적용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절차로 프로젝트를 진행하고</a:t>
            </a:r>
            <a:b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</a:b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매출지표 개선 및 기상경영 적용방안을 작성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보고할 예정이다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</a:rPr>
              <a:t>.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</a:rPr>
              <a:t> </a:t>
            </a:r>
            <a:endParaRPr lang="en-US" altLang="ko-KR" sz="1600" b="1" dirty="0">
              <a:solidFill>
                <a:schemeClr val="bg1"/>
              </a:solidFill>
              <a:latin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252" y="937240"/>
            <a:ext cx="9394166" cy="4725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44000" rtlCol="0">
            <a:spAutoFit/>
          </a:bodyPr>
          <a:lstStyle/>
          <a:p>
            <a:pPr lv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" charset="0"/>
              </a:rPr>
              <a:t>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본부 </a:t>
            </a:r>
            <a:r>
              <a:rPr lang="ko-KR" altLang="en-US" sz="1400" dirty="0" err="1">
                <a:latin typeface="Arial" charset="0"/>
                <a:ea typeface="맑은 고딕" panose="020B0503020000020004" pitchFamily="50" charset="-127"/>
              </a:rPr>
              <a:t>분석팀</a:t>
            </a:r>
            <a:r>
              <a:rPr lang="ko-KR" altLang="en-US" sz="1400" dirty="0" err="1">
                <a:latin typeface="Arial" charset="0"/>
              </a:rPr>
              <a:t>는</a:t>
            </a:r>
            <a:r>
              <a:rPr lang="ko-KR" altLang="en-US" sz="1400" dirty="0">
                <a:latin typeface="Arial" charset="0"/>
              </a:rPr>
              <a:t>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최근 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년간 가맹점의 판매 데이터를 분석하여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업계 평균보다 낮은 매출지표의 원인 파악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고객 및 상품 </a:t>
            </a:r>
            <a:r>
              <a:rPr lang="ko-KR" altLang="en-US" sz="1400" b="1" dirty="0" err="1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특성별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 매출 패턴</a:t>
            </a:r>
            <a:r>
              <a:rPr lang="en-US" altLang="ko-KR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solidFill>
                  <a:srgbClr val="002060"/>
                </a:solidFill>
                <a:latin typeface="Arial" charset="0"/>
                <a:ea typeface="맑은 고딕" panose="020B0503020000020004" pitchFamily="50" charset="-127"/>
              </a:rPr>
              <a:t> 기상정보와 연계한 매출 증대 방안 </a:t>
            </a:r>
            <a:r>
              <a:rPr lang="ko-KR" altLang="en-US" sz="1400" dirty="0">
                <a:latin typeface="Arial" charset="0"/>
                <a:ea typeface="맑은 고딕" panose="020B0503020000020004" pitchFamily="50" charset="-127"/>
              </a:rPr>
              <a:t>등 몇가지 개선 기회를 발견하였다</a:t>
            </a:r>
            <a:r>
              <a:rPr lang="en-US" altLang="ko-KR" sz="1400" dirty="0">
                <a:latin typeface="Arial" charset="0"/>
                <a:ea typeface="맑은 고딕" panose="020B0503020000020004" pitchFamily="50" charset="-127"/>
              </a:rPr>
              <a:t>.</a:t>
            </a:r>
            <a:endParaRPr lang="en-US" altLang="ko-KR" sz="1400" dirty="0">
              <a:latin typeface="Arial" charset="0"/>
            </a:endParaRPr>
          </a:p>
          <a:p>
            <a:pPr lvl="0" eaLnBrk="0" fontAlgn="base" latinLnBrk="0" hangingPunct="0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 </a:t>
            </a:r>
            <a:r>
              <a:rPr lang="ko-KR" altLang="en-US" sz="1400" dirty="0">
                <a:latin typeface="Arial" charset="0"/>
              </a:rPr>
              <a:t>첫째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우선 매출의 추세 및 특성을 분석하여 매출지표의 하락 원인을 파악하고 개선방안을 도출해야 한다</a:t>
            </a:r>
            <a:r>
              <a:rPr lang="en-US" altLang="ko-KR" sz="1400" dirty="0">
                <a:latin typeface="Arial" charset="0"/>
              </a:rPr>
              <a:t>. </a:t>
            </a:r>
            <a:r>
              <a:rPr lang="ko-KR" altLang="en-US" sz="1400" dirty="0">
                <a:latin typeface="Arial" charset="0"/>
              </a:rPr>
              <a:t>특히</a:t>
            </a:r>
            <a:r>
              <a:rPr lang="en-US" altLang="ko-KR" sz="1400" dirty="0">
                <a:latin typeface="Arial" charset="0"/>
              </a:rPr>
              <a:t>,</a:t>
            </a:r>
            <a:r>
              <a:rPr lang="ko-KR" altLang="en-US" sz="1400" dirty="0">
                <a:latin typeface="Arial" charset="0"/>
              </a:rPr>
              <a:t> 특정 월</a:t>
            </a:r>
            <a:r>
              <a:rPr lang="en-US" altLang="ko-KR" sz="1400" dirty="0">
                <a:latin typeface="Arial" charset="0"/>
              </a:rPr>
              <a:t>/</a:t>
            </a:r>
            <a:r>
              <a:rPr lang="ko-KR" altLang="en-US" sz="1400" dirty="0">
                <a:latin typeface="Arial" charset="0"/>
              </a:rPr>
              <a:t>요일</a:t>
            </a:r>
            <a:r>
              <a:rPr lang="en-US" altLang="ko-KR" sz="1400" dirty="0">
                <a:latin typeface="Arial" charset="0"/>
              </a:rPr>
              <a:t>/</a:t>
            </a:r>
            <a:r>
              <a:rPr lang="ko-KR" altLang="en-US" sz="1400" dirty="0">
                <a:latin typeface="Arial" charset="0"/>
              </a:rPr>
              <a:t>시간대의 낮은 매출지표를 개선할 수 있는 방안도 검토해야 한다</a:t>
            </a:r>
            <a:r>
              <a:rPr lang="en-US" altLang="ko-KR" sz="1400" dirty="0">
                <a:latin typeface="Arial" charset="0"/>
              </a:rPr>
              <a:t>. </a:t>
            </a:r>
            <a:r>
              <a:rPr lang="ko-KR" altLang="en-US" sz="1400" dirty="0">
                <a:latin typeface="Arial" charset="0"/>
              </a:rPr>
              <a:t>즉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고객특성</a:t>
            </a:r>
            <a:r>
              <a:rPr lang="en-US" altLang="ko-KR" sz="1400" dirty="0">
                <a:latin typeface="Arial" charset="0"/>
              </a:rPr>
              <a:t>(</a:t>
            </a:r>
            <a:r>
              <a:rPr lang="ko-KR" altLang="en-US" sz="1400" dirty="0">
                <a:latin typeface="Arial" charset="0"/>
              </a:rPr>
              <a:t>성별</a:t>
            </a:r>
            <a:r>
              <a:rPr lang="en-US" altLang="ko-KR" sz="1400" dirty="0">
                <a:latin typeface="Arial" charset="0"/>
              </a:rPr>
              <a:t>,</a:t>
            </a:r>
            <a:r>
              <a:rPr lang="ko-KR" altLang="en-US" sz="1400" dirty="0">
                <a:latin typeface="Arial" charset="0"/>
              </a:rPr>
              <a:t>연령대</a:t>
            </a:r>
            <a:r>
              <a:rPr lang="en-US" altLang="ko-KR" sz="1400" dirty="0">
                <a:latin typeface="Arial" charset="0"/>
              </a:rPr>
              <a:t>) </a:t>
            </a:r>
            <a:r>
              <a:rPr lang="ko-KR" altLang="en-US" sz="1400" dirty="0">
                <a:latin typeface="Arial" charset="0"/>
              </a:rPr>
              <a:t>및 </a:t>
            </a:r>
            <a:r>
              <a:rPr lang="en-US" altLang="ko-KR" sz="1400" dirty="0">
                <a:latin typeface="Arial" charset="0"/>
              </a:rPr>
              <a:t> </a:t>
            </a:r>
            <a:r>
              <a:rPr lang="ko-KR" altLang="en-US" sz="1400" dirty="0">
                <a:latin typeface="Arial" charset="0"/>
              </a:rPr>
              <a:t>상품 유형</a:t>
            </a:r>
            <a:r>
              <a:rPr lang="en-US" altLang="ko-KR" sz="1400" dirty="0">
                <a:latin typeface="Arial" charset="0"/>
              </a:rPr>
              <a:t>(</a:t>
            </a:r>
            <a:r>
              <a:rPr lang="ko-KR" altLang="en-US" sz="1400" dirty="0">
                <a:latin typeface="Arial" charset="0"/>
              </a:rPr>
              <a:t>간편식사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음료 등</a:t>
            </a:r>
            <a:r>
              <a:rPr lang="en-US" altLang="ko-KR" sz="1400" dirty="0">
                <a:latin typeface="Arial" charset="0"/>
              </a:rPr>
              <a:t>) </a:t>
            </a:r>
            <a:r>
              <a:rPr lang="ko-KR" altLang="en-US" sz="1400" dirty="0">
                <a:latin typeface="Arial" charset="0"/>
              </a:rPr>
              <a:t>별 시계열적 매출 변화를 감지하고 대응할 수 있는 방안 마련이 중요하다</a:t>
            </a:r>
            <a:r>
              <a:rPr lang="en-US" altLang="ko-KR" sz="1400" dirty="0">
                <a:latin typeface="Arial" charset="0"/>
              </a:rPr>
              <a:t>.</a:t>
            </a:r>
          </a:p>
          <a:p>
            <a:pPr lvl="0" eaLnBrk="0" fontAlgn="base" latinLnBrk="0" hangingPunct="0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</a:pPr>
            <a:r>
              <a:rPr lang="ko-KR" altLang="en-US" sz="1400" dirty="0">
                <a:latin typeface="Arial" charset="0"/>
              </a:rPr>
              <a:t>둘째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다양한 특성을 고려한 상품 구매 패턴을 분석하여 침체된 매출지표를 개선할 구체적인 방안이 필요하다</a:t>
            </a:r>
            <a:r>
              <a:rPr lang="en-US" altLang="ko-KR" sz="1400" dirty="0">
                <a:latin typeface="Arial" charset="0"/>
              </a:rPr>
              <a:t>. </a:t>
            </a:r>
            <a:r>
              <a:rPr lang="ko-KR" altLang="en-US" sz="1400" dirty="0">
                <a:latin typeface="Arial" charset="0"/>
              </a:rPr>
              <a:t>즉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유사 특성을 가진 </a:t>
            </a:r>
            <a:r>
              <a:rPr lang="ko-KR" altLang="en-US" sz="1400" dirty="0" err="1">
                <a:latin typeface="Arial" charset="0"/>
              </a:rPr>
              <a:t>고객군</a:t>
            </a:r>
            <a:r>
              <a:rPr lang="ko-KR" altLang="en-US" sz="1400" dirty="0">
                <a:latin typeface="Arial" charset="0"/>
              </a:rPr>
              <a:t> 별  방문빈도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 err="1">
                <a:latin typeface="Arial" charset="0"/>
              </a:rPr>
              <a:t>객단가</a:t>
            </a:r>
            <a:r>
              <a:rPr lang="ko-KR" altLang="en-US" sz="1400" dirty="0">
                <a:latin typeface="Arial" charset="0"/>
              </a:rPr>
              <a:t> 차이의 원인을 확인하고 본사와 연계한 할인정책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상품 묶음 판매 등  개선기회를 도출해야 한다</a:t>
            </a:r>
            <a:r>
              <a:rPr lang="en-US" altLang="ko-KR" sz="1400" dirty="0">
                <a:latin typeface="Arial" charset="0"/>
              </a:rPr>
              <a:t>. </a:t>
            </a:r>
            <a:r>
              <a:rPr lang="ko-KR" altLang="en-US" sz="1400" dirty="0">
                <a:latin typeface="Arial" charset="0"/>
              </a:rPr>
              <a:t>또한 현재 한정적인 고객정보</a:t>
            </a:r>
            <a:r>
              <a:rPr lang="en-US" altLang="ko-KR" sz="1400" dirty="0">
                <a:latin typeface="Arial" charset="0"/>
              </a:rPr>
              <a:t>(</a:t>
            </a:r>
            <a:r>
              <a:rPr lang="ko-KR" altLang="en-US" sz="1400" dirty="0">
                <a:latin typeface="Arial" charset="0"/>
              </a:rPr>
              <a:t>성별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연령대</a:t>
            </a:r>
            <a:r>
              <a:rPr lang="en-US" altLang="ko-KR" sz="1400" dirty="0">
                <a:latin typeface="Arial" charset="0"/>
              </a:rPr>
              <a:t>)</a:t>
            </a:r>
            <a:r>
              <a:rPr lang="ko-KR" altLang="en-US" sz="1400" dirty="0">
                <a:latin typeface="Arial" charset="0"/>
              </a:rPr>
              <a:t>만 수집</a:t>
            </a:r>
            <a:r>
              <a:rPr lang="en-US" altLang="ko-KR" sz="1400" dirty="0">
                <a:latin typeface="Arial" charset="0"/>
              </a:rPr>
              <a:t>/</a:t>
            </a:r>
            <a:r>
              <a:rPr lang="ko-KR" altLang="en-US" sz="1400" dirty="0">
                <a:latin typeface="Arial" charset="0"/>
              </a:rPr>
              <a:t>활용하고 있으나 다양한 마케팅 활동을 통한 추가 고객정보 수집 및 활용을 통한 매출 증대 방안도 준비해야 한다</a:t>
            </a:r>
            <a:r>
              <a:rPr lang="en-US" altLang="ko-KR" sz="1400" dirty="0">
                <a:latin typeface="Arial" charset="0"/>
              </a:rPr>
              <a:t>. </a:t>
            </a:r>
            <a:r>
              <a:rPr lang="ko-KR" altLang="en-US" sz="1400" dirty="0">
                <a:latin typeface="Arial" charset="0"/>
              </a:rPr>
              <a:t>그리고 동일 상권에 위치한 경쟁 업체 분석을 위한 정보 수집 및 활용방안도 검토해야 한다</a:t>
            </a:r>
            <a:r>
              <a:rPr lang="en-US" altLang="ko-KR" sz="1400">
                <a:latin typeface="Arial" charset="0"/>
              </a:rPr>
              <a:t>.</a:t>
            </a:r>
            <a:r>
              <a:rPr lang="ko-KR" altLang="en-US" sz="1400">
                <a:latin typeface="Arial" charset="0"/>
              </a:rPr>
              <a:t> </a:t>
            </a:r>
            <a:endParaRPr lang="en-US" altLang="ko-KR" sz="1400" dirty="0">
              <a:latin typeface="Arial" charset="0"/>
            </a:endParaRPr>
          </a:p>
          <a:p>
            <a:pPr lvl="0" eaLnBrk="0" fontAlgn="base" latinLnBrk="0" hangingPunct="0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</a:pPr>
            <a:r>
              <a:rPr lang="ko-KR" altLang="en-US" sz="1400" dirty="0">
                <a:latin typeface="Arial" charset="0"/>
              </a:rPr>
              <a:t>셋째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현재 부분적으로 적용하고 있는 날씨 연계 판매방안을 보다 정교하게 계획하여</a:t>
            </a:r>
            <a:r>
              <a:rPr lang="en-US" altLang="ko-KR" sz="1400" dirty="0">
                <a:latin typeface="Arial" charset="0"/>
              </a:rPr>
              <a:t>,</a:t>
            </a:r>
            <a:r>
              <a:rPr lang="ko-KR" altLang="en-US" sz="1400" dirty="0">
                <a:latin typeface="Arial" charset="0"/>
              </a:rPr>
              <a:t> 특히 기상에 따른 매출 변동 </a:t>
            </a:r>
            <a:r>
              <a:rPr lang="en-US" altLang="ko-KR" sz="1400" dirty="0">
                <a:latin typeface="Arial" charset="0"/>
              </a:rPr>
              <a:t>(</a:t>
            </a:r>
            <a:r>
              <a:rPr lang="ko-KR" altLang="en-US" sz="1400" dirty="0">
                <a:latin typeface="Arial" charset="0"/>
              </a:rPr>
              <a:t>온도 상승 시 매출 증가</a:t>
            </a:r>
            <a:r>
              <a:rPr lang="en-US" altLang="ko-KR" sz="1400" dirty="0">
                <a:latin typeface="Arial" charset="0"/>
              </a:rPr>
              <a:t>/</a:t>
            </a:r>
            <a:r>
              <a:rPr lang="ko-KR" altLang="en-US" sz="1400" dirty="0">
                <a:latin typeface="Arial" charset="0"/>
              </a:rPr>
              <a:t>감소 등</a:t>
            </a:r>
            <a:r>
              <a:rPr lang="en-US" altLang="ko-KR" sz="1400" dirty="0">
                <a:latin typeface="Arial" charset="0"/>
              </a:rPr>
              <a:t>)</a:t>
            </a:r>
            <a:r>
              <a:rPr lang="ko-KR" altLang="en-US" sz="1400" dirty="0">
                <a:latin typeface="Arial" charset="0"/>
              </a:rPr>
              <a:t>이 강한 상품은 기상정보와 연계한 정교한 상품 입출고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매출관리가 필요하다</a:t>
            </a:r>
            <a:r>
              <a:rPr lang="en-US" altLang="ko-KR" sz="1400" dirty="0">
                <a:latin typeface="Arial" charset="0"/>
              </a:rPr>
              <a:t>. </a:t>
            </a:r>
            <a:r>
              <a:rPr lang="ko-KR" altLang="en-US" sz="1400" dirty="0">
                <a:latin typeface="Arial" charset="0"/>
              </a:rPr>
              <a:t>기상 변화를 고려한 가격 할인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묶음상품 구성</a:t>
            </a:r>
            <a:r>
              <a:rPr lang="en-US" altLang="ko-KR" sz="1400" dirty="0">
                <a:latin typeface="Arial" charset="0"/>
              </a:rPr>
              <a:t>, </a:t>
            </a:r>
            <a:r>
              <a:rPr lang="ko-KR" altLang="en-US" sz="1400" dirty="0">
                <a:latin typeface="Arial" charset="0"/>
              </a:rPr>
              <a:t>수요 증가에 대비한 상품 사전입고를 통한 수요 충족 및 매출 향상을 달성할 수 있을 것이다</a:t>
            </a:r>
            <a:r>
              <a:rPr lang="en-US" altLang="ko-KR" sz="1400" dirty="0">
                <a:latin typeface="Arial" charset="0"/>
              </a:rPr>
              <a:t>. </a:t>
            </a:r>
            <a:r>
              <a:rPr lang="ko-KR" altLang="en-US" sz="1400" dirty="0">
                <a:latin typeface="Arial" charset="0"/>
              </a:rPr>
              <a:t>나아가 최근 업계 추세인 앱을 활용한 </a:t>
            </a:r>
            <a:r>
              <a:rPr lang="ko-KR" altLang="en-US" sz="1400" dirty="0" err="1">
                <a:latin typeface="Arial" charset="0"/>
              </a:rPr>
              <a:t>옴니채널</a:t>
            </a:r>
            <a:r>
              <a:rPr lang="en-US" altLang="ko-KR" sz="1400" dirty="0">
                <a:latin typeface="Arial" charset="0"/>
              </a:rPr>
              <a:t>, “</a:t>
            </a:r>
            <a:r>
              <a:rPr lang="ko-KR" altLang="en-US" sz="1400" dirty="0">
                <a:latin typeface="Arial" charset="0"/>
              </a:rPr>
              <a:t>나의 냉장고</a:t>
            </a:r>
            <a:r>
              <a:rPr lang="en-US" altLang="ko-KR" sz="1400" dirty="0">
                <a:latin typeface="Arial" charset="0"/>
              </a:rPr>
              <a:t>“ </a:t>
            </a:r>
            <a:r>
              <a:rPr lang="ko-KR" altLang="en-US" sz="1400" dirty="0">
                <a:latin typeface="Arial" charset="0"/>
              </a:rPr>
              <a:t>등 온라인과 연계한 매출 증대 및 고객관리 방안도 검토해 보는 것이 필요하다</a:t>
            </a:r>
            <a:r>
              <a:rPr lang="en-US" altLang="ko-KR" sz="1400" dirty="0"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96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3A3285-5853-4E71-83C1-8E2F974DAAD4}"/>
              </a:ext>
            </a:extLst>
          </p:cNvPr>
          <p:cNvSpPr/>
          <p:nvPr/>
        </p:nvSpPr>
        <p:spPr>
          <a:xfrm>
            <a:off x="129283" y="116632"/>
            <a:ext cx="9454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고객관리 및 날씨경영을 통한 편의점 매출 증대</a:t>
            </a:r>
            <a:r>
              <a:rPr lang="en-US" altLang="ko-KR" sz="20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2000" b="1" dirty="0">
                <a:solidFill>
                  <a:srgbClr val="002060"/>
                </a:solidFill>
                <a:latin typeface="맑은 고딕" pitchFamily="50" charset="-127"/>
                <a:ea typeface="맑은 고딕" panose="020B0503020000020004" pitchFamily="50" charset="-127"/>
              </a:rPr>
              <a:t>참조자료</a:t>
            </a:r>
            <a:endParaRPr lang="en-US" altLang="ko-KR" sz="2400" b="1" dirty="0">
              <a:solidFill>
                <a:srgbClr val="002060"/>
              </a:solidFill>
              <a:latin typeface="맑은 고딕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6A784-4F00-4902-BFC2-FF15F8D1138C}"/>
              </a:ext>
            </a:extLst>
          </p:cNvPr>
          <p:cNvSpPr txBox="1"/>
          <p:nvPr/>
        </p:nvSpPr>
        <p:spPr bwMode="auto">
          <a:xfrm>
            <a:off x="259759" y="1134238"/>
            <a:ext cx="9194031" cy="4062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참조자료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-.CU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편의점 홈페이지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과제에서 사용하는 상품정보는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CU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편의점 상품을 활용함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3"/>
              </a:rPr>
              <a:t>https://cu.bgfretail.com/franchise/understand_01.do?category=franchise&amp;depth2=1&amp;depth3=1&amp;sf=N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한국편의점산업협회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	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https://cvs.or.kr/	</a:t>
            </a: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-.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편의점 사업 소개	편의점 백서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과연 편의점은 할 만한 사업인가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?	</a:t>
            </a: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https://steemit.com/cvs/@a9605550/69m3ou	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anum Barun Gothic"/>
              </a:rPr>
              <a:t> </a:t>
            </a:r>
            <a:endParaRPr lang="en-US" altLang="ko-KR" sz="1400" b="0" i="0" dirty="0">
              <a:solidFill>
                <a:srgbClr val="222222"/>
              </a:solidFill>
              <a:effectLst/>
              <a:latin typeface="Nanum Barun Gothic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dirty="0">
              <a:solidFill>
                <a:srgbClr val="222222"/>
              </a:solidFill>
              <a:latin typeface="Nanum Barun Gothic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0" i="0" dirty="0">
                <a:solidFill>
                  <a:srgbClr val="222222"/>
                </a:solidFill>
                <a:effectLst/>
                <a:latin typeface="Nanum Barun Gothic"/>
              </a:rPr>
              <a:t>-.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anum Barun Gothic"/>
              </a:rPr>
              <a:t>다양한 기사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Nanum Barun Gothic"/>
              </a:rPr>
              <a:t>/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Nanum Barun Gothic"/>
              </a:rPr>
              <a:t>자료 조사 가능</a:t>
            </a:r>
            <a:endParaRPr lang="en-US" altLang="ko-KR" sz="1400" b="1" dirty="0">
              <a:solidFill>
                <a:srgbClr val="000099"/>
              </a:solidFill>
              <a:latin typeface="맑은 고딕" pitchFamily="50" charset="-127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dirty="0">
              <a:solidFill>
                <a:srgbClr val="000099"/>
              </a:solidFill>
              <a:latin typeface="맑은 고딕" pitchFamily="50" charset="-127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dirty="0">
              <a:solidFill>
                <a:srgbClr val="000099"/>
              </a:solidFill>
              <a:latin typeface="맑은 고딕" pitchFamily="50" charset="-127"/>
            </a:endParaRPr>
          </a:p>
          <a:p>
            <a:pPr marL="266700" lvl="1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400" b="1" dirty="0">
              <a:solidFill>
                <a:srgbClr val="000099"/>
              </a:solidFill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42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3693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11-07-10 오후 11:51: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11-07-10 오후 11:51:1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5_Standarddesign">
  <a:themeElements>
    <a:clrScheme name="7_Standarddesign 1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</a:spPr>
      <a:bodyPr wrap="none" rtlCol="0" anchor="ctr"/>
      <a:lstStyle>
        <a:defPPr algn="ctr" defTabSz="1828434" latinLnBrk="0">
          <a:defRPr sz="1200" kern="0" smtClean="0">
            <a:latin typeface="Lato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6_Standarddesign">
  <a:themeElements>
    <a:clrScheme name="7_Standarddesign 14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>
          <a:noFill/>
        </a:ln>
        <a:effectLst/>
      </a:spPr>
      <a:bodyPr wrap="none" rtlCol="0" anchor="ctr"/>
      <a:lstStyle>
        <a:defPPr algn="ctr" defTabSz="1828434" latinLnBrk="0">
          <a:defRPr sz="1200" kern="0" smtClean="0">
            <a:latin typeface="Lato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맑은 고딕" pitchFamily="50" charset="-127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</a:spPr>
      <a:bodyPr>
        <a:spAutoFit/>
      </a:bodyPr>
      <a:lstStyle>
        <a:defPPr marL="88900" indent="-88900" algn="l">
          <a:spcBef>
            <a:spcPct val="20000"/>
          </a:spcBef>
          <a:defRPr dirty="0" smtClean="0">
            <a:latin typeface="+mn-ea"/>
            <a:ea typeface="+mn-ea"/>
          </a:defRPr>
        </a:defPPr>
      </a:lstStyle>
    </a:txDef>
  </a:objectDefaults>
  <a:extraClrSchemeLst>
    <a:extraClrScheme>
      <a:clrScheme name="7_Standard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Standarddesign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3C2E5"/>
        </a:accent1>
        <a:accent2>
          <a:srgbClr val="D6EBF6"/>
        </a:accent2>
        <a:accent3>
          <a:srgbClr val="FFFFFF"/>
        </a:accent3>
        <a:accent4>
          <a:srgbClr val="000000"/>
        </a:accent4>
        <a:accent5>
          <a:srgbClr val="C1DDF0"/>
        </a:accent5>
        <a:accent6>
          <a:srgbClr val="C2D5D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770</Words>
  <Application>Microsoft Office PowerPoint</Application>
  <PresentationFormat>A4 용지(210x297mm)</PresentationFormat>
  <Paragraphs>30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Nanum Barun Gothic</vt:lpstr>
      <vt:lpstr>맑은 고딕</vt:lpstr>
      <vt:lpstr>Arial</vt:lpstr>
      <vt:lpstr>Times New Roman</vt:lpstr>
      <vt:lpstr>Wingdings</vt:lpstr>
      <vt:lpstr>Office 테마</vt:lpstr>
      <vt:lpstr>25_Standarddesign</vt:lpstr>
      <vt:lpstr>26_Standarddesign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myoffice829</dc:creator>
  <cp:lastModifiedBy>baryag517@naver.com</cp:lastModifiedBy>
  <cp:revision>130</cp:revision>
  <dcterms:created xsi:type="dcterms:W3CDTF">2019-02-10T01:56:38Z</dcterms:created>
  <dcterms:modified xsi:type="dcterms:W3CDTF">2022-08-19T06:58:07Z</dcterms:modified>
</cp:coreProperties>
</file>