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277" r:id="rId3"/>
    <p:sldId id="355" r:id="rId4"/>
    <p:sldId id="270" r:id="rId5"/>
    <p:sldId id="356" r:id="rId6"/>
    <p:sldId id="269" r:id="rId7"/>
    <p:sldId id="362" r:id="rId8"/>
    <p:sldId id="363" r:id="rId9"/>
    <p:sldId id="337" r:id="rId10"/>
    <p:sldId id="364" r:id="rId11"/>
    <p:sldId id="365" r:id="rId12"/>
    <p:sldId id="336" r:id="rId13"/>
    <p:sldId id="274" r:id="rId14"/>
    <p:sldId id="275" r:id="rId15"/>
    <p:sldId id="326" r:id="rId16"/>
    <p:sldId id="327" r:id="rId17"/>
    <p:sldId id="328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8" r:id="rId26"/>
    <p:sldId id="272" r:id="rId27"/>
    <p:sldId id="273" r:id="rId28"/>
    <p:sldId id="339" r:id="rId29"/>
    <p:sldId id="341" r:id="rId30"/>
    <p:sldId id="340" r:id="rId31"/>
    <p:sldId id="338" r:id="rId32"/>
    <p:sldId id="276" r:id="rId33"/>
    <p:sldId id="278" r:id="rId34"/>
    <p:sldId id="357" r:id="rId35"/>
    <p:sldId id="342" r:id="rId36"/>
    <p:sldId id="343" r:id="rId37"/>
    <p:sldId id="344" r:id="rId38"/>
    <p:sldId id="345" r:id="rId39"/>
    <p:sldId id="346" r:id="rId40"/>
    <p:sldId id="348" r:id="rId41"/>
    <p:sldId id="347" r:id="rId42"/>
    <p:sldId id="349" r:id="rId43"/>
    <p:sldId id="350" r:id="rId44"/>
    <p:sldId id="351" r:id="rId45"/>
    <p:sldId id="352" r:id="rId46"/>
    <p:sldId id="353" r:id="rId47"/>
    <p:sldId id="354" r:id="rId48"/>
    <p:sldId id="280" r:id="rId49"/>
    <p:sldId id="281" r:id="rId50"/>
    <p:sldId id="334" r:id="rId51"/>
    <p:sldId id="335" r:id="rId52"/>
    <p:sldId id="279" r:id="rId53"/>
    <p:sldId id="282" r:id="rId54"/>
    <p:sldId id="283" r:id="rId55"/>
    <p:sldId id="284" r:id="rId56"/>
    <p:sldId id="285" r:id="rId57"/>
    <p:sldId id="286" r:id="rId58"/>
    <p:sldId id="264" r:id="rId59"/>
    <p:sldId id="265" r:id="rId60"/>
    <p:sldId id="287" r:id="rId61"/>
    <p:sldId id="288" r:id="rId62"/>
    <p:sldId id="266" r:id="rId63"/>
    <p:sldId id="289" r:id="rId64"/>
    <p:sldId id="267" r:id="rId65"/>
    <p:sldId id="290" r:id="rId66"/>
    <p:sldId id="297" r:id="rId67"/>
    <p:sldId id="291" r:id="rId68"/>
    <p:sldId id="292" r:id="rId69"/>
    <p:sldId id="293" r:id="rId70"/>
    <p:sldId id="294" r:id="rId71"/>
    <p:sldId id="295" r:id="rId72"/>
    <p:sldId id="322" r:id="rId73"/>
    <p:sldId id="323" r:id="rId74"/>
    <p:sldId id="324" r:id="rId75"/>
    <p:sldId id="296" r:id="rId76"/>
    <p:sldId id="298" r:id="rId77"/>
    <p:sldId id="299" r:id="rId78"/>
    <p:sldId id="300" r:id="rId79"/>
    <p:sldId id="301" r:id="rId80"/>
    <p:sldId id="302" r:id="rId81"/>
    <p:sldId id="303" r:id="rId82"/>
    <p:sldId id="304" r:id="rId83"/>
    <p:sldId id="305" r:id="rId84"/>
    <p:sldId id="358" r:id="rId85"/>
    <p:sldId id="359" r:id="rId86"/>
    <p:sldId id="360" r:id="rId87"/>
    <p:sldId id="306" r:id="rId88"/>
    <p:sldId id="361" r:id="rId89"/>
    <p:sldId id="309" r:id="rId90"/>
    <p:sldId id="310" r:id="rId91"/>
    <p:sldId id="311" r:id="rId92"/>
    <p:sldId id="307" r:id="rId93"/>
    <p:sldId id="308" r:id="rId94"/>
    <p:sldId id="329" r:id="rId95"/>
    <p:sldId id="330" r:id="rId96"/>
    <p:sldId id="331" r:id="rId97"/>
    <p:sldId id="332" r:id="rId98"/>
    <p:sldId id="333" r:id="rId99"/>
    <p:sldId id="312" r:id="rId100"/>
    <p:sldId id="313" r:id="rId101"/>
    <p:sldId id="315" r:id="rId102"/>
    <p:sldId id="314" r:id="rId103"/>
    <p:sldId id="316" r:id="rId104"/>
    <p:sldId id="317" r:id="rId105"/>
    <p:sldId id="318" r:id="rId106"/>
    <p:sldId id="319" r:id="rId107"/>
    <p:sldId id="320" r:id="rId108"/>
    <p:sldId id="321" r:id="rId109"/>
    <p:sldId id="325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686" autoAdjust="0"/>
  </p:normalViewPr>
  <p:slideViewPr>
    <p:cSldViewPr snapToGrid="0">
      <p:cViewPr varScale="1">
        <p:scale>
          <a:sx n="56" d="100"/>
          <a:sy n="56" d="100"/>
        </p:scale>
        <p:origin x="1060" y="60"/>
      </p:cViewPr>
      <p:guideLst/>
    </p:cSldViewPr>
  </p:slideViewPr>
  <p:outlineViewPr>
    <p:cViewPr>
      <p:scale>
        <a:sx n="33" d="100"/>
        <a:sy n="33" d="100"/>
      </p:scale>
      <p:origin x="0" y="-44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8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 editing</a:t>
            </a:r>
          </a:p>
          <a:p>
            <a:r>
              <a:rPr lang="en-US" dirty="0"/>
              <a:t> location</a:t>
            </a:r>
          </a:p>
          <a:p>
            <a:endParaRPr lang="en-US" dirty="0"/>
          </a:p>
          <a:p>
            <a:r>
              <a:rPr lang="en-US" dirty="0"/>
              <a:t>What are the issues with a file?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13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goodbye_world.py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72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3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1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1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3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1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6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Repetition because some folks just use this file.</a:t>
            </a:r>
          </a:p>
          <a:p>
            <a:r>
              <a:rPr lang="en-US" dirty="0"/>
              <a:t>File was created while running IDLE and learning!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want to refer to this later for review.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67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7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programming language do?</a:t>
            </a:r>
          </a:p>
          <a:p>
            <a:r>
              <a:rPr lang="en-US" dirty="0"/>
              <a:t>What should the programming language have?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610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1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4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4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7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90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33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63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355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1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22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Make shortcut?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4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771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1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69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86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45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self-guide</a:t>
            </a:r>
            <a:r>
              <a:rPr lang="en-US" baseline="0" dirty="0"/>
              <a:t> file: exercises/python_introduction.py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63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Blazing Introduction </a:t>
            </a:r>
            <a:r>
              <a:rPr lang="en-US" sz="2800" dirty="0"/>
              <a:t>– Changed my mind.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Edit a line by "up arrow" to line and pressing ENTER, then make change</a:t>
            </a:r>
          </a:p>
          <a:p>
            <a:pPr lvl="1"/>
            <a:r>
              <a:rPr lang="en-US" sz="3400" dirty="0"/>
              <a:t>ALT-P(</a:t>
            </a:r>
            <a:r>
              <a:rPr lang="en-US" sz="3400" dirty="0" err="1"/>
              <a:t>Cth</a:t>
            </a:r>
            <a:r>
              <a:rPr lang="en-US" sz="3400" dirty="0"/>
              <a:t>-P on MAC) will "open" last command for change</a:t>
            </a:r>
          </a:p>
          <a:p>
            <a:pPr lvl="1"/>
            <a:r>
              <a:rPr lang="en-US" sz="3400" dirty="0"/>
              <a:t>After editing, press ENTER to execute changed command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3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#create_file.py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 read_file.py</a:t>
            </a:r>
          </a:p>
          <a:p>
            <a:pPr marL="400050" lvl="1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Blazing Introduction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1+1, *, /, -, %, **, //, 1+2;3+4,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"a", 'b', """c""", ''''d''',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"Ray" + " " + "Smith"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print(1, "one", 2, "two")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===============================================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if, else,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True, False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== b, a != b, a &gt; b, a &lt; b, a &gt;= b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while, for, break, continue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139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Python files</a:t>
            </a:r>
            <a:br>
              <a:rPr lang="en-US" dirty="0"/>
            </a:br>
            <a:r>
              <a:rPr lang="en-US" dirty="0"/>
              <a:t>(using IDLE)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0822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0E7B-6F90-467F-9BB7-0FB564B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550-1D20-413F-B5BB-ADB01329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 New File  + File  Save As…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Recent Files + File  Save As…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1C9-50C3-4FF1-9D5C-FB01093F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B781D-F242-4EC9-85F5-CDC090A7B61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5D3-9AED-4A57-8C1F-6B26E1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15779-EB85-43E8-9BB3-235D2D1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537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You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Write simple program: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student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.")</a:t>
            </a:r>
          </a:p>
          <a:p>
            <a:r>
              <a:rPr lang="en-US" sz="3600" dirty="0">
                <a:sym typeface="Wingdings" panose="05000000000000000000" pitchFamily="2" charset="2"/>
              </a:rPr>
              <a:t>Save file – File  Save</a:t>
            </a:r>
          </a:p>
          <a:p>
            <a:r>
              <a:rPr lang="en-US" sz="3600" dirty="0">
                <a:sym typeface="Wingdings" panose="05000000000000000000" pitchFamily="2" charset="2"/>
              </a:rPr>
              <a:t>Run program 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3297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Course - You will see a bit of Programming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of Python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more Python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Decisions – if, else</a:t>
            </a:r>
          </a:p>
          <a:p>
            <a:r>
              <a:rPr lang="en-US" sz="3200" dirty="0"/>
              <a:t>Looping – while, for, break, continue</a:t>
            </a:r>
          </a:p>
          <a:p>
            <a:r>
              <a:rPr lang="en-US" sz="3200" dirty="0"/>
              <a:t>Grouping – indentation, functions, classes</a:t>
            </a:r>
          </a:p>
          <a:p>
            <a:r>
              <a:rPr lang="en-US" sz="3200" dirty="0"/>
              <a:t>Functions – parameters, returning</a:t>
            </a:r>
          </a:p>
          <a:p>
            <a:r>
              <a:rPr lang="en-US" sz="2800" dirty="0"/>
              <a:t>Data Structures 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Sandbox – IDLE </a:t>
            </a:r>
            <a:br>
              <a:rPr lang="en-US" dirty="0"/>
            </a:br>
            <a:r>
              <a:rPr lang="en-US" dirty="0"/>
              <a:t>Demonstration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https://www.python.org</a:t>
            </a:r>
            <a:endParaRPr lang="en-US" sz="3600" dirty="0"/>
          </a:p>
          <a:p>
            <a:r>
              <a:rPr lang="en-US" sz="3600" dirty="0"/>
              <a:t>Download latest python </a:t>
            </a:r>
            <a:r>
              <a:rPr lang="en-US" sz="2400" dirty="0"/>
              <a:t>example: 3.7.0</a:t>
            </a:r>
          </a:p>
          <a:p>
            <a:r>
              <a:rPr lang="en-US" sz="3600" dirty="0"/>
              <a:t>Python shell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IDE  - editor,  execution,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1" y="428841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9169"/>
            <a:ext cx="8596668" cy="38807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IDLE - A Quick Introduction to Python</a:t>
            </a:r>
            <a:br>
              <a:rPr lang="en-US" dirty="0"/>
            </a:br>
            <a:r>
              <a:rPr lang="en-US" dirty="0"/>
              <a:t>with a offline guide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python_introduction.py</a:t>
            </a:r>
          </a:p>
          <a:p>
            <a:pPr lvl="1"/>
            <a:r>
              <a:rPr lang="en-US" sz="3400" dirty="0"/>
              <a:t>File </a:t>
            </a:r>
            <a:r>
              <a:rPr lang="en-US" sz="3400" dirty="0">
                <a:sym typeface="Wingdings" panose="05000000000000000000" pitchFamily="2" charset="2"/>
              </a:rPr>
              <a:t> Open … exercises  python_introduction.py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Python_introduction.py…beginning</a:t>
            </a:r>
            <a:br>
              <a:rPr lang="en-US" dirty="0"/>
            </a:br>
            <a:r>
              <a:rPr lang="en-US" dirty="0"/>
              <a:t>a wordy text file guide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2068829"/>
            <a:ext cx="11206976" cy="39725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/>
              <a:t>Python 3.7.4 (tags/v3.7.4:e09359112e, Jul  8 2019, 20:34:20) [MSC v.1916 64 bit (AMD64)] on win32</a:t>
            </a:r>
          </a:p>
          <a:p>
            <a:pPr marL="57150" indent="0">
              <a:buNone/>
            </a:pPr>
            <a:r>
              <a:rPr lang="en-US" sz="2400" dirty="0"/>
              <a:t>Type "help", "copyright", "credits" or "license()" for more information.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&gt;&gt;&gt; # The following is an interactive introduction to basic Python concepts.</a:t>
            </a:r>
          </a:p>
          <a:p>
            <a:pPr marL="57150" indent="0">
              <a:buNone/>
            </a:pPr>
            <a:r>
              <a:rPr lang="en-US" sz="2400" dirty="0"/>
              <a:t>&gt;&gt;&gt; # The text is pretty much as I typed it in to the Python IDLE shell,</a:t>
            </a:r>
          </a:p>
          <a:p>
            <a:pPr marL="57150" indent="0">
              <a:buNone/>
            </a:pPr>
            <a:r>
              <a:rPr lang="en-US" sz="2400" dirty="0"/>
              <a:t>&gt;&gt;&gt; # and got printed out by the shell python shell evaluation.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73472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4625"/>
            <a:ext cx="10627112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You might get some useful practice by trying these examples on your</a:t>
            </a:r>
          </a:p>
          <a:p>
            <a:pPr marL="57150" indent="0">
              <a:buNone/>
            </a:pPr>
            <a:r>
              <a:rPr lang="en-US" sz="2400" dirty="0"/>
              <a:t>&gt;&gt;&gt; # computer in the IDLE shell.</a:t>
            </a:r>
          </a:p>
          <a:p>
            <a:pPr marL="57150" indent="0">
              <a:buNone/>
            </a:pPr>
            <a:r>
              <a:rPr lang="en-US" sz="2400" dirty="0"/>
              <a:t>&gt;&gt;&gt; # Lines with # are ignored by python from the # character to line end.</a:t>
            </a:r>
          </a:p>
          <a:p>
            <a:pPr marL="57150" indent="0">
              <a:buNone/>
            </a:pPr>
            <a:r>
              <a:rPr lang="en-US" sz="2400" dirty="0"/>
              <a:t>&gt;&gt;&gt; # This introduction takes place within the python IDLE interpreter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4123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for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Learning</a:t>
            </a:r>
            <a:r>
              <a:rPr lang="en-US" sz="3600" dirty="0"/>
              <a:t> by </a:t>
            </a:r>
            <a:r>
              <a:rPr lang="en-US" sz="36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2" y="1594625"/>
            <a:ext cx="10671716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Lines starting with "&gt;&gt;&gt; " can be directly typed, minus the "&gt;&gt;&gt; ",</a:t>
            </a:r>
          </a:p>
          <a:p>
            <a:pPr marL="57150" indent="0">
              <a:buNone/>
            </a:pPr>
            <a:r>
              <a:rPr lang="en-US" sz="2400" dirty="0"/>
              <a:t>&gt;&gt;&gt; # into IDLE</a:t>
            </a:r>
          </a:p>
          <a:p>
            <a:pPr marL="57150" indent="0">
              <a:buNone/>
            </a:pPr>
            <a:r>
              <a:rPr lang="en-US" sz="2400" dirty="0"/>
              <a:t>&gt;&gt;&gt; # Text typed after the "&gt;&gt;&gt; " is evaluated by python, and the value,</a:t>
            </a:r>
          </a:p>
          <a:p>
            <a:pPr marL="57150" indent="0">
              <a:buNone/>
            </a:pPr>
            <a:r>
              <a:rPr lang="en-US" sz="2400" dirty="0"/>
              <a:t>&gt;&gt;&gt; #  if any, is displayed.</a:t>
            </a:r>
          </a:p>
          <a:p>
            <a:pPr marL="57150" indent="0">
              <a:buNone/>
            </a:pPr>
            <a:r>
              <a:rPr lang="en-US" sz="2400" dirty="0"/>
              <a:t>&gt;&gt;&gt; 1</a:t>
            </a:r>
          </a:p>
          <a:p>
            <a:pPr marL="57150" indent="0">
              <a:buNone/>
            </a:pPr>
            <a:r>
              <a:rPr lang="en-US" sz="2400" dirty="0"/>
              <a:t>1</a:t>
            </a:r>
          </a:p>
          <a:p>
            <a:pPr marL="57150" indent="0">
              <a:buNone/>
            </a:pPr>
            <a:r>
              <a:rPr lang="en-US" sz="2400" dirty="0"/>
              <a:t>&gt;&gt;&gt; 1 + 2</a:t>
            </a:r>
          </a:p>
          <a:p>
            <a:pPr marL="57150" indent="0">
              <a:buNone/>
            </a:pPr>
            <a:r>
              <a:rPr lang="en-US" sz="2400" dirty="0"/>
              <a:t>3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6685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– continued</a:t>
            </a:r>
            <a:br>
              <a:rPr lang="en-US" sz="2800" dirty="0"/>
            </a:br>
            <a:r>
              <a:rPr lang="en-US" sz="2800" dirty="0"/>
              <a:t>If using Python_introduction.py as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Repeat each example from file</a:t>
            </a:r>
          </a:p>
          <a:p>
            <a:pPr lvl="1"/>
            <a:r>
              <a:rPr lang="en-US" sz="3400" dirty="0"/>
              <a:t>Try a couple of your own making</a:t>
            </a:r>
          </a:p>
          <a:p>
            <a:pPr lvl="1"/>
            <a:r>
              <a:rPr lang="en-US" sz="3400" dirty="0"/>
              <a:t>Don't worry about mistakes!</a:t>
            </a:r>
          </a:p>
          <a:p>
            <a:pPr lvl="1"/>
            <a:r>
              <a:rPr lang="en-US" sz="3400" dirty="0"/>
              <a:t>Ask questions.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340338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285D0-22A3-4855-9FC4-9DA73FCA7A7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53749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– Just say it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"#" to the end of line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Not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but what is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wanted</a:t>
            </a:r>
            <a:endParaRPr lang="en-US" sz="5800" b="1" dirty="0"/>
          </a:p>
          <a:p>
            <a:r>
              <a:rPr lang="en-US" sz="5800" dirty="0"/>
              <a:t>""" Doc Strings – Multiple lines</a:t>
            </a:r>
            <a:endParaRPr lang="en-US" sz="5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Good to start and end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on empty lines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C872-3DB3-4901-84DA-E0D7EF1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B8FD1-A93D-4EFC-ADEA-DCE8D23BE85D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8/11/2020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F533-79B8-4FA2-A44C-C925A0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1FDD6-625C-47A7-83B2-2281B97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91388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Session Begins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400" dirty="0"/>
              <a:t>Programming Calisthenics</a:t>
            </a:r>
          </a:p>
          <a:p>
            <a:pPr lvl="3"/>
            <a:r>
              <a:rPr lang="en-US" sz="3000" dirty="0"/>
              <a:t>5 minutes - Using IDLE</a:t>
            </a:r>
            <a:endParaRPr lang="en-US" sz="2400" dirty="0"/>
          </a:p>
          <a:p>
            <a:pPr lvl="3"/>
            <a:r>
              <a:rPr lang="en-US" sz="2400" dirty="0"/>
              <a:t>Do One Example of EVERYTING you have seen</a:t>
            </a:r>
          </a:p>
          <a:p>
            <a:pPr lvl="3"/>
            <a:r>
              <a:rPr lang="en-US" sz="2400" dirty="0"/>
              <a:t>Don't worry about mistakes, errors – that's what IDLE is there for, errors are SOMETHING too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Done Early – Do Two Examples</a:t>
            </a:r>
          </a:p>
          <a:p>
            <a:pPr marL="1371600" lvl="3" indent="0">
              <a:buNone/>
            </a:pPr>
            <a:r>
              <a:rPr lang="en-US" sz="2400" dirty="0"/>
              <a:t>E.g.  1+2, a=5, a**3, if a ==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63356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&gt;&gt;&gt;</a:t>
            </a:r>
          </a:p>
          <a:p>
            <a:pPr lvl="2"/>
            <a:r>
              <a:rPr lang="en-US" sz="3200" dirty="0"/>
              <a:t># stuff here</a:t>
            </a:r>
          </a:p>
          <a:p>
            <a:pPr lvl="2"/>
            <a:r>
              <a:rPr lang="en-US" sz="3200" dirty="0"/>
              <a:t>1</a:t>
            </a:r>
          </a:p>
          <a:p>
            <a:pPr lvl="2"/>
            <a:r>
              <a:rPr lang="en-US" sz="3200" dirty="0"/>
              <a:t>1 + 2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49876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lvl="2"/>
            <a:r>
              <a:rPr lang="en-US" sz="3200" dirty="0"/>
              <a:t>"here we are"</a:t>
            </a:r>
          </a:p>
          <a:p>
            <a:pPr lvl="2"/>
            <a:r>
              <a:rPr lang="en-US" sz="3200" dirty="0"/>
              <a:t>'there we go'</a:t>
            </a:r>
          </a:p>
          <a:p>
            <a:pPr lvl="2"/>
            <a:r>
              <a:rPr lang="en-US" sz="32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affects view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</a:t>
            </a:r>
            <a:r>
              <a:rPr lang="en-US" sz="3200" dirty="0" err="1"/>
              <a:t>bc</a:t>
            </a:r>
            <a:r>
              <a:rPr lang="en-US" sz="3200" dirty="0"/>
              <a:t>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are some program flows?</a:t>
            </a:r>
          </a:p>
          <a:p>
            <a:pPr lvl="1"/>
            <a:r>
              <a:rPr lang="en-US" sz="3400" dirty="0"/>
              <a:t>What are some decisions to be made in program flow?</a:t>
            </a:r>
          </a:p>
          <a:p>
            <a:pPr lvl="1"/>
            <a:r>
              <a:rPr lang="en-US" sz="3400" dirty="0"/>
              <a:t>What are some Python decision making keywords?</a:t>
            </a:r>
          </a:p>
          <a:p>
            <a:pPr lvl="1"/>
            <a:r>
              <a:rPr lang="en-US" sz="3400" dirty="0"/>
              <a:t>How is each decision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loop that prints the numbers from 1 to 10. </a:t>
            </a:r>
          </a:p>
          <a:p>
            <a:pPr lvl="1"/>
            <a:r>
              <a:rPr lang="en-US" sz="3200" dirty="0"/>
              <a:t>Write a loop that prints the odd numbers from </a:t>
            </a:r>
            <a:r>
              <a:rPr lang="en-US" sz="3200"/>
              <a:t>1 to 9.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 – </a:t>
            </a:r>
            <a:r>
              <a:rPr lang="en-US" sz="2800" dirty="0"/>
              <a:t>Session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1.5 Hours</a:t>
            </a:r>
          </a:p>
          <a:p>
            <a:pPr lvl="3"/>
            <a:r>
              <a:rPr lang="en-US" sz="3000" dirty="0"/>
              <a:t>Follow-up Questions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confused / unsure – ASK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Inserting variables/values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 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2187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</a:t>
            </a:r>
            <a:br>
              <a:rPr lang="en-US" dirty="0"/>
            </a:br>
            <a:r>
              <a:rPr lang="en-US" dirty="0"/>
              <a:t> – </a:t>
            </a:r>
            <a:r>
              <a:rPr lang="en-US" i="1" dirty="0"/>
              <a:t>formatted string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=string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49196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Life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- Helps the user</a:t>
            </a:r>
          </a:p>
          <a:p>
            <a:pPr lvl="2"/>
            <a:r>
              <a:rPr lang="en-US" sz="3900" dirty="0"/>
              <a:t>Get guess - tell if greater, less, equal</a:t>
            </a:r>
          </a:p>
          <a:p>
            <a:pPr lvl="2"/>
            <a:r>
              <a:rPr lang="en-US" sz="3900" dirty="0"/>
              <a:t>Iteration - learn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the goal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the way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- Don’t have to know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0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Now!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Say goals, rules before start, including "a number between…"</a:t>
            </a:r>
          </a:p>
          <a:p>
            <a:r>
              <a:rPr lang="en-US" sz="14400" dirty="0"/>
              <a:t>Fifth: Ask user if they want another game – play multiple times</a:t>
            </a:r>
          </a:p>
          <a:p>
            <a:r>
              <a:rPr lang="en-US" sz="14400" dirty="0"/>
              <a:t>Sixth: Set target to random number</a:t>
            </a:r>
          </a:p>
          <a:p>
            <a:r>
              <a:rPr lang="en-US" sz="14400" dirty="0"/>
              <a:t>Seventh: Handle typos / illegal numbers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Using Python's built in tool </a:t>
            </a:r>
            <a:r>
              <a:rPr lang="en-US" sz="3600" dirty="0">
                <a:solidFill>
                  <a:schemeClr val="accent2"/>
                </a:solidFill>
              </a:rPr>
              <a:t>IDLE</a:t>
            </a:r>
          </a:p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 parts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Examples will often include import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Iterations third, fourth</a:t>
            </a:r>
          </a:p>
          <a:p>
            <a:pPr lvl="2"/>
            <a:r>
              <a:rPr lang="en-US" sz="3600" dirty="0"/>
              <a:t>Third: Say if guess greater, less or equal</a:t>
            </a:r>
          </a:p>
          <a:p>
            <a:pPr lvl="2"/>
            <a:r>
              <a:rPr lang="en-US" sz="3600" dirty="0"/>
              <a:t>Fourth: Say goals, rules before start</a:t>
            </a:r>
          </a:p>
          <a:p>
            <a:r>
              <a:rPr lang="en-US" sz="3600" dirty="0"/>
              <a:t>Simple iterations are practice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86A3-A611-4B35-9C8A-7ED6D7A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Blazing Introduction to Parts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1513-7F6A-42CC-9345-819E917E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58" y="160051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Python IDLE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 Follow along with instructor</a:t>
            </a:r>
          </a:p>
          <a:p>
            <a:pPr lvl="1"/>
            <a:r>
              <a:rPr lang="en-US" sz="3400" dirty="0">
                <a:solidFill>
                  <a:schemeClr val="tx1"/>
                </a:solidFill>
              </a:rPr>
              <a:t> – copy, experiment, question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 + 1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400050" lvl="1" indent="0">
              <a:buNone/>
            </a:pPr>
            <a:endParaRPr lang="en-US" sz="3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0DD4-255B-4CDF-B509-95D3466A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8FE9-EAF8-46D0-9187-FC17AB5F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AC5F-542E-4B2C-A4D0-528A060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example – built-in function: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print(*args, end="\n",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 ")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"b",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=":") #different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c","d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end="")		#No end line</a:t>
            </a:r>
          </a:p>
          <a:p>
            <a:pPr marL="400050" lvl="1" indent="0">
              <a:buClr>
                <a:srgbClr val="90C226"/>
              </a:buClr>
              <a:buNone/>
            </a:pP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38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using each print keyword </a:t>
            </a:r>
          </a:p>
          <a:p>
            <a:pPr marL="12573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print() Exercise 2: – Print factors – factors.py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71500"/>
            <a:r>
              <a:rPr lang="en-US" sz="3000" dirty="0">
                <a:solidFill>
                  <a:srgbClr val="90C226"/>
                </a:solidFill>
                <a:ea typeface="+mj-ea"/>
                <a:cs typeface="+mj-cs"/>
              </a:rPr>
              <a:t>Prompt user for n</a:t>
            </a:r>
          </a:p>
          <a:p>
            <a:pPr marL="971550" lvl="1" indent="-571500"/>
            <a:r>
              <a:rPr lang="en-US" sz="3000" dirty="0">
                <a:solidFill>
                  <a:schemeClr val="accent1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For numbers 1 to n, print factors</a:t>
            </a:r>
            <a:endParaRPr lang="en-US" sz="3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1: 1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2: 1,2       - factors on same line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3: 1, 3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4: 1,2,4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5: 1,5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6: 1,2,3,6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4000" dirty="0">
                <a:solidFill>
                  <a:srgbClr val="90C226"/>
                </a:solidFill>
                <a:ea typeface="+mj-ea"/>
                <a:cs typeface="+mj-cs"/>
              </a:rPr>
              <a:t>Improvements: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Omit 1, and number itself as factors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Only print numbers with at least one factor other than 1 or itself</a:t>
            </a:r>
          </a:p>
          <a:p>
            <a:pPr marL="857250" lvl="1" indent="-457200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Courier New" panose="02070309020205020404" pitchFamily="49" charset="0"/>
              </a:rPr>
              <a:t>Extra: Use "for"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/ Arrays –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57300" lvl="2" indent="-457200"/>
            <a:r>
              <a:rPr lang="en-US" sz="3000" dirty="0"/>
              <a:t>Named group of values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1257300" lvl="2" indent="-457200"/>
            <a:r>
              <a:rPr lang="en-US" sz="3000" dirty="0"/>
              <a:t>Access by position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print("1st, 3d:", friends[0], friends[2])</a:t>
            </a:r>
          </a:p>
          <a:p>
            <a:pPr marL="1257300" lvl="2" indent="-457200"/>
            <a:r>
              <a:rPr lang="en-US" sz="3000" dirty="0"/>
              <a:t>Add to end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an Example – Friends and Family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/>
              <a:t>Assume a database or game or organization which includes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Needs utilities / worker functions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Add friends, list friends, check if one is a friend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Build up – </a:t>
            </a:r>
            <a:r>
              <a:rPr lang="en-US" sz="3000" dirty="0" err="1">
                <a:latin typeface="+mj-lt"/>
                <a:cs typeface="Courier New" panose="02070309020205020404" pitchFamily="49" charset="0"/>
              </a:rPr>
              <a:t>friends_family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/ friends_1.py,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Blazing Introduction </a:t>
            </a:r>
            <a:r>
              <a:rPr lang="en-US" sz="2800" dirty="0"/>
              <a:t>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 to be ignored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marL="45720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 + 1 # Comment on 1 + 1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617004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 – easer print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 print strings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Put "f" before first quote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Place variable inside "{}"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"Mary"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137"/>
            <a:ext cx="8912715" cy="4335225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variable/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:5d – integer 5 places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:5.2 – float 5 places, 2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:&gt;5 – string 5 places right justified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8912715" cy="49010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runners =   {  "tom" :   {   "count" : 5,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"time" : 3.8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"joe" :    {   "count" : 7,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5.728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"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:  {   "count" : 10,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7.62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}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 Print Heading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print(f"{'name':10}"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+ f" {'count':5}{'time':&gt;5}")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runners: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info = runners[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print(f"{rname:10} {info['count']:5d}"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+ f" {info['time']:5.3f}")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      count  time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tom            5 3.800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joe            7 5.728</a:t>
            </a:r>
          </a:p>
          <a:p>
            <a:pPr marL="800100" lvl="2" indent="0">
              <a:buNone/>
            </a:pPr>
            <a:r>
              <a:rPr lang="en-US" sz="3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mary</a:t>
            </a: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10 7.620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remains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12944</TotalTime>
  <Words>7303</Words>
  <Application>Microsoft Office PowerPoint</Application>
  <PresentationFormat>Widescreen</PresentationFormat>
  <Paragraphs>1442</Paragraphs>
  <Slides>109</Slides>
  <Notes>87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Introduction to Programming Using Python </vt:lpstr>
      <vt:lpstr>Instructor – Ray Smith raysmith@alum.mit.edu</vt:lpstr>
      <vt:lpstr>Objectives</vt:lpstr>
      <vt:lpstr>Our Online Class – Using Zoom</vt:lpstr>
      <vt:lpstr>Introduction To Python – Session Progression</vt:lpstr>
      <vt:lpstr>Programming  Telling the Computer What to Do</vt:lpstr>
      <vt:lpstr>Learn by DOING</vt:lpstr>
      <vt:lpstr>Blazing Introduction to Parts of Python</vt:lpstr>
      <vt:lpstr>Blazing Introduction – continued</vt:lpstr>
      <vt:lpstr>Blazing Introduction – Changed my mind.</vt:lpstr>
      <vt:lpstr>Blazing Introduction – Did we mention...</vt:lpstr>
      <vt:lpstr>Creating Python files (using IDLE)</vt:lpstr>
      <vt:lpstr>Hello World!</vt:lpstr>
      <vt:lpstr>Hello World! - You Try!</vt:lpstr>
      <vt:lpstr>In this Course - You will see a bit of Programming …</vt:lpstr>
      <vt:lpstr>You will see a bit of Python … </vt:lpstr>
      <vt:lpstr>You will see a bit more Python …</vt:lpstr>
      <vt:lpstr>Computer == VERY Obedient Servant</vt:lpstr>
      <vt:lpstr>Similar activities </vt:lpstr>
      <vt:lpstr>Like Computer Programming</vt:lpstr>
      <vt:lpstr>Not so like Computer Programming</vt:lpstr>
      <vt:lpstr>What's Easy – No so physical </vt:lpstr>
      <vt:lpstr>What's Not Easy – because No so physical</vt:lpstr>
      <vt:lpstr>Our Sandbox – IDLE  Demonstration and Testing</vt:lpstr>
      <vt:lpstr>Documentation – Lots of Nice STUFF</vt:lpstr>
      <vt:lpstr>IDLE – continued</vt:lpstr>
      <vt:lpstr>IDLE - A Quick Introduction to Python with a offline guide file</vt:lpstr>
      <vt:lpstr>Python_introduction.py…beginning a wordy text file guide</vt:lpstr>
      <vt:lpstr>Python_introduction.py…continued</vt:lpstr>
      <vt:lpstr>Python_introduction.py…continued</vt:lpstr>
      <vt:lpstr>A Quick Introduction to Python – continued If using Python_introduction.py as guide</vt:lpstr>
      <vt:lpstr>Hello World! - output</vt:lpstr>
      <vt:lpstr>Python Language - Minimum</vt:lpstr>
      <vt:lpstr>Second Session Begins</vt:lpstr>
      <vt:lpstr>A Quick Review of Python</vt:lpstr>
      <vt:lpstr>A Quick Review of Python</vt:lpstr>
      <vt:lpstr>A Quick Review of Python - continue</vt:lpstr>
      <vt:lpstr>A Quick Review of Python - continue</vt:lpstr>
      <vt:lpstr>A Quick Review of Python - continue</vt:lpstr>
      <vt:lpstr>A Quick Review of Python - continue</vt:lpstr>
      <vt:lpstr>A Quick Review of Python - continue</vt:lpstr>
      <vt:lpstr>A Quick Review of Python - continue</vt:lpstr>
      <vt:lpstr>A Quick Review of Python - continue</vt:lpstr>
      <vt:lpstr>A Quick Review Python - continue</vt:lpstr>
      <vt:lpstr>A Quick Review of Python - continue</vt:lpstr>
      <vt:lpstr>A Quick Review of Python - continue</vt:lpstr>
      <vt:lpstr>A Quick Review of Python - continue</vt:lpstr>
      <vt:lpstr>Python Language - continued</vt:lpstr>
      <vt:lpstr>Python Language – print function</vt:lpstr>
      <vt:lpstr>Python Language – print function - more</vt:lpstr>
      <vt:lpstr>Python Language  – formatted string in action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A Real Life Program We Can do</vt:lpstr>
      <vt:lpstr>Here’s the goal</vt:lpstr>
      <vt:lpstr>Guessing Game – Iteration 1</vt:lpstr>
      <vt:lpstr>Guessing Game – Iteration 1 - continued</vt:lpstr>
      <vt:lpstr>The First Iteration</vt:lpstr>
      <vt:lpstr>Second Iteration – A bit More</vt:lpstr>
      <vt:lpstr>Second Iteration – continued</vt:lpstr>
      <vt:lpstr>Thinking of Iterations</vt:lpstr>
      <vt:lpstr>Sample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Exercises - Iterations -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continued Exercise – Special Product Function</vt:lpstr>
      <vt:lpstr>Functions – Keyword parameters</vt:lpstr>
      <vt:lpstr>Functions – Keyword parameters - continued</vt:lpstr>
      <vt:lpstr>Functions – Keyword parameters – example – built-in function: print()</vt:lpstr>
      <vt:lpstr>Functions – Keyword parameters – print() Exercise 2: – Print factors – factors.py</vt:lpstr>
      <vt:lpstr>Functions – Keyword parameters – print Exercise</vt:lpstr>
      <vt:lpstr>Lists / Arrays – numbered / expandable</vt:lpstr>
      <vt:lpstr>Functions – an Example – Friends and Family </vt:lpstr>
      <vt:lpstr>Strings - Like a lists of characters - ALMOST</vt:lpstr>
      <vt:lpstr>Strings - continued</vt:lpstr>
      <vt:lpstr>Strings – continued - immutable</vt:lpstr>
      <vt:lpstr>Dictionary  - Group of values - Access by name</vt:lpstr>
      <vt:lpstr>Dictionary - continued</vt:lpstr>
      <vt:lpstr>F-string – easer print formatting</vt:lpstr>
      <vt:lpstr>F-string – continued</vt:lpstr>
      <vt:lpstr>F-string – continued</vt:lpstr>
      <vt:lpstr>F-string – continued</vt:lpstr>
      <vt:lpstr>F-string – continued</vt:lpstr>
      <vt:lpstr>Files Data that remains</vt:lpstr>
      <vt:lpstr>Files - continued</vt:lpstr>
      <vt:lpstr>Files – continued – Creating</vt:lpstr>
      <vt:lpstr>Files - continued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Finding python.exe from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227</cp:revision>
  <dcterms:created xsi:type="dcterms:W3CDTF">2018-08-14T15:38:09Z</dcterms:created>
  <dcterms:modified xsi:type="dcterms:W3CDTF">2020-08-11T21:43:32Z</dcterms:modified>
</cp:coreProperties>
</file>