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57"/>
  </p:notesMasterIdLst>
  <p:handoutMasterIdLst>
    <p:handoutMasterId r:id="rId58"/>
  </p:handoutMasterIdLst>
  <p:sldIdLst>
    <p:sldId id="256" r:id="rId2"/>
    <p:sldId id="277" r:id="rId3"/>
    <p:sldId id="355" r:id="rId4"/>
    <p:sldId id="270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72" r:id="rId19"/>
    <p:sldId id="369" r:id="rId20"/>
    <p:sldId id="371" r:id="rId21"/>
    <p:sldId id="370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393" r:id="rId41"/>
    <p:sldId id="391" r:id="rId42"/>
    <p:sldId id="392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03" r:id="rId53"/>
    <p:sldId id="404" r:id="rId54"/>
    <p:sldId id="405" r:id="rId55"/>
    <p:sldId id="406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Smith" initials="" lastIdx="0" clrIdx="0"/>
  <p:cmAuthor id="2" name="Charles Smith" initials="CS" lastIdx="3" clrIdx="1">
    <p:extLst>
      <p:ext uri="{19B8F6BF-5375-455C-9EA6-DF929625EA0E}">
        <p15:presenceInfo xmlns:p15="http://schemas.microsoft.com/office/powerpoint/2012/main" userId="1b3e2396226a36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4" autoAdjust="0"/>
    <p:restoredTop sz="86410" autoAdjust="0"/>
  </p:normalViewPr>
  <p:slideViewPr>
    <p:cSldViewPr snapToGrid="0">
      <p:cViewPr varScale="1">
        <p:scale>
          <a:sx n="103" d="100"/>
          <a:sy n="103" d="100"/>
        </p:scale>
        <p:origin x="72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32"/>
    </p:cViewPr>
  </p:sorterViewPr>
  <p:notesViewPr>
    <p:cSldViewPr snapToGrid="0">
      <p:cViewPr varScale="1">
        <p:scale>
          <a:sx n="93" d="100"/>
          <a:sy n="93" d="100"/>
        </p:scale>
        <p:origin x="3520" y="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61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one over the other?</a:t>
            </a:r>
          </a:p>
          <a:p>
            <a:r>
              <a:rPr lang="en-US" dirty="0"/>
              <a:t>Amount of context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65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Moves within moves?</a:t>
            </a:r>
          </a:p>
          <a:p>
            <a:r>
              <a:rPr lang="en-US" dirty="0"/>
              <a:t>Continuous changes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406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reasonable changes?</a:t>
            </a:r>
          </a:p>
          <a:p>
            <a:r>
              <a:rPr lang="en-US" dirty="0"/>
              <a:t>What happens if no changes are made?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50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reasonable changes?</a:t>
            </a:r>
          </a:p>
          <a:p>
            <a:r>
              <a:rPr lang="en-US" dirty="0"/>
              <a:t>What happens if no changes are made?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49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reasonable changes?</a:t>
            </a:r>
          </a:p>
          <a:p>
            <a:r>
              <a:rPr lang="en-US" dirty="0"/>
              <a:t>What happens if no changes are made?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50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reasonable changes?</a:t>
            </a:r>
          </a:p>
          <a:p>
            <a:r>
              <a:rPr lang="en-US" dirty="0"/>
              <a:t>What happens if no changes are made?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66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reasonable changes?  A small displacement so user can recognize a duplicate</a:t>
            </a:r>
          </a:p>
          <a:p>
            <a:r>
              <a:rPr lang="en-US" dirty="0"/>
              <a:t>What happens if no changes are made?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24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my 3D modeler units are blocks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67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73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53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to know about me?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33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7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49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91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look at </a:t>
            </a:r>
            <a:r>
              <a:rPr lang="en-US"/>
              <a:t>a little code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375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782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54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853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21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67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0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439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dirty="0" err="1"/>
              <a:t>last_command_marker</a:t>
            </a:r>
            <a:r>
              <a:rPr lang="en-US" dirty="0"/>
              <a:t>() to get the last command which had a marker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712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259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786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9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24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session?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1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20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57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Started with screen_kbd.py – no support for size changing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62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similar support found in Python, Java, C++, Perl</a:t>
            </a:r>
          </a:p>
          <a:p>
            <a:r>
              <a:rPr lang="en-US" dirty="0"/>
              <a:t>Many more widgets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0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 GUI Example Using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ABFE-A3E0-4FB9-87C5-0EB31753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Screen – Text mode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F1205-9C7B-4003-9928-317BCE84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F9F0B-8850-4E4C-BC52-DCDA73FA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9E98F-4C06-450C-BBB8-DBF61729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DAE4798-2557-4F29-BC72-96F5BF673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083" y="2160588"/>
            <a:ext cx="7129871" cy="3881437"/>
          </a:xfrm>
        </p:spPr>
      </p:pic>
    </p:spTree>
    <p:extLst>
      <p:ext uri="{BB962C8B-B14F-4D97-AF65-F5344CB8AC3E}">
        <p14:creationId xmlns:p14="http://schemas.microsoft.com/office/powerpoint/2010/main" val="2923997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D2FE-CEE8-450C-B1A0-0199A649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Draw Program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97948-52AB-4666-8080-04D3866F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Main program – keyboard_draw.py</a:t>
            </a:r>
          </a:p>
          <a:p>
            <a:pPr lvl="1"/>
            <a:r>
              <a:rPr lang="en-US" sz="3400" dirty="0"/>
              <a:t>Drawing canvas – turtle and tkinter</a:t>
            </a:r>
          </a:p>
          <a:p>
            <a:pPr lvl="1"/>
            <a:r>
              <a:rPr lang="en-US" sz="3400" dirty="0"/>
              <a:t>Screen keyboard – no turtle</a:t>
            </a:r>
          </a:p>
          <a:p>
            <a:pPr lvl="2"/>
            <a:r>
              <a:rPr lang="en-US" sz="3200" dirty="0"/>
              <a:t>resource_lib/src/screen_kbd_flex.py</a:t>
            </a:r>
          </a:p>
          <a:p>
            <a:pPr lvl="3"/>
            <a:r>
              <a:rPr lang="en-US" sz="3000" dirty="0"/>
              <a:t>resource_lib/src/button_grid.py</a:t>
            </a:r>
          </a:p>
          <a:p>
            <a:pPr lvl="1"/>
            <a:r>
              <a:rPr lang="en-US" sz="3400" dirty="0"/>
              <a:t>Image file support resource_lib/…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D2F78-B13E-4B12-8112-84F61C72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A5168-C06A-46F4-818E-5232B1FA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969D6-1509-4284-B666-09E4BE47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6F05-86F4-45A2-9F74-7D5C0DC0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CB389-E1BE-49D1-911C-80382C30E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Mixed support turtle vs tkinter</a:t>
            </a:r>
          </a:p>
          <a:p>
            <a:pPr lvl="1"/>
            <a:r>
              <a:rPr lang="en-US" sz="3400" dirty="0"/>
              <a:t>turtle, a powerful graphics tool</a:t>
            </a:r>
          </a:p>
          <a:p>
            <a:pPr lvl="1"/>
            <a:r>
              <a:rPr lang="en-US" sz="3400" dirty="0"/>
              <a:t>tkinter  full graphics interface</a:t>
            </a:r>
          </a:p>
          <a:p>
            <a:pPr lvl="1"/>
            <a:r>
              <a:rPr lang="en-US" sz="3400" dirty="0"/>
              <a:t>Mixed turtle and tkinter has issues</a:t>
            </a:r>
          </a:p>
          <a:p>
            <a:pPr lvl="1"/>
            <a:r>
              <a:rPr lang="en-US" sz="3400" dirty="0"/>
              <a:t>Undo limited and more complicated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14FF-CA0E-4E8E-BCF4-91E55BD1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C1453-A47B-4A7F-AFAE-E6634F21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A1F37-8239-47A9-B344-518F1BCD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00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6F05-86F4-45A2-9F74-7D5C0DC0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 -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CB389-E1BE-49D1-911C-80382C30E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Figure Modification, e.g. rotate figure</a:t>
            </a:r>
          </a:p>
          <a:p>
            <a:pPr lvl="1"/>
            <a:r>
              <a:rPr lang="en-US" sz="3200" dirty="0"/>
              <a:t>Figure built in rotation vs.</a:t>
            </a:r>
            <a:r>
              <a:rPr lang="en-US" sz="3000" dirty="0"/>
              <a:t> undo, redo with changed parameter(new heading)</a:t>
            </a:r>
          </a:p>
          <a:p>
            <a:pPr lvl="1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14FF-CA0E-4E8E-BCF4-91E55BD1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C1453-A47B-4A7F-AFAE-E6634F21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A1F37-8239-47A9-B344-518F1BCD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4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6F05-86F4-45A2-9F74-7D5C0DC0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Walk Through the Code</a:t>
            </a:r>
            <a:br>
              <a:rPr lang="en-US" dirty="0"/>
            </a:br>
            <a:r>
              <a:rPr lang="en-US" dirty="0"/>
              <a:t>Mostly Bottom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CB389-E1BE-49D1-911C-80382C30E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3200" dirty="0"/>
              <a:t>Keyboard layout – Buttons…</a:t>
            </a:r>
          </a:p>
          <a:p>
            <a:pPr lvl="2"/>
            <a:r>
              <a:rPr lang="en-US" sz="3000" dirty="0"/>
              <a:t>button_grid.py</a:t>
            </a:r>
          </a:p>
          <a:p>
            <a:pPr lvl="3"/>
            <a:r>
              <a:rPr lang="en-US" sz="2800" dirty="0"/>
              <a:t>ButtonGrid n row by m column buttons</a:t>
            </a:r>
          </a:p>
          <a:p>
            <a:pPr lvl="4"/>
            <a:r>
              <a:rPr lang="en-US" sz="2800" dirty="0"/>
              <a:t>Button – text or text plus image</a:t>
            </a:r>
          </a:p>
          <a:p>
            <a:pPr lvl="4"/>
            <a:r>
              <a:rPr lang="en-US" sz="2800" dirty="0"/>
              <a:t>Adjustable size – buttons (and images) resize</a:t>
            </a:r>
          </a:p>
          <a:p>
            <a:pPr lvl="3" indent="-285750">
              <a:buClr>
                <a:srgbClr val="90C226"/>
              </a:buCl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Internal key attribute list</a:t>
            </a:r>
          </a:p>
          <a:p>
            <a:pPr lvl="3" indent="-285750">
              <a:buClr>
                <a:srgbClr val="90C226"/>
              </a:buCl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Enable / Disable button image display</a:t>
            </a:r>
          </a:p>
          <a:p>
            <a:pPr lvl="4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14FF-CA0E-4E8E-BCF4-91E55BD1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C1453-A47B-4A7F-AFAE-E6634F21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A1F37-8239-47A9-B344-518F1BCD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96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6F05-86F4-45A2-9F74-7D5C0DC0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444" y="299207"/>
            <a:ext cx="8596668" cy="1403758"/>
          </a:xfrm>
        </p:spPr>
        <p:txBody>
          <a:bodyPr>
            <a:normAutofit/>
          </a:bodyPr>
          <a:lstStyle/>
          <a:p>
            <a:r>
              <a:rPr lang="en-US" sz="4000" dirty="0"/>
              <a:t>ScreenKbdFlex – screen keyboard</a:t>
            </a:r>
            <a:br>
              <a:rPr lang="en-US" sz="4000" dirty="0"/>
            </a:br>
            <a:r>
              <a:rPr lang="en-US" sz="4000" dirty="0"/>
              <a:t>	screen_kbd_flex.py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CB389-E1BE-49D1-911C-80382C30E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98583"/>
            <a:ext cx="8596668" cy="3742780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800" dirty="0"/>
              <a:t>Full keyboard</a:t>
            </a:r>
          </a:p>
          <a:p>
            <a:pPr lvl="2"/>
            <a:r>
              <a:rPr lang="en-US" sz="2600" dirty="0"/>
              <a:t>Title</a:t>
            </a:r>
          </a:p>
          <a:p>
            <a:pPr lvl="2"/>
            <a:r>
              <a:rPr lang="en-US" sz="2600" dirty="0"/>
              <a:t>Echoed text region</a:t>
            </a:r>
          </a:p>
          <a:p>
            <a:pPr lvl="2"/>
            <a:r>
              <a:rPr lang="en-US" sz="2600" dirty="0"/>
              <a:t>ButtonGrid – keys</a:t>
            </a:r>
          </a:p>
          <a:p>
            <a:pPr lvl="1"/>
            <a:r>
              <a:rPr lang="en-US" sz="2800" dirty="0"/>
              <a:t>Returns clicked key – </a:t>
            </a:r>
            <a:r>
              <a:rPr lang="en-US" sz="2800" dirty="0" err="1"/>
              <a:t>onkbd</a:t>
            </a:r>
            <a:r>
              <a:rPr lang="en-US" sz="2800" dirty="0"/>
              <a:t>()</a:t>
            </a:r>
          </a:p>
          <a:p>
            <a:pPr lvl="1"/>
            <a:r>
              <a:rPr lang="en-US" sz="2800" dirty="0"/>
              <a:t>Internal key attribute list</a:t>
            </a:r>
          </a:p>
          <a:p>
            <a:pPr lvl="1"/>
            <a:r>
              <a:rPr lang="en-US" sz="2800" dirty="0"/>
              <a:t>Enable / Disable button image display</a:t>
            </a:r>
          </a:p>
          <a:p>
            <a:pPr lvl="1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14FF-CA0E-4E8E-BCF4-91E55BD1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C1453-A47B-4A7F-AFAE-E6634F21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A1F37-8239-47A9-B344-518F1BCD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4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FC45-DF5A-4EAC-8525-C8264E81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39024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</a:t>
            </a:r>
            <a:r>
              <a:rPr lang="en-US" dirty="0">
                <a:solidFill>
                  <a:srgbClr val="00B0F0"/>
                </a:solidFill>
              </a:rPr>
              <a:t>tkinter</a:t>
            </a:r>
            <a:r>
              <a:rPr lang="en-US" dirty="0"/>
              <a:t> Display Structures – simplified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FA5DF2-70EA-4F4E-93D1-DDE28C0A8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1571" y="1124125"/>
            <a:ext cx="7650759" cy="551995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03D23-7C49-4861-AEB5-F8C807A4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0DC8A-F201-4219-B532-2A0482F6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1A013-F504-47F6-8004-D9CC24F8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19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4AAA-672A-482E-98E1-727548EC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</a:t>
            </a:r>
            <a:r>
              <a:rPr lang="en-US" dirty="0">
                <a:solidFill>
                  <a:srgbClr val="00B0F0"/>
                </a:solidFill>
              </a:rPr>
              <a:t>tkinter</a:t>
            </a:r>
            <a:r>
              <a:rPr lang="en-US" dirty="0"/>
              <a:t> Display Structures – continued</a:t>
            </a:r>
            <a:br>
              <a:rPr lang="en-US" dirty="0"/>
            </a:br>
            <a:r>
              <a:rPr lang="en-US" dirty="0"/>
              <a:t>Drawing Support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363CFF-1821-4936-8A2B-08A391872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121" y="2160588"/>
            <a:ext cx="8451881" cy="38814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1C21E-ADEA-4C83-B859-51E11C59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CC8E3-B640-44D3-B88C-AD91BC38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A6D6A-3960-45E5-8F26-09D5853B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7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4AAA-672A-482E-98E1-727548EC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</a:t>
            </a:r>
            <a:r>
              <a:rPr lang="en-US" dirty="0">
                <a:solidFill>
                  <a:srgbClr val="00B0F0"/>
                </a:solidFill>
              </a:rPr>
              <a:t>tkinter</a:t>
            </a:r>
            <a:r>
              <a:rPr lang="en-US" dirty="0"/>
              <a:t> - Event Driven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1C21E-ADEA-4C83-B859-51E11C59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CC8E3-B640-44D3-B88C-AD91BC38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A6D6A-3960-45E5-8F26-09D5853B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2FE962-DF3D-4446-A6EC-E725169C8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05" y="2160589"/>
            <a:ext cx="10058399" cy="3880773"/>
          </a:xfrm>
        </p:spPr>
        <p:txBody>
          <a:bodyPr>
            <a:normAutofit/>
          </a:bodyPr>
          <a:lstStyle/>
          <a:p>
            <a:r>
              <a:rPr lang="en-US" sz="3600" dirty="0"/>
              <a:t>Program is a loop – </a:t>
            </a:r>
            <a:r>
              <a:rPr lang="en-US" sz="3600" dirty="0" err="1"/>
              <a:t>mainloop</a:t>
            </a:r>
            <a:r>
              <a:rPr lang="en-US" sz="3600" dirty="0"/>
              <a:t>()</a:t>
            </a:r>
          </a:p>
          <a:p>
            <a:r>
              <a:rPr lang="en-US" sz="3600" dirty="0"/>
              <a:t>Events </a:t>
            </a:r>
            <a:r>
              <a:rPr lang="en-US" sz="3600" dirty="0">
                <a:sym typeface="Wingdings" panose="05000000000000000000" pitchFamily="2" charset="2"/>
              </a:rPr>
              <a:t> Call backs</a:t>
            </a:r>
          </a:p>
          <a:p>
            <a:r>
              <a:rPr lang="en-US" sz="3600" i="1" dirty="0">
                <a:sym typeface="Wingdings" panose="05000000000000000000" pitchFamily="2" charset="2"/>
              </a:rPr>
              <a:t>widget</a:t>
            </a:r>
            <a:r>
              <a:rPr lang="en-US" sz="3600" dirty="0">
                <a:sym typeface="Wingdings" panose="05000000000000000000" pitchFamily="2" charset="2"/>
              </a:rPr>
              <a:t>.bind(&lt;</a:t>
            </a:r>
            <a:r>
              <a:rPr lang="en-US" sz="3600" i="1" dirty="0">
                <a:sym typeface="Wingdings" panose="05000000000000000000" pitchFamily="2" charset="2"/>
              </a:rPr>
              <a:t>event</a:t>
            </a:r>
            <a:r>
              <a:rPr lang="en-US" sz="3600" dirty="0">
                <a:sym typeface="Wingdings" panose="05000000000000000000" pitchFamily="2" charset="2"/>
              </a:rPr>
              <a:t>&gt;, </a:t>
            </a:r>
            <a:r>
              <a:rPr lang="en-US" sz="3600" i="1" dirty="0">
                <a:sym typeface="Wingdings" panose="05000000000000000000" pitchFamily="2" charset="2"/>
              </a:rPr>
              <a:t>callback</a:t>
            </a:r>
            <a:r>
              <a:rPr lang="en-US" sz="36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keybd_frame.bind(</a:t>
            </a:r>
            <a:r>
              <a:rPr lang="en-US" sz="2600" i="1" dirty="0">
                <a:solidFill>
                  <a:srgbClr val="00AA00"/>
                </a:solidFill>
                <a:latin typeface="Consolas" panose="020B0609020204030204" pitchFamily="49" charset="0"/>
              </a:rPr>
              <a:t>'&lt;Configure&gt;'</a:t>
            </a:r>
            <a:r>
              <a:rPr lang="en-US" sz="2600" i="1" dirty="0">
                <a:solidFill>
                  <a:srgbClr val="000000"/>
                </a:solidFill>
                <a:latin typeface="Consolas" panose="020B0609020204030204" pitchFamily="49" charset="0"/>
              </a:rPr>
              <a:t>, self.win_size_event)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btn = Button(key_frame, </a:t>
            </a: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…,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command = (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x =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								btn_text: </a:t>
            </a:r>
            <a:r>
              <a:rPr lang="en-US" sz="2600" i="1" dirty="0">
                <a:solidFill>
                  <a:srgbClr val="000000"/>
                </a:solidFill>
                <a:latin typeface="Consolas" panose="020B0609020204030204" pitchFamily="49" charset="0"/>
              </a:rPr>
              <a:t>self.buttonClick(x))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80513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ButtonGrid Goals / Design / Hopes</a:t>
            </a:r>
            <a:br>
              <a:rPr lang="en-US" dirty="0"/>
            </a:br>
            <a:r>
              <a:rPr lang="en-US" dirty="0"/>
              <a:t>button_grid.py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General keyboard grid</a:t>
            </a:r>
          </a:p>
          <a:p>
            <a:r>
              <a:rPr lang="en-US" sz="3400" dirty="0"/>
              <a:t>Keys – Text and or Images</a:t>
            </a:r>
          </a:p>
          <a:p>
            <a:r>
              <a:rPr lang="en-US" sz="3400" dirty="0"/>
              <a:t>Resizable</a:t>
            </a:r>
          </a:p>
          <a:p>
            <a:r>
              <a:rPr lang="en-US" sz="3400" dirty="0"/>
              <a:t>Dynamic change, especially images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0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6E00-835A-4B5B-AFDF-9AF87390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 – Ray Smith raysmith@alum.mit.edu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E49C-1AF0-40D7-BD12-D2153566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Many years of Programming – engineering, scientific, financial</a:t>
            </a:r>
          </a:p>
          <a:p>
            <a:r>
              <a:rPr lang="en-US" sz="3600" dirty="0"/>
              <a:t>Commercial, Scientific, Systems Languages – C, C++, Perl, Java, Python, Assembly</a:t>
            </a:r>
          </a:p>
          <a:p>
            <a:r>
              <a:rPr lang="en-US" sz="3600" dirty="0"/>
              <a:t>NEW Areas - Games for young 3-8 years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595F-9930-4D44-BB3E-7049005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F5A7-20F3-4981-866F-DD0AA3B623E8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A2BB-609F-4663-9624-CF5B6F7B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CECB9-8420-4DCA-9BA9-5BE8C789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37803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ButtonGrid Code</a:t>
            </a:r>
            <a:br>
              <a:rPr lang="en-US" dirty="0"/>
            </a:br>
            <a:r>
              <a:rPr lang="en-US" dirty="0"/>
              <a:t>button_grid.py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Setup N by M button grid</a:t>
            </a:r>
          </a:p>
          <a:p>
            <a:pPr lvl="1"/>
            <a:r>
              <a:rPr lang="en-US" sz="3400" dirty="0"/>
              <a:t>__init__()</a:t>
            </a:r>
          </a:p>
          <a:p>
            <a:pPr lvl="1"/>
            <a:r>
              <a:rPr lang="en-US" sz="3400" dirty="0"/>
              <a:t>keys: list of keys to display</a:t>
            </a:r>
          </a:p>
          <a:p>
            <a:pPr lvl="1"/>
            <a:r>
              <a:rPr lang="en-US" sz="3400" dirty="0"/>
              <a:t>key_attrs: key attributes – with image_file or other special attributes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8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ButtonGrid Code - continued</a:t>
            </a:r>
            <a:br>
              <a:rPr lang="en-US" dirty="0"/>
            </a:br>
            <a:r>
              <a:rPr lang="en-US" dirty="0"/>
              <a:t>button_grid.py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Use "grid" geometry for key layout</a:t>
            </a:r>
          </a:p>
          <a:p>
            <a:r>
              <a:rPr lang="en-US" sz="3400" dirty="0"/>
              <a:t>Each button uses Button widget</a:t>
            </a:r>
          </a:p>
          <a:p>
            <a:r>
              <a:rPr lang="en-US" sz="3400" dirty="0"/>
              <a:t>Button with image uses "</a:t>
            </a:r>
            <a:r>
              <a:rPr lang="en-US" sz="3400" dirty="0" err="1"/>
              <a:t>small_image</a:t>
            </a:r>
            <a:r>
              <a:rPr lang="en-US" sz="3400" dirty="0"/>
              <a:t>" for keys with no image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80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/ Redo / Repeat – Gaming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People make mistakes – want an easy second chance</a:t>
            </a:r>
          </a:p>
          <a:p>
            <a:r>
              <a:rPr lang="en-US" sz="3400" dirty="0"/>
              <a:t>Common concept – Most GUIs Provide</a:t>
            </a:r>
          </a:p>
          <a:p>
            <a:endParaRPr lang="en-US" sz="3400" dirty="0"/>
          </a:p>
          <a:p>
            <a:endParaRPr lang="en-US" sz="3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56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Undo – go back to the past</a:t>
            </a:r>
          </a:p>
          <a:p>
            <a:r>
              <a:rPr lang="en-US" sz="3400" dirty="0"/>
              <a:t>Redo – an Undo for the Undo</a:t>
            </a:r>
          </a:p>
          <a:p>
            <a:r>
              <a:rPr lang="en-US" sz="3400" dirty="0"/>
              <a:t>Repeat – sort of </a:t>
            </a:r>
            <a:r>
              <a:rPr lang="en-US" sz="3400"/>
              <a:t>a Redo </a:t>
            </a:r>
            <a:r>
              <a:rPr lang="en-US" sz="3400" dirty="0"/>
              <a:t>for the future</a:t>
            </a:r>
          </a:p>
          <a:p>
            <a:r>
              <a:rPr lang="en-US" sz="3400" dirty="0"/>
              <a:t>More than one type – moves, settings, levels</a:t>
            </a:r>
          </a:p>
          <a:p>
            <a:r>
              <a:rPr lang="en-US" sz="3400" dirty="0"/>
              <a:t>Want depth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93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chemeClr val="bg2">
                    <a:lumMod val="90000"/>
                  </a:schemeClr>
                </a:solidFill>
              </a:rPr>
              <a:t>Before:</a:t>
            </a:r>
            <a:r>
              <a:rPr lang="en-US" sz="3400" dirty="0"/>
              <a:t> Save the state</a:t>
            </a:r>
          </a:p>
          <a:p>
            <a:r>
              <a:rPr lang="en-US" sz="3400" dirty="0">
                <a:solidFill>
                  <a:schemeClr val="bg2">
                    <a:lumMod val="90000"/>
                  </a:schemeClr>
                </a:solidFill>
              </a:rPr>
              <a:t>After:</a:t>
            </a:r>
            <a:r>
              <a:rPr lang="en-US" sz="3400" dirty="0"/>
              <a:t> Restore the state</a:t>
            </a:r>
          </a:p>
          <a:p>
            <a:pPr marL="0" indent="0">
              <a:buNone/>
            </a:pPr>
            <a:r>
              <a:rPr lang="en-US" sz="3400" dirty="0"/>
              <a:t>OR</a:t>
            </a:r>
          </a:p>
          <a:p>
            <a:r>
              <a:rPr lang="en-US" sz="3400" dirty="0">
                <a:solidFill>
                  <a:schemeClr val="bg2">
                    <a:lumMod val="90000"/>
                  </a:schemeClr>
                </a:solidFill>
              </a:rPr>
              <a:t>Before:</a:t>
            </a:r>
            <a:r>
              <a:rPr lang="en-US" sz="3400" dirty="0"/>
              <a:t> Save the change</a:t>
            </a:r>
          </a:p>
          <a:p>
            <a:r>
              <a:rPr lang="en-US" sz="3400" dirty="0">
                <a:solidFill>
                  <a:schemeClr val="bg2">
                    <a:lumMod val="90000"/>
                  </a:schemeClr>
                </a:solidFill>
              </a:rPr>
              <a:t>After:</a:t>
            </a:r>
            <a:r>
              <a:rPr lang="en-US" sz="3400" dirty="0"/>
              <a:t> Undo the change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93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sz="3400" dirty="0"/>
              <a:t>What is the state?</a:t>
            </a:r>
          </a:p>
          <a:p>
            <a:r>
              <a:rPr lang="en-US" sz="3400" dirty="0"/>
              <a:t>What is the change?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70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via Command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sz="3400" dirty="0"/>
              <a:t>Design Patterns - Gamma, Helm, Johnson, </a:t>
            </a:r>
            <a:r>
              <a:rPr lang="en-US" sz="3400" dirty="0" err="1"/>
              <a:t>Vlissides</a:t>
            </a:r>
            <a:endParaRPr lang="en-US" sz="3400" dirty="0"/>
          </a:p>
          <a:p>
            <a:r>
              <a:rPr lang="en-US" sz="3400" dirty="0"/>
              <a:t>Behavior Pattern – a Request</a:t>
            </a:r>
          </a:p>
          <a:p>
            <a:r>
              <a:rPr lang="en-US" sz="3400" dirty="0"/>
              <a:t>Facilitate Undo, Redo, Repeat, Scripting</a:t>
            </a:r>
          </a:p>
          <a:p>
            <a:endParaRPr lang="en-US" sz="3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86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AE0C-32A1-475D-A869-6022CEB0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 – </a:t>
            </a:r>
            <a:r>
              <a:rPr lang="en-US" sz="2400" dirty="0"/>
              <a:t>UML diagram</a:t>
            </a:r>
            <a:br>
              <a:rPr lang="en-US" dirty="0"/>
            </a:br>
            <a:r>
              <a:rPr lang="en-US" sz="2000" dirty="0"/>
              <a:t>from Wikipedia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ABC74BF-79AD-410B-80B9-601C1A115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905" y="2160588"/>
            <a:ext cx="5858228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69458-26DE-4F84-8D4D-06C2B2CE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BC0C0-84F1-49F4-86EA-1E51848B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67ECD-887F-4AE5-A8CD-CAF4DFF6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4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– code/data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2" y="1421027"/>
            <a:ext cx="9053611" cy="4620335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DrawingCommand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__init__(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self, action):</a:t>
            </a:r>
          </a:p>
          <a:p>
            <a:pPr marL="0" indent="0" algn="l">
              <a:buNone/>
            </a:pP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set_drawing_controller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self.prev_markers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self.new_markers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self.prev_loc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self.drawing_controller.cmd_get_loc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self.new_loc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i="1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800" i="1" dirty="0">
                <a:solidFill>
                  <a:srgbClr val="808080"/>
                </a:solidFill>
                <a:latin typeface="Consolas" panose="020B0609020204030204" pitchFamily="49" charset="0"/>
              </a:rPr>
              <a:t># New loc (</a:t>
            </a:r>
            <a:r>
              <a:rPr lang="en-US" sz="28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x,y</a:t>
            </a:r>
            <a:r>
              <a:rPr lang="en-US" sz="2800" i="1" dirty="0">
                <a:solidFill>
                  <a:srgbClr val="808080"/>
                </a:solidFill>
                <a:latin typeface="Consolas" panose="020B0609020204030204" pitchFamily="49" charset="0"/>
              </a:rPr>
              <a:t>) 	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self.prev_heading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self.drawing_controller.heading</a:t>
            </a:r>
            <a:endParaRPr lang="en-US" sz="2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self.heading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i="1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i="1" dirty="0">
                <a:solidFill>
                  <a:srgbClr val="808080"/>
                </a:solidFill>
                <a:latin typeface="Consolas" panose="020B0609020204030204" pitchFamily="49" charset="0"/>
              </a:rPr>
              <a:t># New heading</a:t>
            </a:r>
          </a:p>
          <a:p>
            <a:endParaRPr lang="en-US" sz="3400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41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– 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1421027"/>
            <a:ext cx="8596668" cy="462033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DrawingCommand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 …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undo()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redo()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repeat()</a:t>
            </a:r>
          </a:p>
          <a:p>
            <a:pPr marL="400050" lvl="1" indent="0">
              <a:buNone/>
            </a:pPr>
            <a:endParaRPr lang="en-US" sz="2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execute()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do_cmd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copy()</a:t>
            </a:r>
          </a:p>
          <a:p>
            <a:endParaRPr lang="en-US" sz="3400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7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Sample Graphic User Interface (GUI)</a:t>
            </a:r>
          </a:p>
          <a:p>
            <a:r>
              <a:rPr lang="en-US" sz="3600" dirty="0"/>
              <a:t>Demonstrate Operations and Methods</a:t>
            </a:r>
          </a:p>
          <a:p>
            <a:r>
              <a:rPr lang="en-US" sz="3600" dirty="0"/>
              <a:t>Show ideas / issues behind GUI Software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487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– undo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1421027"/>
            <a:ext cx="8596668" cy="4620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Remove most recent command</a:t>
            </a:r>
          </a:p>
          <a:p>
            <a:r>
              <a:rPr lang="en-US" sz="3400" dirty="0"/>
              <a:t>Was </a:t>
            </a:r>
            <a:r>
              <a:rPr lang="en-US" sz="3400" dirty="0" err="1"/>
              <a:t>poped</a:t>
            </a:r>
            <a:r>
              <a:rPr lang="en-US" sz="3400" dirty="0"/>
              <a:t> off of </a:t>
            </a:r>
            <a:r>
              <a:rPr lang="en-US" sz="3400" b="1" dirty="0" err="1"/>
              <a:t>command_stack</a:t>
            </a:r>
            <a:endParaRPr lang="en-US" sz="3400" b="1" dirty="0"/>
          </a:p>
          <a:p>
            <a:pPr marL="514350" indent="-514350">
              <a:buAutoNum type="arabicPeriod"/>
            </a:pPr>
            <a:r>
              <a:rPr lang="en-US" sz="3400" dirty="0"/>
              <a:t>Make command </a:t>
            </a:r>
            <a:r>
              <a:rPr lang="en-US" sz="3400" u="sng" dirty="0"/>
              <a:t>copy</a:t>
            </a:r>
          </a:p>
          <a:p>
            <a:pPr marL="514350" indent="-514350">
              <a:buAutoNum type="arabicPeriod"/>
            </a:pPr>
            <a:r>
              <a:rPr lang="en-US" sz="3400" dirty="0"/>
              <a:t>Reverse requests in </a:t>
            </a:r>
            <a:r>
              <a:rPr lang="en-US" sz="3400" u="sng" dirty="0"/>
              <a:t>copy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Execute command </a:t>
            </a:r>
            <a:r>
              <a:rPr lang="en-US" sz="3400" u="sng" dirty="0"/>
              <a:t>copy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If OK add command onto </a:t>
            </a:r>
            <a:r>
              <a:rPr lang="en-US" sz="3400" b="1" dirty="0" err="1"/>
              <a:t>undo_stack</a:t>
            </a:r>
            <a:endParaRPr lang="en-US" sz="3400" b="1" dirty="0"/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If OK return True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01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– </a:t>
            </a:r>
            <a:r>
              <a:rPr lang="en-US" dirty="0" err="1"/>
              <a:t>do_cmd</a:t>
            </a:r>
            <a:r>
              <a:rPr lang="en-US" dirty="0"/>
              <a:t> function</a:t>
            </a:r>
            <a:br>
              <a:rPr lang="en-US" dirty="0"/>
            </a:br>
            <a:r>
              <a:rPr lang="en-US" dirty="0"/>
              <a:t>used by redo, repeat, normal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2057400"/>
            <a:ext cx="8596668" cy="3983962"/>
          </a:xfrm>
        </p:spPr>
        <p:txBody>
          <a:bodyPr>
            <a:normAutofit/>
          </a:bodyPr>
          <a:lstStyle/>
          <a:p>
            <a:r>
              <a:rPr lang="en-US" sz="3400" dirty="0"/>
              <a:t>Execute command</a:t>
            </a:r>
          </a:p>
          <a:p>
            <a:r>
              <a:rPr lang="en-US" sz="3400" dirty="0"/>
              <a:t>If OK, and can  undo, push </a:t>
            </a:r>
            <a:r>
              <a:rPr lang="en-US" sz="3400" dirty="0" err="1"/>
              <a:t>cmd</a:t>
            </a:r>
            <a:r>
              <a:rPr lang="en-US" sz="3400" dirty="0"/>
              <a:t> onto </a:t>
            </a:r>
            <a:r>
              <a:rPr lang="en-US" sz="3400" b="1" dirty="0" err="1"/>
              <a:t>command_stack</a:t>
            </a:r>
            <a:endParaRPr lang="en-US" sz="34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1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– redo 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2057400"/>
            <a:ext cx="8596668" cy="3983962"/>
          </a:xfrm>
        </p:spPr>
        <p:txBody>
          <a:bodyPr>
            <a:normAutofit/>
          </a:bodyPr>
          <a:lstStyle/>
          <a:p>
            <a:r>
              <a:rPr lang="en-US" sz="3400" b="1" dirty="0" err="1"/>
              <a:t>command_manager</a:t>
            </a:r>
            <a:r>
              <a:rPr lang="en-US" sz="3400" dirty="0"/>
              <a:t> has already popped command from </a:t>
            </a:r>
            <a:r>
              <a:rPr lang="en-US" sz="3400" b="1" dirty="0"/>
              <a:t>undo stack</a:t>
            </a:r>
          </a:p>
          <a:p>
            <a:r>
              <a:rPr lang="en-US" sz="3400" dirty="0"/>
              <a:t>If can redo, call </a:t>
            </a:r>
            <a:r>
              <a:rPr lang="en-US" sz="3400" dirty="0" err="1"/>
              <a:t>do_cmd</a:t>
            </a:r>
            <a:r>
              <a:rPr lang="en-US" sz="3400" dirty="0"/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29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– repeat 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2057400"/>
            <a:ext cx="8596668" cy="3983962"/>
          </a:xfrm>
        </p:spPr>
        <p:txBody>
          <a:bodyPr>
            <a:normAutofit/>
          </a:bodyPr>
          <a:lstStyle/>
          <a:p>
            <a:r>
              <a:rPr lang="en-US" sz="3400" dirty="0"/>
              <a:t>Make command copy</a:t>
            </a:r>
          </a:p>
          <a:p>
            <a:r>
              <a:rPr lang="en-US" sz="3400" dirty="0"/>
              <a:t>Make </a:t>
            </a:r>
            <a:r>
              <a:rPr lang="en-US" sz="3400" i="1" dirty="0"/>
              <a:t>reasonable</a:t>
            </a:r>
            <a:r>
              <a:rPr lang="en-US" sz="3400" dirty="0"/>
              <a:t> changes</a:t>
            </a:r>
          </a:p>
          <a:p>
            <a:r>
              <a:rPr lang="en-US" sz="3400" dirty="0"/>
              <a:t>Call </a:t>
            </a:r>
            <a:r>
              <a:rPr lang="en-US" sz="3400" dirty="0" err="1"/>
              <a:t>new_cmd.do_cmd</a:t>
            </a:r>
            <a:r>
              <a:rPr lang="en-US" sz="3400" dirty="0"/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33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Manager – why / what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2057400"/>
            <a:ext cx="8596668" cy="3983962"/>
          </a:xfrm>
        </p:spPr>
        <p:txBody>
          <a:bodyPr>
            <a:normAutofit/>
          </a:bodyPr>
          <a:lstStyle/>
          <a:p>
            <a:r>
              <a:rPr lang="en-US" sz="3400" dirty="0"/>
              <a:t>Manage the stacks</a:t>
            </a:r>
          </a:p>
          <a:p>
            <a:r>
              <a:rPr lang="en-US" sz="3400" dirty="0"/>
              <a:t>Top level control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46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Manager – undo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2057400"/>
            <a:ext cx="8596668" cy="3983962"/>
          </a:xfrm>
        </p:spPr>
        <p:txBody>
          <a:bodyPr>
            <a:normAutofit/>
          </a:bodyPr>
          <a:lstStyle/>
          <a:p>
            <a:r>
              <a:rPr lang="en-US" sz="3400" dirty="0"/>
              <a:t>Check if can undo</a:t>
            </a:r>
          </a:p>
          <a:p>
            <a:r>
              <a:rPr lang="en-US" sz="3400" dirty="0"/>
              <a:t>Pop </a:t>
            </a:r>
            <a:r>
              <a:rPr lang="en-US" sz="3400" dirty="0" err="1"/>
              <a:t>cmd</a:t>
            </a:r>
            <a:r>
              <a:rPr lang="en-US" sz="3400" dirty="0"/>
              <a:t> off </a:t>
            </a:r>
            <a:r>
              <a:rPr lang="en-US" sz="3400" b="1" dirty="0" err="1"/>
              <a:t>command_stack</a:t>
            </a:r>
            <a:endParaRPr lang="en-US" sz="3400" b="1" dirty="0"/>
          </a:p>
          <a:p>
            <a:r>
              <a:rPr lang="en-US" sz="3400" dirty="0" err="1"/>
              <a:t>cmd.undo</a:t>
            </a:r>
            <a:r>
              <a:rPr lang="en-US" sz="3400" dirty="0"/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54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Manager – redo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2057400"/>
            <a:ext cx="8596668" cy="3983962"/>
          </a:xfrm>
        </p:spPr>
        <p:txBody>
          <a:bodyPr>
            <a:normAutofit/>
          </a:bodyPr>
          <a:lstStyle/>
          <a:p>
            <a:r>
              <a:rPr lang="en-US" sz="3400" dirty="0"/>
              <a:t>Check if can redo</a:t>
            </a:r>
          </a:p>
          <a:p>
            <a:r>
              <a:rPr lang="en-US" sz="3400" dirty="0"/>
              <a:t>Pop </a:t>
            </a:r>
            <a:r>
              <a:rPr lang="en-US" sz="3400" dirty="0" err="1"/>
              <a:t>cmd</a:t>
            </a:r>
            <a:r>
              <a:rPr lang="en-US" sz="3400" dirty="0"/>
              <a:t> off </a:t>
            </a:r>
            <a:r>
              <a:rPr lang="en-US" sz="3400" b="1" dirty="0" err="1"/>
              <a:t>undo_stack</a:t>
            </a:r>
            <a:endParaRPr lang="en-US" sz="3400" b="1" dirty="0"/>
          </a:p>
          <a:p>
            <a:r>
              <a:rPr lang="en-US" sz="3400" dirty="0" err="1"/>
              <a:t>cmd.redo</a:t>
            </a:r>
            <a:r>
              <a:rPr lang="en-US" sz="3400" dirty="0"/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78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Manager – repeat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2057400"/>
            <a:ext cx="8596668" cy="3983962"/>
          </a:xfrm>
        </p:spPr>
        <p:txBody>
          <a:bodyPr>
            <a:normAutofit/>
          </a:bodyPr>
          <a:lstStyle/>
          <a:p>
            <a:r>
              <a:rPr lang="en-US" sz="3400" dirty="0"/>
              <a:t>Check if can repeat</a:t>
            </a:r>
          </a:p>
          <a:p>
            <a:r>
              <a:rPr lang="en-US" sz="3400" dirty="0"/>
              <a:t>Take </a:t>
            </a:r>
            <a:r>
              <a:rPr lang="en-US" sz="3400" dirty="0" err="1"/>
              <a:t>cmd</a:t>
            </a:r>
            <a:r>
              <a:rPr lang="en-US" sz="3400" dirty="0"/>
              <a:t> off </a:t>
            </a:r>
            <a:r>
              <a:rPr lang="en-US" sz="3400" b="1" dirty="0" err="1"/>
              <a:t>command_stack</a:t>
            </a:r>
            <a:r>
              <a:rPr lang="en-US" sz="3400" b="1" dirty="0"/>
              <a:t>, NO POP</a:t>
            </a:r>
          </a:p>
          <a:p>
            <a:r>
              <a:rPr lang="en-US" sz="3400" dirty="0" err="1"/>
              <a:t>cmd.repeat</a:t>
            </a:r>
            <a:r>
              <a:rPr lang="en-US" sz="3400" dirty="0"/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63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Developing a Command based Gaming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2057400"/>
            <a:ext cx="8596668" cy="3983962"/>
          </a:xfrm>
        </p:spPr>
        <p:txBody>
          <a:bodyPr>
            <a:normAutofit/>
          </a:bodyPr>
          <a:lstStyle/>
          <a:p>
            <a:r>
              <a:rPr lang="en-US" sz="3400" dirty="0"/>
              <a:t>Decide on Unit of Play</a:t>
            </a:r>
          </a:p>
          <a:p>
            <a:pPr lvl="1"/>
            <a:r>
              <a:rPr lang="en-US" sz="3200" dirty="0"/>
              <a:t>Figure/marker</a:t>
            </a:r>
          </a:p>
          <a:p>
            <a:r>
              <a:rPr lang="en-US" sz="3400" dirty="0"/>
              <a:t>Level of operation/command</a:t>
            </a:r>
          </a:p>
          <a:p>
            <a:pPr lvl="1"/>
            <a:r>
              <a:rPr lang="en-US" sz="3200" dirty="0"/>
              <a:t>Command containing markers</a:t>
            </a:r>
          </a:p>
          <a:p>
            <a:r>
              <a:rPr lang="en-US" sz="3400" dirty="0"/>
              <a:t>Make Program Partitions</a:t>
            </a:r>
          </a:p>
          <a:p>
            <a:pPr lvl="1"/>
            <a:r>
              <a:rPr lang="en-US" sz="3200" dirty="0"/>
              <a:t>Display, Command,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97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Structure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A22F9D0-DE86-41FA-9123-049CE9066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1102" y="1205714"/>
            <a:ext cx="5478308" cy="5259822"/>
          </a:xfrm>
        </p:spPr>
      </p:pic>
    </p:spTree>
    <p:extLst>
      <p:ext uri="{BB962C8B-B14F-4D97-AF65-F5344CB8AC3E}">
        <p14:creationId xmlns:p14="http://schemas.microsoft.com/office/powerpoint/2010/main" val="243652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Online Session – Using Zoom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If any background noise, please mute – minimizes cumulative noise</a:t>
            </a:r>
          </a:p>
          <a:p>
            <a:r>
              <a:rPr lang="en-US" sz="3600" dirty="0"/>
              <a:t>Disable own video – too many reduces clarity</a:t>
            </a:r>
          </a:p>
          <a:p>
            <a:r>
              <a:rPr lang="en-US" sz="3600" dirty="0"/>
              <a:t>Can question via Chat – can be to ALL</a:t>
            </a:r>
          </a:p>
          <a:p>
            <a:r>
              <a:rPr lang="en-US" sz="3600" dirty="0"/>
              <a:t>Expecting Response: Start "QUESTION:"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702319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Marker – Responsible for Picture Part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EC9B0B-8EE9-4121-B9C5-2F79D937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Attributes – Size, Color, Location, Orientation</a:t>
            </a:r>
          </a:p>
          <a:p>
            <a:r>
              <a:rPr lang="en-US" sz="2800" dirty="0"/>
              <a:t>Debugging – e.g., __str__()</a:t>
            </a:r>
          </a:p>
          <a:p>
            <a:r>
              <a:rPr lang="en-US" sz="2800" dirty="0"/>
              <a:t>Drawing – draw()</a:t>
            </a:r>
          </a:p>
          <a:p>
            <a:r>
              <a:rPr lang="en-US" sz="2800" dirty="0"/>
              <a:t>Interface</a:t>
            </a:r>
          </a:p>
          <a:p>
            <a:pPr lvl="1"/>
            <a:r>
              <a:rPr lang="en-US" sz="2000" dirty="0"/>
              <a:t>To Drawer ( e.g. canvas)</a:t>
            </a:r>
          </a:p>
          <a:p>
            <a:pPr lvl="1"/>
            <a:r>
              <a:rPr lang="en-US" sz="2000" dirty="0"/>
              <a:t>To other parts (e.g. copy)</a:t>
            </a:r>
          </a:p>
          <a:p>
            <a:pPr lvl="1"/>
            <a:r>
              <a:rPr lang="en-US" sz="2000" dirty="0"/>
              <a:t>Change requests</a:t>
            </a:r>
          </a:p>
        </p:txBody>
      </p:sp>
    </p:spTree>
    <p:extLst>
      <p:ext uri="{BB962C8B-B14F-4D97-AF65-F5344CB8AC3E}">
        <p14:creationId xmlns:p14="http://schemas.microsoft.com/office/powerpoint/2010/main" val="3739250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Marker – DmMarker</a:t>
            </a:r>
            <a:br>
              <a:rPr lang="en-US" dirty="0"/>
            </a:br>
            <a:r>
              <a:rPr lang="en-US" dirty="0"/>
              <a:t> – dm_marker.py, dm_....</a:t>
            </a:r>
            <a:r>
              <a:rPr lang="en-US" dirty="0" err="1"/>
              <a:t>py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882BE28-F6CF-4A5D-A512-A7091B034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7861" y="2160588"/>
            <a:ext cx="3556316" cy="3881437"/>
          </a:xfrm>
        </p:spPr>
      </p:pic>
    </p:spTree>
    <p:extLst>
      <p:ext uri="{BB962C8B-B14F-4D97-AF65-F5344CB8AC3E}">
        <p14:creationId xmlns:p14="http://schemas.microsoft.com/office/powerpoint/2010/main" val="683154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Marker – DmMarker – dm_....py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0A01BE0-DEFB-4174-8A93-36DEFD669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5595" y="2160588"/>
            <a:ext cx="2780847" cy="3881437"/>
          </a:xfrm>
        </p:spPr>
      </p:pic>
    </p:spTree>
    <p:extLst>
      <p:ext uri="{BB962C8B-B14F-4D97-AF65-F5344CB8AC3E}">
        <p14:creationId xmlns:p14="http://schemas.microsoft.com/office/powerpoint/2010/main" val="3698205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DmS</a:t>
            </a:r>
            <a:r>
              <a:rPr lang="en-US" dirty="0"/>
              <a:t>	</a:t>
            </a:r>
            <a:r>
              <a:rPr lang="en-US" dirty="0" err="1"/>
              <a:t>quare</a:t>
            </a:r>
            <a:r>
              <a:rPr lang="en-US" dirty="0"/>
              <a:t> – an example dm_square.py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744C4-9603-4514-A768-D52BAEE6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Creation of a square</a:t>
            </a:r>
          </a:p>
          <a:p>
            <a:r>
              <a:rPr lang="en-US" sz="2800" dirty="0"/>
              <a:t>Based on DmMarker - Main attributes: side, heading, color</a:t>
            </a:r>
          </a:p>
          <a:p>
            <a:r>
              <a:rPr lang="en-US" sz="2800" dirty="0"/>
              <a:t>Self-test:</a:t>
            </a:r>
          </a:p>
          <a:p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F0E681-EDE0-466E-A585-F6043A10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212" y="3626965"/>
            <a:ext cx="3657600" cy="323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25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108"/>
          </a:xfrm>
        </p:spPr>
        <p:txBody>
          <a:bodyPr>
            <a:normAutofit/>
          </a:bodyPr>
          <a:lstStyle/>
          <a:p>
            <a:r>
              <a:rPr lang="en-US" dirty="0" err="1"/>
              <a:t>DmS</a:t>
            </a:r>
            <a:r>
              <a:rPr lang="en-US" dirty="0"/>
              <a:t>	</a:t>
            </a:r>
            <a:r>
              <a:rPr lang="en-US" dirty="0" err="1"/>
              <a:t>quare</a:t>
            </a:r>
            <a:r>
              <a:rPr lang="en-US" dirty="0"/>
              <a:t> – continued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744C4-9603-4514-A768-D52BAEE6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__init__(…): setup attributes – passed to DmMarker</a:t>
            </a:r>
          </a:p>
          <a:p>
            <a:r>
              <a:rPr lang="en-US" sz="2800" dirty="0"/>
              <a:t>__str__(): debugging list attributes</a:t>
            </a:r>
          </a:p>
          <a:p>
            <a:r>
              <a:rPr lang="en-US" sz="2800" dirty="0"/>
              <a:t>__draw__(): </a:t>
            </a:r>
            <a:r>
              <a:rPr lang="en-US" sz="2800" dirty="0" err="1"/>
              <a:t>add_square</a:t>
            </a:r>
            <a:r>
              <a:rPr lang="en-US" sz="2800" dirty="0"/>
              <a:t>() - draw figure on canvas</a:t>
            </a:r>
          </a:p>
          <a:p>
            <a:pPr lvl="1"/>
            <a:r>
              <a:rPr lang="en-US" sz="2600" dirty="0"/>
              <a:t>add_square as well as others – in DmMarker to be available to others</a:t>
            </a:r>
          </a:p>
        </p:txBody>
      </p:sp>
    </p:spTree>
    <p:extLst>
      <p:ext uri="{BB962C8B-B14F-4D97-AF65-F5344CB8AC3E}">
        <p14:creationId xmlns:p14="http://schemas.microsoft.com/office/powerpoint/2010/main" val="2054945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108"/>
          </a:xfrm>
        </p:spPr>
        <p:txBody>
          <a:bodyPr>
            <a:normAutofit/>
          </a:bodyPr>
          <a:lstStyle/>
          <a:p>
            <a:r>
              <a:rPr lang="en-US" dirty="0" err="1"/>
              <a:t>DmDrawer</a:t>
            </a:r>
            <a:r>
              <a:rPr lang="en-US" dirty="0"/>
              <a:t> – Drawing control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744C4-9603-4514-A768-D52BAEE6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Centralized drawing control</a:t>
            </a:r>
          </a:p>
          <a:p>
            <a:r>
              <a:rPr lang="en-US" sz="3200" dirty="0"/>
              <a:t>Uniform interface to tkinter, drawing canvas</a:t>
            </a:r>
          </a:p>
          <a:p>
            <a:r>
              <a:rPr lang="en-US" sz="3200" dirty="0"/>
              <a:t>Bookkeeping for drawing, e.g. location, heading</a:t>
            </a:r>
          </a:p>
        </p:txBody>
      </p:sp>
    </p:spTree>
    <p:extLst>
      <p:ext uri="{BB962C8B-B14F-4D97-AF65-F5344CB8AC3E}">
        <p14:creationId xmlns:p14="http://schemas.microsoft.com/office/powerpoint/2010/main" val="1204224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108"/>
          </a:xfrm>
        </p:spPr>
        <p:txBody>
          <a:bodyPr>
            <a:normAutofit/>
          </a:bodyPr>
          <a:lstStyle/>
          <a:p>
            <a:r>
              <a:rPr lang="en-US" dirty="0" err="1"/>
              <a:t>DmDrawerImage</a:t>
            </a:r>
            <a:r>
              <a:rPr lang="en-US" dirty="0"/>
              <a:t> – Drawing Images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744C4-9603-4514-A768-D52BAEE6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Based on </a:t>
            </a:r>
            <a:r>
              <a:rPr lang="en-US" sz="3200" dirty="0" err="1"/>
              <a:t>DmDrawer</a:t>
            </a:r>
            <a:endParaRPr lang="en-US" sz="3200" dirty="0"/>
          </a:p>
          <a:p>
            <a:r>
              <a:rPr lang="en-US" sz="3200" dirty="0"/>
              <a:t>Allows </a:t>
            </a:r>
            <a:r>
              <a:rPr lang="en-US" sz="3200" dirty="0" err="1"/>
              <a:t>DmDrawer</a:t>
            </a:r>
            <a:r>
              <a:rPr lang="en-US" sz="3200" dirty="0"/>
              <a:t> to be simpler</a:t>
            </a:r>
          </a:p>
          <a:p>
            <a:r>
              <a:rPr lang="en-US" sz="3200" dirty="0"/>
              <a:t>Access to image files</a:t>
            </a:r>
          </a:p>
        </p:txBody>
      </p:sp>
    </p:spTree>
    <p:extLst>
      <p:ext uri="{BB962C8B-B14F-4D97-AF65-F5344CB8AC3E}">
        <p14:creationId xmlns:p14="http://schemas.microsoft.com/office/powerpoint/2010/main" val="10977606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108"/>
          </a:xfrm>
        </p:spPr>
        <p:txBody>
          <a:bodyPr>
            <a:normAutofit/>
          </a:bodyPr>
          <a:lstStyle/>
          <a:p>
            <a:r>
              <a:rPr lang="en-US" dirty="0" err="1"/>
              <a:t>DmImage</a:t>
            </a:r>
            <a:r>
              <a:rPr lang="en-US" dirty="0"/>
              <a:t> – Image Marker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744C4-9603-4514-A768-D52BAEE6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From folders e.g. animals</a:t>
            </a:r>
          </a:p>
          <a:p>
            <a:r>
              <a:rPr lang="en-US" sz="3200" dirty="0"/>
              <a:t>Similar controls as other markers</a:t>
            </a:r>
          </a:p>
          <a:p>
            <a:r>
              <a:rPr lang="en-US" sz="3200" dirty="0"/>
              <a:t>Self-test: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F7D9C-1C56-4C84-A52A-D63167752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734" y="3302358"/>
            <a:ext cx="3353716" cy="355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69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108"/>
          </a:xfrm>
        </p:spPr>
        <p:txBody>
          <a:bodyPr>
            <a:normAutofit/>
          </a:bodyPr>
          <a:lstStyle/>
          <a:p>
            <a:r>
              <a:rPr lang="en-US" dirty="0" err="1"/>
              <a:t>DmText</a:t>
            </a:r>
            <a:r>
              <a:rPr lang="en-US" dirty="0"/>
              <a:t> – Text (Letter) Marker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744C4-9603-4514-A768-D52BAEE6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 images to facilitate rotation/scaling</a:t>
            </a:r>
          </a:p>
          <a:p>
            <a:r>
              <a:rPr lang="en-US" sz="3200" dirty="0"/>
              <a:t>Self-test: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8ECD9D-EA12-4971-BA10-9315C9827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950" y="2776151"/>
            <a:ext cx="3718240" cy="347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479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108"/>
          </a:xfrm>
        </p:spPr>
        <p:txBody>
          <a:bodyPr>
            <a:normAutofit/>
          </a:bodyPr>
          <a:lstStyle/>
          <a:p>
            <a:r>
              <a:rPr lang="en-US" dirty="0"/>
              <a:t>A simple command – new shape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744C4-9603-4514-A768-D52BAEE6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Key / button -- 's' – from:</a:t>
            </a:r>
          </a:p>
          <a:p>
            <a:pPr lvl="1"/>
            <a:r>
              <a:rPr lang="en-US" sz="3000" dirty="0"/>
              <a:t>  Std keyboard</a:t>
            </a:r>
          </a:p>
          <a:p>
            <a:pPr lvl="2"/>
            <a:r>
              <a:rPr lang="en-US" sz="2800" dirty="0" err="1"/>
              <a:t>self.drawer.master.bind</a:t>
            </a:r>
            <a:r>
              <a:rPr lang="en-US" sz="2800" dirty="0"/>
              <a:t>("&lt;</a:t>
            </a:r>
            <a:r>
              <a:rPr lang="en-US" sz="2800" dirty="0" err="1"/>
              <a:t>KeyPress</a:t>
            </a:r>
            <a:r>
              <a:rPr lang="en-US" sz="2800" dirty="0"/>
              <a:t>&gt;", </a:t>
            </a:r>
            <a:r>
              <a:rPr lang="en-US" sz="2800" dirty="0" err="1"/>
              <a:t>self.on_key_press</a:t>
            </a:r>
            <a:r>
              <a:rPr lang="en-US" sz="2800" dirty="0"/>
              <a:t>)</a:t>
            </a:r>
          </a:p>
          <a:p>
            <a:pPr marL="114300" indent="0">
              <a:buNone/>
            </a:pPr>
            <a:r>
              <a:rPr lang="en-US" sz="3200" dirty="0"/>
              <a:t>OR	</a:t>
            </a:r>
          </a:p>
          <a:p>
            <a:pPr lvl="1"/>
            <a:r>
              <a:rPr lang="en-US" sz="3000" dirty="0"/>
              <a:t>Screen keyboard</a:t>
            </a:r>
          </a:p>
          <a:p>
            <a:pPr lvl="2"/>
            <a:r>
              <a:rPr lang="en-US" sz="2800" dirty="0"/>
              <a:t>Button(….) </a:t>
            </a:r>
            <a:r>
              <a:rPr lang="en-US" sz="2800" dirty="0">
                <a:sym typeface="Wingdings" panose="05000000000000000000" pitchFamily="2" charset="2"/>
              </a:rPr>
              <a:t> ButtonGrid()  </a:t>
            </a:r>
            <a:r>
              <a:rPr lang="en-US" sz="2800" dirty="0" err="1">
                <a:sym typeface="Wingdings" panose="05000000000000000000" pitchFamily="2" charset="2"/>
              </a:rPr>
              <a:t>ScreenKbdFlex</a:t>
            </a:r>
            <a:r>
              <a:rPr lang="en-US" sz="2800" dirty="0">
                <a:sym typeface="Wingdings" panose="05000000000000000000" pitchFamily="2" charset="2"/>
              </a:rPr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534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95" y="300183"/>
            <a:ext cx="8596668" cy="1320800"/>
          </a:xfrm>
        </p:spPr>
        <p:txBody>
          <a:bodyPr/>
          <a:lstStyle/>
          <a:p>
            <a:r>
              <a:rPr lang="en-US" sz="2800" dirty="0"/>
              <a:t>Approximate Session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83"/>
            <a:ext cx="8596668" cy="4420380"/>
          </a:xfrm>
        </p:spPr>
        <p:txBody>
          <a:bodyPr>
            <a:noAutofit/>
          </a:bodyPr>
          <a:lstStyle/>
          <a:p>
            <a:pPr lvl="1" algn="ctr"/>
            <a:r>
              <a:rPr lang="en-US" sz="3600" dirty="0"/>
              <a:t>Lecture and Demonstration: 1.5 Hours</a:t>
            </a:r>
          </a:p>
          <a:p>
            <a:pPr algn="ctr"/>
            <a:r>
              <a:rPr lang="en-US" sz="3600" dirty="0"/>
              <a:t>Follow-up Questions: .5 Hours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610175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108"/>
          </a:xfrm>
        </p:spPr>
        <p:txBody>
          <a:bodyPr>
            <a:normAutofit/>
          </a:bodyPr>
          <a:lstStyle/>
          <a:p>
            <a:r>
              <a:rPr lang="en-US" dirty="0"/>
              <a:t>A simple command – new shape - </a:t>
            </a:r>
            <a:r>
              <a:rPr lang="en-US" sz="2700" dirty="0"/>
              <a:t>continued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744C4-9603-4514-A768-D52BAEE6B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6697"/>
            <a:ext cx="8596668" cy="43546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err="1"/>
              <a:t>KbdCmdProc.do_keysym</a:t>
            </a:r>
            <a:r>
              <a:rPr lang="en-US" sz="2800" dirty="0"/>
              <a:t>() </a:t>
            </a:r>
            <a:r>
              <a:rPr lang="en-US" sz="2800" dirty="0">
                <a:sym typeface="Wingdings" panose="05000000000000000000" pitchFamily="2" charset="2"/>
              </a:rPr>
              <a:t>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drawing_cmd</a:t>
            </a:r>
            <a:r>
              <a:rPr lang="en-US" sz="2800" dirty="0"/>
              <a:t>() </a:t>
            </a:r>
            <a:r>
              <a:rPr lang="en-US" sz="2800" dirty="0">
                <a:sym typeface="Wingdings" panose="05000000000000000000" pitchFamily="2" charset="2"/>
              </a:rPr>
              <a:t> graphical commands…</a:t>
            </a:r>
          </a:p>
          <a:p>
            <a:pPr marL="0" indent="0">
              <a:buNone/>
            </a:pPr>
            <a:r>
              <a:rPr lang="en-US" sz="2800" dirty="0" err="1">
                <a:sym typeface="Wingdings" panose="05000000000000000000" pitchFamily="2" charset="2"/>
              </a:rPr>
              <a:t>cmd_shapes</a:t>
            </a:r>
            <a:r>
              <a:rPr lang="en-US" sz="2800" dirty="0">
                <a:sym typeface="Wingdings" panose="05000000000000000000" pitchFamily="2" charset="2"/>
              </a:rPr>
              <a:t>() 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	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get_next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i="1" dirty="0">
                <a:solidFill>
                  <a:srgbClr val="00AA00"/>
                </a:solidFill>
                <a:latin typeface="Consolas" panose="020B0609020204030204" pitchFamily="49" charset="0"/>
              </a:rPr>
              <a:t>"shape"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 err="1">
                <a:sym typeface="Wingdings" panose="05000000000000000000" pitchFamily="2" charset="2"/>
              </a:rPr>
              <a:t>cmd_do_shape</a:t>
            </a:r>
            <a:r>
              <a:rPr lang="en-US" sz="2800" dirty="0"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	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get_next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i="1" dirty="0">
                <a:solidFill>
                  <a:srgbClr val="00AA00"/>
                </a:solidFill>
                <a:latin typeface="Consolas" panose="020B0609020204030204" pitchFamily="49" charset="0"/>
              </a:rPr>
              <a:t>"color"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marker = 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self.make_shape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(shape=…)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…From previous create next shape</a:t>
            </a: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224442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108"/>
          </a:xfrm>
        </p:spPr>
        <p:txBody>
          <a:bodyPr>
            <a:normAutofit/>
          </a:bodyPr>
          <a:lstStyle/>
          <a:p>
            <a:r>
              <a:rPr lang="en-US" dirty="0"/>
              <a:t>A simple command – new shape - </a:t>
            </a:r>
            <a:r>
              <a:rPr lang="en-US" sz="2700" dirty="0"/>
              <a:t>continued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raysmith@alum.mit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744C4-9603-4514-A768-D52BAEE6B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68" y="1427206"/>
            <a:ext cx="9171002" cy="46955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…From previous create next shape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mv_last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self.last_visible_marker()</a:t>
            </a:r>
          </a:p>
          <a:p>
            <a:pPr marL="0" indent="0">
              <a:buNone/>
            </a:pPr>
            <a:r>
              <a:rPr lang="en-US" sz="2800" i="1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cmd_last</a:t>
            </a:r>
            <a:r>
              <a:rPr lang="en-US" sz="28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800" i="1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self.last_command</a:t>
            </a:r>
            <a:r>
              <a:rPr lang="en-US" sz="28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DrawingCommand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i="1" dirty="0">
                <a:solidFill>
                  <a:srgbClr val="00AA00"/>
                </a:solidFill>
                <a:latin typeface="Consolas" panose="020B0609020204030204" pitchFamily="49" charset="0"/>
              </a:rPr>
              <a:t>"…"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self.cmd_undo() 	</a:t>
            </a:r>
            <a:r>
              <a:rPr lang="en-US" sz="2800" i="1" dirty="0">
                <a:solidFill>
                  <a:schemeClr val="accent1"/>
                </a:solidFill>
                <a:latin typeface="Consolas" panose="020B0609020204030204" pitchFamily="49" charset="0"/>
              </a:rPr>
              <a:t># Remove old - change in-place</a:t>
            </a:r>
          </a:p>
          <a:p>
            <a:pPr marL="0" indent="0" algn="l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marker_new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marker.use_locale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mv_last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cmd.add_markers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marker_new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28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cmd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cmd_last.use_locale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cmd_last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cmd.do_cmd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58097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108"/>
          </a:xfrm>
        </p:spPr>
        <p:txBody>
          <a:bodyPr>
            <a:normAutofit/>
          </a:bodyPr>
          <a:lstStyle/>
          <a:p>
            <a:r>
              <a:rPr lang="en-US" dirty="0"/>
              <a:t>A bit more complex – Repeat Command</a:t>
            </a:r>
            <a:endParaRPr lang="en-US" sz="2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raysmith@alum.mit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744C4-9603-4514-A768-D52BAEE6B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68" y="1427206"/>
            <a:ext cx="9171002" cy="4695567"/>
          </a:xfrm>
        </p:spPr>
        <p:txBody>
          <a:bodyPr>
            <a:normAutofit/>
          </a:bodyPr>
          <a:lstStyle/>
          <a:p>
            <a:r>
              <a:rPr lang="en-US" sz="2800" dirty="0"/>
              <a:t>Key / button – "space"</a:t>
            </a:r>
          </a:p>
          <a:p>
            <a:r>
              <a:rPr lang="en-US" sz="2800" dirty="0">
                <a:sym typeface="Wingdings" panose="05000000000000000000" pitchFamily="2" charset="2"/>
              </a:rPr>
              <a:t>Repeat the most recent figure/marker</a:t>
            </a:r>
          </a:p>
          <a:p>
            <a:r>
              <a:rPr lang="en-US" sz="2800" dirty="0">
                <a:sym typeface="Wingdings" panose="05000000000000000000" pitchFamily="2" charset="2"/>
              </a:rPr>
              <a:t>Moved by figure's size in current heading</a:t>
            </a:r>
          </a:p>
          <a:p>
            <a:r>
              <a:rPr lang="en-US" sz="2800" dirty="0">
                <a:sym typeface="Wingdings" panose="05000000000000000000" pitchFamily="2" charset="2"/>
              </a:rPr>
              <a:t>Heading is changed to stay visible(mostly) by "bouncing" off edges</a:t>
            </a:r>
          </a:p>
          <a:p>
            <a:r>
              <a:rPr lang="en-US" sz="2800" dirty="0">
                <a:sym typeface="Wingdings" panose="05000000000000000000" pitchFamily="2" charset="2"/>
              </a:rPr>
              <a:t>Can be done/undone</a:t>
            </a:r>
          </a:p>
        </p:txBody>
      </p:sp>
    </p:spTree>
    <p:extLst>
      <p:ext uri="{BB962C8B-B14F-4D97-AF65-F5344CB8AC3E}">
        <p14:creationId xmlns:p14="http://schemas.microsoft.com/office/powerpoint/2010/main" val="35126335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108"/>
          </a:xfrm>
        </p:spPr>
        <p:txBody>
          <a:bodyPr>
            <a:normAutofit/>
          </a:bodyPr>
          <a:lstStyle/>
          <a:p>
            <a:r>
              <a:rPr lang="en-US" dirty="0"/>
              <a:t>A bit more – Repeat Command - </a:t>
            </a:r>
            <a:r>
              <a:rPr lang="en-US" sz="2700" dirty="0"/>
              <a:t>continued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raysmith@alum.mit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744C4-9603-4514-A768-D52BAEE6B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68" y="1427206"/>
            <a:ext cx="9171002" cy="4695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KbdCmdProc.cmd_repeat</a:t>
            </a:r>
            <a:r>
              <a:rPr lang="en-US" sz="2800" dirty="0"/>
              <a:t>() </a:t>
            </a:r>
            <a:r>
              <a:rPr lang="en-US" sz="2800" dirty="0">
                <a:sym typeface="Wingdings" panose="05000000000000000000" pitchFamily="2" charset="2"/>
              </a:rPr>
              <a:t>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command_manager.get_repeat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– get repeat copy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do_cmd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cmd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– do command, adjusted direction</a:t>
            </a:r>
            <a:endParaRPr lang="en-US" sz="2800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94654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108"/>
          </a:xfrm>
        </p:spPr>
        <p:txBody>
          <a:bodyPr>
            <a:normAutofit/>
          </a:bodyPr>
          <a:lstStyle/>
          <a:p>
            <a:r>
              <a:rPr lang="en-US" dirty="0"/>
              <a:t>Command Manager: </a:t>
            </a:r>
            <a:r>
              <a:rPr lang="en-US" dirty="0" err="1"/>
              <a:t>get_repeat</a:t>
            </a:r>
            <a:r>
              <a:rPr lang="en-US" dirty="0"/>
              <a:t>()</a:t>
            </a:r>
            <a:endParaRPr lang="en-US" sz="2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raysmith@alum.mit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744C4-9603-4514-A768-D52BAEE6B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67" y="1427206"/>
            <a:ext cx="9937121" cy="469556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get_repeat(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self):</a:t>
            </a:r>
          </a:p>
          <a:p>
            <a:pPr marL="0" indent="0" algn="l">
              <a:buNone/>
            </a:pPr>
            <a:r>
              <a:rPr lang="en-US" sz="2800" i="1" dirty="0">
                <a:solidFill>
                  <a:srgbClr val="00AA00"/>
                </a:solidFill>
                <a:latin typeface="Consolas" panose="020B0609020204030204" pitchFamily="49" charset="0"/>
              </a:rPr>
              <a:t>   """ Get copy which would, if executed,</a:t>
            </a:r>
          </a:p>
          <a:p>
            <a:pPr marL="0" indent="0" algn="l">
              <a:buNone/>
            </a:pPr>
            <a:r>
              <a:rPr lang="en-US" sz="2800" i="1" dirty="0">
                <a:solidFill>
                  <a:srgbClr val="00AA00"/>
                </a:solidFill>
                <a:latin typeface="Consolas" panose="020B0609020204030204" pitchFamily="49" charset="0"/>
              </a:rPr>
              <a:t>       repeat the last command"""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self.last_visible_command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cmd_last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self.last_command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cmd.use_locale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cmd_last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# Update for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                       # changes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cmd.get_repeat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1601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108"/>
          </a:xfrm>
        </p:spPr>
        <p:txBody>
          <a:bodyPr>
            <a:normAutofit/>
          </a:bodyPr>
          <a:lstStyle/>
          <a:p>
            <a:r>
              <a:rPr lang="en-US" dirty="0"/>
              <a:t>A bit more – Repeat Command - </a:t>
            </a:r>
            <a:r>
              <a:rPr lang="en-US" sz="2700" dirty="0"/>
              <a:t>continued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raysmith@alum.mit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744C4-9603-4514-A768-D52BAEE6B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68" y="1427206"/>
            <a:ext cx="9171002" cy="469556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do_cmd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self, 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i="1" dirty="0">
                <a:solidFill>
                  <a:srgbClr val="00AA00"/>
                </a:solidFill>
                <a:latin typeface="Consolas" panose="020B0609020204030204" pitchFamily="49" charset="0"/>
              </a:rPr>
              <a:t>""" Do command, first checking for the edge. """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next_loc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cmd.get_next_loc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self.is_on_canvas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next_loc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cmd.do_cmd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# No change to </a:t>
            </a:r>
            <a:r>
              <a:rPr lang="en-US" sz="2400" u="sng" dirty="0" err="1">
                <a:solidFill>
                  <a:schemeClr val="accent1"/>
                </a:solidFill>
                <a:latin typeface="Consolas" panose="020B0609020204030204" pitchFamily="49" charset="0"/>
              </a:rPr>
              <a:t>cmd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self.adj_movement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cmd.do_cmd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# Executed changed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# Can't execute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endParaRPr 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8691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95" y="300183"/>
            <a:ext cx="8596668" cy="1320800"/>
          </a:xfrm>
        </p:spPr>
        <p:txBody>
          <a:bodyPr/>
          <a:lstStyle/>
          <a:p>
            <a:r>
              <a:rPr lang="en-US" sz="2800" dirty="0"/>
              <a:t>Featured Example – Keyboard Drawing Program</a:t>
            </a:r>
            <a:br>
              <a:rPr lang="en-US" sz="2800" dirty="0"/>
            </a:br>
            <a:r>
              <a:rPr lang="en-US" sz="2800" dirty="0"/>
              <a:t>Target Audience: Children 3-8 Years 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3" y="1620983"/>
            <a:ext cx="10117122" cy="4420380"/>
          </a:xfrm>
        </p:spPr>
        <p:txBody>
          <a:bodyPr>
            <a:noAutofit/>
          </a:bodyPr>
          <a:lstStyle/>
          <a:p>
            <a:pPr lvl="1"/>
            <a:r>
              <a:rPr lang="en-US" sz="3600" dirty="0"/>
              <a:t>Limited – Non-production</a:t>
            </a:r>
          </a:p>
          <a:p>
            <a:pPr lvl="1"/>
            <a:r>
              <a:rPr lang="en-US" sz="3600" dirty="0"/>
              <a:t>On GitHub: raysmith619</a:t>
            </a:r>
          </a:p>
          <a:p>
            <a:pPr lvl="2"/>
            <a:r>
              <a:rPr lang="en-US" sz="3400" dirty="0"/>
              <a:t>Program: </a:t>
            </a:r>
            <a:r>
              <a:rPr lang="en-US" sz="3400" dirty="0" err="1"/>
              <a:t>keyboard_draw</a:t>
            </a:r>
            <a:endParaRPr lang="en-US" sz="3400" dirty="0"/>
          </a:p>
          <a:p>
            <a:pPr lvl="2"/>
            <a:r>
              <a:rPr lang="en-US" sz="3400" dirty="0"/>
              <a:t>Support: resource_lib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3200" dirty="0"/>
              <a:t>https://github.com/raysmith619/keyboard</a:t>
            </a:r>
            <a:r>
              <a:rPr lang="en-US" sz="2800" dirty="0"/>
              <a:t>_draw</a:t>
            </a:r>
          </a:p>
          <a:p>
            <a:pPr lvl="2"/>
            <a:endParaRPr lang="en-US" sz="3400" dirty="0"/>
          </a:p>
          <a:p>
            <a:pPr lvl="1" algn="ctr"/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320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95" y="300183"/>
            <a:ext cx="8596668" cy="1320800"/>
          </a:xfrm>
        </p:spPr>
        <p:txBody>
          <a:bodyPr/>
          <a:lstStyle/>
          <a:p>
            <a:pPr algn="ctr"/>
            <a:r>
              <a:rPr lang="en-US" sz="2800" dirty="0"/>
              <a:t>Keyboard Drawing Program</a:t>
            </a:r>
            <a:br>
              <a:rPr lang="en-US" sz="2800" dirty="0"/>
            </a:br>
            <a:r>
              <a:rPr lang="en-US" sz="2800" dirty="0"/>
              <a:t>Features /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83"/>
            <a:ext cx="8596668" cy="4420380"/>
          </a:xfrm>
        </p:spPr>
        <p:txBody>
          <a:bodyPr>
            <a:noAutofit/>
          </a:bodyPr>
          <a:lstStyle/>
          <a:p>
            <a:pPr lvl="2"/>
            <a:r>
              <a:rPr lang="en-US" sz="3400" dirty="0"/>
              <a:t>Totally keyboard driven (can be)</a:t>
            </a:r>
          </a:p>
          <a:p>
            <a:pPr lvl="2"/>
            <a:r>
              <a:rPr lang="en-US" sz="3400" dirty="0"/>
              <a:t>Simultaneous screen keyboard simulation / display</a:t>
            </a:r>
          </a:p>
          <a:p>
            <a:pPr lvl="2"/>
            <a:r>
              <a:rPr lang="en-US" sz="3400" dirty="0"/>
              <a:t>Adjustable screen keyboard size</a:t>
            </a:r>
          </a:p>
          <a:p>
            <a:pPr lvl="2"/>
            <a:r>
              <a:rPr lang="en-US" sz="3400" dirty="0"/>
              <a:t>Line, Shape, Letter, Image Markers</a:t>
            </a:r>
          </a:p>
          <a:p>
            <a:pPr lvl="2"/>
            <a:r>
              <a:rPr lang="en-US" sz="3400" dirty="0"/>
              <a:t>Simple undo (no redo yet)</a:t>
            </a:r>
          </a:p>
          <a:p>
            <a:pPr lvl="1" algn="ctr"/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9605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661F-00C8-4704-B10B-17563963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949793-4CD6-4397-A56B-3EEE22E85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561" y="1057014"/>
            <a:ext cx="9387281" cy="49850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77F8D-0952-4B78-9998-860A16B7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18A3A-FAA6-48F0-A1D8-A4435F9F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3AB7-87D3-4FD1-998E-03DB6947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ABFE-A3E0-4FB9-87C5-0EB31753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Screen – Figure mode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EB45FC-1A24-4337-8BA9-C5279C7A3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514" y="1140904"/>
            <a:ext cx="9006908" cy="490112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F1205-9C7B-4003-9928-317BCE84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F9F0B-8850-4E4C-BC52-DCDA73FA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9E98F-4C06-450C-BBB8-DBF61729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593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25855</TotalTime>
  <Words>2943</Words>
  <Application>Microsoft Office PowerPoint</Application>
  <PresentationFormat>Widescreen</PresentationFormat>
  <Paragraphs>584</Paragraphs>
  <Slides>55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Consolas</vt:lpstr>
      <vt:lpstr>Trebuchet MS</vt:lpstr>
      <vt:lpstr>Wingdings 3</vt:lpstr>
      <vt:lpstr>Facet</vt:lpstr>
      <vt:lpstr>A GUI Example Using Python </vt:lpstr>
      <vt:lpstr>Instructor – Ray Smith raysmith@alum.mit.edu</vt:lpstr>
      <vt:lpstr>Objectives</vt:lpstr>
      <vt:lpstr>Our Online Session – Using Zoom</vt:lpstr>
      <vt:lpstr>Approximate Session Layout</vt:lpstr>
      <vt:lpstr>Featured Example – Keyboard Drawing Program Target Audience: Children 3-8 Years Old</vt:lpstr>
      <vt:lpstr>Keyboard Drawing Program Features / Attributes</vt:lpstr>
      <vt:lpstr>Screen Shot</vt:lpstr>
      <vt:lpstr>Keyboard Screen – Figure mode</vt:lpstr>
      <vt:lpstr>Keyboard Screen – Text mode</vt:lpstr>
      <vt:lpstr>Keyboard Draw Program Structure</vt:lpstr>
      <vt:lpstr>Some Issues </vt:lpstr>
      <vt:lpstr>Some Issues - continued </vt:lpstr>
      <vt:lpstr>Detailed Walk Through the Code Mostly Bottom Up</vt:lpstr>
      <vt:lpstr>ScreenKbdFlex – screen keyboard  screen_kbd_flex.py </vt:lpstr>
      <vt:lpstr>Python tkinter Display Structures – simplified</vt:lpstr>
      <vt:lpstr>Python tkinter Display Structures – continued Drawing Support</vt:lpstr>
      <vt:lpstr>Python tkinter - Event Driven </vt:lpstr>
      <vt:lpstr>ButtonGrid Goals / Design / Hopes button_grid.py</vt:lpstr>
      <vt:lpstr>ButtonGrid Code button_grid.py</vt:lpstr>
      <vt:lpstr>ButtonGrid Code - continued button_grid.py</vt:lpstr>
      <vt:lpstr>Undo / Redo / Repeat – Gaming Issues</vt:lpstr>
      <vt:lpstr>Undo - continued</vt:lpstr>
      <vt:lpstr>Undo - continued</vt:lpstr>
      <vt:lpstr>Undo - continued</vt:lpstr>
      <vt:lpstr>Undo via Command Pattern</vt:lpstr>
      <vt:lpstr>Command Pattern – UML diagram from Wikipedia</vt:lpstr>
      <vt:lpstr>Command – code/data structure</vt:lpstr>
      <vt:lpstr>Command – member functions</vt:lpstr>
      <vt:lpstr>Command – undo function</vt:lpstr>
      <vt:lpstr>Command – do_cmd function used by redo, repeat, normal execution</vt:lpstr>
      <vt:lpstr>Command – redo function </vt:lpstr>
      <vt:lpstr>Command – repeat function </vt:lpstr>
      <vt:lpstr>Command Manager – why / what </vt:lpstr>
      <vt:lpstr>Command Manager – undo </vt:lpstr>
      <vt:lpstr>Command Manager – redo </vt:lpstr>
      <vt:lpstr>Command Manager – repeat </vt:lpstr>
      <vt:lpstr>Developing a Command based Gaming Architecture </vt:lpstr>
      <vt:lpstr>Program Structure </vt:lpstr>
      <vt:lpstr>Marker – Responsible for Picture Part </vt:lpstr>
      <vt:lpstr>Marker – DmMarker  – dm_marker.py, dm_....py </vt:lpstr>
      <vt:lpstr>Marker – DmMarker – dm_....py </vt:lpstr>
      <vt:lpstr>DmS quare – an example dm_square.py </vt:lpstr>
      <vt:lpstr>DmS quare – continued</vt:lpstr>
      <vt:lpstr>DmDrawer – Drawing control sample</vt:lpstr>
      <vt:lpstr>DmDrawerImage – Drawing Images</vt:lpstr>
      <vt:lpstr>DmImage – Image Marker</vt:lpstr>
      <vt:lpstr>DmText – Text (Letter) Marker</vt:lpstr>
      <vt:lpstr>A simple command – new shape</vt:lpstr>
      <vt:lpstr>A simple command – new shape - continued</vt:lpstr>
      <vt:lpstr>A simple command – new shape - continued</vt:lpstr>
      <vt:lpstr>A bit more complex – Repeat Command</vt:lpstr>
      <vt:lpstr>A bit more – Repeat Command - continued</vt:lpstr>
      <vt:lpstr>Command Manager: get_repeat()</vt:lpstr>
      <vt:lpstr>A bit more – Repeat Command -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405</cp:revision>
  <dcterms:created xsi:type="dcterms:W3CDTF">2018-08-14T15:38:09Z</dcterms:created>
  <dcterms:modified xsi:type="dcterms:W3CDTF">2021-04-08T22:07:17Z</dcterms:modified>
</cp:coreProperties>
</file>