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  <p:sldMasterId id="2147483728" r:id="rId2"/>
    <p:sldMasterId id="2147483776" r:id="rId3"/>
    <p:sldMasterId id="2147483860" r:id="rId4"/>
  </p:sldMasterIdLst>
  <p:notesMasterIdLst>
    <p:notesMasterId r:id="rId147"/>
  </p:notesMasterIdLst>
  <p:handoutMasterIdLst>
    <p:handoutMasterId r:id="rId148"/>
  </p:handoutMasterIdLst>
  <p:sldIdLst>
    <p:sldId id="256" r:id="rId5"/>
    <p:sldId id="269" r:id="rId6"/>
    <p:sldId id="374" r:id="rId7"/>
    <p:sldId id="381" r:id="rId8"/>
    <p:sldId id="277" r:id="rId9"/>
    <p:sldId id="355" r:id="rId10"/>
    <p:sldId id="270" r:id="rId11"/>
    <p:sldId id="356" r:id="rId12"/>
    <p:sldId id="401" r:id="rId13"/>
    <p:sldId id="373" r:id="rId14"/>
    <p:sldId id="362" r:id="rId15"/>
    <p:sldId id="263" r:id="rId16"/>
    <p:sldId id="272" r:id="rId17"/>
    <p:sldId id="268" r:id="rId18"/>
    <p:sldId id="273" r:id="rId19"/>
    <p:sldId id="363" r:id="rId20"/>
    <p:sldId id="337" r:id="rId21"/>
    <p:sldId id="365" r:id="rId22"/>
    <p:sldId id="368" r:id="rId23"/>
    <p:sldId id="364" r:id="rId24"/>
    <p:sldId id="395" r:id="rId25"/>
    <p:sldId id="396" r:id="rId26"/>
    <p:sldId id="336" r:id="rId27"/>
    <p:sldId id="275" r:id="rId28"/>
    <p:sldId id="276" r:id="rId29"/>
    <p:sldId id="367" r:id="rId30"/>
    <p:sldId id="366" r:id="rId31"/>
    <p:sldId id="369" r:id="rId32"/>
    <p:sldId id="370" r:id="rId33"/>
    <p:sldId id="264" r:id="rId34"/>
    <p:sldId id="397" r:id="rId35"/>
    <p:sldId id="372" r:id="rId36"/>
    <p:sldId id="287" r:id="rId37"/>
    <p:sldId id="288" r:id="rId38"/>
    <p:sldId id="266" r:id="rId39"/>
    <p:sldId id="371" r:id="rId40"/>
    <p:sldId id="403" r:id="rId41"/>
    <p:sldId id="326" r:id="rId42"/>
    <p:sldId id="398" r:id="rId43"/>
    <p:sldId id="257" r:id="rId44"/>
    <p:sldId id="258" r:id="rId45"/>
    <p:sldId id="259" r:id="rId46"/>
    <p:sldId id="260" r:id="rId47"/>
    <p:sldId id="261" r:id="rId48"/>
    <p:sldId id="262" r:id="rId49"/>
    <p:sldId id="327" r:id="rId50"/>
    <p:sldId id="328" r:id="rId51"/>
    <p:sldId id="298" r:id="rId52"/>
    <p:sldId id="299" r:id="rId53"/>
    <p:sldId id="300" r:id="rId54"/>
    <p:sldId id="301" r:id="rId55"/>
    <p:sldId id="302" r:id="rId56"/>
    <p:sldId id="405" r:id="rId57"/>
    <p:sldId id="303" r:id="rId58"/>
    <p:sldId id="304" r:id="rId59"/>
    <p:sldId id="305" r:id="rId60"/>
    <p:sldId id="358" r:id="rId61"/>
    <p:sldId id="359" r:id="rId62"/>
    <p:sldId id="360" r:id="rId63"/>
    <p:sldId id="343" r:id="rId64"/>
    <p:sldId id="344" r:id="rId65"/>
    <p:sldId id="345" r:id="rId66"/>
    <p:sldId id="346" r:id="rId67"/>
    <p:sldId id="348" r:id="rId68"/>
    <p:sldId id="347" r:id="rId69"/>
    <p:sldId id="349" r:id="rId70"/>
    <p:sldId id="350" r:id="rId71"/>
    <p:sldId id="351" r:id="rId72"/>
    <p:sldId id="352" r:id="rId73"/>
    <p:sldId id="353" r:id="rId74"/>
    <p:sldId id="354" r:id="rId75"/>
    <p:sldId id="280" r:id="rId76"/>
    <p:sldId id="281" r:id="rId77"/>
    <p:sldId id="279" r:id="rId78"/>
    <p:sldId id="282" r:id="rId79"/>
    <p:sldId id="394" r:id="rId80"/>
    <p:sldId id="283" r:id="rId81"/>
    <p:sldId id="284" r:id="rId82"/>
    <p:sldId id="285" r:id="rId83"/>
    <p:sldId id="286" r:id="rId84"/>
    <p:sldId id="289" r:id="rId85"/>
    <p:sldId id="267" r:id="rId86"/>
    <p:sldId id="290" r:id="rId87"/>
    <p:sldId id="297" r:id="rId88"/>
    <p:sldId id="291" r:id="rId89"/>
    <p:sldId id="292" r:id="rId90"/>
    <p:sldId id="293" r:id="rId91"/>
    <p:sldId id="294" r:id="rId92"/>
    <p:sldId id="295" r:id="rId93"/>
    <p:sldId id="322" r:id="rId94"/>
    <p:sldId id="323" r:id="rId95"/>
    <p:sldId id="324" r:id="rId96"/>
    <p:sldId id="382" r:id="rId97"/>
    <p:sldId id="402" r:id="rId98"/>
    <p:sldId id="361" r:id="rId99"/>
    <p:sldId id="306" r:id="rId100"/>
    <p:sldId id="406" r:id="rId101"/>
    <p:sldId id="296" r:id="rId102"/>
    <p:sldId id="383" r:id="rId103"/>
    <p:sldId id="376" r:id="rId104"/>
    <p:sldId id="377" r:id="rId105"/>
    <p:sldId id="378" r:id="rId106"/>
    <p:sldId id="380" r:id="rId107"/>
    <p:sldId id="379" r:id="rId108"/>
    <p:sldId id="309" r:id="rId109"/>
    <p:sldId id="310" r:id="rId110"/>
    <p:sldId id="311" r:id="rId111"/>
    <p:sldId id="404" r:id="rId112"/>
    <p:sldId id="400" r:id="rId113"/>
    <p:sldId id="307" r:id="rId114"/>
    <p:sldId id="393" r:id="rId115"/>
    <p:sldId id="308" r:id="rId116"/>
    <p:sldId id="409" r:id="rId117"/>
    <p:sldId id="410" r:id="rId118"/>
    <p:sldId id="391" r:id="rId119"/>
    <p:sldId id="384" r:id="rId120"/>
    <p:sldId id="390" r:id="rId121"/>
    <p:sldId id="388" r:id="rId122"/>
    <p:sldId id="385" r:id="rId123"/>
    <p:sldId id="386" r:id="rId124"/>
    <p:sldId id="407" r:id="rId125"/>
    <p:sldId id="387" r:id="rId126"/>
    <p:sldId id="408" r:id="rId127"/>
    <p:sldId id="411" r:id="rId128"/>
    <p:sldId id="312" r:id="rId129"/>
    <p:sldId id="315" r:id="rId130"/>
    <p:sldId id="314" r:id="rId131"/>
    <p:sldId id="316" r:id="rId132"/>
    <p:sldId id="317" r:id="rId133"/>
    <p:sldId id="318" r:id="rId134"/>
    <p:sldId id="319" r:id="rId135"/>
    <p:sldId id="320" r:id="rId136"/>
    <p:sldId id="321" r:id="rId137"/>
    <p:sldId id="334" r:id="rId138"/>
    <p:sldId id="335" r:id="rId139"/>
    <p:sldId id="329" r:id="rId140"/>
    <p:sldId id="330" r:id="rId141"/>
    <p:sldId id="331" r:id="rId142"/>
    <p:sldId id="332" r:id="rId143"/>
    <p:sldId id="333" r:id="rId144"/>
    <p:sldId id="325" r:id="rId145"/>
    <p:sldId id="392" r:id="rId146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  <p:cmAuthor id="2" name="Charles Smith" initials="CS" lastIdx="3" clrIdx="1">
    <p:extLst>
      <p:ext uri="{19B8F6BF-5375-455C-9EA6-DF929625EA0E}">
        <p15:presenceInfo xmlns:p15="http://schemas.microsoft.com/office/powerpoint/2012/main" userId="1b3e2396226a3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76" autoAdjust="0"/>
    <p:restoredTop sz="86410" autoAdjust="0"/>
  </p:normalViewPr>
  <p:slideViewPr>
    <p:cSldViewPr snapToGrid="0">
      <p:cViewPr varScale="1">
        <p:scale>
          <a:sx n="70" d="100"/>
          <a:sy n="70" d="100"/>
        </p:scale>
        <p:origin x="60" y="472"/>
      </p:cViewPr>
      <p:guideLst/>
    </p:cSldViewPr>
  </p:slideViewPr>
  <p:outlineViewPr>
    <p:cViewPr>
      <p:scale>
        <a:sx n="33" d="100"/>
        <a:sy n="33" d="100"/>
      </p:scale>
      <p:origin x="0" y="-23636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16"/>
    </p:cViewPr>
  </p:sorterViewPr>
  <p:notesViewPr>
    <p:cSldViewPr snapToGrid="0">
      <p:cViewPr varScale="1">
        <p:scale>
          <a:sx n="65" d="100"/>
          <a:sy n="65" d="100"/>
        </p:scale>
        <p:origin x="124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38" Type="http://schemas.openxmlformats.org/officeDocument/2006/relationships/slide" Target="slides/slide134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slide" Target="slides/slide140.xml"/><Relationship Id="rId149" Type="http://schemas.openxmlformats.org/officeDocument/2006/relationships/commentAuthors" Target="commentAuthor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presProps" Target="presProps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16" Type="http://schemas.openxmlformats.org/officeDocument/2006/relationships/slide" Target="slides/slide112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5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43" Type="http://schemas.openxmlformats.org/officeDocument/2006/relationships/slide" Target="slides/slide139.xml"/><Relationship Id="rId148" Type="http://schemas.openxmlformats.org/officeDocument/2006/relationships/handoutMaster" Target="handoutMasters/handoutMaster1.xml"/><Relationship Id="rId15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8.xml"/><Relationship Id="rId2" Type="http://schemas.openxmlformats.org/officeDocument/2006/relationships/slide" Target="slides/slide31.xml"/><Relationship Id="rId1" Type="http://schemas.openxmlformats.org/officeDocument/2006/relationships/slide" Target="slides/slide9.xml"/><Relationship Id="rId5" Type="http://schemas.openxmlformats.org/officeDocument/2006/relationships/slide" Target="slides/slide46.xml"/><Relationship Id="rId4" Type="http://schemas.openxmlformats.org/officeDocument/2006/relationships/slide" Target="slides/slide39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12T15:47:01.048" idx="2">
    <p:pos x="4851" y="2664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517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"dictionary" with only keys (no values) is a set.</a:t>
            </a:r>
          </a:p>
          <a:p>
            <a:r>
              <a:rPr lang="en-US" dirty="0"/>
              <a:t>What improvements could you make? In input? In motion? In goals?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9329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the students provide examples?</a:t>
            </a:r>
          </a:p>
          <a:p>
            <a:pPr marL="235572" indent="-235572">
              <a:buAutoNum type="arabicPeriod"/>
            </a:pPr>
            <a:r>
              <a:rPr lang="en-US" dirty="0"/>
              <a:t>Data types</a:t>
            </a:r>
          </a:p>
          <a:p>
            <a:pPr marL="235572" indent="-235572">
              <a:buAutoNum type="arabicPeriod"/>
            </a:pPr>
            <a:r>
              <a:rPr lang="en-US" dirty="0"/>
              <a:t>Activity/Organization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45694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9800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5470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/>
            <a:r>
              <a:rPr lang="en-US" dirty="0"/>
              <a:t>"__" leading, and sometimes trailing, double underscore "dunder" – informally reserved for special type variable or function names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6498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0532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6834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557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0166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56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hasn't downloaded python (from www.python.org)?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0818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9560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1456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modes "r" –read, "w" – write, "a" - append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2745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print adds a newline at the end by default.</a:t>
            </a:r>
          </a:p>
          <a:p>
            <a:r>
              <a:rPr lang="en-US" dirty="0"/>
              <a:t>To avoid this, use the end="" parameter to replace the default newline with "".</a:t>
            </a:r>
          </a:p>
          <a:p>
            <a:r>
              <a:rPr lang="en-US" dirty="0"/>
              <a:t>e.g.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4116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save / modify approach?</a:t>
            </a:r>
          </a:p>
          <a:p>
            <a:r>
              <a:rPr lang="en-US" dirty="0"/>
              <a:t>What are the pitfalls?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7917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9336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6592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9779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1199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14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from a programming tool / helper?</a:t>
            </a:r>
          </a:p>
          <a:p>
            <a:r>
              <a:rPr lang="en-US" dirty="0"/>
              <a:t>IDLE can provide the environment for us to directly use Python to do things.</a:t>
            </a:r>
          </a:p>
          <a:p>
            <a:r>
              <a:rPr lang="en-US" dirty="0"/>
              <a:t>What's necessary?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7455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0844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8477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0608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2828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18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IDLE do for you?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59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22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>
              <a:defRPr/>
            </a:pPr>
            <a:r>
              <a:rPr lang="en-US" dirty="0"/>
              <a:t>Make shortcut?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2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Offline self-guide</a:t>
            </a:r>
            <a:r>
              <a:rPr lang="en-US" baseline="0" dirty="0"/>
              <a:t> file: exercises/python_introduction.txt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006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8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"assign", "literal", "defined" mean?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69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801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928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defTabSz="471145">
              <a:defRPr/>
            </a:pPr>
            <a:fld id="{A596092B-28C7-44D1-B902-5437B333DFB7}" type="datetime1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8/7/2021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71145">
              <a:defRPr/>
            </a:pPr>
            <a:fld id="{BA791329-992B-4F83-8435-C33B0EC26DB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21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85946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defTabSz="471145">
              <a:defRPr/>
            </a:pPr>
            <a:fld id="{A596092B-28C7-44D1-B902-5437B333DFB7}" type="datetime1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8/7/2021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71145">
              <a:defRPr/>
            </a:pPr>
            <a:fld id="{BA791329-992B-4F83-8435-C33B0EC26DB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22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70267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defTabSz="471145">
              <a:defRPr/>
            </a:pPr>
            <a:fld id="{A596092B-28C7-44D1-B902-5437B333DFB7}" type="datetime1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8/7/2021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47114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471145">
              <a:defRPr/>
            </a:pPr>
            <a:fld id="{BA791329-992B-4F83-8435-C33B0EC26DB3}" type="slidenum">
              <a:rPr lang="en-US">
                <a:solidFill>
                  <a:prstClr val="black"/>
                </a:solidFill>
                <a:latin typeface="Calibri" panose="020F0502020204030204"/>
              </a:rPr>
              <a:pPr defTabSz="471145">
                <a:defRPr/>
              </a:pPr>
              <a:t>23</a:t>
            </a:fld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678131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Howabout:</a:t>
            </a:r>
            <a:r>
              <a:rPr lang="en-US" baseline="0" dirty="0"/>
              <a:t>  File</a:t>
            </a:r>
            <a:r>
              <a:rPr lang="en-US" baseline="0" dirty="0">
                <a:sym typeface="Wingdings" panose="05000000000000000000" pitchFamily="2" charset="2"/>
              </a:rPr>
              <a:t>File--&gt;Recent Files (select my_work.py)</a:t>
            </a:r>
          </a:p>
          <a:p>
            <a:r>
              <a:rPr lang="en-US" baseline="0" dirty="0">
                <a:sym typeface="Wingdings" panose="05000000000000000000" pitchFamily="2" charset="2"/>
              </a:rPr>
              <a:t>Then:           FileSave As… (hello_world.py)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72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58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goodbye_world.py 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30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1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128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466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8670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1961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Demonstrate: exercises/twenty_questions_dev/iteration_7.py</a:t>
            </a:r>
          </a:p>
          <a:p>
            <a:r>
              <a:rPr lang="en-US" dirty="0"/>
              <a:t>Have the class play/guess.</a:t>
            </a:r>
          </a:p>
          <a:p>
            <a:r>
              <a:rPr lang="en-US" dirty="0"/>
              <a:t>What improvements / extensions to this program?</a:t>
            </a:r>
          </a:p>
          <a:p>
            <a:r>
              <a:rPr lang="en-US" dirty="0"/>
              <a:t>What should we be able to do with programs?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067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078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iteration?</a:t>
            </a:r>
          </a:p>
          <a:p>
            <a:r>
              <a:rPr lang="en-US" dirty="0"/>
              <a:t>Why iterate?</a:t>
            </a:r>
          </a:p>
          <a:p>
            <a:r>
              <a:rPr lang="en-US" dirty="0"/>
              <a:t>Why use file name "iteration_1.py"?  Our first choices were first.py, second.py, ….</a:t>
            </a:r>
          </a:p>
          <a:p>
            <a:r>
              <a:rPr lang="en-US" dirty="0"/>
              <a:t>Any problems with iteration?</a:t>
            </a:r>
          </a:p>
          <a:p>
            <a:endParaRPr lang="en-US" dirty="0"/>
          </a:p>
          <a:p>
            <a:r>
              <a:rPr lang="en-US" dirty="0"/>
              <a:t>What's in a game?</a:t>
            </a:r>
          </a:p>
          <a:p>
            <a:r>
              <a:rPr lang="en-US" dirty="0"/>
              <a:t>  goals</a:t>
            </a:r>
          </a:p>
          <a:p>
            <a:r>
              <a:rPr lang="en-US" dirty="0"/>
              <a:t>  interaction</a:t>
            </a:r>
          </a:p>
          <a:p>
            <a:r>
              <a:rPr lang="en-US" dirty="0"/>
              <a:t>    input</a:t>
            </a:r>
          </a:p>
          <a:p>
            <a:r>
              <a:rPr lang="en-US" dirty="0"/>
              <a:t>    output</a:t>
            </a:r>
          </a:p>
          <a:p>
            <a:r>
              <a:rPr lang="en-US" dirty="0"/>
              <a:t>  beginning, middle, end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602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You're going to do this.</a:t>
            </a:r>
          </a:p>
          <a:p>
            <a:r>
              <a:rPr lang="en-US" dirty="0"/>
              <a:t>I'm showing some hints.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9599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get from doing this iteration?</a:t>
            </a:r>
          </a:p>
          <a:p>
            <a:r>
              <a:rPr lang="en-US" dirty="0"/>
              <a:t>  learning</a:t>
            </a:r>
          </a:p>
          <a:p>
            <a:r>
              <a:rPr lang="en-US" dirty="0"/>
              <a:t>  testing</a:t>
            </a:r>
          </a:p>
          <a:p>
            <a:r>
              <a:rPr lang="en-US" dirty="0"/>
              <a:t>  early fun?</a:t>
            </a:r>
          </a:p>
          <a:p>
            <a:r>
              <a:rPr lang="en-US" dirty="0"/>
              <a:t>What does it cost us?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573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few lines are just information about this version of IDLE.</a:t>
            </a:r>
          </a:p>
          <a:p>
            <a:r>
              <a:rPr lang="en-US" dirty="0"/>
              <a:t>Plus, you can always type "help".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708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732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complex activities (reading, skiing, wood work, cooking) – have levels of experties, training, tools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90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411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742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difficult about using recipes, maps, instructions?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319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programming easy/easier than work in the "physical" workplace?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2104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not so easy in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4566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One, if not the most, powerful concepts/tools of programming</a:t>
            </a:r>
          </a:p>
          <a:p>
            <a:r>
              <a:rPr lang="en-US" dirty="0"/>
              <a:t>With almost nothing else one can start programming quite complex things.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6442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0645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226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1770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750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or misplaced function arguments are a big problem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198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using None vs explicit value?</a:t>
            </a:r>
          </a:p>
          <a:p>
            <a:r>
              <a:rPr lang="en-US" dirty="0"/>
              <a:t>None is used to definitely indicate no value was supplied.</a:t>
            </a:r>
          </a:p>
          <a:p>
            <a:r>
              <a:rPr lang="en-US" dirty="0"/>
              <a:t>In this case – the call was made without the keyword parameter.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287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10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363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3091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114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92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5131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548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755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2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9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258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15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7725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4063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need initialization before they may be used.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896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need initialization before they may be used.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5583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7680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9041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Accepting input and dealing with it makes programs much more powerful than calculators or Television.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29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 NEW file name?</a:t>
            </a:r>
          </a:p>
          <a:p>
            <a:r>
              <a:rPr lang="en-US" dirty="0"/>
              <a:t>When do we create it?</a:t>
            </a:r>
          </a:p>
          <a:p>
            <a:r>
              <a:rPr lang="en-US" dirty="0"/>
              <a:t>WHY?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03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issues?</a:t>
            </a:r>
          </a:p>
          <a:p>
            <a:r>
              <a:rPr lang="en-US" dirty="0"/>
              <a:t>What's the most difficult thing to achieve.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b="1" dirty="0"/>
              <a:t>File</a:t>
            </a:r>
            <a:r>
              <a:rPr lang="en-US" b="1" dirty="0">
                <a:sym typeface="Wingdings" panose="05000000000000000000" pitchFamily="2" charset="2"/>
              </a:rPr>
              <a:t>Save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As  (</a:t>
            </a:r>
            <a:r>
              <a:rPr lang="en-US" dirty="0">
                <a:sym typeface="Wingdings" panose="05000000000000000000" pitchFamily="2" charset="2"/>
              </a:rPr>
              <a:t>"iteration_2.py") BEFORE any changes or additions?</a:t>
            </a:r>
          </a:p>
          <a:p>
            <a:endParaRPr lang="en-US" dirty="0"/>
          </a:p>
          <a:p>
            <a:r>
              <a:rPr lang="en-US" dirty="0"/>
              <a:t>HINT: What happens if, after one does a lot of additions, one does File</a:t>
            </a:r>
            <a:r>
              <a:rPr lang="en-US" dirty="0">
                <a:sym typeface="Wingdings" panose="05000000000000000000" pitchFamily="2" charset="2"/>
              </a:rPr>
              <a:t>Save ?</a:t>
            </a:r>
          </a:p>
          <a:p>
            <a:r>
              <a:rPr lang="en-US" dirty="0">
                <a:sym typeface="Wingdings" panose="05000000000000000000" pitchFamily="2" charset="2"/>
              </a:rPr>
              <a:t>What happens to the original "first.py" file contents?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225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Our solution files are in exercises/twenty_questions_dev/iteration_1.py,…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235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is(are) the simplest idea(s)</a:t>
            </a:r>
          </a:p>
          <a:p>
            <a:r>
              <a:rPr lang="en-US" dirty="0"/>
              <a:t>Before anything else what does the program do?</a:t>
            </a:r>
          </a:p>
          <a:p>
            <a:r>
              <a:rPr lang="en-US" dirty="0"/>
              <a:t>What's the next?</a:t>
            </a:r>
          </a:p>
          <a:p>
            <a:r>
              <a:rPr lang="en-US" dirty="0"/>
              <a:t>Progress is good for YOU too!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2191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variables?</a:t>
            </a:r>
          </a:p>
          <a:p>
            <a:r>
              <a:rPr lang="en-US" dirty="0"/>
              <a:t>What are the issues with variables?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5851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any place that has parentheses allows multi-line / indentation free formatting. Examples: arithmetic (….), print(….), and other functions.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5912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mix spaces and tabs</a:t>
            </a:r>
          </a:p>
          <a:p>
            <a:r>
              <a:rPr lang="en-US" dirty="0"/>
              <a:t>Stick with spaces</a:t>
            </a:r>
          </a:p>
          <a:p>
            <a:r>
              <a:rPr lang="en-US" dirty="0"/>
              <a:t>Editor can help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684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we find examples?</a:t>
            </a:r>
          </a:p>
          <a:p>
            <a:r>
              <a:rPr lang="en-US" dirty="0"/>
              <a:t>   Internet</a:t>
            </a:r>
          </a:p>
          <a:p>
            <a:r>
              <a:rPr lang="en-US" dirty="0"/>
              <a:t>   Documentation</a:t>
            </a:r>
          </a:p>
          <a:p>
            <a:r>
              <a:rPr lang="en-US" dirty="0"/>
              <a:t>   Tutorials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6704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 is like a bunch of varied friends</a:t>
            </a:r>
          </a:p>
          <a:p>
            <a:r>
              <a:rPr lang="en-US" dirty="0"/>
              <a:t>Often correct but sometimes on a different track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9361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69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109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79514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95229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element at index: 0</a:t>
            </a:r>
          </a:p>
          <a:p>
            <a:r>
              <a:rPr lang="en-US" dirty="0"/>
              <a:t>Last element at index: len()-1</a:t>
            </a:r>
          </a:p>
          <a:p>
            <a:r>
              <a:rPr lang="en-US" dirty="0"/>
              <a:t>What sort of information would fit into a list?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2652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3903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9973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2767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write "list friends" BEFORE "add friends"?</a:t>
            </a:r>
          </a:p>
          <a:p>
            <a:r>
              <a:rPr lang="en-US" dirty="0"/>
              <a:t>Hint: How do we test?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5508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90964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845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29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 had any computer programming experience?  Python experience?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9069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07130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string?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1859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7482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2186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697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4985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may be a name string, descriptor string, value</a:t>
            </a:r>
          </a:p>
          <a:p>
            <a:r>
              <a:rPr lang="en-US" dirty="0"/>
              <a:t>What sort of information would fit into a dictionary?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7665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4900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"dictionary" with only keys (no values) is a set.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0823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"dictionary" with only keys (no values) is a set.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2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8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941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317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276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170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3077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2689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2756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4779EA-AEA7-43B3-9B65-A77E9A890421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282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2442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652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7740-933A-424A-A61E-119D7ACD8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72C8F-7B4A-4039-9F84-0074ED324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E73F-0603-4090-9439-ED5DB3B17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584E-C559-464F-82DE-20F868FC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191AE-DC94-401C-9644-4792BE5D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6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8512-2D31-47D8-979D-CE0E4091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6314-A617-4931-B621-6C8938FE6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0338-BBE0-4472-9CB2-94CCD12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08DC7-3254-4985-897B-27E88593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4316A-E5FF-4D3D-9C86-F22A7A14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3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BD1D-4493-428A-A9AC-737CC7367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AF933-6916-41A7-824E-787D59CC9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9092E-6A17-4BEA-8854-61372EC1E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74348-4F14-4287-8ED9-D0D65205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1E1F5-9FAD-4C01-9508-5BD0B7F2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031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A8DA-8B96-442E-8B2C-33338827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75E1C-498B-4CDB-9B0C-96515FD72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32F91-41F6-462B-89B4-19ED927ED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E8E0E-4F3C-4552-9484-D66E5256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C4947-C7ED-4BCB-8FE7-18DA368D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A5262-C12B-4CC9-ABB4-0EB2FE1E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130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EFEF-A124-4EA9-B796-B8A88AF18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8E1B1-59CF-4D0E-BFD2-ED732506F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A6E1B-8E91-4A9A-AEC8-21A14E45F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062C6-B31E-409B-8207-209BC67DE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0E3D3-0CCD-488C-B984-6881FC063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FE658-5432-4720-83CF-AF9142BD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6E27C-23B8-47E3-B197-0230A07C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52ECE-1564-4172-A4EB-F0FF2F87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424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9224-7D8D-4AE3-8430-0482C8BC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6AB70-9C98-4D13-B298-39154F92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49E31-7CF1-4CFD-AC8D-C4DEAB32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93E80-04E1-4FEF-89B1-909963553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0205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C2C493-26EA-43A1-84CC-BA9B61D1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545D8-98F4-4698-BBF8-8213103D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C5A0F-FF90-43DC-8A27-6D171593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04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09EF-218A-4803-9924-35D7F743D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56982-CE1E-4C8D-8555-D16FE1309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E7D99-3C2D-4B10-9509-0821A943F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74875-2EF7-4581-B058-48C654485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76ACB-EB5D-40A7-8682-F2252348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23953-EE79-47DC-8F35-0BAE85CC9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64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3CC0B-C698-4938-84DF-E5534609F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0D640-665E-48F9-B59D-F8A840C1C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59E67-37B0-433F-846E-A65089BFE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CE856-0C01-4B54-939F-75B7770B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AF4DB-FE78-48C9-BAB6-E5D5B250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CF021-3CE5-4D4F-A7C1-825500FFA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937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46FC-7EBC-4B0C-9188-D4845A30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6DF23-08F6-404A-8A9F-7636BA489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8364E-4733-4FFE-9DBA-1A9BA3AC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7968C-4F61-4F4B-8582-8B91CB5FD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34C60-DB2A-446F-8E21-48F9A6F50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667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DD37D-6B2E-4207-880D-B097C93D7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C3632-25DB-490D-990C-B014CD836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5C237-CE97-4C75-A922-A7F1D269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3D5E8-C847-44A5-B312-CD9DAA5F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CC391-06C3-4660-8953-A9ADAF50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4618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6567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055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3866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793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9732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366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513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6932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826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4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06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1D85F-7C03-4279-91E8-CF7CC74C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0D621-2C07-4CFB-81E2-841EF44E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0BC5C-ABA8-4DF7-A7B9-33FE23DCC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5B006-E043-4AF0-AE47-324392FA3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8849B-2DF1-4E7B-94A0-40F81141E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13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6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68" r:id="rId8"/>
    <p:sldLayoutId id="2147483869" r:id="rId9"/>
    <p:sldLayoutId id="2147483870" r:id="rId10"/>
    <p:sldLayoutId id="21474838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beej.us/guide/bgpython/htm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lideshare.net/EdurekaIN/python-ppt?next_slideshow=1" TargetMode="External"/><Relationship Id="rId4" Type="http://schemas.openxmlformats.org/officeDocument/2006/relationships/hyperlink" Target="https://www.w3schools.com/python/default.asp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Programming </a:t>
            </a:r>
            <a:r>
              <a:rPr lang="en-US" sz="4000" dirty="0"/>
              <a:t>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Programming</a:t>
            </a:r>
            <a:br>
              <a:rPr lang="en-US" dirty="0"/>
            </a:br>
            <a:r>
              <a:rPr lang="en-US" dirty="0"/>
              <a:t> Telling the Computer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language, PYTHON,  is a way</a:t>
            </a:r>
          </a:p>
          <a:p>
            <a:pPr lvl="1"/>
            <a:r>
              <a:rPr lang="en-US" sz="4000" dirty="0"/>
              <a:t>Popular, Powerful, and </a:t>
            </a:r>
            <a:r>
              <a:rPr lang="en-US" sz="4000" i="1" dirty="0"/>
              <a:t>EASY</a:t>
            </a:r>
          </a:p>
          <a:p>
            <a:pPr lvl="1"/>
            <a:r>
              <a:rPr lang="en-US" sz="4000" i="1" dirty="0"/>
              <a:t>Like most human languages</a:t>
            </a:r>
          </a:p>
          <a:p>
            <a:pPr lvl="2"/>
            <a:r>
              <a:rPr lang="en-US" sz="4000" i="1" dirty="0"/>
              <a:t>You don’t have to know it all to do a 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05993939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friends_1.py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First start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A function to list friends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A function to add a friend</a:t>
            </a:r>
          </a:p>
          <a:p>
            <a:pPr marL="1257300" lvl="2" indent="-457200"/>
            <a:endParaRPr lang="en-US" sz="3000" dirty="0">
              <a:latin typeface="+mj-lt"/>
              <a:cs typeface="Courier New" panose="02070309020205020404" pitchFamily="49" charset="0"/>
            </a:endParaRP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A "test" to help verify our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11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friends_2.py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Improving – adding to friends_1.py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add_friends – multiple friends</a:t>
            </a:r>
          </a:p>
          <a:p>
            <a:pPr marL="1257300" lvl="2" indent="-457200"/>
            <a:endParaRPr lang="en-US" sz="3000" dirty="0">
              <a:latin typeface="+mj-lt"/>
              <a:cs typeface="Courier New" panose="02070309020205020404" pitchFamily="49" charset="0"/>
            </a:endParaRP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test_add_friends – test new functionality</a:t>
            </a:r>
          </a:p>
          <a:p>
            <a:pPr marL="1257300" lvl="2" indent="-457200"/>
            <a:endParaRPr lang="en-US" sz="3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72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friends_3.py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Improving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is_friend – checking if friend</a:t>
            </a:r>
          </a:p>
          <a:p>
            <a:pPr marL="1257300" lvl="2" indent="-457200"/>
            <a:endParaRPr lang="en-US" sz="3000" dirty="0">
              <a:latin typeface="+mj-lt"/>
              <a:cs typeface="Courier New" panose="02070309020205020404" pitchFamily="49" charset="0"/>
            </a:endParaRP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test_is_friend – test new functionality</a:t>
            </a:r>
          </a:p>
          <a:p>
            <a:pPr marL="1257300" lvl="2" indent="-457200"/>
            <a:endParaRPr lang="en-US" sz="30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8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friends_mod.py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Facilitate built-in test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print("Self test", __file__) 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test_add_one_friend()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test_add_friends()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   test_is_friend()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93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friends_4.py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Code in friends_mod.py, facilitating reuse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from friends_mod import 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4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Like a lists of characters - ALMOST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/>
              <a:t>Assigned as a group, not via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"abcdef"</a:t>
            </a:r>
          </a:p>
          <a:p>
            <a:pPr marL="1257300" lvl="3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str_name[0] = "a"</a:t>
            </a:r>
          </a:p>
          <a:p>
            <a:pPr marL="1257300" lvl="2" indent="-457200"/>
            <a:r>
              <a:rPr lang="en-US" sz="3600" dirty="0"/>
              <a:t>Can be Accessed by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str_name[1] == "b":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print("Yep it’s the second character")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Strings </a:t>
            </a:r>
            <a:r>
              <a:rPr lang="en-US" sz="3600" b="1" dirty="0">
                <a:solidFill>
                  <a:srgbClr val="C00000"/>
                </a:solidFill>
                <a:cs typeface="Courier New" panose="02070309020205020404" pitchFamily="49" charset="0"/>
              </a:rPr>
              <a:t>can't</a:t>
            </a:r>
            <a:r>
              <a:rPr lang="en-US" sz="3600" dirty="0">
                <a:cs typeface="Courier New" panose="02070309020205020404" pitchFamily="49" charset="0"/>
              </a:rPr>
              <a:t> be changed in place (immutable)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But </a:t>
            </a:r>
            <a:r>
              <a:rPr lang="en-US" sz="3600" b="1" dirty="0">
                <a:cs typeface="Courier New" panose="02070309020205020404" pitchFamily="49" charset="0"/>
              </a:rPr>
              <a:t>+=</a:t>
            </a:r>
            <a:r>
              <a:rPr lang="en-US" sz="3600" dirty="0">
                <a:cs typeface="Courier New" panose="02070309020205020404" pitchFamily="49" charset="0"/>
              </a:rPr>
              <a:t> works</a:t>
            </a: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Because x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+=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defined</a:t>
            </a:r>
            <a:r>
              <a:rPr lang="en-US" sz="3600" b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as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=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endParaRPr lang="en-US" sz="3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continued -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Not modifiable == immutable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Don't change – replace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"a" + str_name[1:]</a:t>
            </a:r>
          </a:p>
          <a:p>
            <a:pPr marL="1257300" lvl="2" indent="-457200"/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3107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Session #4   Classes and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Any Questions?</a:t>
            </a:r>
          </a:p>
          <a:p>
            <a:r>
              <a:rPr lang="en-US" sz="3600" dirty="0"/>
              <a:t>Previous Homework questions?</a:t>
            </a:r>
          </a:p>
          <a:p>
            <a:pPr lvl="1"/>
            <a:r>
              <a:rPr lang="en-US" sz="3600" i="1" dirty="0"/>
              <a:t>Did it? Too easy? Hard?</a:t>
            </a:r>
          </a:p>
          <a:p>
            <a:pPr lvl="1"/>
            <a:r>
              <a:rPr lang="en-US" sz="3600" i="1" dirty="0"/>
              <a:t>Particular questions</a:t>
            </a:r>
          </a:p>
          <a:p>
            <a:pPr lvl="1"/>
            <a:r>
              <a:rPr lang="en-US" sz="3600" i="1" dirty="0"/>
              <a:t>Extended -- in Q/A half hour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965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by DOING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Using Python's built in tool </a:t>
            </a:r>
            <a:r>
              <a:rPr lang="en-US" sz="3600" dirty="0">
                <a:solidFill>
                  <a:schemeClr val="accent2"/>
                </a:solidFill>
              </a:rPr>
              <a:t>IDLE</a:t>
            </a:r>
          </a:p>
          <a:p>
            <a:pPr lvl="1"/>
            <a:r>
              <a:rPr lang="en-US" sz="3000" dirty="0">
                <a:solidFill>
                  <a:schemeClr val="accent2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ntegrated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D</a:t>
            </a:r>
            <a:r>
              <a:rPr lang="en-US" sz="2600" dirty="0">
                <a:solidFill>
                  <a:schemeClr val="tx1"/>
                </a:solidFill>
              </a:rPr>
              <a:t>evelopment and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L</a:t>
            </a:r>
            <a:r>
              <a:rPr lang="en-US" sz="2600" dirty="0">
                <a:solidFill>
                  <a:schemeClr val="tx1"/>
                </a:solidFill>
              </a:rPr>
              <a:t>earning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E</a:t>
            </a:r>
            <a:r>
              <a:rPr lang="en-US" sz="2600" dirty="0">
                <a:solidFill>
                  <a:schemeClr val="tx1"/>
                </a:solidFill>
              </a:rPr>
              <a:t>nvironment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Interactive execution of Python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Python Program editor and execution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Lots of documentation, examples, help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7133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 - Group of values - Access by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 = { 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"painter" : "tom",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"landscaper" : "joe",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"plumber" : "kate"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print("landscaper:", trades_d["landscaper"])</a:t>
            </a:r>
          </a:p>
          <a:p>
            <a:pPr marL="3086100" lvl="6" indent="-45720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trade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print(trade, trades_d[trade])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tra, who in trades_d.items():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print(tra, who)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trades_d["programmer"] = "ray"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"painter"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print("We have a painter")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Using Dictionary as command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 = {"up":1, "down":1, "left":1, "right":1}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inp in ["up", "down", "in", "out"]: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inp in commands: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print("Do cmd:", inp)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print("input:", inp, "not in:", commands)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Command list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commands_redo_1.py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commands_redo_2.py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 = {"up":1, "down":1, "left":1, "right":1}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inp in ["up", "down", "in", "out"]: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 in the checks for command in list/out of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70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Simple command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Exercises/dictionarys/motion.py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Programmer Defined Objects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Complex data types</a:t>
            </a:r>
          </a:p>
          <a:p>
            <a:pPr lvl="1"/>
            <a:r>
              <a:rPr lang="en-US" sz="3400" dirty="0"/>
              <a:t>Person: name, home_address, work_address</a:t>
            </a:r>
          </a:p>
          <a:p>
            <a:pPr lvl="1"/>
            <a:r>
              <a:rPr lang="en-US" sz="3400" dirty="0"/>
              <a:t> Address: number, street, state</a:t>
            </a:r>
          </a:p>
          <a:p>
            <a:r>
              <a:rPr lang="en-US" sz="3800" dirty="0"/>
              <a:t>Complex Activity /Organization</a:t>
            </a:r>
          </a:p>
          <a:p>
            <a:pPr lvl="1"/>
            <a:r>
              <a:rPr lang="en-US" sz="3600" dirty="0"/>
              <a:t>AirPort: name, address, runways</a:t>
            </a:r>
          </a:p>
          <a:p>
            <a:pPr lvl="1"/>
            <a:r>
              <a:rPr lang="en-US" sz="3600" dirty="0"/>
              <a:t>Runway: length, width, location, direction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4968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Structure – Object Oriented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Group </a:t>
            </a:r>
            <a:r>
              <a:rPr lang="en-US" sz="3600" b="1" dirty="0"/>
              <a:t>data</a:t>
            </a:r>
            <a:r>
              <a:rPr lang="en-US" sz="3600" dirty="0"/>
              <a:t> and </a:t>
            </a:r>
            <a:r>
              <a:rPr lang="en-US" sz="3600" b="1" dirty="0"/>
              <a:t>function</a:t>
            </a:r>
          </a:p>
          <a:p>
            <a:pPr lvl="1"/>
            <a:r>
              <a:rPr lang="en-US" sz="3400" dirty="0"/>
              <a:t>Data – object's state</a:t>
            </a:r>
          </a:p>
          <a:p>
            <a:pPr lvl="1"/>
            <a:r>
              <a:rPr lang="en-US" sz="3400" dirty="0"/>
              <a:t>Function – object's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4377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In action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object:</a:t>
            </a:r>
          </a:p>
          <a:p>
            <a:pPr lvl="1"/>
            <a:r>
              <a:rPr lang="en-US" sz="3400" i="1" dirty="0"/>
              <a:t>obj</a:t>
            </a:r>
            <a:r>
              <a:rPr lang="en-US" sz="3400" dirty="0"/>
              <a:t> = </a:t>
            </a:r>
            <a:r>
              <a:rPr lang="en-US" sz="3400" i="1" dirty="0"/>
              <a:t>ClassName</a:t>
            </a:r>
            <a:r>
              <a:rPr lang="en-US" sz="3400" dirty="0"/>
              <a:t>(</a:t>
            </a:r>
            <a:r>
              <a:rPr lang="en-US" sz="3400" i="1" dirty="0"/>
              <a:t>values…</a:t>
            </a:r>
            <a:r>
              <a:rPr lang="en-US" sz="3400" dirty="0"/>
              <a:t>)</a:t>
            </a:r>
          </a:p>
          <a:p>
            <a:r>
              <a:rPr lang="en-US" sz="3600" dirty="0"/>
              <a:t>Use object:</a:t>
            </a:r>
          </a:p>
          <a:p>
            <a:pPr lvl="1"/>
            <a:r>
              <a:rPr lang="en-US" sz="3400" dirty="0"/>
              <a:t>obj.list()   # list object</a:t>
            </a:r>
          </a:p>
          <a:p>
            <a:pPr lvl="1"/>
            <a:r>
              <a:rPr lang="en-US" sz="3400" dirty="0"/>
              <a:t>obj.add(obj2)	# add obj2 to object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5830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815"/>
          </a:xfrm>
        </p:spPr>
        <p:txBody>
          <a:bodyPr>
            <a:normAutofit/>
          </a:bodyPr>
          <a:lstStyle/>
          <a:p>
            <a:r>
              <a:rPr lang="en-US" dirty="0"/>
              <a:t>Classes – definition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3415"/>
            <a:ext cx="9815965" cy="4587947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Definition - member functions:</a:t>
            </a:r>
          </a:p>
          <a:p>
            <a:pPr lvl="1"/>
            <a:r>
              <a:rPr lang="en-US" sz="3400" dirty="0"/>
              <a:t>Predefined functions</a:t>
            </a:r>
          </a:p>
          <a:p>
            <a:pPr lvl="2"/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b="1" dirty="0"/>
              <a:t>__init__</a:t>
            </a:r>
            <a:r>
              <a:rPr lang="en-US" sz="3200" dirty="0"/>
              <a:t>(self,…): - initialize data</a:t>
            </a:r>
          </a:p>
          <a:p>
            <a:pPr lvl="2"/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b="1" dirty="0"/>
              <a:t>__str__</a:t>
            </a:r>
            <a:r>
              <a:rPr lang="en-US" sz="3200" dirty="0"/>
              <a:t>(self,…): - used show as string</a:t>
            </a:r>
          </a:p>
          <a:p>
            <a:pPr lvl="2"/>
            <a:endParaRPr lang="en-US" sz="3200" dirty="0"/>
          </a:p>
          <a:p>
            <a:pPr lvl="1"/>
            <a:r>
              <a:rPr lang="en-US" sz="3400" dirty="0"/>
              <a:t>User defined functions</a:t>
            </a:r>
          </a:p>
          <a:p>
            <a:pPr lvl="2"/>
            <a:r>
              <a:rPr lang="en-US" sz="3200" dirty="0"/>
              <a:t> </a:t>
            </a:r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my_</a:t>
            </a:r>
            <a:r>
              <a:rPr lang="en-US" sz="3200" i="1" dirty="0"/>
              <a:t>names</a:t>
            </a:r>
            <a:r>
              <a:rPr lang="en-US" sz="3200" dirty="0"/>
              <a:t>(self,…): –do my object's actions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8183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definition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Definition: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Person:</a:t>
            </a:r>
          </a:p>
          <a:p>
            <a:pPr marL="400050" lvl="1" indent="0">
              <a:buNone/>
            </a:pP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__init__(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name,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is_friend=False,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is_family=False,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address=None):</a:t>
            </a:r>
          </a:p>
          <a:p>
            <a:pPr marL="400050" lvl="1" indent="0">
              <a:buNone/>
            </a:pP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… setup person 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384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B21E-EE1A-4809-9EF6-5E1A5EFE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Our Sandbox – IDLE </a:t>
            </a:r>
            <a:br>
              <a:rPr lang="en-US" dirty="0"/>
            </a:br>
            <a:r>
              <a:rPr lang="en-US" dirty="0"/>
              <a:t>Demonstration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FD97-3043-4C54-AD5C-42FC960C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hlinkClick r:id="rId3"/>
              </a:rPr>
              <a:t>https://www.python.org</a:t>
            </a:r>
            <a:endParaRPr lang="en-US" sz="3600" dirty="0"/>
          </a:p>
          <a:p>
            <a:r>
              <a:rPr lang="en-US" sz="3600" dirty="0"/>
              <a:t>Download latest python </a:t>
            </a:r>
            <a:r>
              <a:rPr lang="en-US" sz="2400" dirty="0"/>
              <a:t>example: 3.7.0</a:t>
            </a:r>
          </a:p>
          <a:p>
            <a:r>
              <a:rPr lang="en-US" sz="3600" dirty="0"/>
              <a:t>Python shell</a:t>
            </a:r>
          </a:p>
          <a:p>
            <a:r>
              <a:rPr lang="en-US" sz="3600" dirty="0"/>
              <a:t>Documentation</a:t>
            </a:r>
          </a:p>
          <a:p>
            <a:r>
              <a:rPr lang="en-US" sz="3600" dirty="0"/>
              <a:t>IDE  - editor,  execution, debugger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8811-5B0B-4462-BD84-DB7B9952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46F6-6C75-4763-9558-54409B34418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9937-EC83-4F6A-BEF3-AD50B351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D86448-C140-4AF5-9F65-1A2948F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59503254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43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Person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6039"/>
            <a:ext cx="9815965" cy="4655324"/>
          </a:xfrm>
        </p:spPr>
        <p:txBody>
          <a:bodyPr>
            <a:normAutofit/>
          </a:bodyPr>
          <a:lstStyle/>
          <a:p>
            <a:r>
              <a:rPr lang="en-US" sz="34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person_classes/person.py Class </a:t>
            </a:r>
            <a:r>
              <a:rPr lang="en-US" sz="34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information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setup / initialization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78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PersonGroup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exercises/person_classes/person.py</a:t>
            </a:r>
          </a:p>
          <a:p>
            <a:pPr marL="0" indent="0">
              <a:buNone/>
            </a:pPr>
            <a:r>
              <a:rPr lang="en-US" sz="3200" dirty="0"/>
              <a:t>Generalizing previously mentioned friends_family</a:t>
            </a:r>
            <a:endParaRPr lang="en-US" sz="3200" b="1" i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600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Example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8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63621" cy="3880773"/>
          </a:xfrm>
        </p:spPr>
        <p:txBody>
          <a:bodyPr>
            <a:normAutofit/>
          </a:bodyPr>
          <a:lstStyle/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4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in file person_group.py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information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setup / initialization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actions e.g. list, add, test for membership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7417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3024"/>
            <a:ext cx="10222314" cy="1320800"/>
          </a:xfrm>
        </p:spPr>
        <p:txBody>
          <a:bodyPr>
            <a:normAutofit/>
          </a:bodyPr>
          <a:lstStyle/>
          <a:p>
            <a:r>
              <a:rPr lang="en-US" dirty="0"/>
              <a:t>Classes – Example </a:t>
            </a:r>
            <a:r>
              <a:rPr lang="en-US" sz="36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6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6362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exercises/person_classes/person_group.py</a:t>
            </a:r>
          </a:p>
          <a:p>
            <a:endParaRPr lang="en-US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32586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Session #5  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Any Questions?</a:t>
            </a:r>
          </a:p>
          <a:p>
            <a:r>
              <a:rPr lang="en-US" sz="3600" dirty="0"/>
              <a:t>Previous Homework questions?</a:t>
            </a:r>
          </a:p>
          <a:p>
            <a:pPr lvl="1"/>
            <a:r>
              <a:rPr lang="en-US" sz="3600" i="1" dirty="0"/>
              <a:t>Did it? Too easy? Hard?</a:t>
            </a:r>
          </a:p>
          <a:p>
            <a:pPr lvl="1"/>
            <a:r>
              <a:rPr lang="en-US" sz="3600" i="1" dirty="0"/>
              <a:t>Particular questions</a:t>
            </a:r>
          </a:p>
          <a:p>
            <a:pPr lvl="1"/>
            <a:r>
              <a:rPr lang="en-US" sz="3600" i="1" dirty="0"/>
              <a:t>Extended -- in Q/A half hour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8/9/2021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4422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br>
              <a:rPr lang="en-US" dirty="0"/>
            </a:br>
            <a:r>
              <a:rPr lang="en-US" dirty="0"/>
              <a:t>Data that stays 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of bytes/characters "on disk"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7138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Creating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Be careful with names- don't overwrite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#create_file.py</a:t>
            </a: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open("my.txt", "a")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fout: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1,5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"line %d" % i, file=fout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0441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# read_file.py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"my.txt"</a:t>
            </a:r>
          </a:p>
          <a:p>
            <a:pPr marL="40005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open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line, end=""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114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your own two examples</a:t>
            </a:r>
          </a:p>
          <a:p>
            <a:pPr lvl="1"/>
            <a:r>
              <a:rPr lang="en-US" sz="3400" dirty="0"/>
              <a:t>1. create_file.py -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 and check</a:t>
            </a:r>
          </a:p>
          <a:p>
            <a:pPr lvl="2"/>
            <a:r>
              <a:rPr lang="en-US" sz="3400" dirty="0">
                <a:latin typeface="+mj-lt"/>
                <a:cs typeface="Courier New" panose="02070309020205020404" pitchFamily="49" charset="0"/>
              </a:rPr>
              <a:t>Save as read_file.py</a:t>
            </a:r>
            <a:endParaRPr lang="en-US" sz="3200" dirty="0">
              <a:latin typeface="+mj-lt"/>
            </a:endParaRPr>
          </a:p>
          <a:p>
            <a:pPr lvl="1"/>
            <a:r>
              <a:rPr lang="en-US" sz="3400" dirty="0"/>
              <a:t>2. read_file.py – Modify to do reading…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3045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– continued</a:t>
            </a:r>
            <a:br>
              <a:rPr lang="en-US" dirty="0"/>
            </a:br>
            <a:r>
              <a:rPr lang="en-US" dirty="0"/>
              <a:t>Notes - A Simple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400" dirty="0"/>
              <a:t>Goal:</a:t>
            </a:r>
          </a:p>
          <a:p>
            <a:pPr lvl="1"/>
            <a:r>
              <a:rPr lang="en-US" sz="3200" dirty="0"/>
              <a:t>Access to my data by name</a:t>
            </a:r>
          </a:p>
          <a:p>
            <a:r>
              <a:rPr lang="en-US" sz="3400" dirty="0"/>
              <a:t>Plan:</a:t>
            </a:r>
          </a:p>
          <a:p>
            <a:pPr lvl="1"/>
            <a:r>
              <a:rPr lang="en-US" sz="3200" dirty="0"/>
              <a:t>Save data in  a text file</a:t>
            </a:r>
          </a:p>
          <a:p>
            <a:pPr lvl="1"/>
            <a:r>
              <a:rPr lang="en-US" sz="3200" dirty="0"/>
              <a:t>Search all lines for patterns e.g. name</a:t>
            </a:r>
          </a:p>
          <a:p>
            <a:pPr lvl="1"/>
            <a:r>
              <a:rPr lang="en-US" sz="3200" dirty="0"/>
              <a:t>Print lines where found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0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9412-0CA2-4432-A1E3-A01D790E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890F-F6AE-4E31-99FE-91D667B9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29169"/>
            <a:ext cx="8596668" cy="388077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600" dirty="0"/>
              <a:t>Python Documentation:</a:t>
            </a:r>
          </a:p>
          <a:p>
            <a:pPr marL="800100" lvl="2" indent="0">
              <a:buNone/>
            </a:pPr>
            <a:r>
              <a:rPr lang="en-US" sz="3200" dirty="0"/>
              <a:t>Help </a:t>
            </a:r>
            <a:r>
              <a:rPr lang="en-US" sz="3200" dirty="0">
                <a:sym typeface="Wingdings" panose="05000000000000000000" pitchFamily="2" charset="2"/>
              </a:rPr>
              <a:t> Python Docs</a:t>
            </a:r>
          </a:p>
          <a:p>
            <a:r>
              <a:rPr lang="en-US" sz="3600" dirty="0">
                <a:sym typeface="Wingdings" panose="05000000000000000000" pitchFamily="2" charset="2"/>
              </a:rPr>
              <a:t>Help on IDLE:</a:t>
            </a:r>
          </a:p>
          <a:p>
            <a:pPr marL="800100" lvl="2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Help  IDLE Help</a:t>
            </a:r>
          </a:p>
          <a:p>
            <a:r>
              <a:rPr lang="en-US" sz="3600" dirty="0">
                <a:sym typeface="Wingdings" panose="05000000000000000000" pitchFamily="2" charset="2"/>
              </a:rPr>
              <a:t>Python Program Examples:</a:t>
            </a:r>
          </a:p>
          <a:p>
            <a:pPr marL="800100" lvl="2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Help  Turtle Demo 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8710-6FE6-46E3-AD4A-CC203EB5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5192-D767-427B-98A2-49ACBB0A8FB2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E0BC-F79B-4844-861B-78951A7C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B6A0B9-3D72-4F7F-989C-6FF19CA9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4788411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200" dirty="0"/>
              <a:t>Create two test files</a:t>
            </a:r>
          </a:p>
          <a:p>
            <a:pPr lvl="1"/>
            <a:r>
              <a:rPr lang="en-US" sz="3000" dirty="0"/>
              <a:t>test.notes – real short just a couple of lines</a:t>
            </a:r>
          </a:p>
          <a:p>
            <a:pPr marL="1314450" lvl="3" indent="0">
              <a:buNone/>
            </a:pPr>
            <a:r>
              <a:rPr lang="en-US" sz="2600" dirty="0"/>
              <a:t>Joe Name	Joe Smith</a:t>
            </a:r>
          </a:p>
          <a:p>
            <a:pPr marL="1314450" lvl="3" indent="0">
              <a:buNone/>
            </a:pPr>
            <a:r>
              <a:rPr lang="en-US" sz="2600" dirty="0"/>
              <a:t>Joe Address 100 Main</a:t>
            </a:r>
          </a:p>
          <a:p>
            <a:pPr marL="1314450" lvl="3" indent="0">
              <a:buNone/>
            </a:pPr>
            <a:r>
              <a:rPr lang="en-US" sz="2600" dirty="0"/>
              <a:t>Sam Name Sam Jones</a:t>
            </a:r>
          </a:p>
          <a:p>
            <a:pPr marL="1314450" lvl="3" indent="0">
              <a:buNone/>
            </a:pPr>
            <a:r>
              <a:rPr lang="en-US" sz="2600" dirty="0"/>
              <a:t>Sam Address 20 Center</a:t>
            </a:r>
          </a:p>
          <a:p>
            <a:pPr lvl="1"/>
            <a:r>
              <a:rPr lang="en-US" sz="3000" dirty="0"/>
              <a:t>Watertown.notes – longer with more varied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993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Make "notes.py" program file.</a:t>
            </a:r>
          </a:p>
          <a:p>
            <a:pPr lvl="1"/>
            <a:r>
              <a:rPr lang="en-US" sz="3600" dirty="0"/>
              <a:t>Will display lines from a text file</a:t>
            </a:r>
          </a:p>
          <a:p>
            <a:pPr lvl="1"/>
            <a:r>
              <a:rPr lang="en-US" sz="3600" dirty="0"/>
              <a:t>that contain a given text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209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1.	Read specific file e.g. "test.notes"</a:t>
            </a:r>
          </a:p>
          <a:p>
            <a:pPr lvl="2"/>
            <a:r>
              <a:rPr lang="en-US" sz="3200" dirty="0"/>
              <a:t>print out all lines</a:t>
            </a:r>
          </a:p>
          <a:p>
            <a:r>
              <a:rPr lang="en-US" sz="3600" dirty="0"/>
              <a:t>2.	Print only lines containing "student"</a:t>
            </a:r>
          </a:p>
          <a:p>
            <a:pPr lvl="1"/>
            <a:r>
              <a:rPr lang="en-US" sz="3400" dirty="0"/>
              <a:t>How to match lines ? </a:t>
            </a:r>
          </a:p>
          <a:p>
            <a:pPr lvl="1"/>
            <a:r>
              <a:rPr lang="en-US" sz="3400" dirty="0"/>
              <a:t> 	2.a Match (Student, STUDENT)</a:t>
            </a:r>
          </a:p>
          <a:p>
            <a:r>
              <a:rPr lang="en-US" sz="3600" dirty="0"/>
              <a:t>3.	Prompt for, then accept file name, pattern</a:t>
            </a:r>
          </a:p>
          <a:p>
            <a:r>
              <a:rPr lang="en-US" sz="3600" dirty="0"/>
              <a:t>4.	[Extra Credit]  Multiple text patterns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4781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– Python as "Glue"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Python can run other programs</a:t>
            </a:r>
          </a:p>
          <a:p>
            <a:r>
              <a:rPr lang="en-US" sz="3600" dirty="0"/>
              <a:t>E.g. notepad.exe</a:t>
            </a:r>
          </a:p>
          <a:p>
            <a:pPr marL="0" indent="0">
              <a:buNone/>
            </a:pPr>
            <a:r>
              <a:rPr lang="en-US" sz="3600" dirty="0"/>
              <a:t>import subprocess as sp</a:t>
            </a:r>
          </a:p>
          <a:p>
            <a:pPr marL="0" indent="0">
              <a:buNone/>
            </a:pPr>
            <a:r>
              <a:rPr lang="en-US" sz="3600" dirty="0"/>
              <a:t>fname = "notes.py"</a:t>
            </a:r>
          </a:p>
          <a:p>
            <a:pPr marL="0" indent="0">
              <a:buNone/>
            </a:pPr>
            <a:r>
              <a:rPr lang="en-US" sz="3600" dirty="0"/>
              <a:t>sp.Popen(["notepad.exe", fname])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0068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 -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Inserting variables/values –</a:t>
            </a:r>
          </a:p>
          <a:p>
            <a:pPr lvl="1"/>
            <a:r>
              <a:rPr lang="en-US" sz="3400" dirty="0"/>
              <a:t>Formatted string (f-strings)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v_str = "string value"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v_int = 123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"this has v_str={v_str}") </a:t>
            </a: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"this has v_int={v_int}")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9071966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</a:t>
            </a:r>
            <a:br>
              <a:rPr lang="en-US" dirty="0"/>
            </a:br>
            <a:r>
              <a:rPr lang="en-US" dirty="0"/>
              <a:t> – </a:t>
            </a:r>
            <a:r>
              <a:rPr lang="en-US" i="1" dirty="0"/>
              <a:t>formatted string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v_str = "string value"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v_int = 123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"this has v_str={v_str}")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this has v_str=string value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"this has v_int={v_int}")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this has v_int=123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7484406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F-string – easer / more powerful string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/>
          </a:bodyPr>
          <a:lstStyle/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building print strings</a:t>
            </a:r>
          </a:p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Put "f" before first quote</a:t>
            </a:r>
          </a:p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Place variable inside "{}"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t_nm = "Tom"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m_nm = "Mary"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print(f"tom={t_nm} mary={m_nm}")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2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06137"/>
            <a:ext cx="8912715" cy="4335225"/>
          </a:xfrm>
        </p:spPr>
        <p:txBody>
          <a:bodyPr>
            <a:normAutofit/>
          </a:bodyPr>
          <a:lstStyle/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variable/expression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formatting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:5d – integer 5 places</a:t>
            </a:r>
          </a:p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:5.2 – float 5 places, 2 dec pt</a:t>
            </a:r>
          </a:p>
          <a:p>
            <a:pPr marL="857250" lvl="1" indent="-45720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:&gt;5 – string 5 places right justified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36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815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05415"/>
            <a:ext cx="8912715" cy="4901072"/>
          </a:xfrm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runners =   {  "tom" :   {   "count" : 5,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"time" : 3.8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"joe" :    {   "count" : 7,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"time" : 5.728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"mary" :  {   "count" : 10,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"time" : 7.62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}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1706137"/>
            <a:ext cx="11090920" cy="433522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 Print Heading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print(f"{'name':10}"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+ f" {'count':5}{'time':&gt;5}") 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rname in runners: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info = runners[rname]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print(f"{rname:10} {info['count']:5d}"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+ f" {info['time']:5.3f}")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75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F725-DB63-4B0D-8E36-BE3FE261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01126"/>
          </a:xfrm>
        </p:spPr>
        <p:txBody>
          <a:bodyPr>
            <a:normAutofit/>
          </a:bodyPr>
          <a:lstStyle/>
          <a:p>
            <a:r>
              <a:rPr lang="en-US" sz="2800" dirty="0"/>
              <a:t>Documentation – Lots of Nice STUFF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4E331B-21A7-4BE4-A9C4-6423BB652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7261" y="428841"/>
            <a:ext cx="10110150" cy="62636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21259-F5E8-453A-B9C4-8723CCEC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9F67-18C0-49B7-9343-C3C894FFD514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925B-31DB-4DB4-ABCB-0AE1628B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1A589B-D057-4FB0-B8BB-6444632D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22867230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1706137"/>
            <a:ext cx="11090920" cy="433522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Output: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name       count  time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tom            5 3.800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joe            7 5.728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mary          10 7.620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59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9AAE-F724-48C1-9B70-097DDDBF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python.exe from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D6FC-E2E4-41F6-8DDD-4B8D5750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Python 3.7.0 (v3.7.0:1bf9cc5093, Jun 27 2018, 04:59:51) [MSC v.1914 64 bit (AMD64)] on win32</a:t>
            </a:r>
          </a:p>
          <a:p>
            <a:pPr marL="0" indent="0">
              <a:buNone/>
            </a:pPr>
            <a:r>
              <a:rPr lang="en-US" sz="2800" dirty="0"/>
              <a:t>Type "copyright", "credits" or "license()" for more information.</a:t>
            </a:r>
          </a:p>
          <a:p>
            <a:pPr marL="0" indent="0">
              <a:buNone/>
            </a:pPr>
            <a:r>
              <a:rPr lang="en-US" sz="2800" dirty="0"/>
              <a:t>&gt;&gt;&gt; import sys</a:t>
            </a:r>
          </a:p>
          <a:p>
            <a:pPr marL="0" indent="0">
              <a:buNone/>
            </a:pPr>
            <a:r>
              <a:rPr lang="en-US" sz="2800" dirty="0"/>
              <a:t>&gt;&gt;&gt; print(sys.executable)</a:t>
            </a:r>
          </a:p>
          <a:p>
            <a:pPr marL="0" indent="0">
              <a:buNone/>
            </a:pPr>
            <a:r>
              <a:rPr lang="en-US" sz="2800" dirty="0"/>
              <a:t>C:\Users\raysm\AppData\Local\Programs\Python\Python37\pythonw.exe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F3FA-E2E3-41C4-9EF7-3064E0A9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0AA-84B7-49F9-A57D-12CA1887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0134-14DF-45BC-8048-BD39BD50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6037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9AAE-F724-48C1-9B70-097DDDBF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Python Teachings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D6FC-E2E4-41F6-8DDD-4B8D5750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Beginner</a:t>
            </a:r>
          </a:p>
          <a:p>
            <a:pPr algn="l"/>
            <a:r>
              <a:rPr lang="en-US" i="0" dirty="0">
                <a:solidFill>
                  <a:srgbClr val="000000"/>
                </a:solidFill>
                <a:effectLst/>
                <a:latin typeface="Roboto"/>
              </a:rPr>
              <a:t>Beej's Guide to Python Programming For Beginners</a:t>
            </a:r>
          </a:p>
          <a:p>
            <a:pPr lvl="1"/>
            <a:r>
              <a:rPr lang="en-US" dirty="0">
                <a:hlinkClick r:id="rId2"/>
              </a:rPr>
              <a:t>https://beej.us/guide/bgpython/html/</a:t>
            </a:r>
            <a:endParaRPr lang="en-US" dirty="0"/>
          </a:p>
          <a:p>
            <a:r>
              <a:rPr lang="en-US" i="0" u="sng" dirty="0">
                <a:solidFill>
                  <a:schemeClr val="tx1"/>
                </a:solidFill>
                <a:effectLst/>
                <a:latin typeface="inheri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W3Schools Online Web Tutorials</a:t>
            </a:r>
            <a:endParaRPr lang="en-US" i="0" u="sng" dirty="0">
              <a:solidFill>
                <a:schemeClr val="tx1"/>
              </a:solidFill>
              <a:effectLst/>
              <a:latin typeface="inherit"/>
            </a:endParaRP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DDG_ProximaNova"/>
                <a:hlinkClick r:id="rId4"/>
              </a:rPr>
              <a:t>https://www.w3schools.com/python/default.asp</a:t>
            </a:r>
            <a:endParaRPr lang="en-US" b="0" i="0" dirty="0">
              <a:solidFill>
                <a:srgbClr val="222222"/>
              </a:solidFill>
              <a:effectLst/>
              <a:latin typeface="DDG_ProximaNova"/>
            </a:endParaRPr>
          </a:p>
          <a:p>
            <a:pPr lvl="1"/>
            <a:endParaRPr lang="en-US" dirty="0">
              <a:solidFill>
                <a:srgbClr val="222222"/>
              </a:solidFill>
              <a:latin typeface="DDG_ProximaNova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DDG_ProximaNova"/>
              </a:rPr>
              <a:t>Simple python/programming introduction (Note uses python 2.x)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DDG_ProximaNova"/>
                <a:hlinkClick r:id="rId5"/>
              </a:rPr>
              <a:t>https://www.slideshare.net/EdurekaIN/python-ppt?next_slideshow=1</a:t>
            </a:r>
            <a:endParaRPr lang="en-US" b="0" i="0" dirty="0">
              <a:solidFill>
                <a:srgbClr val="222222"/>
              </a:solidFill>
              <a:effectLst/>
              <a:latin typeface="DDG_ProximaNova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DDG_ProximaNova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DDG_ProximaNova"/>
              </a:rPr>
              <a:t>More Experienced Programmers</a:t>
            </a:r>
          </a:p>
          <a:p>
            <a:r>
              <a:rPr lang="en-US" dirty="0">
                <a:solidFill>
                  <a:srgbClr val="222222"/>
                </a:solidFill>
                <a:latin typeface="DDG_ProximaNova"/>
              </a:rPr>
              <a:t>The Python Tutorial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DDG_ProximaNova"/>
              </a:rPr>
              <a:t>Run IDLE </a:t>
            </a:r>
            <a:r>
              <a:rPr lang="en-US" dirty="0">
                <a:solidFill>
                  <a:srgbClr val="222222"/>
                </a:solidFill>
                <a:latin typeface="DDG_ProximaNova"/>
                <a:sym typeface="Wingdings" panose="05000000000000000000" pitchFamily="2" charset="2"/>
              </a:rPr>
              <a:t> Help  The Python Tutorial</a:t>
            </a:r>
            <a:endParaRPr lang="en-US" b="0" i="0" dirty="0">
              <a:solidFill>
                <a:srgbClr val="222222"/>
              </a:solidFill>
              <a:effectLst/>
              <a:latin typeface="DDG_ProximaNova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F3FA-E2E3-41C4-9EF7-3064E0A9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0AA-84B7-49F9-A57D-12CA1887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0134-14DF-45BC-8048-BD39BD50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40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Quick Introduction to Python</a:t>
            </a:r>
            <a:br>
              <a:rPr lang="en-US" dirty="0"/>
            </a:br>
            <a:r>
              <a:rPr lang="en-US" dirty="0"/>
              <a:t>wordy offline guide file -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IDLE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file with some beginning examples</a:t>
            </a:r>
          </a:p>
          <a:p>
            <a:r>
              <a:rPr lang="en-US" sz="3600" dirty="0"/>
              <a:t> open </a:t>
            </a:r>
            <a:r>
              <a:rPr lang="en-US" sz="3600" dirty="0">
                <a:solidFill>
                  <a:schemeClr val="accent2"/>
                </a:solidFill>
              </a:rPr>
              <a:t>python_introduction</a:t>
            </a:r>
            <a:r>
              <a:rPr lang="en-US" sz="3600" b="1" dirty="0">
                <a:solidFill>
                  <a:schemeClr val="accent2"/>
                </a:solidFill>
              </a:rPr>
              <a:t>.txt</a:t>
            </a:r>
          </a:p>
          <a:p>
            <a:pPr marL="857250" lvl="2" indent="0">
              <a:buNone/>
            </a:pPr>
            <a:r>
              <a:rPr lang="en-US" sz="3200" dirty="0"/>
              <a:t>File </a:t>
            </a:r>
            <a:r>
              <a:rPr lang="en-US" sz="3200" dirty="0">
                <a:sym typeface="Wingdings" panose="05000000000000000000" pitchFamily="2" charset="2"/>
              </a:rPr>
              <a:t> Open … exercises  introduction  Text files(*.txt)  python_introduction.txt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1949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86A3-A611-4B35-9C8A-7ED6D7AA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Blazing Introduction to Parts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11513-7F6A-42CC-9345-819E917E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20" y="1600519"/>
            <a:ext cx="9825926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Run Python IDLE</a:t>
            </a:r>
          </a:p>
          <a:p>
            <a:r>
              <a:rPr lang="en-US" sz="3600" dirty="0">
                <a:solidFill>
                  <a:schemeClr val="tx1"/>
                </a:solidFill>
              </a:rPr>
              <a:t> Follow along with instructor</a:t>
            </a:r>
          </a:p>
          <a:p>
            <a:pPr lvl="1"/>
            <a:r>
              <a:rPr lang="en-US" sz="3400" dirty="0">
                <a:solidFill>
                  <a:schemeClr val="tx1"/>
                </a:solidFill>
              </a:rPr>
              <a:t> – copy, experiment, question</a:t>
            </a:r>
          </a:p>
          <a:p>
            <a:pPr marL="400050" lvl="1" indent="0">
              <a:buNone/>
            </a:pPr>
            <a:r>
              <a:rPr lang="en-US" sz="3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&gt;&gt;&gt;</a:t>
            </a:r>
            <a:r>
              <a:rPr lang="en-US" sz="3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1 + 1</a:t>
            </a:r>
          </a:p>
          <a:p>
            <a:pPr marL="400050" lvl="1" indent="0">
              <a:buNone/>
            </a:pPr>
            <a:r>
              <a:rPr lang="en-US" sz="3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2</a:t>
            </a:r>
          </a:p>
          <a:p>
            <a:pPr marL="400050" indent="-457200"/>
            <a:endParaRPr lang="en-US" sz="3800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00050" indent="-457200"/>
            <a:r>
              <a:rPr lang="en-US" sz="38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Saved IDLE Session Example</a:t>
            </a:r>
            <a:r>
              <a:rPr lang="en-US" sz="3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57250" lvl="2" indent="0">
              <a:buNone/>
            </a:pP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xercises\introduction\python_introduction</a:t>
            </a:r>
            <a:r>
              <a:rPr lang="en-US" sz="2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.py</a:t>
            </a:r>
            <a:endParaRPr lang="en-US" sz="29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40DD4-255B-4CDF-B509-95D3466A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88FE9-EAF8-46D0-9187-FC17AB5F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DAC5F-542E-4B2C-A4D0-528A060D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7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</a:t>
            </a:r>
            <a:r>
              <a:rPr lang="en-US" sz="2800" dirty="0"/>
              <a:t>– continued</a:t>
            </a:r>
            <a:br>
              <a:rPr lang="en-US" sz="2800" dirty="0"/>
            </a:br>
            <a:r>
              <a:rPr lang="en-US" sz="2800" dirty="0"/>
              <a:t>IDLE primer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b="1" dirty="0"/>
              <a:t>&gt;&gt;&gt;:</a:t>
            </a:r>
            <a:r>
              <a:rPr lang="en-US" sz="3400" dirty="0"/>
              <a:t> IDLE shell prompt (</a:t>
            </a:r>
            <a:r>
              <a:rPr lang="en-US" sz="2800" dirty="0"/>
              <a:t>to you the user</a:t>
            </a:r>
            <a:r>
              <a:rPr lang="en-US" sz="3400" dirty="0"/>
              <a:t>)</a:t>
            </a:r>
          </a:p>
          <a:p>
            <a:pPr lvl="1"/>
            <a:r>
              <a:rPr lang="en-US" sz="3400" b="1" dirty="0"/>
              <a:t>#</a:t>
            </a:r>
            <a:r>
              <a:rPr lang="en-US" sz="3400" dirty="0"/>
              <a:t> : start of comment to be ignored</a:t>
            </a:r>
          </a:p>
          <a:p>
            <a:pPr lvl="1"/>
            <a:r>
              <a:rPr lang="en-US" sz="3400" i="1" dirty="0"/>
              <a:t>Otherwise</a:t>
            </a:r>
            <a:r>
              <a:rPr lang="en-US" sz="3400" dirty="0"/>
              <a:t>: printout from IDLE</a:t>
            </a:r>
          </a:p>
          <a:p>
            <a:pPr marL="45720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 + 1 # Comment on 1 + 1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700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1 </a:t>
            </a:r>
            <a:r>
              <a:rPr lang="en-US" sz="2800" dirty="0"/>
              <a:t>– Did we mention...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Beginning comments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1+2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3+4, 2+3*4,(2+3)*4</a:t>
            </a:r>
          </a:p>
          <a:p>
            <a:pPr marL="45720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"Ray" + " " + "Smith"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 "one", 2, "two"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var_name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1, a, b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NOT 1a, a 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5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1B </a:t>
            </a:r>
            <a:r>
              <a:rPr lang="en-US" sz="2800" dirty="0"/>
              <a:t>– Did we mention...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&gt;&gt;&gt; a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SyntaxError: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cannot assign to literal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NameError: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 'a' is not defined</a:t>
            </a:r>
          </a:p>
          <a:p>
            <a:pPr marL="457200" lvl="1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"&lt;pyshell#7&gt;", line 1, in &lt;module&gt;</a:t>
            </a:r>
          </a:p>
          <a:p>
            <a:pPr lvl="1"/>
            <a:r>
              <a:rPr lang="en-US" sz="3600" dirty="0">
                <a:latin typeface="+mj-lt"/>
                <a:cs typeface="Courier New" panose="02070309020205020404" pitchFamily="49" charset="0"/>
              </a:rPr>
              <a:t>Python tries to be helpful</a:t>
            </a:r>
          </a:p>
          <a:p>
            <a:pPr lvl="1"/>
            <a:r>
              <a:rPr lang="en-US" sz="3600" dirty="0">
                <a:latin typeface="+mj-lt"/>
                <a:cs typeface="Courier New" panose="02070309020205020404" pitchFamily="49" charset="0"/>
              </a:rPr>
              <a:t>Can't always guess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3600" dirty="0">
                <a:latin typeface="+mj-lt"/>
                <a:cs typeface="Courier New" panose="02070309020205020404" pitchFamily="49" charset="0"/>
              </a:rPr>
              <a:t>Tries to be exact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19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(An Estimate)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i="1" dirty="0"/>
              <a:t>Course Introduction – Up to here </a:t>
            </a:r>
            <a:r>
              <a:rPr 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Slide 1</a:t>
            </a: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400" i="1" dirty="0"/>
              <a:t>A Very Brief look at Python Language, Programming Environment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10</a:t>
            </a:r>
            <a:endParaRPr lang="en-US" sz="2400" i="1" dirty="0"/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lang="en-US" sz="2400" i="1" dirty="0"/>
              <a:t>Course Project – Start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23</a:t>
            </a: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First Homework / Introduction Review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29</a:t>
            </a: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 General Look at Programming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34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More on Python /Review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41</a:t>
            </a:r>
          </a:p>
          <a:p>
            <a:pPr>
              <a:buClr>
                <a:srgbClr val="90C226"/>
              </a:buClr>
              <a:buFont typeface="Wingdings" panose="05000000000000000000" pitchFamily="2" charset="2"/>
              <a:buChar char="§"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marR="0" lvl="0" indent="-7429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+mj-lt"/>
              <a:buAutoNum type="arabicPeriod"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2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/>
              <a:t>IDLE </a:t>
            </a:r>
            <a:r>
              <a:rPr lang="en-US" sz="2800" dirty="0"/>
              <a:t>– </a:t>
            </a:r>
            <a:r>
              <a:rPr lang="en-US" sz="4000" dirty="0"/>
              <a:t>IF/WHEN I change my mind…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3880773"/>
          </a:xfrm>
        </p:spPr>
        <p:txBody>
          <a:bodyPr>
            <a:noAutofit/>
          </a:bodyPr>
          <a:lstStyle/>
          <a:p>
            <a:pPr lvl="1"/>
            <a:r>
              <a:rPr lang="en-US" sz="3400" dirty="0"/>
              <a:t>Redo a line by "up arrow" to line</a:t>
            </a:r>
          </a:p>
          <a:p>
            <a:pPr lvl="2"/>
            <a:r>
              <a:rPr lang="en-US" sz="3000" dirty="0"/>
              <a:t>then press ENTER, then make changes</a:t>
            </a:r>
          </a:p>
          <a:p>
            <a:pPr lvl="1"/>
            <a:r>
              <a:rPr lang="en-US" sz="3800" dirty="0"/>
              <a:t>ALT-P(Cth-P on MAC) will "open" last command for changes</a:t>
            </a:r>
          </a:p>
          <a:p>
            <a:pPr lvl="1"/>
            <a:r>
              <a:rPr lang="en-US" sz="3400" dirty="0"/>
              <a:t>After changing code, press ENTER to execute changed command </a:t>
            </a:r>
            <a:r>
              <a:rPr lang="en-US" sz="3400" dirty="0">
                <a:solidFill>
                  <a:schemeClr val="bg1">
                    <a:lumMod val="75000"/>
                  </a:schemeClr>
                </a:solidFill>
              </a:rPr>
              <a:t>(twice if part of a compound statement)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28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Blazing Introduction Part 2 </a:t>
            </a:r>
            <a:br>
              <a:rPr lang="en-US" sz="4800" dirty="0"/>
            </a:br>
            <a:r>
              <a:rPr lang="en-US" sz="4800" dirty="0">
                <a:solidFill>
                  <a:srgbClr val="00B050"/>
                </a:solidFill>
              </a:rPr>
              <a:t>Python Code Files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09604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i="1" dirty="0"/>
              <a:t>&gt;&gt;&gt; IDLE shell</a:t>
            </a:r>
          </a:p>
          <a:p>
            <a:r>
              <a:rPr lang="en-US" sz="4400" i="1" dirty="0"/>
              <a:t> </a:t>
            </a:r>
            <a:r>
              <a:rPr lang="en-US" sz="4400" b="1" i="1" dirty="0"/>
              <a:t>GREAT</a:t>
            </a:r>
            <a:r>
              <a:rPr lang="en-US" sz="4400" i="1" dirty="0"/>
              <a:t> for short/simple/one-time testing</a:t>
            </a:r>
          </a:p>
          <a:p>
            <a:r>
              <a:rPr lang="en-US" sz="4400" i="1" dirty="0"/>
              <a:t> </a:t>
            </a:r>
            <a:r>
              <a:rPr lang="en-US" sz="4400" b="1" i="1" dirty="0"/>
              <a:t>NOT</a:t>
            </a:r>
            <a:r>
              <a:rPr lang="en-US" sz="4400" i="1" dirty="0"/>
              <a:t> </a:t>
            </a:r>
            <a:r>
              <a:rPr lang="en-US" sz="4400" b="1" i="1" dirty="0"/>
              <a:t>SO GREAT </a:t>
            </a:r>
            <a:r>
              <a:rPr lang="en-US" sz="4400" i="1" dirty="0"/>
              <a:t>for longer/complex/reuse</a:t>
            </a:r>
          </a:p>
          <a:p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77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Blazing Introduction Part 2 </a:t>
            </a:r>
            <a:br>
              <a:rPr lang="en-US" dirty="0"/>
            </a:br>
            <a:r>
              <a:rPr lang="en-US" dirty="0"/>
              <a:t>Python Code Files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09604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i="1" dirty="0"/>
              <a:t>Putting Python code in a file</a:t>
            </a:r>
          </a:p>
          <a:p>
            <a:pPr lvl="1"/>
            <a:r>
              <a:rPr lang="en-US" sz="4400" i="1" dirty="0"/>
              <a:t>Fairly easy</a:t>
            </a:r>
          </a:p>
          <a:p>
            <a:pPr lvl="1"/>
            <a:r>
              <a:rPr lang="en-US" sz="4400" i="1" dirty="0"/>
              <a:t>Enables reuse</a:t>
            </a:r>
          </a:p>
          <a:p>
            <a:pPr lvl="1"/>
            <a:r>
              <a:rPr lang="en-US" sz="4400" i="1" dirty="0"/>
              <a:t>Helps modification</a:t>
            </a:r>
          </a:p>
          <a:p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84202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Blazing Introduction </a:t>
            </a:r>
            <a:r>
              <a:rPr lang="en-US" b="1" dirty="0"/>
              <a:t>Part 2 </a:t>
            </a:r>
            <a:br>
              <a:rPr lang="en-US" b="1" dirty="0"/>
            </a:br>
            <a:r>
              <a:rPr lang="en-US" b="1" dirty="0"/>
              <a:t>Python Code Files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09604" cy="3880773"/>
          </a:xfrm>
        </p:spPr>
        <p:txBody>
          <a:bodyPr>
            <a:noAutofit/>
          </a:bodyPr>
          <a:lstStyle/>
          <a:p>
            <a:r>
              <a:rPr lang="en-US" sz="3600" dirty="0"/>
              <a:t>Create file File </a:t>
            </a:r>
            <a:r>
              <a:rPr lang="en-US" sz="3600" dirty="0">
                <a:sym typeface="Wingdings" panose="05000000000000000000" pitchFamily="2" charset="2"/>
              </a:rPr>
              <a:t> New File (my_work.py)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… add text (#my_work.py)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Save</a:t>
            </a:r>
          </a:p>
          <a:p>
            <a:pPr lvl="2"/>
            <a:r>
              <a:rPr lang="en-US" sz="3600" dirty="0">
                <a:sym typeface="Wingdings" panose="05000000000000000000" pitchFamily="2" charset="2"/>
              </a:rPr>
              <a:t>Maybe in folder “class_work” ???</a:t>
            </a:r>
            <a:endParaRPr lang="en-US" sz="3600" dirty="0"/>
          </a:p>
          <a:p>
            <a:pPr lvl="1"/>
            <a:r>
              <a:rPr lang="en-US" sz="3600" dirty="0"/>
              <a:t>Reuse - File </a:t>
            </a:r>
            <a:r>
              <a:rPr lang="en-US" sz="3600" dirty="0">
                <a:sym typeface="Wingdings" panose="05000000000000000000" pitchFamily="2" charset="2"/>
              </a:rPr>
              <a:t> Save As  …</a:t>
            </a:r>
            <a:r>
              <a:rPr lang="en-US" sz="2800" i="1" dirty="0">
                <a:sym typeface="Wingdings" panose="05000000000000000000" pitchFamily="2" charset="2"/>
              </a:rPr>
              <a:t>new name </a:t>
            </a:r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07C6D0-642C-4A40-B0F1-13ED5604817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08226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Blazing Introduction Part 2 </a:t>
            </a:r>
            <a:r>
              <a:rPr lang="en-US" sz="2400" dirty="0"/>
              <a:t>- continued</a:t>
            </a:r>
            <a:br>
              <a:rPr lang="en-US" dirty="0"/>
            </a:br>
            <a:r>
              <a:rPr lang="en-US" dirty="0"/>
              <a:t>Hello World! - You Try!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BB6B-3D77-4B05-A77D-BA74D38A8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23904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b="1" dirty="0">
                <a:sym typeface="Wingdings" panose="05000000000000000000" pitchFamily="2" charset="2"/>
              </a:rPr>
              <a:t>Write simple program </a:t>
            </a:r>
            <a:r>
              <a:rPr lang="en-US" sz="3600" dirty="0">
                <a:sym typeface="Wingdings" panose="05000000000000000000" pitchFamily="2" charset="2"/>
              </a:rPr>
              <a:t>(hello_world.py):</a:t>
            </a:r>
          </a:p>
          <a:p>
            <a:pPr lvl="1"/>
            <a:r>
              <a:rPr lang="en-US" sz="3400" dirty="0">
                <a:sym typeface="Wingdings" panose="05000000000000000000" pitchFamily="2" charset="2"/>
              </a:rPr>
              <a:t>FileNew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("Hello World!")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("My name is 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your name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.")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Save file </a:t>
            </a:r>
            <a:r>
              <a:rPr lang="en-US" sz="3600" dirty="0">
                <a:sym typeface="Wingdings" panose="05000000000000000000" pitchFamily="2" charset="2"/>
              </a:rPr>
              <a:t>– File  Save</a:t>
            </a:r>
          </a:p>
          <a:p>
            <a:pPr lvl="4"/>
            <a:r>
              <a:rPr lang="en-US" sz="3000" dirty="0">
                <a:sym typeface="Wingdings" panose="05000000000000000000" pitchFamily="2" charset="2"/>
              </a:rPr>
              <a:t>OR File-&gt;Save As…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Run program </a:t>
            </a:r>
            <a:r>
              <a:rPr lang="en-US" sz="3600" dirty="0">
                <a:sym typeface="Wingdings" panose="05000000000000000000" pitchFamily="2" charset="2"/>
              </a:rPr>
              <a:t>– Run  Run Module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72A4-9C04-42FF-9C8D-4F824A1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9484C-F54E-4BD7-8682-9BD806A67B9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299-8E7F-4C90-9FC1-53CFA02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A3507-D8F1-4A66-B4D0-EBFF643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32970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– output –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my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5A3D1-B4D9-4A09-933B-624CA3C5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45" y="1504950"/>
            <a:ext cx="10544175" cy="474345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BF45E-DD2C-4A76-B815-6F9AD72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285D0-22A3-4855-9FC4-9DA73FCA7A74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AAC74-FBE4-4345-A2BD-C106C386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F5BC1-0F8A-4761-9672-0F92413B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292015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Blazing Introduction Part 2 </a:t>
            </a:r>
            <a:r>
              <a:rPr lang="en-US" sz="2400" dirty="0"/>
              <a:t>- continued</a:t>
            </a:r>
            <a:br>
              <a:rPr lang="en-US" dirty="0"/>
            </a:br>
            <a:r>
              <a:rPr lang="en-US" dirty="0"/>
              <a:t>Make a </a:t>
            </a:r>
            <a:r>
              <a:rPr lang="en-US" b="1" dirty="0"/>
              <a:t>New</a:t>
            </a:r>
            <a:r>
              <a:rPr lang="en-US" dirty="0"/>
              <a:t> Program – goodbye_world.py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BB6B-3D77-4B05-A77D-BA74D38A8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>
                <a:cs typeface="Courier New" panose="02070309020205020404" pitchFamily="49" charset="0"/>
                <a:sym typeface="Wingdings" panose="05000000000000000000" pitchFamily="2" charset="2"/>
              </a:rPr>
              <a:t>"Goodbye World…"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Hint - Start</a:t>
            </a:r>
            <a:r>
              <a:rPr lang="en-US" sz="3600" dirty="0">
                <a:sym typeface="Wingdings" panose="05000000000000000000" pitchFamily="2" charset="2"/>
              </a:rPr>
              <a:t> with program closest to our goal - </a:t>
            </a:r>
            <a:r>
              <a:rPr lang="en-US" sz="3400" dirty="0">
                <a:sym typeface="Wingdings" panose="05000000000000000000" pitchFamily="2" charset="2"/>
              </a:rPr>
              <a:t>hello_world.py </a:t>
            </a:r>
            <a:r>
              <a:rPr lang="en-US" sz="3400" dirty="0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(File</a:t>
            </a:r>
            <a:r>
              <a:rPr lang="en-US" sz="3400" b="1" dirty="0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Recent</a:t>
            </a:r>
            <a:r>
              <a:rPr lang="en-US" sz="3400" dirty="0">
                <a:solidFill>
                  <a:schemeClr val="bg2">
                    <a:lumMod val="90000"/>
                  </a:schemeClr>
                </a:solidFill>
                <a:sym typeface="Wingdings" panose="05000000000000000000" pitchFamily="2" charset="2"/>
              </a:rPr>
              <a:t> Files)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Save As… </a:t>
            </a:r>
            <a:r>
              <a:rPr lang="en-US" sz="3600" i="1" dirty="0">
                <a:sym typeface="Wingdings" panose="05000000000000000000" pitchFamily="2" charset="2"/>
              </a:rPr>
              <a:t>to</a:t>
            </a:r>
            <a:r>
              <a:rPr lang="en-US" sz="3600" b="1" dirty="0">
                <a:sym typeface="Wingdings" panose="05000000000000000000" pitchFamily="2" charset="2"/>
              </a:rPr>
              <a:t> </a:t>
            </a:r>
            <a:r>
              <a:rPr lang="en-US" sz="3600" i="1" dirty="0">
                <a:sym typeface="Wingdings" panose="05000000000000000000" pitchFamily="2" charset="2"/>
              </a:rPr>
              <a:t>new name </a:t>
            </a:r>
            <a:r>
              <a:rPr lang="en-US" sz="3000" b="1" dirty="0">
                <a:sym typeface="Wingdings" panose="05000000000000000000" pitchFamily="2" charset="2"/>
              </a:rPr>
              <a:t>BEFORE</a:t>
            </a:r>
            <a:r>
              <a:rPr lang="en-US" sz="3000" dirty="0">
                <a:sym typeface="Wingdings" panose="05000000000000000000" pitchFamily="2" charset="2"/>
              </a:rPr>
              <a:t> </a:t>
            </a:r>
            <a:r>
              <a:rPr lang="en-US" sz="3000" i="1" dirty="0">
                <a:sym typeface="Wingdings" panose="05000000000000000000" pitchFamily="2" charset="2"/>
              </a:rPr>
              <a:t>changing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Make changes</a:t>
            </a:r>
            <a:r>
              <a:rPr lang="en-US" sz="3600" dirty="0">
                <a:sym typeface="Wingdings" panose="05000000000000000000" pitchFamily="2" charset="2"/>
              </a:rPr>
              <a:t> creating new program</a:t>
            </a:r>
          </a:p>
          <a:p>
            <a:r>
              <a:rPr lang="en-US" sz="3600" b="1" dirty="0">
                <a:sym typeface="Wingdings" panose="05000000000000000000" pitchFamily="2" charset="2"/>
              </a:rPr>
              <a:t>Run new program </a:t>
            </a:r>
            <a:r>
              <a:rPr lang="en-US" sz="3600" dirty="0">
                <a:sym typeface="Wingdings" panose="05000000000000000000" pitchFamily="2" charset="2"/>
              </a:rPr>
              <a:t>– Run  Run Module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72A4-9C04-42FF-9C8D-4F824A1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E9484C-F54E-4BD7-8682-9BD806A67B9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299-8E7F-4C90-9FC1-53CFA02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A3507-D8F1-4A66-B4D0-EBFF643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23585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3 </a:t>
            </a:r>
            <a:r>
              <a:rPr lang="en-US" sz="2800" dirty="0"/>
              <a:t>– Did we mention...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What so far?</a:t>
            </a:r>
          </a:p>
          <a:p>
            <a:pPr marL="45720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…Arithmetic… Error Messages</a:t>
            </a:r>
          </a:p>
          <a:p>
            <a:pPr marL="457200" lvl="1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False,</a:t>
            </a:r>
          </a:p>
          <a:p>
            <a:pPr marL="457200" lvl="1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b, a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pPr marL="457200" lvl="1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continue, range()</a:t>
            </a:r>
          </a:p>
          <a:p>
            <a:pPr marL="457200" lvl="1" indent="0">
              <a:buNone/>
            </a:pPr>
            <a:r>
              <a:rPr lang="pt-BR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input(), int()</a:t>
            </a:r>
          </a:p>
          <a:p>
            <a:pPr marL="457200" lvl="1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36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/>
          </a:bodyPr>
          <a:lstStyle/>
          <a:p>
            <a:r>
              <a:rPr lang="en-US" dirty="0"/>
              <a:t>Blazing Introduction Part 4 </a:t>
            </a:r>
            <a:r>
              <a:rPr lang="en-US" sz="2800" dirty="0"/>
              <a:t>–</a:t>
            </a:r>
            <a:r>
              <a:rPr lang="en-US" sz="4000" b="1" dirty="0"/>
              <a:t>lists</a:t>
            </a:r>
            <a:r>
              <a:rPr lang="en-US" sz="2200" dirty="0"/>
              <a:t>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 = [1,2]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list1.append(4)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mem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list1: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(mem)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95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dirty="0"/>
              <a:t>Blazing Introduction Part 4 </a:t>
            </a:r>
            <a:r>
              <a:rPr lang="en-US" sz="2800" dirty="0"/>
              <a:t>– </a:t>
            </a:r>
            <a:r>
              <a:rPr lang="en-US" sz="2200" dirty="0"/>
              <a:t>Adding </a:t>
            </a:r>
            <a:r>
              <a:rPr lang="en-US" sz="3100" b="1" dirty="0"/>
              <a:t>Dictionaries.</a:t>
            </a:r>
            <a:r>
              <a:rPr lang="en-US" sz="2700" b="1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d1 = {'name1':1, 'n2':2}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(d1)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d1['n1b'] = "1a"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(d1)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for nm in d1: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(nm, d1[nm])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0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</a:t>
            </a:r>
            <a:r>
              <a:rPr lang="en-US" sz="1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More Review of Python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46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Some Programming Exercises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58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Printing, Formatting, …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61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Testing, Loops, …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64</a:t>
            </a:r>
            <a:endParaRPr lang="en-US" sz="2400" i="1" dirty="0"/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More on program development … Iteration…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70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Functions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83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518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Course Project</a:t>
            </a:r>
            <a:br>
              <a:rPr lang="en-US" dirty="0"/>
            </a:br>
            <a:r>
              <a:rPr lang="en-US" dirty="0"/>
              <a:t>A Real Life Program YOU Will Create:</a:t>
            </a:r>
            <a:br>
              <a:rPr lang="en-US" dirty="0"/>
            </a:br>
            <a:r>
              <a:rPr lang="en-US" dirty="0"/>
              <a:t>Twenty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… I’m thinking of a number …</a:t>
            </a:r>
          </a:p>
          <a:p>
            <a:pPr lvl="2"/>
            <a:r>
              <a:rPr lang="en-US" sz="3900" dirty="0"/>
              <a:t>Your program picks a number</a:t>
            </a:r>
          </a:p>
          <a:p>
            <a:pPr lvl="2"/>
            <a:r>
              <a:rPr lang="en-US" sz="3900" dirty="0"/>
              <a:t>Player guesses</a:t>
            </a:r>
          </a:p>
          <a:p>
            <a:pPr lvl="2"/>
            <a:r>
              <a:rPr lang="en-US" sz="3900" dirty="0"/>
              <a:t>Program tells if higher/lower</a:t>
            </a:r>
          </a:p>
          <a:p>
            <a:pPr lvl="2"/>
            <a:r>
              <a:rPr lang="en-US" sz="3900" dirty="0"/>
              <a:t>Program offers to play again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941323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0D4-DE04-448F-BC0A-83C6A34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5467"/>
            <a:ext cx="9905998" cy="550333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Output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BF72-B827-4F00-BF81-005BD03E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2273-5966-4B9D-83DB-14F68B7746FA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C101B-CD14-480D-A837-231668D3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DE371C-8ED9-4708-ABE7-62A29170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7BA33B-8F45-4F71-B543-247DB5B4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1514"/>
            <a:ext cx="9755970" cy="606815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I'm thinking of a number between 1 and 20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you guess it?  Remember to press the ENTER key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 enter your guess.  Good Luck!</a:t>
            </a:r>
          </a:p>
          <a:p>
            <a:pPr marL="0" indent="0">
              <a:buNone/>
            </a:pPr>
            <a:endParaRPr lang="en-US" sz="96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Guess:</a:t>
            </a:r>
            <a:r>
              <a:rPr lang="en-US" sz="9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Number: </a:t>
            </a:r>
            <a:r>
              <a:rPr lang="en-US" sz="9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Sorry your input of 10 is too high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Guess:</a:t>
            </a:r>
            <a:r>
              <a:rPr lang="en-US" sz="9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Number: </a:t>
            </a:r>
            <a:r>
              <a:rPr lang="en-US" sz="9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Congratulations 5 is my number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 a new game?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N to quit: </a:t>
            </a:r>
            <a:r>
              <a:rPr lang="en-US" sz="9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marL="0" indent="0">
              <a:buNone/>
            </a:pPr>
            <a:r>
              <a:rPr lang="en-US" sz="9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See you next time.</a:t>
            </a:r>
          </a:p>
        </p:txBody>
      </p:sp>
    </p:spTree>
    <p:extLst>
      <p:ext uri="{BB962C8B-B14F-4D97-AF65-F5344CB8AC3E}">
        <p14:creationId xmlns:p14="http://schemas.microsoft.com/office/powerpoint/2010/main" val="1343744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Twenty Questions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Programing </a:t>
            </a:r>
            <a:r>
              <a:rPr lang="en-US" sz="4300" dirty="0">
                <a:sym typeface="Wingdings" panose="05000000000000000000" pitchFamily="2" charset="2"/>
              </a:rPr>
              <a:t> </a:t>
            </a:r>
            <a:r>
              <a:rPr lang="en-US" sz="4300" dirty="0"/>
              <a:t>Iteration - improve along the way</a:t>
            </a:r>
          </a:p>
          <a:p>
            <a:r>
              <a:rPr lang="en-US" sz="4300" dirty="0"/>
              <a:t>Simplification also helps the user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94480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99354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new file named “</a:t>
            </a:r>
            <a:r>
              <a:rPr lang="en-US" sz="3600" b="1" dirty="0"/>
              <a:t>iteration_1.py</a:t>
            </a:r>
            <a:r>
              <a:rPr lang="en-US" sz="3600" dirty="0"/>
              <a:t>”</a:t>
            </a:r>
          </a:p>
          <a:p>
            <a:r>
              <a:rPr lang="en-US" sz="3600" dirty="0"/>
              <a:t>Do the smallest part</a:t>
            </a:r>
          </a:p>
          <a:p>
            <a:pPr marL="457200" lvl="1" indent="0">
              <a:buNone/>
            </a:pPr>
            <a:r>
              <a:rPr lang="en-US" sz="3400" dirty="0"/>
              <a:t>Loop</a:t>
            </a:r>
          </a:p>
          <a:p>
            <a:pPr marL="914400" lvl="2" indent="0">
              <a:buNone/>
            </a:pPr>
            <a:r>
              <a:rPr lang="en-US" sz="3200" dirty="0"/>
              <a:t>Ask number, get input</a:t>
            </a:r>
          </a:p>
          <a:p>
            <a:pPr marL="914400" lvl="2" indent="0">
              <a:buNone/>
            </a:pPr>
            <a:r>
              <a:rPr lang="en-US" sz="3200" dirty="0"/>
              <a:t>Print number entered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122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1 -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/>
              <a:t>Place comments describing task</a:t>
            </a:r>
          </a:p>
          <a:p>
            <a:pPr lvl="1"/>
            <a:r>
              <a:rPr lang="en-US" sz="4000" dirty="0"/>
              <a:t>Use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True:</a:t>
            </a:r>
          </a:p>
          <a:p>
            <a:pPr lvl="1"/>
            <a:r>
              <a:rPr lang="en-US" sz="4000" dirty="0">
                <a:latin typeface="+mj-lt"/>
                <a:cs typeface="Courier New" panose="02070309020205020404" pitchFamily="49" charset="0"/>
              </a:rPr>
              <a:t>What variables?</a:t>
            </a:r>
          </a:p>
          <a:p>
            <a:pPr lvl="1"/>
            <a:r>
              <a:rPr lang="en-US" sz="4000" dirty="0">
                <a:latin typeface="+mj-lt"/>
                <a:cs typeface="Courier New" panose="02070309020205020404" pitchFamily="49" charset="0"/>
              </a:rPr>
              <a:t>Use  string = </a:t>
            </a:r>
            <a:r>
              <a:rPr lang="en-US" sz="4000" b="1" dirty="0">
                <a:latin typeface="+mj-lt"/>
                <a:cs typeface="Courier New" panose="02070309020205020404" pitchFamily="49" charset="0"/>
              </a:rPr>
              <a:t>input</a:t>
            </a:r>
            <a:r>
              <a:rPr lang="en-US" sz="4000" dirty="0">
                <a:latin typeface="+mj-lt"/>
                <a:cs typeface="Courier New" panose="02070309020205020404" pitchFamily="49" charset="0"/>
              </a:rPr>
              <a:t>("…")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217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09C7-F731-4614-B275-F460BC9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 – Code /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3904B-0EB9-4A58-85A9-47D961AF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616" y="1552258"/>
            <a:ext cx="5316234" cy="3541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FB9E1-AC1B-41A1-88E0-D6B4C531C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2" y="1209675"/>
            <a:ext cx="8486775" cy="54673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7E999-338B-410B-B115-DBC6792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3936-AFA8-453C-AA83-20BED14AE09C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FF52-CAD4-4FC1-A501-5690BF62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6BBAA-F311-4F1A-B091-0F013F5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912655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HOMEWORK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" y="1930400"/>
            <a:ext cx="11206976" cy="4110962"/>
          </a:xfrm>
        </p:spPr>
        <p:txBody>
          <a:bodyPr>
            <a:noAutofit/>
          </a:bodyPr>
          <a:lstStyle/>
          <a:p>
            <a:r>
              <a:rPr lang="en-US" sz="3400" dirty="0">
                <a:solidFill>
                  <a:srgbClr val="90C226"/>
                </a:solidFill>
                <a:latin typeface="Trebuchet MS" panose="020B0603020202020204"/>
                <a:ea typeface="+mj-ea"/>
                <a:cs typeface="+mj-cs"/>
              </a:rPr>
              <a:t>All </a:t>
            </a:r>
            <a:r>
              <a:rPr lang="en-US" sz="3400" dirty="0">
                <a:solidFill>
                  <a:srgbClr val="90C226"/>
                </a:solidFill>
                <a:latin typeface="Trebuchet MS" panose="020B0603020202020204"/>
                <a:ea typeface="+mj-ea"/>
                <a:cs typeface="+mj-cs"/>
                <a:sym typeface="Wingdings" panose="05000000000000000000" pitchFamily="2" charset="2"/>
              </a:rPr>
              <a:t></a:t>
            </a:r>
            <a:r>
              <a:rPr lang="en-US" sz="3400" dirty="0">
                <a:solidFill>
                  <a:srgbClr val="90C226"/>
                </a:solidFill>
                <a:latin typeface="Trebuchet MS" panose="020B0603020202020204"/>
                <a:ea typeface="+mj-ea"/>
                <a:cs typeface="+mj-cs"/>
              </a:rPr>
              <a:t> </a:t>
            </a:r>
            <a:r>
              <a:rPr lang="en-US" sz="3400" dirty="0">
                <a:solidFill>
                  <a:schemeClr val="tx1"/>
                </a:solidFill>
                <a:latin typeface="Trebuchet MS" panose="020B0603020202020204"/>
                <a:ea typeface="+mj-ea"/>
                <a:cs typeface="+mj-cs"/>
              </a:rPr>
              <a:t>Docs</a:t>
            </a: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/Introduction to Programming Using Python Homework Exercises.docx</a:t>
            </a:r>
            <a:endParaRPr lang="en-US" sz="3800" dirty="0">
              <a:solidFill>
                <a:schemeClr val="tx1"/>
              </a:solidFill>
            </a:endParaRPr>
          </a:p>
          <a:p>
            <a:pPr marL="400050"/>
            <a:r>
              <a:rPr lang="en-US" sz="3600" dirty="0"/>
              <a:t>For your benefit / fun</a:t>
            </a:r>
          </a:p>
          <a:p>
            <a:pPr marL="400050"/>
            <a:r>
              <a:rPr lang="en-US" sz="3600" dirty="0"/>
              <a:t>As much / little as you can</a:t>
            </a:r>
          </a:p>
          <a:p>
            <a:pPr marL="400050"/>
            <a:r>
              <a:rPr lang="en-US" sz="3600" dirty="0"/>
              <a:t>Contact me with problems/successes/questions</a:t>
            </a:r>
          </a:p>
          <a:p>
            <a:pPr marL="400050"/>
            <a:r>
              <a:rPr lang="en-US" sz="3600" dirty="0"/>
              <a:t>Have fun!</a:t>
            </a:r>
          </a:p>
          <a:p>
            <a:pPr marL="400050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6221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634359"/>
          </a:xfrm>
          <a:noFill/>
        </p:spPr>
        <p:txBody>
          <a:bodyPr>
            <a:noAutofit/>
          </a:bodyPr>
          <a:lstStyle/>
          <a:p>
            <a:r>
              <a:rPr lang="en-US" sz="5400" dirty="0"/>
              <a:t>Session #2</a:t>
            </a:r>
            <a:br>
              <a:rPr lang="en-US" sz="5400" dirty="0"/>
            </a:br>
            <a:r>
              <a:rPr lang="en-US" sz="5400" dirty="0"/>
              <a:t>Ideas, Tools, Functions</a:t>
            </a:r>
            <a:br>
              <a:rPr lang="en-US" sz="4800" dirty="0"/>
            </a:br>
            <a:r>
              <a:rPr lang="en-US" sz="48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27738"/>
            <a:ext cx="8596668" cy="3513624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Any questions in general?</a:t>
            </a:r>
          </a:p>
          <a:p>
            <a:r>
              <a:rPr lang="en-US" sz="3600" i="1" dirty="0"/>
              <a:t>Previous 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Particular questions on homework</a:t>
            </a:r>
          </a:p>
          <a:p>
            <a:pPr lvl="1"/>
            <a:r>
              <a:rPr lang="en-US" sz="3200" i="1" dirty="0"/>
              <a:t>Detailed answers in Q/A half hour session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89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Ideas – Take a step 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What is programming</a:t>
            </a:r>
          </a:p>
          <a:p>
            <a:pPr lvl="1"/>
            <a:r>
              <a:rPr lang="en-US" sz="3600" dirty="0"/>
              <a:t>Like</a:t>
            </a:r>
          </a:p>
          <a:p>
            <a:pPr lvl="1"/>
            <a:r>
              <a:rPr lang="en-US" sz="3600" dirty="0"/>
              <a:t>Not like</a:t>
            </a:r>
          </a:p>
          <a:p>
            <a:r>
              <a:rPr lang="en-US" sz="3600" dirty="0"/>
              <a:t>Programming Tools</a:t>
            </a:r>
          </a:p>
          <a:p>
            <a:pPr lvl="1"/>
            <a:r>
              <a:rPr lang="en-US" sz="3600" dirty="0"/>
              <a:t>Creating, Running</a:t>
            </a:r>
          </a:p>
          <a:p>
            <a:pPr lvl="1"/>
            <a:r>
              <a:rPr lang="en-US" sz="3600" dirty="0"/>
              <a:t>Improving through – copy, iteration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42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201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 Outline </a:t>
            </a:r>
            <a:r>
              <a:rPr lang="en-US" sz="1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Functions – friends… an example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95 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Strings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101 </a:t>
            </a:r>
            <a:endParaRPr lang="en-US" sz="2400" i="1" dirty="0"/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Dictionaries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105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2400" i="1" dirty="0"/>
              <a:t>Files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18655">
                    <a:lumMod val="60000"/>
                    <a:lumOff val="40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Slide 106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More Stuff…If possible…</a:t>
            </a:r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  <a:p>
            <a:pPr marL="742950" indent="-742950">
              <a:buFont typeface="+mj-lt"/>
              <a:buAutoNum type="arabicPeriod"/>
            </a:pPr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879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Concepts –</a:t>
            </a:r>
            <a:br>
              <a:rPr lang="en-US" dirty="0"/>
            </a:br>
            <a:r>
              <a:rPr lang="en-US" dirty="0"/>
              <a:t>Computer == VERY Obedient Servant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Car Example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forward / backward</a:t>
            </a:r>
          </a:p>
          <a:p>
            <a:pPr lvl="1"/>
            <a:r>
              <a:rPr lang="en-US" sz="3600" dirty="0"/>
              <a:t>Troubles - 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6F0E-77BB-4D7A-B934-85448C938E7B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49794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494-DAE1-47A7-9837-F8A418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Similar Activities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03CF-F147-4DB6-99F2-7127B55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Abstract / Indirect</a:t>
            </a:r>
          </a:p>
          <a:p>
            <a:pPr lvl="1"/>
            <a:r>
              <a:rPr lang="en-US" sz="3600" dirty="0"/>
              <a:t>Cooking recipes</a:t>
            </a:r>
          </a:p>
          <a:p>
            <a:pPr lvl="1"/>
            <a:r>
              <a:rPr lang="en-US" sz="3600" dirty="0"/>
              <a:t>Travel directions</a:t>
            </a:r>
          </a:p>
          <a:p>
            <a:pPr lvl="1"/>
            <a:r>
              <a:rPr lang="en-US" sz="3600" dirty="0"/>
              <a:t>Assembly instructions</a:t>
            </a:r>
          </a:p>
          <a:p>
            <a:pPr lvl="0"/>
            <a:r>
              <a:rPr lang="en-US" sz="3600" dirty="0"/>
              <a:t>Physical – What you see is what you get</a:t>
            </a:r>
          </a:p>
          <a:p>
            <a:pPr lvl="2"/>
            <a:r>
              <a:rPr lang="en-US" sz="3600" dirty="0"/>
              <a:t>Construction - Roads, Buildings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7DD-4F35-4D41-B730-2735A5F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493-082E-4B70-A398-E8B6E88243C8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F100-A65B-4BCF-89FD-446E49F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B75885-8BF5-4AD8-92A5-1EC3FF98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22124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Programming,</a:t>
            </a:r>
            <a:br>
              <a:rPr lang="en-US" dirty="0"/>
            </a:br>
            <a:r>
              <a:rPr lang="en-US" dirty="0"/>
              <a:t> They do /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5BB1-275F-43A5-9BF7-CE6360AB5A88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9965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314-4115-4B31-B8BF-2535E6D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Unlike Computer Programming,</a:t>
            </a:r>
            <a:br>
              <a:rPr lang="en-US" dirty="0"/>
            </a:br>
            <a:r>
              <a:rPr lang="en-US" dirty="0"/>
              <a:t>they have /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D425-4B72-4FE5-B557-8FA06461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/>
              <a:t>Physical materials</a:t>
            </a:r>
          </a:p>
          <a:p>
            <a:pPr lvl="2"/>
            <a:r>
              <a:rPr lang="en-US" sz="3600" dirty="0"/>
              <a:t>Hard to copy</a:t>
            </a:r>
          </a:p>
          <a:p>
            <a:pPr lvl="2"/>
            <a:r>
              <a:rPr lang="en-US" sz="3600" dirty="0"/>
              <a:t>Hard to manipulate</a:t>
            </a:r>
          </a:p>
          <a:p>
            <a:pPr lvl="2"/>
            <a:r>
              <a:rPr lang="en-US" sz="3600" dirty="0"/>
              <a:t>Easy to see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9C9-4B24-4529-9EFD-E2B01B0C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B599-A674-4519-B052-D1B8BD372E2B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31CE-A796-4B44-A553-EBBCDE66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C8B15F-F985-4740-B3CE-18744FEC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828901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256-9C7A-41DB-AA96-B0B30A3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What's Easy to Programming – </a:t>
            </a:r>
            <a:r>
              <a:rPr lang="en-US" sz="2800" dirty="0"/>
              <a:t>No so physical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B90-88CF-4187-9FA4-465B5108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Creation / copying / moving is a snap</a:t>
            </a:r>
          </a:p>
          <a:p>
            <a:pPr lvl="1"/>
            <a:r>
              <a:rPr lang="en-US" sz="3600" dirty="0"/>
              <a:t>Don't wear out</a:t>
            </a:r>
          </a:p>
          <a:p>
            <a:pPr lvl="1"/>
            <a:r>
              <a:rPr lang="en-US" sz="3600" dirty="0"/>
              <a:t>Change easy</a:t>
            </a:r>
          </a:p>
          <a:p>
            <a:pPr lvl="1"/>
            <a:r>
              <a:rPr lang="en-US" sz="3600" dirty="0"/>
              <a:t>Work on new, while using old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2721-B3FF-47A3-AC7A-E41E139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11EE-8515-4F77-8770-45D4239539AF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86CE-C8D8-489F-9968-671FF800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4E9E0D-F7FC-4C7E-9C9E-E5FAD922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25443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Not Easy – </a:t>
            </a:r>
            <a:r>
              <a:rPr lang="en-US" sz="2800" dirty="0"/>
              <a:t>because No so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Can't "see" it</a:t>
            </a:r>
          </a:p>
          <a:p>
            <a:pPr lvl="0"/>
            <a:r>
              <a:rPr lang="en-US" sz="3600" dirty="0"/>
              <a:t>Everything connected – unexpected consequences</a:t>
            </a:r>
          </a:p>
          <a:p>
            <a:r>
              <a:rPr lang="en-US" sz="3600" dirty="0"/>
              <a:t>Not easy to tell how close to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463216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Rules and Mechanics -</a:t>
            </a:r>
            <a:br>
              <a:rPr lang="en-US" dirty="0"/>
            </a:br>
            <a:r>
              <a:rPr lang="en-US" dirty="0"/>
              <a:t>You will see more Python Details…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600" dirty="0"/>
              <a:t>What is Python – </a:t>
            </a:r>
            <a:r>
              <a:rPr lang="en-US" sz="2400" dirty="0"/>
              <a:t>A Programming Language</a:t>
            </a:r>
          </a:p>
          <a:p>
            <a:pPr lvl="1"/>
            <a:r>
              <a:rPr lang="en-US" sz="3400" dirty="0"/>
              <a:t>Comments</a:t>
            </a:r>
          </a:p>
          <a:p>
            <a:pPr lvl="1"/>
            <a:r>
              <a:rPr lang="en-US" sz="3400" dirty="0"/>
              <a:t>Values – Integer, Float, String</a:t>
            </a:r>
          </a:p>
          <a:p>
            <a:pPr lvl="1"/>
            <a:r>
              <a:rPr lang="en-US" sz="3400" dirty="0"/>
              <a:t>Variables – contain values</a:t>
            </a:r>
          </a:p>
          <a:p>
            <a:pPr lvl="1"/>
            <a:r>
              <a:rPr lang="en-US" sz="3400" dirty="0"/>
              <a:t>Computation / Arithmetic</a:t>
            </a:r>
          </a:p>
          <a:p>
            <a:pPr lvl="1"/>
            <a:r>
              <a:rPr lang="en-US" sz="3400" dirty="0"/>
              <a:t>Rules / Style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36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more Python Tools…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Decisions</a:t>
            </a:r>
            <a:r>
              <a:rPr lang="en-US" sz="3200" dirty="0"/>
              <a:t> – </a:t>
            </a:r>
            <a:r>
              <a:rPr lang="en-US" sz="3200" b="1" dirty="0"/>
              <a:t>if</a:t>
            </a:r>
            <a:r>
              <a:rPr lang="en-US" sz="3200" dirty="0"/>
              <a:t>, </a:t>
            </a:r>
            <a:r>
              <a:rPr lang="en-US" sz="3200" b="1" dirty="0"/>
              <a:t>else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Looping</a:t>
            </a:r>
            <a:r>
              <a:rPr lang="en-US" sz="3200" dirty="0"/>
              <a:t> – </a:t>
            </a:r>
            <a:r>
              <a:rPr lang="en-US" sz="3200" b="1" dirty="0"/>
              <a:t>while</a:t>
            </a:r>
            <a:r>
              <a:rPr lang="en-US" sz="3200" dirty="0"/>
              <a:t>, </a:t>
            </a:r>
            <a:r>
              <a:rPr lang="en-US" sz="3200" b="1" dirty="0"/>
              <a:t>for</a:t>
            </a:r>
            <a:r>
              <a:rPr lang="en-US" sz="3200" dirty="0"/>
              <a:t>, </a:t>
            </a:r>
            <a:r>
              <a:rPr lang="en-US" sz="3200" b="1" dirty="0"/>
              <a:t>break</a:t>
            </a:r>
            <a:r>
              <a:rPr lang="en-US" sz="3200" dirty="0"/>
              <a:t>, </a:t>
            </a:r>
            <a:r>
              <a:rPr lang="en-US" sz="3200" b="1" dirty="0"/>
              <a:t>continue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Grouping</a:t>
            </a:r>
            <a:r>
              <a:rPr lang="en-US" sz="3200" dirty="0"/>
              <a:t> – indentation, functions, classes</a:t>
            </a:r>
          </a:p>
          <a:p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Functions</a:t>
            </a:r>
            <a:r>
              <a:rPr lang="en-US" sz="3200" dirty="0"/>
              <a:t> – parameters, returning</a:t>
            </a:r>
          </a:p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Structures </a:t>
            </a:r>
            <a:r>
              <a:rPr lang="en-US" sz="2800" dirty="0"/>
              <a:t>– lists, dictionaries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36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Group process / plan – e.g. chapters</a:t>
            </a:r>
          </a:p>
          <a:p>
            <a:pPr lvl="1"/>
            <a:r>
              <a:rPr lang="en-US" sz="3600" dirty="0"/>
              <a:t>Each part placed in function</a:t>
            </a:r>
          </a:p>
          <a:p>
            <a:pPr lvl="1"/>
            <a:r>
              <a:rPr lang="en-US" sz="3600" dirty="0"/>
              <a:t>Benefits:</a:t>
            </a:r>
          </a:p>
          <a:p>
            <a:pPr lvl="2"/>
            <a:r>
              <a:rPr lang="en-US" sz="3400" dirty="0"/>
              <a:t>Hide the particulars</a:t>
            </a:r>
          </a:p>
          <a:p>
            <a:pPr lvl="2"/>
            <a:r>
              <a:rPr lang="en-US" sz="3400" dirty="0"/>
              <a:t>Delay consideration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468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900" dirty="0"/>
              <a:t>Called - by name, e.g., print()</a:t>
            </a:r>
          </a:p>
          <a:p>
            <a:pPr lvl="1"/>
            <a:r>
              <a:rPr lang="en-US" sz="3900" dirty="0"/>
              <a:t>Data - comma-separated list of values</a:t>
            </a:r>
          </a:p>
          <a:p>
            <a:pPr lvl="1"/>
            <a:r>
              <a:rPr lang="en-US" sz="3900" dirty="0"/>
              <a:t>Result - replaces call</a:t>
            </a:r>
          </a:p>
          <a:p>
            <a:pPr marL="857250" lvl="2" indent="0">
              <a:buNone/>
            </a:pPr>
            <a:r>
              <a:rPr lang="en-US" sz="3200" dirty="0"/>
              <a:t>top = max(1,2,3)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264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Many years of Programming – engineering, scientific, financial</a:t>
            </a:r>
          </a:p>
          <a:p>
            <a:r>
              <a:rPr lang="en-US" sz="3600" dirty="0"/>
              <a:t>Commercial, Scientific, Systems Languages – C, C++, Perl, Java, Python, Assembly</a:t>
            </a:r>
          </a:p>
          <a:p>
            <a:r>
              <a:rPr lang="en-US" sz="3600" dirty="0"/>
              <a:t>NEW Areas - Games for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14400" dirty="0"/>
              <a:t>Definition – Description of plan</a:t>
            </a:r>
          </a:p>
          <a:p>
            <a:pPr lvl="2"/>
            <a:r>
              <a:rPr lang="en-US" sz="14200" dirty="0"/>
              <a:t>Name – same style/restrictions as variable name</a:t>
            </a:r>
          </a:p>
          <a:p>
            <a:pPr lvl="2"/>
            <a:r>
              <a:rPr lang="en-US" sz="14200" dirty="0"/>
              <a:t>Parameters – data passed to the function</a:t>
            </a:r>
          </a:p>
          <a:p>
            <a:pPr lvl="2"/>
            <a:r>
              <a:rPr lang="en-US" sz="14200" dirty="0"/>
              <a:t>Body – What is done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829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600" dirty="0"/>
              <a:t>In Call – list of values to use</a:t>
            </a:r>
          </a:p>
          <a:p>
            <a:pPr lvl="1"/>
            <a:r>
              <a:rPr lang="en-US" sz="3600" dirty="0"/>
              <a:t>In Body – List of named values</a:t>
            </a:r>
          </a:p>
          <a:p>
            <a:pPr lvl="1"/>
            <a:r>
              <a:rPr lang="en-US" sz="3600" dirty="0"/>
              <a:t>Parenthesized, comma separated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139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add2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value2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value1 + value2</a:t>
            </a: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buNone/>
            </a:pP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sum1 = add2(1,2)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sum1 gets 1+2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sum2 = add2(3,4)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8372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Exercise – add2.py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hangingPunct="0"/>
            <a:r>
              <a:rPr lang="en-US" sz="3600" dirty="0">
                <a:ea typeface="Tahoma" panose="020B0604030504040204" pitchFamily="34" charset="0"/>
                <a:cs typeface="Tahoma" panose="020B0604030504040204" pitchFamily="34" charset="0"/>
              </a:rPr>
              <a:t>Write function to add 2 numbers</a:t>
            </a:r>
          </a:p>
          <a:p>
            <a:pPr hangingPunct="0"/>
            <a:r>
              <a:rPr lang="en-US" sz="3600" dirty="0">
                <a:ea typeface="Tahoma" panose="020B0604030504040204" pitchFamily="34" charset="0"/>
                <a:cs typeface="Tahoma" panose="020B0604030504040204" pitchFamily="34" charset="0"/>
              </a:rPr>
              <a:t>Test/exercise it using 1,2; 3,4; 99,100</a:t>
            </a:r>
          </a:p>
          <a:p>
            <a:pPr hangingPunct="0"/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209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>
          <a:pattFill prst="smConfetti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/>
          </a:bodyPr>
          <a:lstStyle/>
          <a:p>
            <a:r>
              <a:rPr lang="en-US" dirty="0"/>
              <a:t>Functions – </a:t>
            </a:r>
            <a:br>
              <a:rPr lang="en-US" dirty="0"/>
            </a:br>
            <a:r>
              <a:rPr lang="en-US" dirty="0"/>
              <a:t>Exercise – </a:t>
            </a:r>
            <a:r>
              <a:rPr lang="en-US" sz="2800" dirty="0"/>
              <a:t>Homegrown Product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" indent="0">
              <a:buNone/>
            </a:pPr>
            <a:r>
              <a:rPr lang="en-US" sz="3000" dirty="0"/>
              <a:t>product.py</a:t>
            </a:r>
          </a:p>
          <a:p>
            <a:r>
              <a:rPr lang="en-US" sz="3600" dirty="0"/>
              <a:t>Write a function </a:t>
            </a:r>
            <a:r>
              <a:rPr lang="en-US" sz="3600" b="1" dirty="0"/>
              <a:t>product</a:t>
            </a:r>
            <a:r>
              <a:rPr lang="en-US" sz="3600" dirty="0"/>
              <a:t>(factor1, factor2, factor3)</a:t>
            </a:r>
          </a:p>
          <a:p>
            <a:pPr lvl="1"/>
            <a:r>
              <a:rPr lang="en-US" sz="3400" dirty="0"/>
              <a:t>Returns the product of the values factor1, factor2, factor3.</a:t>
            </a:r>
          </a:p>
          <a:p>
            <a:pPr lvl="1"/>
            <a:r>
              <a:rPr lang="en-US" sz="3400" dirty="0"/>
              <a:t>Test it on the following:</a:t>
            </a:r>
          </a:p>
          <a:p>
            <a:pPr marL="857250" lvl="2" indent="0">
              <a:buNone/>
            </a:pPr>
            <a:r>
              <a:rPr lang="en-US" sz="3200" dirty="0"/>
              <a:t> .5, .4, .3; 1, 2, 3; -1, -1, -1;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496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Optional – for seldom used</a:t>
            </a:r>
          </a:p>
          <a:p>
            <a:r>
              <a:rPr lang="en-US" sz="3600" dirty="0"/>
              <a:t>Any Order – avoids  ordering mistakes</a:t>
            </a:r>
          </a:p>
          <a:p>
            <a:r>
              <a:rPr lang="en-US" sz="3600" dirty="0"/>
              <a:t>Parameter names help understanding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myfun(key1=2, key2=7)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myfun(key1=4)		# default - key2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myfun()					# All defaulting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368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654365"/>
            <a:ext cx="9170754" cy="3880773"/>
          </a:xfrm>
        </p:spPr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myfun(key1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key2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7):</a:t>
            </a:r>
          </a:p>
          <a:p>
            <a:pPr marL="1257300" lvl="3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714500" lvl="4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		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no key1</a:t>
            </a:r>
          </a:p>
          <a:p>
            <a:pPr marL="1257300" lvl="3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03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– example – built-in function: </a:t>
            </a:r>
            <a:r>
              <a:rPr lang="en-US" b="1" dirty="0"/>
              <a:t>print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pattFill prst="smConfetti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sz="3800" b="1" dirty="0">
                <a:latin typeface="Trebuchet MS" panose="020B0603020202020204" pitchFamily="34" charset="0"/>
                <a:cs typeface="Courier New" panose="02070309020205020404" pitchFamily="49" charset="0"/>
              </a:rPr>
              <a:t>print definition:</a:t>
            </a:r>
          </a:p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print(*args, end="\n", sep=" ") 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print("a", "b", sep=":") #different sep</a:t>
            </a:r>
          </a:p>
          <a:p>
            <a:pPr marL="1257300" lvl="3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Print("c","d", end="")		#No end line</a:t>
            </a:r>
          </a:p>
          <a:p>
            <a:pPr marL="400050" lvl="1" indent="0">
              <a:buClr>
                <a:srgbClr val="90C226"/>
              </a:buClr>
              <a:buNone/>
            </a:pPr>
            <a:r>
              <a:rPr 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Exercise: </a:t>
            </a:r>
            <a:r>
              <a:rPr lang="en-US" sz="3800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each print keyword – </a:t>
            </a:r>
            <a:r>
              <a:rPr lang="en-US" sz="3800" b="1" dirty="0">
                <a:solidFill>
                  <a:prstClr val="black">
                    <a:lumMod val="75000"/>
                    <a:lumOff val="25000"/>
                  </a:prst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print_keywords.py</a:t>
            </a:r>
          </a:p>
          <a:p>
            <a:pPr marL="1257300" lvl="3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pattFill prst="smConfetti">
            <a:fgClr>
              <a:schemeClr val="accent1"/>
            </a:fgClr>
            <a:bgClr>
              <a:schemeClr val="bg1"/>
            </a:bgClr>
          </a:pattFill>
        </p:spPr>
        <p:txBody>
          <a:bodyPr>
            <a:normAutofit fontScale="90000"/>
          </a:bodyPr>
          <a:lstStyle/>
          <a:p>
            <a:r>
              <a:rPr lang="en-US" dirty="0"/>
              <a:t>Functions – Keyword parameters – print() Exercise 2: – Print factors – factors_v1.py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71550" lvl="1" indent="-571500"/>
            <a:r>
              <a:rPr lang="en-US" sz="3000" dirty="0">
                <a:solidFill>
                  <a:srgbClr val="90C226"/>
                </a:solidFill>
                <a:ea typeface="+mj-ea"/>
                <a:cs typeface="+mj-cs"/>
              </a:rPr>
              <a:t>Prompt user for n</a:t>
            </a:r>
          </a:p>
          <a:p>
            <a:pPr marL="971550" lvl="1" indent="-571500"/>
            <a:r>
              <a:rPr lang="en-US" sz="3000" dirty="0">
                <a:solidFill>
                  <a:schemeClr val="accent1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For numbers 1 to n, print factors</a:t>
            </a:r>
            <a:endParaRPr lang="en-US" sz="3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1: 1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2: 1,2       - factors on same line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3: 1, 3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4: 1,2,4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5: 1,5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6: 1,2,3,6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5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– print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4000" dirty="0">
                <a:solidFill>
                  <a:srgbClr val="90C226"/>
                </a:solidFill>
                <a:ea typeface="+mj-ea"/>
                <a:cs typeface="+mj-cs"/>
              </a:rPr>
              <a:t>Improvements:</a:t>
            </a:r>
          </a:p>
          <a:p>
            <a:pPr marL="857250" lvl="1" indent="-457200"/>
            <a:r>
              <a:rPr lang="en-US" sz="3200" dirty="0">
                <a:latin typeface="+mj-lt"/>
                <a:cs typeface="Courier New" panose="02070309020205020404" pitchFamily="49" charset="0"/>
              </a:rPr>
              <a:t>Omit 1, and number itself as factors</a:t>
            </a:r>
          </a:p>
          <a:p>
            <a:pPr marL="857250" lvl="1" indent="-457200"/>
            <a:r>
              <a:rPr lang="en-US" sz="3200" dirty="0">
                <a:latin typeface="+mj-lt"/>
                <a:cs typeface="Courier New" panose="02070309020205020404" pitchFamily="49" charset="0"/>
              </a:rPr>
              <a:t>Only print numbers with at least one factor other than 1 or itself</a:t>
            </a:r>
          </a:p>
          <a:p>
            <a:pPr marL="857250" lvl="1" indent="-457200"/>
            <a:r>
              <a:rPr lang="en-US" sz="3200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Ask from, 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4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Programming for non-programmers</a:t>
            </a:r>
          </a:p>
          <a:p>
            <a:r>
              <a:rPr lang="en-US" sz="3600" dirty="0"/>
              <a:t>Demonstrate Operations and Methods</a:t>
            </a:r>
          </a:p>
          <a:p>
            <a:r>
              <a:rPr lang="en-US" sz="3600" dirty="0"/>
              <a:t>Enable and Energize new programmers</a:t>
            </a:r>
          </a:p>
          <a:p>
            <a:r>
              <a:rPr lang="en-US" sz="3600" dirty="0">
                <a:solidFill>
                  <a:schemeClr val="accent2"/>
                </a:solidFill>
              </a:rPr>
              <a:t>Learning</a:t>
            </a:r>
            <a:r>
              <a:rPr lang="en-US" sz="3600" dirty="0"/>
              <a:t> by </a:t>
            </a:r>
            <a:r>
              <a:rPr lang="en-US" sz="3600" dirty="0">
                <a:solidFill>
                  <a:schemeClr val="accent2"/>
                </a:solidFill>
              </a:rPr>
              <a:t>DOING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48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- 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A string</a:t>
            </a:r>
          </a:p>
          <a:p>
            <a:pPr marL="1371600" lvl="3" indent="0">
              <a:buNone/>
            </a:pPr>
            <a:r>
              <a:rPr lang="en-US" sz="3000" dirty="0"/>
              <a:t>"here we are"</a:t>
            </a:r>
          </a:p>
          <a:p>
            <a:pPr marL="1371600" lvl="3" indent="0">
              <a:buNone/>
            </a:pPr>
            <a:r>
              <a:rPr lang="en-US" sz="3000" dirty="0"/>
              <a:t>'there we go'</a:t>
            </a:r>
          </a:p>
          <a:p>
            <a:pPr marL="1371600" lvl="3" indent="0">
              <a:buNone/>
            </a:pPr>
            <a:r>
              <a:rPr lang="en-US" sz="3000" dirty="0"/>
              <a:t>"It's the way"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99805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marL="914400" lvl="2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 and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</a:p>
          <a:p>
            <a:pPr marL="914400" lvl="2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407564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4;5;6</a:t>
            </a:r>
          </a:p>
          <a:p>
            <a:pPr lvl="2"/>
            <a:r>
              <a:rPr lang="en-US" sz="3200" dirty="0"/>
              <a:t>2+3,2*3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867378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 a value?</a:t>
            </a:r>
          </a:p>
          <a:p>
            <a:pPr lvl="2"/>
            <a:r>
              <a:rPr lang="en-US" sz="3200" dirty="0"/>
              <a:t>On an IDLE line?</a:t>
            </a:r>
          </a:p>
          <a:p>
            <a:pPr lvl="2"/>
            <a:r>
              <a:rPr lang="en-US" sz="3200" dirty="0"/>
              <a:t>Using "print"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6184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print:</a:t>
            </a:r>
          </a:p>
          <a:p>
            <a:pPr lvl="2"/>
            <a:r>
              <a:rPr lang="en-US" sz="3200" dirty="0"/>
              <a:t> "Hello World!"?</a:t>
            </a:r>
          </a:p>
          <a:p>
            <a:pPr lvl="2"/>
            <a:r>
              <a:rPr lang="en-US" sz="3200" dirty="0"/>
              <a:t>The sum of 1 plus 2?</a:t>
            </a:r>
          </a:p>
          <a:p>
            <a:pPr lvl="2"/>
            <a:r>
              <a:rPr lang="en-US" sz="3200" dirty="0"/>
              <a:t>Three strings "a", "bc", "def"?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8734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 a variable?</a:t>
            </a:r>
          </a:p>
          <a:p>
            <a:pPr lvl="1"/>
            <a:r>
              <a:rPr lang="en-US" sz="3400" dirty="0"/>
              <a:t>Of what good is a variable?</a:t>
            </a:r>
          </a:p>
          <a:p>
            <a:pPr lvl="1"/>
            <a:r>
              <a:rPr lang="en-US" sz="3400" dirty="0"/>
              <a:t>Rules for naming a variable?</a:t>
            </a:r>
          </a:p>
          <a:p>
            <a:pPr lvl="1"/>
            <a:r>
              <a:rPr lang="en-US" sz="3400" dirty="0"/>
              <a:t>How do we:</a:t>
            </a:r>
          </a:p>
          <a:p>
            <a:pPr lvl="2"/>
            <a:r>
              <a:rPr lang="en-US" sz="3200" dirty="0"/>
              <a:t>Set up a variable?</a:t>
            </a:r>
          </a:p>
          <a:p>
            <a:pPr lvl="2"/>
            <a:r>
              <a:rPr lang="en-US" sz="3200" dirty="0"/>
              <a:t>Use a variable?</a:t>
            </a:r>
          </a:p>
          <a:p>
            <a:pPr lvl="2"/>
            <a:endParaRPr lang="en-US" sz="3200" dirty="0"/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911060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does this do:</a:t>
            </a:r>
          </a:p>
          <a:p>
            <a:pPr marL="85725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"who"</a:t>
            </a:r>
          </a:p>
          <a:p>
            <a:pPr marL="857250" lvl="2" indent="0">
              <a:buNone/>
            </a:pPr>
            <a:r>
              <a:rPr lang="en-US" sz="3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(first, "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on first")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748907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Legal variable names? Why?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A21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target_hi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356040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Illegal variable names? Why?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 name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short-stop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high.val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83556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Program flow</a:t>
            </a:r>
          </a:p>
          <a:p>
            <a:pPr lvl="1"/>
            <a:r>
              <a:rPr lang="en-US" sz="3400" dirty="0"/>
              <a:t>Decisions to be made</a:t>
            </a:r>
          </a:p>
          <a:p>
            <a:pPr lvl="1"/>
            <a:r>
              <a:rPr lang="en-US" sz="3400" dirty="0"/>
              <a:t>Python decision making keywords?</a:t>
            </a:r>
          </a:p>
          <a:p>
            <a:pPr lvl="1"/>
            <a:r>
              <a:rPr lang="en-US" sz="3400" dirty="0"/>
              <a:t>How is keyword used?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66733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ashDnDiag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Online Class – Using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any background noise, please mute – minimizes cumulative noise</a:t>
            </a:r>
          </a:p>
          <a:p>
            <a:r>
              <a:rPr lang="en-US" sz="3600" dirty="0"/>
              <a:t>Disable own video – too many reduces clarity</a:t>
            </a:r>
          </a:p>
          <a:p>
            <a:r>
              <a:rPr lang="en-US" sz="3600" dirty="0"/>
              <a:t>Can question via Chat – can be to ALL</a:t>
            </a:r>
          </a:p>
          <a:p>
            <a:r>
              <a:rPr lang="en-US" sz="3600" dirty="0"/>
              <a:t>Expecting Response: Start "QUESTION:"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Write a test that prints "a" if a is greater than b. Do we need something first?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Write a test that prints "a" if a is greater than b and "b" if not. Do we need something first?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3608392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Review of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400" dirty="0"/>
              <a:t>Program Exercises</a:t>
            </a:r>
          </a:p>
          <a:p>
            <a:pPr lvl="1"/>
            <a:r>
              <a:rPr lang="en-US" sz="3200" dirty="0"/>
              <a:t>Write a loop that prints the numbers from 1 to 10. </a:t>
            </a:r>
          </a:p>
          <a:p>
            <a:pPr lvl="1"/>
            <a:r>
              <a:rPr lang="en-US" sz="3200" dirty="0"/>
              <a:t>Write a loop that prints the odd numbers from 1 to 9.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63207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Arithmetic almost like algebra class : </a:t>
            </a:r>
            <a:r>
              <a:rPr lang="en-US" sz="3600" b="1" dirty="0"/>
              <a:t>+</a:t>
            </a:r>
            <a:r>
              <a:rPr lang="en-US" sz="3600" dirty="0"/>
              <a:t>,</a:t>
            </a:r>
            <a:r>
              <a:rPr lang="en-US" sz="3600" b="1" dirty="0"/>
              <a:t>-</a:t>
            </a:r>
            <a:r>
              <a:rPr lang="en-US" sz="3600" dirty="0"/>
              <a:t>,</a:t>
            </a:r>
            <a:r>
              <a:rPr lang="en-US" sz="3600" b="1" dirty="0"/>
              <a:t>*</a:t>
            </a:r>
            <a:r>
              <a:rPr lang="en-US" sz="3600" dirty="0"/>
              <a:t>, </a:t>
            </a:r>
            <a:r>
              <a:rPr lang="en-US" sz="3600" b="1" dirty="0"/>
              <a:t>&gt;</a:t>
            </a:r>
            <a:r>
              <a:rPr lang="en-US" sz="3600" dirty="0"/>
              <a:t>, </a:t>
            </a:r>
            <a:r>
              <a:rPr lang="en-US" sz="3600" b="1" dirty="0"/>
              <a:t>&gt;=</a:t>
            </a:r>
            <a:r>
              <a:rPr lang="en-US" sz="3600" dirty="0"/>
              <a:t>, </a:t>
            </a:r>
            <a:r>
              <a:rPr lang="en-US" sz="3600" b="1" dirty="0"/>
              <a:t>==</a:t>
            </a:r>
          </a:p>
          <a:p>
            <a:r>
              <a:rPr lang="en-US" sz="3600" dirty="0"/>
              <a:t>BUT single “</a:t>
            </a:r>
            <a:r>
              <a:rPr lang="en-US" sz="3600" b="1" dirty="0"/>
              <a:t>=</a:t>
            </a:r>
            <a:r>
              <a:rPr lang="en-US" sz="3600" dirty="0"/>
              <a:t>” is for assignment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max_value = 20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 = pr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rate)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EF3C-1565-472F-9B72-75D3C3C8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4EF9-6E48-4BE5-9FFB-0B54D3D03D55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324D-1763-4B4E-BB3F-99C6647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4E3B63-4850-407B-8E3C-9B765FA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572952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Prints one or more values</a:t>
            </a:r>
          </a:p>
          <a:p>
            <a:r>
              <a:rPr lang="en-US" sz="3600" dirty="0"/>
              <a:t>Separate values by commas </a:t>
            </a:r>
            <a:r>
              <a:rPr lang="en-US" sz="3600" b="1" dirty="0"/>
              <a:t>(,)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Maximum: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988199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if</a:t>
            </a:r>
            <a:r>
              <a:rPr lang="en-US" sz="3600" dirty="0"/>
              <a:t>   </a:t>
            </a:r>
            <a:r>
              <a:rPr lang="en-US" sz="3600" i="1" dirty="0"/>
              <a:t>condition</a:t>
            </a:r>
            <a:r>
              <a:rPr lang="en-US" sz="3600" dirty="0"/>
              <a:t>   :</a:t>
            </a:r>
          </a:p>
          <a:p>
            <a:pPr marL="800100" lvl="2" indent="0">
              <a:buNone/>
            </a:pPr>
            <a:r>
              <a:rPr lang="en-US" sz="3600" dirty="0"/>
              <a:t>One or more </a:t>
            </a:r>
            <a:r>
              <a:rPr lang="en-US" sz="3600" b="1" dirty="0"/>
              <a:t>indented</a:t>
            </a:r>
            <a:r>
              <a:rPr lang="en-US" sz="3600" dirty="0"/>
              <a:t> lines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 &gt; max_value: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("value", value, " is big")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("Try less than", max_value)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335C-B87B-43F2-9E3E-7CFEA5F9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CA66-61A3-46A5-A102-0557E69789BF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AEB3-DDF5-4B15-9DBB-7D77732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2DD50D-EAB2-4209-ACD4-EEF4B6A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331115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Looping - 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while</a:t>
            </a:r>
            <a:r>
              <a:rPr lang="en-US" sz="3600" dirty="0"/>
              <a:t>   </a:t>
            </a:r>
            <a:r>
              <a:rPr lang="en-US" sz="2800" i="1" dirty="0"/>
              <a:t>condition</a:t>
            </a:r>
            <a:r>
              <a:rPr lang="en-US" sz="3600" dirty="0"/>
              <a:t>   :</a:t>
            </a:r>
          </a:p>
          <a:p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 &lt; max_value: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", value, " is OK")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value + 10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is now", 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525-5BAF-4C08-8086-C4599FF3B825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953784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Looping -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for</a:t>
            </a:r>
            <a:r>
              <a:rPr lang="en-US" sz="3600" dirty="0"/>
              <a:t>   </a:t>
            </a:r>
            <a:r>
              <a:rPr lang="en-US" sz="2800" i="1" dirty="0"/>
              <a:t>variable  </a:t>
            </a:r>
            <a:r>
              <a:rPr lang="en-US" sz="2800" i="1" dirty="0">
                <a:solidFill>
                  <a:schemeClr val="accent4"/>
                </a:solidFill>
              </a:rPr>
              <a:t>in</a:t>
            </a:r>
            <a:r>
              <a:rPr lang="en-US" sz="2800" i="1" dirty="0"/>
              <a:t> list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value &lt; max_value:</a:t>
            </a:r>
          </a:p>
          <a:p>
            <a:pPr marL="800100" lvl="2" indent="0">
              <a:buNone/>
            </a:pP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", value, " is OK")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value + 10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("value is now", 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525-5BAF-4C08-8086-C4599FF3B825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505584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Exercise: “Times Tables”</a:t>
            </a:r>
            <a:br>
              <a:rPr lang="en-US" i="1" dirty="0"/>
            </a:br>
            <a:r>
              <a:rPr lang="en-US" i="1" dirty="0"/>
              <a:t> for 13 – 1x13, 2x13, …,13x13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Create new file named “timestable.py”</a:t>
            </a:r>
          </a:p>
          <a:p>
            <a:r>
              <a:rPr lang="en-US" sz="3600" b="1" dirty="0"/>
              <a:t>Setup:</a:t>
            </a:r>
            <a:r>
              <a:rPr lang="en-US" sz="3600" dirty="0"/>
              <a:t> name and set variables – nval = 13  </a:t>
            </a:r>
            <a:r>
              <a:rPr lang="en-US" sz="3600" i="1" dirty="0"/>
              <a:t>first </a:t>
            </a:r>
            <a:r>
              <a:rPr lang="en-US" sz="3600" dirty="0"/>
              <a:t>=1  </a:t>
            </a:r>
            <a:r>
              <a:rPr lang="en-US" sz="3600" i="1" dirty="0"/>
              <a:t>last </a:t>
            </a:r>
            <a:r>
              <a:rPr lang="en-US" sz="3600" dirty="0"/>
              <a:t>= nval  n = first</a:t>
            </a:r>
          </a:p>
          <a:p>
            <a:r>
              <a:rPr lang="en-US" sz="3600" b="1" dirty="0"/>
              <a:t>Loop:</a:t>
            </a:r>
            <a:r>
              <a:rPr lang="en-US" sz="3600" dirty="0"/>
              <a:t> while n &lt;= last:</a:t>
            </a:r>
          </a:p>
          <a:p>
            <a:r>
              <a:rPr lang="en-US" sz="3600" dirty="0">
                <a:solidFill>
                  <a:srgbClr val="7030A0"/>
                </a:solidFill>
              </a:rPr>
              <a:t>print</a:t>
            </a:r>
            <a:r>
              <a:rPr lang="en-US" sz="3600" dirty="0"/>
              <a:t>(n,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x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nval,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 * nval)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A231-33CE-47D4-8561-109F0D6C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6EE5-B007-4D07-A9FC-11DA22A33901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2C61-B34E-41F8-B64C-87931CD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05A848-BC12-4513-B4D7-B0A0BC8E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65331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A21F-6AC4-4BE4-9E4C-55969925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input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5D5-23EB-4998-95B1-81DE6DF0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Get user input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input()</a:t>
            </a:r>
          </a:p>
          <a:p>
            <a:pPr marL="457200" indent="-457200"/>
            <a:r>
              <a:rPr lang="en-US" sz="3600" dirty="0"/>
              <a:t>Prompt user first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enter: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3600" dirty="0"/>
              <a:t>Convert to Integer</a:t>
            </a:r>
          </a:p>
          <a:p>
            <a:pPr marL="4000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nval = int(inp)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220DBF-FBF4-4FEE-8F39-7076A39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D480-3A8F-444C-A8A1-679DB6256CDA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357D-3DF3-4D9A-B5E2-B9886A5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0C2532-389C-4864-823B-205A74C1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838130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Exercise: “Times Tables” – with user giving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Use “timestable.py” as start</a:t>
            </a:r>
          </a:p>
          <a:p>
            <a:r>
              <a:rPr lang="en-US" sz="3600" b="1" dirty="0"/>
              <a:t>New</a:t>
            </a:r>
            <a:r>
              <a:rPr lang="en-US" sz="3600" dirty="0"/>
              <a:t> </a:t>
            </a:r>
            <a:r>
              <a:rPr lang="en-US" sz="3600" b="1" dirty="0"/>
              <a:t>file</a:t>
            </a:r>
            <a:r>
              <a:rPr lang="en-US" sz="3600" dirty="0"/>
              <a:t> name = “timestableN.py” </a:t>
            </a:r>
          </a:p>
          <a:p>
            <a:r>
              <a:rPr lang="en-US" sz="3600" dirty="0"/>
              <a:t>Replace “13” with variable “nval”</a:t>
            </a:r>
          </a:p>
          <a:p>
            <a:r>
              <a:rPr lang="en-US" sz="3600" dirty="0"/>
              <a:t>Use inp = input("Enter mult:")</a:t>
            </a:r>
          </a:p>
          <a:p>
            <a:r>
              <a:rPr lang="en-US" sz="3600" dirty="0"/>
              <a:t>Use nval = int(inp)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C156-F091-4BF8-A206-FEF2DA59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4896-4E76-4725-819F-2F7F56C58940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44CB-6B06-4EFD-AD6E-279D49E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FAC321-1089-4769-BD69-2C10C9F1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2574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Class Session Structure – Each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200" dirty="0"/>
              <a:t>Lecture and practice: 1.5 Hours</a:t>
            </a:r>
          </a:p>
          <a:p>
            <a:pPr lvl="3"/>
            <a:r>
              <a:rPr lang="en-US" sz="3000" dirty="0"/>
              <a:t>Follow-up Questions: .5 Hours</a:t>
            </a:r>
          </a:p>
          <a:p>
            <a:pPr lvl="2"/>
            <a:r>
              <a:rPr lang="en-US" sz="3200" dirty="0"/>
              <a:t>Similar to Programming – This Course</a:t>
            </a:r>
            <a:endParaRPr lang="en-US" sz="3000" dirty="0"/>
          </a:p>
          <a:p>
            <a:pPr lvl="3"/>
            <a:r>
              <a:rPr lang="en-US" sz="3000" dirty="0"/>
              <a:t>Skips, Repeats / Revisits </a:t>
            </a:r>
          </a:p>
          <a:p>
            <a:pPr lvl="2"/>
            <a:r>
              <a:rPr lang="en-US" sz="3400" dirty="0"/>
              <a:t>Student Guideline:</a:t>
            </a:r>
          </a:p>
          <a:p>
            <a:pPr lvl="3"/>
            <a:r>
              <a:rPr lang="en-US" sz="2800" dirty="0"/>
              <a:t>If you know it – Have Patience</a:t>
            </a:r>
          </a:p>
          <a:p>
            <a:pPr lvl="3"/>
            <a:r>
              <a:rPr lang="en-US" sz="2800" dirty="0"/>
              <a:t>If confused / unsure – ASK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101752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 for LATER: “Times Tables” – Full table from 1x1 to NxN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timestableN.py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/>
              <a:t>timestableNbyN.py</a:t>
            </a:r>
          </a:p>
          <a:p>
            <a:r>
              <a:rPr lang="en-US" sz="3600" dirty="0"/>
              <a:t>How to do it by hand?</a:t>
            </a:r>
          </a:p>
          <a:p>
            <a:r>
              <a:rPr lang="en-US" sz="3600" dirty="0"/>
              <a:t>How many loops?</a:t>
            </a:r>
          </a:p>
          <a:p>
            <a:r>
              <a:rPr lang="en-US" sz="3600" dirty="0"/>
              <a:t>What are the variables?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479B-CFCD-48B3-8C87-D129D4C2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6798-1E58-4B1A-A07F-5925B5A19426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0661-9AB4-434D-9E56-52D0B8E8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6B3135-3B1E-4174-89BD-D10F6230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134700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FC47-EDB3-472D-82D6-6ACE1968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Iteration – A bit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6BCE-5899-4869-A3D1-A36BF5DD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800" dirty="0"/>
              <a:t>Set target value</a:t>
            </a:r>
          </a:p>
          <a:p>
            <a:r>
              <a:rPr lang="en-US" sz="3800" dirty="0"/>
              <a:t>Quit if number entered number equals target</a:t>
            </a:r>
            <a:endParaRPr lang="en-US" dirty="0"/>
          </a:p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Start from first.py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/>
              <a:t>break</a:t>
            </a:r>
            <a:r>
              <a:rPr lang="en-US" sz="3400" dirty="0"/>
              <a:t> to quit </a:t>
            </a:r>
            <a:r>
              <a:rPr lang="en-US" sz="3400" b="1" dirty="0"/>
              <a:t>while</a:t>
            </a:r>
            <a:r>
              <a:rPr lang="en-US" sz="3400" dirty="0"/>
              <a:t>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B335-2A98-47C2-B50C-804B9BE4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6951-C337-4947-AAA2-9501B97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F29B-D294-4FC0-A5FA-206810D7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5551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087B-94C9-44C2-906A-65C39D9A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8590"/>
            <a:ext cx="9905998" cy="731520"/>
          </a:xfrm>
        </p:spPr>
        <p:txBody>
          <a:bodyPr/>
          <a:lstStyle/>
          <a:p>
            <a:r>
              <a:rPr lang="en-US" dirty="0"/>
              <a:t>Second Iteration – 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77BCF4-65F1-4C89-A989-40C6080BE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976" y="514350"/>
            <a:ext cx="11235690" cy="593217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81933-2E61-4B3E-8E1C-18632164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E22B-4876-4D2F-B7B0-86C0C07ED510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01F7-61C7-4D77-A3FC-FF9D4FE9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468FB1-8990-480C-A2E6-9F34F140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4142117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>
            <a:normAutofit fontScale="90000"/>
          </a:bodyPr>
          <a:lstStyle/>
          <a:p>
            <a:r>
              <a:rPr lang="en-US" dirty="0"/>
              <a:t>Thinking of Iterations - </a:t>
            </a:r>
            <a:r>
              <a:rPr lang="en-US" sz="3600" dirty="0"/>
              <a:t>Show progress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/>
          </a:bodyPr>
          <a:lstStyle/>
          <a:p>
            <a:r>
              <a:rPr lang="en-US" sz="3600" dirty="0"/>
              <a:t>Think Features</a:t>
            </a:r>
          </a:p>
          <a:p>
            <a:r>
              <a:rPr lang="en-US" sz="3600" dirty="0"/>
              <a:t>Prioritize</a:t>
            </a:r>
          </a:p>
          <a:p>
            <a:r>
              <a:rPr lang="en-US" sz="3600" dirty="0"/>
              <a:t>Order most to least / easy to hard</a:t>
            </a:r>
          </a:p>
          <a:p>
            <a:r>
              <a:rPr lang="en-US" sz="3600" dirty="0"/>
              <a:t>Build to the next</a:t>
            </a:r>
          </a:p>
          <a:p>
            <a:r>
              <a:rPr lang="en-US" sz="3600" dirty="0"/>
              <a:t>Balance </a:t>
            </a:r>
            <a:r>
              <a:rPr lang="en-US" sz="3600" dirty="0">
                <a:solidFill>
                  <a:srgbClr val="FF0000"/>
                </a:solidFill>
              </a:rPr>
              <a:t>Big Bang! </a:t>
            </a:r>
            <a:r>
              <a:rPr lang="en-US" sz="3600" dirty="0"/>
              <a:t>with </a:t>
            </a:r>
            <a:r>
              <a:rPr lang="en-US" sz="3600" dirty="0">
                <a:solidFill>
                  <a:schemeClr val="accent2"/>
                </a:solidFill>
              </a:rPr>
              <a:t>Show it NOW.</a:t>
            </a:r>
          </a:p>
          <a:p>
            <a:r>
              <a:rPr lang="en-US" sz="3600" dirty="0"/>
              <a:t>Show progress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21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Program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First:</a:t>
            </a:r>
          </a:p>
          <a:p>
            <a:pPr lvl="1"/>
            <a:r>
              <a:rPr lang="en-US" sz="14400" dirty="0"/>
              <a:t>loop asking number</a:t>
            </a:r>
          </a:p>
          <a:p>
            <a:pPr lvl="1"/>
            <a:r>
              <a:rPr lang="en-US" sz="14400" dirty="0"/>
              <a:t>print number entered</a:t>
            </a:r>
          </a:p>
          <a:p>
            <a:r>
              <a:rPr lang="en-US" sz="14400" dirty="0"/>
              <a:t>Second:</a:t>
            </a:r>
          </a:p>
          <a:p>
            <a:pPr lvl="1"/>
            <a:r>
              <a:rPr lang="en-US" sz="14400" dirty="0"/>
              <a:t>Set target value</a:t>
            </a:r>
          </a:p>
          <a:p>
            <a:pPr lvl="1"/>
            <a:r>
              <a:rPr lang="en-US" sz="14400" dirty="0"/>
              <a:t>Quit if number entered number equals target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724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Third: Say if greater, less or equal</a:t>
            </a:r>
          </a:p>
          <a:p>
            <a:r>
              <a:rPr lang="en-US" sz="14400" dirty="0"/>
              <a:t>Fourth: Set target to random number</a:t>
            </a:r>
          </a:p>
          <a:p>
            <a:r>
              <a:rPr lang="en-US" sz="14400" dirty="0"/>
              <a:t>Fifth: Say goals, rules before start, including "a number between…"</a:t>
            </a:r>
          </a:p>
          <a:p>
            <a:r>
              <a:rPr lang="en-US" sz="14400" dirty="0"/>
              <a:t>Sixth: Ask player if they want another game – play multiple times</a:t>
            </a:r>
          </a:p>
          <a:p>
            <a:r>
              <a:rPr lang="en-US" sz="14400" dirty="0"/>
              <a:t>Seventh: </a:t>
            </a:r>
          </a:p>
          <a:p>
            <a:endParaRPr lang="en-US" sz="14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82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More </a:t>
            </a:r>
            <a:r>
              <a:rPr lang="en-US" sz="4000" dirty="0"/>
              <a:t>Python</a:t>
            </a:r>
            <a:r>
              <a:rPr lang="en-US" dirty="0"/>
              <a:t> – Variables</a:t>
            </a:r>
            <a:br>
              <a:rPr lang="en-US" dirty="0"/>
            </a:br>
            <a:r>
              <a:rPr lang="en-US" sz="3100" b="1" dirty="0"/>
              <a:t>Places to store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Holds data, with a name</a:t>
            </a:r>
          </a:p>
          <a:p>
            <a:pPr lvl="0"/>
            <a:r>
              <a:rPr lang="en-US" sz="3600" dirty="0"/>
              <a:t>Eases the use/reuse our data/results</a:t>
            </a:r>
          </a:p>
          <a:p>
            <a:pPr lvl="0"/>
            <a:r>
              <a:rPr lang="en-US" sz="3600" dirty="0"/>
              <a:t>Names have rules:</a:t>
            </a:r>
          </a:p>
          <a:p>
            <a:pPr lvl="1"/>
            <a:r>
              <a:rPr lang="en-US" sz="2800" dirty="0"/>
              <a:t>Start with a letter (a-zA-Z_)</a:t>
            </a:r>
          </a:p>
          <a:p>
            <a:pPr lvl="1"/>
            <a:r>
              <a:rPr lang="en-US" sz="2800" dirty="0"/>
              <a:t>Followed by zero or more digits (0-9) or letters</a:t>
            </a:r>
          </a:p>
          <a:p>
            <a:pPr lvl="1"/>
            <a:r>
              <a:rPr lang="en-US" sz="2800" dirty="0"/>
              <a:t>OK - a, a1, my_variable, a2or3</a:t>
            </a:r>
          </a:p>
          <a:p>
            <a:pPr lvl="1"/>
            <a:r>
              <a:rPr lang="en-US" sz="2800" dirty="0"/>
              <a:t>NOT - 1, 1a, my-variable, "ray,smith"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4199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with some exceptions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b="1" dirty="0"/>
              <a:t>A statement is on ONE line</a:t>
            </a:r>
          </a:p>
          <a:p>
            <a:r>
              <a:rPr lang="en-US" sz="9600" dirty="0"/>
              <a:t>YES:</a:t>
            </a:r>
          </a:p>
          <a:p>
            <a:pPr marL="45720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+ 2</a:t>
            </a:r>
          </a:p>
          <a:p>
            <a:r>
              <a:rPr lang="en-US" sz="9600" dirty="0"/>
              <a:t>NO:</a:t>
            </a:r>
          </a:p>
          <a:p>
            <a:pPr marL="40005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</a:t>
            </a:r>
          </a:p>
          <a:p>
            <a:pPr marL="400050" lvl="1" indent="0">
              <a:buNone/>
            </a:pP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0"/>
            <a:r>
              <a:rPr lang="en-US" sz="11200" b="1" dirty="0"/>
              <a:t>Parenthesized</a:t>
            </a:r>
            <a:r>
              <a:rPr lang="en-US" sz="11200" dirty="0"/>
              <a:t> grouping may be on multiple lines</a:t>
            </a:r>
          </a:p>
          <a:p>
            <a:pPr marL="457200" indent="-457200"/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: sum = (1</a:t>
            </a:r>
            <a:endParaRPr lang="en-US" sz="1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+ 2)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658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b="1" dirty="0"/>
              <a:t>	A group of statements:</a:t>
            </a:r>
          </a:p>
          <a:p>
            <a:pPr lvl="1"/>
            <a:r>
              <a:rPr lang="en-US" sz="5600" dirty="0"/>
              <a:t>Are executed in order</a:t>
            </a:r>
          </a:p>
          <a:p>
            <a:pPr lvl="1"/>
            <a:r>
              <a:rPr lang="en-US" sz="4900" b="1" dirty="0"/>
              <a:t>Must start at same indentation (from left)</a:t>
            </a:r>
          </a:p>
          <a:p>
            <a:pPr lvl="0"/>
            <a:r>
              <a:rPr lang="en-US" sz="5100" b="1" dirty="0"/>
              <a:t>BUT Parenthesized: ( ),[ ],{ }</a:t>
            </a:r>
            <a:r>
              <a:rPr lang="en-US" sz="5100" dirty="0"/>
              <a:t> groupings may have any indentation within the parentheses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363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YES: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257300" lvl="3" indent="0">
              <a:buNone/>
            </a:pPr>
            <a:r>
              <a:rPr lang="en-US" sz="2400" dirty="0"/>
              <a:t>last = 3</a:t>
            </a:r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r>
              <a:rPr lang="en-US" sz="2400" dirty="0"/>
              <a:t>NO: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714500" lvl="4" indent="0">
              <a:buNone/>
            </a:pPr>
            <a:r>
              <a:rPr lang="en-US" sz="2400" b="1" dirty="0"/>
              <a:t>last = 3</a:t>
            </a:r>
            <a:endParaRPr lang="en-US" sz="2400" dirty="0"/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53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905000"/>
          </a:xfrm>
        </p:spPr>
        <p:txBody>
          <a:bodyPr>
            <a:noAutofit/>
          </a:bodyPr>
          <a:lstStyle/>
          <a:p>
            <a:r>
              <a:rPr lang="en-US" sz="5400" dirty="0"/>
              <a:t>Session #1  Introduction</a:t>
            </a:r>
            <a:br>
              <a:rPr lang="en-US" sz="5400" dirty="0"/>
            </a:br>
            <a:r>
              <a:rPr lang="en-US" sz="5400" dirty="0"/>
              <a:t> Touching on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2612362"/>
          </a:xfrm>
          <a:noFill/>
        </p:spPr>
        <p:txBody>
          <a:bodyPr>
            <a:normAutofit/>
          </a:bodyPr>
          <a:lstStyle/>
          <a:p>
            <a:r>
              <a:rPr lang="en-US" sz="3600" dirty="0"/>
              <a:t>Any questions in general?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440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import</a:t>
            </a:r>
            <a:br>
              <a:rPr lang="en-US" dirty="0"/>
            </a:br>
            <a:r>
              <a:rPr lang="en-US" dirty="0"/>
              <a:t>Bring in support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import</a:t>
            </a:r>
            <a:r>
              <a:rPr lang="en-US" sz="2800" dirty="0"/>
              <a:t> brings in support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		# for random numbers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	# just named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Internet Examples</a:t>
            </a:r>
          </a:p>
          <a:p>
            <a:pPr lvl="1"/>
            <a:r>
              <a:rPr lang="en-US" sz="2600" dirty="0">
                <a:latin typeface="+mj-lt"/>
                <a:cs typeface="Courier New" panose="02070309020205020404" pitchFamily="49" charset="0"/>
              </a:rPr>
              <a:t>Often include import statements</a:t>
            </a:r>
          </a:p>
          <a:p>
            <a:pPr lvl="1"/>
            <a:r>
              <a:rPr lang="en-US" sz="2600" dirty="0">
                <a:latin typeface="+mj-lt"/>
                <a:cs typeface="Courier New" panose="02070309020205020404" pitchFamily="49" charset="0"/>
              </a:rPr>
              <a:t>Sometimes forget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746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Try "python thingies …"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E.g. python random int between two numbers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Found: python - Generate random integers between 0 and 9 - Stack Overflow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GOT:</a:t>
            </a:r>
          </a:p>
          <a:p>
            <a:pPr marL="400050" lvl="1" indent="0">
              <a:buNone/>
            </a:pPr>
            <a:r>
              <a:rPr lang="en-US" sz="2600" dirty="0">
                <a:latin typeface="+mj-lt"/>
                <a:cs typeface="Courier New" panose="02070309020205020404" pitchFamily="49" charset="0"/>
              </a:rPr>
              <a:t>Try: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random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randint</a:t>
            </a:r>
          </a:p>
          <a:p>
            <a:pPr marL="800100" lvl="2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(randint(0, 9))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7572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 - </a:t>
            </a:r>
            <a:r>
              <a:rPr lang="en-US" sz="2800" b="1" dirty="0"/>
              <a:t>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 brief – search algorithms are pretty good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First code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Someone saying Did this … didn't work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Stackoverflow.com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Question…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  <a:p>
            <a:pPr marL="800100" lvl="2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Checkmark –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Best liked answer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018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8072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665890"/>
          </a:xfrm>
        </p:spPr>
        <p:txBody>
          <a:bodyPr>
            <a:noAutofit/>
          </a:bodyPr>
          <a:lstStyle/>
          <a:p>
            <a:r>
              <a:rPr lang="en-US" sz="5400" dirty="0"/>
              <a:t>Session #</a:t>
            </a:r>
            <a:r>
              <a:rPr lang="en-US" sz="4800" dirty="0"/>
              <a:t>3</a:t>
            </a:r>
            <a:br>
              <a:rPr lang="en-US" sz="4800" dirty="0"/>
            </a:br>
            <a:r>
              <a:rPr lang="en-US" sz="4800" dirty="0"/>
              <a:t>Functions – Why and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8248"/>
            <a:ext cx="8596668" cy="3503114"/>
          </a:xfrm>
        </p:spPr>
        <p:txBody>
          <a:bodyPr>
            <a:normAutofit/>
          </a:bodyPr>
          <a:lstStyle/>
          <a:p>
            <a:r>
              <a:rPr lang="en-US" sz="3600" dirty="0"/>
              <a:t>Any Questions?</a:t>
            </a:r>
          </a:p>
          <a:p>
            <a:r>
              <a:rPr lang="en-US" sz="3600" dirty="0"/>
              <a:t>Previous Homework questions?</a:t>
            </a:r>
          </a:p>
          <a:p>
            <a:pPr lvl="1"/>
            <a:r>
              <a:rPr lang="en-US" sz="3600" i="1" dirty="0"/>
              <a:t>Who did it? To easy? To hard?</a:t>
            </a:r>
          </a:p>
          <a:p>
            <a:pPr lvl="1"/>
            <a:r>
              <a:rPr lang="en-US" sz="3600" i="1" dirty="0"/>
              <a:t>Particular questions on homework</a:t>
            </a:r>
          </a:p>
          <a:p>
            <a:pPr lvl="1"/>
            <a:r>
              <a:rPr lang="en-US" sz="3600" i="1" dirty="0"/>
              <a:t>Detailed in Q/A half hour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1953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– An example of use</a:t>
            </a:r>
            <a:br>
              <a:rPr lang="en-US" dirty="0"/>
            </a:br>
            <a:r>
              <a:rPr lang="en-US" dirty="0"/>
              <a:t>friends_family/friends_1.py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57300" lvl="2" indent="-457200"/>
            <a:r>
              <a:rPr lang="en-US" sz="3000" dirty="0"/>
              <a:t>Assume a database or game or organization which includes friends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Needs utilities / worker functions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Add friends, list friends, check if one is a friend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Build up – friends_family/ friends_1.py,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5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735081" cy="3880773"/>
          </a:xfrm>
        </p:spPr>
        <p:txBody>
          <a:bodyPr>
            <a:normAutofit fontScale="92500" lnSpcReduction="10000"/>
          </a:bodyPr>
          <a:lstStyle/>
          <a:p>
            <a:pPr marL="857250" lvl="1" indent="-457200"/>
            <a:r>
              <a:rPr lang="en-US" sz="3200" dirty="0"/>
              <a:t>Ordered group of values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friends = ["tom", "dick", "jane"]</a:t>
            </a:r>
          </a:p>
          <a:p>
            <a:pPr marL="857250" lvl="1" indent="-457200"/>
            <a:r>
              <a:rPr lang="en-US" sz="3200" dirty="0"/>
              <a:t>Access by position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, starting at 0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print("1</a:t>
            </a:r>
            <a:r>
              <a:rPr lang="en-US" sz="3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:", friends[0], " 3d:",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friends[2])</a:t>
            </a:r>
          </a:p>
          <a:p>
            <a:pPr marL="857250" lvl="1" indent="-457200"/>
            <a:r>
              <a:rPr lang="en-US" sz="3200" dirty="0"/>
              <a:t>Add to end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friends.append("joe")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more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98449"/>
            <a:ext cx="10735081" cy="4742914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/>
              <a:t>Loop (iterate) through list – colors.py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colors =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"orange"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"yellow"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"green"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"blue"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"indigo"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"violet"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color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colors: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print(color)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2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Friends – Simple List Example /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list_friends.py – just print a list of friend names</a:t>
            </a:r>
          </a:p>
          <a:p>
            <a:pPr marL="514350" lvl="1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my_friends = 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"ray"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"sue"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"joe"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514350" lvl="1" indent="0">
              <a:buNone/>
            </a:pPr>
            <a:r>
              <a:rPr lang="en-US" sz="3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3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my_friends:</a:t>
            </a:r>
          </a:p>
          <a:p>
            <a:pPr marL="914400" lvl="2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(name)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4633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Exercise: add to list – add_friends.py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86118" cy="3880773"/>
          </a:xfrm>
        </p:spPr>
        <p:txBody>
          <a:bodyPr>
            <a:normAutofit/>
          </a:bodyPr>
          <a:lstStyle/>
          <a:p>
            <a:pPr marL="685800" indent="-571500"/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Short list of friend names</a:t>
            </a:r>
          </a:p>
          <a:p>
            <a:pPr marL="685800" indent="-571500"/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1085850" lvl="1" indent="-571500"/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Prompt "Enter name[print all]</a:t>
            </a:r>
          </a:p>
          <a:p>
            <a:pPr marL="1085850" lvl="1" indent="-571500"/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If "" – print whole list</a:t>
            </a:r>
          </a:p>
          <a:p>
            <a:pPr marL="1085850" lvl="1" indent="-571500"/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Else – add input to list</a:t>
            </a:r>
          </a:p>
          <a:p>
            <a:pPr marL="114300" indent="0">
              <a:buNone/>
            </a:pPr>
            <a:endParaRPr lang="en-US" sz="3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721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42468</TotalTime>
  <Words>9841</Words>
  <Application>Microsoft Office PowerPoint</Application>
  <PresentationFormat>Widescreen</PresentationFormat>
  <Paragraphs>1939</Paragraphs>
  <Slides>142</Slides>
  <Notes>124</Notes>
  <HiddenSlides>4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142</vt:i4>
      </vt:variant>
    </vt:vector>
  </HeadingPairs>
  <TitlesOfParts>
    <vt:vector size="158" baseType="lpstr">
      <vt:lpstr>Arial</vt:lpstr>
      <vt:lpstr>Calibri</vt:lpstr>
      <vt:lpstr>Calibri Light</vt:lpstr>
      <vt:lpstr>Courier New</vt:lpstr>
      <vt:lpstr>DDG_ProximaNova</vt:lpstr>
      <vt:lpstr>Gill Sans MT</vt:lpstr>
      <vt:lpstr>inherit</vt:lpstr>
      <vt:lpstr>Roboto</vt:lpstr>
      <vt:lpstr>Tahoma</vt:lpstr>
      <vt:lpstr>Trebuchet MS</vt:lpstr>
      <vt:lpstr>Wingdings</vt:lpstr>
      <vt:lpstr>Wingdings 3</vt:lpstr>
      <vt:lpstr>Facet</vt:lpstr>
      <vt:lpstr>Gallery</vt:lpstr>
      <vt:lpstr>Office Theme</vt:lpstr>
      <vt:lpstr>1_Office Theme</vt:lpstr>
      <vt:lpstr>Introduction to Programming Using Python </vt:lpstr>
      <vt:lpstr>Course Outline (An Estimate)</vt:lpstr>
      <vt:lpstr>Course Outline - continued</vt:lpstr>
      <vt:lpstr>Course Outline - continued</vt:lpstr>
      <vt:lpstr>Instructor – Ray Smith raysmith@alum.mit.edu</vt:lpstr>
      <vt:lpstr>Objectives</vt:lpstr>
      <vt:lpstr>Our Online Class – Using Zoom</vt:lpstr>
      <vt:lpstr>Class Session Structure – Each Week</vt:lpstr>
      <vt:lpstr>Session #1  Introduction  Touching on the topic</vt:lpstr>
      <vt:lpstr>Programming  Telling the Computer What to Do</vt:lpstr>
      <vt:lpstr>Learn by DOING</vt:lpstr>
      <vt:lpstr>Our Sandbox – IDLE  Demonstration and Testing</vt:lpstr>
      <vt:lpstr>IDLE – continued</vt:lpstr>
      <vt:lpstr>Documentation – Lots of Nice STUFF</vt:lpstr>
      <vt:lpstr>A Quick Introduction to Python wordy offline guide file - IDLE</vt:lpstr>
      <vt:lpstr>Blazing Introduction to Parts of Python</vt:lpstr>
      <vt:lpstr>Blazing Introduction – continued IDLE primer</vt:lpstr>
      <vt:lpstr>Blazing Introduction Part 1 – Did we mention...</vt:lpstr>
      <vt:lpstr>Blazing Introduction Part 1B – Did we mention...</vt:lpstr>
      <vt:lpstr>IDLE – IF/WHEN I change my mind…</vt:lpstr>
      <vt:lpstr>Blazing Introduction Part 2  Python Code Files </vt:lpstr>
      <vt:lpstr>Blazing Introduction Part 2  Python Code Files </vt:lpstr>
      <vt:lpstr>Blazing Introduction Part 2  Python Code Files </vt:lpstr>
      <vt:lpstr>Blazing Introduction Part 2 - continued Hello World! - You Try!</vt:lpstr>
      <vt:lpstr>Hello World! – output – my example</vt:lpstr>
      <vt:lpstr>Blazing Introduction Part 2 - continued Make a New Program – goodbye_world.py</vt:lpstr>
      <vt:lpstr>Blazing Introduction Part 3 – Did we mention...</vt:lpstr>
      <vt:lpstr>Blazing Introduction Part 4 –lists...</vt:lpstr>
      <vt:lpstr>Blazing Introduction Part 4 – Adding Dictionaries...</vt:lpstr>
      <vt:lpstr>Course Project A Real Life Program YOU Will Create: Twenty Questions</vt:lpstr>
      <vt:lpstr>Sample Output</vt:lpstr>
      <vt:lpstr>Twenty Questions - continued</vt:lpstr>
      <vt:lpstr>Guessing Game – Iteration 1</vt:lpstr>
      <vt:lpstr>Guessing Game – Iteration 1 - Hints</vt:lpstr>
      <vt:lpstr>The First Iteration – Code / Output</vt:lpstr>
      <vt:lpstr>HOMEWORK </vt:lpstr>
      <vt:lpstr>Question and Answer</vt:lpstr>
      <vt:lpstr>Session #2 Ideas, Tools, Functions  </vt:lpstr>
      <vt:lpstr>Programming Ideas – Take a step back</vt:lpstr>
      <vt:lpstr>Programming Concepts – Computer == VERY Obedient Servant</vt:lpstr>
      <vt:lpstr>Similar Activities </vt:lpstr>
      <vt:lpstr>Like Computer Programming,  They do / have</vt:lpstr>
      <vt:lpstr>Unlike Computer Programming, they have / are</vt:lpstr>
      <vt:lpstr>What's Easy to Programming – No so physical </vt:lpstr>
      <vt:lpstr>What's Not Easy – because No so physical</vt:lpstr>
      <vt:lpstr>Python Rules and Mechanics - You will see more Python Details… </vt:lpstr>
      <vt:lpstr>Still more Python Tools…</vt:lpstr>
      <vt:lpstr>Functions – Divide and Conquer</vt:lpstr>
      <vt:lpstr>Functions – Used</vt:lpstr>
      <vt:lpstr>Functions – Defined</vt:lpstr>
      <vt:lpstr>Functions – Parameters</vt:lpstr>
      <vt:lpstr>Functions – Example</vt:lpstr>
      <vt:lpstr>Functions – Exercise – add2.py </vt:lpstr>
      <vt:lpstr>Functions –  Exercise – Homegrown Product Function</vt:lpstr>
      <vt:lpstr>Functions – Keyword parameters</vt:lpstr>
      <vt:lpstr>Functions – Keyword parameters - continued</vt:lpstr>
      <vt:lpstr>Functions – Keyword parameters – example – built-in function: print()</vt:lpstr>
      <vt:lpstr>Functions – Keyword parameters – print() Exercise 2: – Print factors – factors_v1.py</vt:lpstr>
      <vt:lpstr>Functions – Keyword parameters – print Exercise</vt:lpstr>
      <vt:lpstr>A Quick Review of Python - continued</vt:lpstr>
      <vt:lpstr>A Quick Review of Python - continued</vt:lpstr>
      <vt:lpstr>A Quick Review of Python - continue</vt:lpstr>
      <vt:lpstr>A Quick Review of Python - continued</vt:lpstr>
      <vt:lpstr>A Quick Review of Python - continued</vt:lpstr>
      <vt:lpstr>A Quick Review of Python - continued</vt:lpstr>
      <vt:lpstr>A Quick Review of Python - continued</vt:lpstr>
      <vt:lpstr>A Quick Review of Python - continued</vt:lpstr>
      <vt:lpstr>A Quick Review Python - continued</vt:lpstr>
      <vt:lpstr>A Quick Review of Python - continued</vt:lpstr>
      <vt:lpstr>A Quick Review of Python - continued</vt:lpstr>
      <vt:lpstr>A Quick Review of Python - continued</vt:lpstr>
      <vt:lpstr>Python Language - continued</vt:lpstr>
      <vt:lpstr>Python Language – print function</vt:lpstr>
      <vt:lpstr>Python Language - Testing</vt:lpstr>
      <vt:lpstr>Python Language – Looping - while</vt:lpstr>
      <vt:lpstr>Python Language – Looping - for</vt:lpstr>
      <vt:lpstr>Exercise: “Times Tables”  for 13 – 1x13, 2x13, …,13x13</vt:lpstr>
      <vt:lpstr>Python Language – input function</vt:lpstr>
      <vt:lpstr>Exercise: “Times Tables” – with user giving number</vt:lpstr>
      <vt:lpstr>Exercise for LATER: “Times Tables” – Full table from 1x1 to NxN</vt:lpstr>
      <vt:lpstr>Second Iteration – A bit More</vt:lpstr>
      <vt:lpstr>Second Iteration – continued</vt:lpstr>
      <vt:lpstr>Thinking of Iterations - Show progress </vt:lpstr>
      <vt:lpstr>Sample Program Iterations</vt:lpstr>
      <vt:lpstr>Think of the Iterations - continued</vt:lpstr>
      <vt:lpstr>More Python – Variables Places to store values </vt:lpstr>
      <vt:lpstr>Python Language Guidelines with some exceptions </vt:lpstr>
      <vt:lpstr>Python Language Guidelines - continued </vt:lpstr>
      <vt:lpstr>Python Language Guidelines - continued </vt:lpstr>
      <vt:lpstr>Python import Bring in support </vt:lpstr>
      <vt:lpstr>Help is a click away Web searching</vt:lpstr>
      <vt:lpstr>Help is a click away Web searching - continued</vt:lpstr>
      <vt:lpstr>Question and Answer</vt:lpstr>
      <vt:lpstr>Session #3 Functions – Why and How</vt:lpstr>
      <vt:lpstr>Functions – An example of use friends_family/friends_1.py </vt:lpstr>
      <vt:lpstr>Lists – a review</vt:lpstr>
      <vt:lpstr>Lists – more review</vt:lpstr>
      <vt:lpstr>Friends – Simple List Example / Exercise</vt:lpstr>
      <vt:lpstr> Exercise: add to list – add_friends.py</vt:lpstr>
      <vt:lpstr>Functions – friends_1.py </vt:lpstr>
      <vt:lpstr>Functions – friends_2.py </vt:lpstr>
      <vt:lpstr>Functions – friends_3.py </vt:lpstr>
      <vt:lpstr>Functions – friends_mod.py </vt:lpstr>
      <vt:lpstr>Functions – friends_4.py </vt:lpstr>
      <vt:lpstr>Strings - Like a lists of characters - ALMOST</vt:lpstr>
      <vt:lpstr>Strings - continued</vt:lpstr>
      <vt:lpstr>Strings – continued - immutable</vt:lpstr>
      <vt:lpstr>Question and Answer</vt:lpstr>
      <vt:lpstr>Session #4   Classes and More</vt:lpstr>
      <vt:lpstr>Dictionary  - Group of values - Access by key</vt:lpstr>
      <vt:lpstr>Dictionary - continued</vt:lpstr>
      <vt:lpstr>Using Dictionary as command list</vt:lpstr>
      <vt:lpstr>Command list Exercise</vt:lpstr>
      <vt:lpstr>Simple command example</vt:lpstr>
      <vt:lpstr>Classes – Programmer Defined Objects</vt:lpstr>
      <vt:lpstr>Classes – Structure – Object Oriented</vt:lpstr>
      <vt:lpstr>Classes – In action</vt:lpstr>
      <vt:lpstr>Classes – definition</vt:lpstr>
      <vt:lpstr>Classes – definition</vt:lpstr>
      <vt:lpstr>Classes – Example: Person </vt:lpstr>
      <vt:lpstr>Classes – Example: PersonGroup </vt:lpstr>
      <vt:lpstr>Classes – Example Class PersonGroup</vt:lpstr>
      <vt:lpstr>Classes – Example Class PersonGroup</vt:lpstr>
      <vt:lpstr>Session #5   Files</vt:lpstr>
      <vt:lpstr>Files Data that stays around</vt:lpstr>
      <vt:lpstr>Files – continued – Creating</vt:lpstr>
      <vt:lpstr>Files - continued</vt:lpstr>
      <vt:lpstr>Files – continued – Exercises</vt:lpstr>
      <vt:lpstr>Files – continued Notes - A Simple Data Base</vt:lpstr>
      <vt:lpstr>Notes - A Simple Data Base – Continued Details</vt:lpstr>
      <vt:lpstr>Notes - A Simple Data Base – Continued Details</vt:lpstr>
      <vt:lpstr>Notes - A Simple Data Base – Continued Iterations</vt:lpstr>
      <vt:lpstr>Future – Python as "Glue"</vt:lpstr>
      <vt:lpstr>Python Language – print function - more</vt:lpstr>
      <vt:lpstr>Python Language  – formatted string in action</vt:lpstr>
      <vt:lpstr>F-string – easer / more powerful string formatting</vt:lpstr>
      <vt:lpstr>F-string – continued</vt:lpstr>
      <vt:lpstr>F-string – continued</vt:lpstr>
      <vt:lpstr>F-string – continued</vt:lpstr>
      <vt:lpstr>F-string – continued</vt:lpstr>
      <vt:lpstr>Finding python.exe from IDLE</vt:lpstr>
      <vt:lpstr>Other Python Teachings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352</cp:revision>
  <cp:lastPrinted>2021-08-10T02:46:34Z</cp:lastPrinted>
  <dcterms:created xsi:type="dcterms:W3CDTF">2018-08-14T15:38:09Z</dcterms:created>
  <dcterms:modified xsi:type="dcterms:W3CDTF">2021-08-10T02:54:48Z</dcterms:modified>
</cp:coreProperties>
</file>