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01"/>
  </p:notesMasterIdLst>
  <p:handoutMasterIdLst>
    <p:handoutMasterId r:id="rId102"/>
  </p:handoutMasterIdLst>
  <p:sldIdLst>
    <p:sldId id="256" r:id="rId2"/>
    <p:sldId id="270" r:id="rId3"/>
    <p:sldId id="277" r:id="rId4"/>
    <p:sldId id="326" r:id="rId5"/>
    <p:sldId id="327" r:id="rId6"/>
    <p:sldId id="328" r:id="rId7"/>
    <p:sldId id="269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8" r:id="rId16"/>
    <p:sldId id="271" r:id="rId17"/>
    <p:sldId id="272" r:id="rId18"/>
    <p:sldId id="273" r:id="rId19"/>
    <p:sldId id="339" r:id="rId20"/>
    <p:sldId id="341" r:id="rId21"/>
    <p:sldId id="340" r:id="rId22"/>
    <p:sldId id="337" r:id="rId23"/>
    <p:sldId id="338" r:id="rId24"/>
    <p:sldId id="342" r:id="rId25"/>
    <p:sldId id="343" r:id="rId26"/>
    <p:sldId id="344" r:id="rId27"/>
    <p:sldId id="345" r:id="rId28"/>
    <p:sldId id="346" r:id="rId29"/>
    <p:sldId id="348" r:id="rId30"/>
    <p:sldId id="347" r:id="rId31"/>
    <p:sldId id="349" r:id="rId32"/>
    <p:sldId id="350" r:id="rId33"/>
    <p:sldId id="351" r:id="rId34"/>
    <p:sldId id="352" r:id="rId35"/>
    <p:sldId id="353" r:id="rId36"/>
    <p:sldId id="354" r:id="rId37"/>
    <p:sldId id="336" r:id="rId38"/>
    <p:sldId id="274" r:id="rId39"/>
    <p:sldId id="275" r:id="rId40"/>
    <p:sldId id="276" r:id="rId41"/>
    <p:sldId id="278" r:id="rId42"/>
    <p:sldId id="280" r:id="rId43"/>
    <p:sldId id="281" r:id="rId44"/>
    <p:sldId id="334" r:id="rId45"/>
    <p:sldId id="335" r:id="rId46"/>
    <p:sldId id="279" r:id="rId47"/>
    <p:sldId id="282" r:id="rId48"/>
    <p:sldId id="283" r:id="rId49"/>
    <p:sldId id="284" r:id="rId50"/>
    <p:sldId id="285" r:id="rId51"/>
    <p:sldId id="286" r:id="rId52"/>
    <p:sldId id="264" r:id="rId53"/>
    <p:sldId id="265" r:id="rId54"/>
    <p:sldId id="287" r:id="rId55"/>
    <p:sldId id="288" r:id="rId56"/>
    <p:sldId id="266" r:id="rId57"/>
    <p:sldId id="289" r:id="rId58"/>
    <p:sldId id="267" r:id="rId59"/>
    <p:sldId id="290" r:id="rId60"/>
    <p:sldId id="297" r:id="rId61"/>
    <p:sldId id="291" r:id="rId62"/>
    <p:sldId id="292" r:id="rId63"/>
    <p:sldId id="293" r:id="rId64"/>
    <p:sldId id="294" r:id="rId65"/>
    <p:sldId id="295" r:id="rId66"/>
    <p:sldId id="322" r:id="rId67"/>
    <p:sldId id="323" r:id="rId68"/>
    <p:sldId id="324" r:id="rId69"/>
    <p:sldId id="296" r:id="rId70"/>
    <p:sldId id="298" r:id="rId71"/>
    <p:sldId id="299" r:id="rId72"/>
    <p:sldId id="300" r:id="rId73"/>
    <p:sldId id="301" r:id="rId74"/>
    <p:sldId id="302" r:id="rId75"/>
    <p:sldId id="303" r:id="rId76"/>
    <p:sldId id="304" r:id="rId77"/>
    <p:sldId id="305" r:id="rId78"/>
    <p:sldId id="306" r:id="rId79"/>
    <p:sldId id="309" r:id="rId80"/>
    <p:sldId id="310" r:id="rId81"/>
    <p:sldId id="311" r:id="rId82"/>
    <p:sldId id="307" r:id="rId83"/>
    <p:sldId id="308" r:id="rId84"/>
    <p:sldId id="329" r:id="rId85"/>
    <p:sldId id="330" r:id="rId86"/>
    <p:sldId id="331" r:id="rId87"/>
    <p:sldId id="332" r:id="rId88"/>
    <p:sldId id="333" r:id="rId89"/>
    <p:sldId id="312" r:id="rId90"/>
    <p:sldId id="313" r:id="rId91"/>
    <p:sldId id="314" r:id="rId92"/>
    <p:sldId id="315" r:id="rId93"/>
    <p:sldId id="316" r:id="rId94"/>
    <p:sldId id="317" r:id="rId95"/>
    <p:sldId id="318" r:id="rId96"/>
    <p:sldId id="319" r:id="rId97"/>
    <p:sldId id="320" r:id="rId98"/>
    <p:sldId id="321" r:id="rId99"/>
    <p:sldId id="325" r:id="rId10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4686" autoAdjust="0"/>
  </p:normalViewPr>
  <p:slideViewPr>
    <p:cSldViewPr snapToGrid="0">
      <p:cViewPr varScale="1">
        <p:scale>
          <a:sx n="57" d="100"/>
          <a:sy n="57" d="100"/>
        </p:scale>
        <p:origin x="46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C30C04-DA98-43A8-9179-8EFB5DC8A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B426F-EE3F-4C9A-96FF-0138D3773D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9A7DC-F1CD-4708-A473-876A4B3B8934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653D-AA42-4543-8859-17FE42335B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8ACFE-76DD-4178-A6EF-A2913508AE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DB299-B29B-4052-B9CA-268EF89506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9293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91329-992B-4F83-8435-C33B0EC26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519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want from this course?</a:t>
            </a:r>
          </a:p>
          <a:p>
            <a:r>
              <a:rPr lang="en-US" dirty="0"/>
              <a:t>What do you want from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4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IDLE do for you?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79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01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few lines are just information about this version of IDLE.</a:t>
            </a:r>
          </a:p>
          <a:p>
            <a:r>
              <a:rPr lang="en-US" dirty="0"/>
              <a:t>Plus, you can always type "help".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466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Repetition because some folks just use this file.</a:t>
            </a:r>
          </a:p>
          <a:p>
            <a:r>
              <a:rPr lang="en-US" dirty="0"/>
              <a:t>File was created while running IDLE and learning!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87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may want to keep this in a separate window for reference.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67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05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7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94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11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09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you like to know about me?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33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513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1548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755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2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258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915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0772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3406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 need initialization before they may be used.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896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 need initialization before they may be used.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55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the computer do for you?</a:t>
            </a:r>
          </a:p>
          <a:p>
            <a:r>
              <a:rPr lang="en-US" dirty="0"/>
              <a:t>What should the programming language (Python)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336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 file?</a:t>
            </a:r>
          </a:p>
          <a:p>
            <a:r>
              <a:rPr lang="en-US" dirty="0"/>
              <a:t> editing</a:t>
            </a:r>
          </a:p>
          <a:p>
            <a:r>
              <a:rPr lang="en-US" dirty="0"/>
              <a:t> location</a:t>
            </a:r>
          </a:p>
          <a:p>
            <a:endParaRPr lang="en-US" dirty="0"/>
          </a:p>
          <a:p>
            <a:r>
              <a:rPr lang="en-US" dirty="0"/>
              <a:t>What are the issues with a file?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3707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the programming language do?</a:t>
            </a:r>
          </a:p>
          <a:p>
            <a:r>
              <a:rPr lang="en-US" dirty="0"/>
              <a:t>What should the programming language have?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270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loops?</a:t>
            </a:r>
          </a:p>
          <a:p>
            <a:r>
              <a:rPr lang="en-US" dirty="0"/>
              <a:t>What should a loop have /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4768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Accepting input and dealing with it makes programs much more powerful than calculators or Television.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29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a NEW file name?</a:t>
            </a:r>
          </a:p>
          <a:p>
            <a:r>
              <a:rPr lang="en-US" dirty="0"/>
              <a:t>When do we create it?</a:t>
            </a:r>
          </a:p>
          <a:p>
            <a:r>
              <a:rPr lang="en-US" dirty="0"/>
              <a:t>WHY?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039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issues?</a:t>
            </a:r>
          </a:p>
          <a:p>
            <a:r>
              <a:rPr lang="en-US" dirty="0"/>
              <a:t>What's the most difficult thing to achieve.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programs are there?  Could there be?</a:t>
            </a:r>
          </a:p>
          <a:p>
            <a:r>
              <a:rPr lang="en-US" dirty="0"/>
              <a:t>Calculators – financial, industrial</a:t>
            </a:r>
          </a:p>
          <a:p>
            <a:r>
              <a:rPr lang="en-US" dirty="0"/>
              <a:t>Games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548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we be able to do with programs?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54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iteration?</a:t>
            </a:r>
          </a:p>
          <a:p>
            <a:r>
              <a:rPr lang="en-US" dirty="0"/>
              <a:t>Why iteration?</a:t>
            </a:r>
          </a:p>
          <a:p>
            <a:r>
              <a:rPr lang="en-US" dirty="0"/>
              <a:t>Any problems with iteration?</a:t>
            </a:r>
          </a:p>
          <a:p>
            <a:endParaRPr lang="en-US" dirty="0"/>
          </a:p>
          <a:p>
            <a:r>
              <a:rPr lang="en-US" dirty="0"/>
              <a:t>What's in a game?</a:t>
            </a:r>
          </a:p>
          <a:p>
            <a:r>
              <a:rPr lang="en-US" dirty="0"/>
              <a:t>  goals</a:t>
            </a:r>
          </a:p>
          <a:p>
            <a:r>
              <a:rPr lang="en-US" dirty="0"/>
              <a:t>  interaction</a:t>
            </a:r>
          </a:p>
          <a:p>
            <a:r>
              <a:rPr lang="en-US" dirty="0"/>
              <a:t>    input</a:t>
            </a:r>
          </a:p>
          <a:p>
            <a:r>
              <a:rPr lang="en-US" dirty="0"/>
              <a:t>    output</a:t>
            </a:r>
          </a:p>
          <a:p>
            <a:r>
              <a:rPr lang="en-US" dirty="0"/>
              <a:t>  beginning, middle, end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578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79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a car do for you?</a:t>
            </a:r>
          </a:p>
          <a:p>
            <a:r>
              <a:rPr lang="en-US" dirty="0"/>
              <a:t>What does a car do that you don't really need / want?</a:t>
            </a:r>
          </a:p>
          <a:p>
            <a:r>
              <a:rPr lang="en-US" dirty="0"/>
              <a:t>What is the most difficult thing about using a new car?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733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we get from doing this iteration?</a:t>
            </a:r>
          </a:p>
          <a:p>
            <a:r>
              <a:rPr lang="en-US" dirty="0"/>
              <a:t>  learning</a:t>
            </a:r>
          </a:p>
          <a:p>
            <a:r>
              <a:rPr lang="en-US" dirty="0"/>
              <a:t>  testing</a:t>
            </a:r>
          </a:p>
          <a:p>
            <a:r>
              <a:rPr lang="en-US" dirty="0"/>
              <a:t>  early fun?</a:t>
            </a:r>
          </a:p>
          <a:p>
            <a:r>
              <a:rPr lang="en-US" dirty="0"/>
              <a:t>What does it cost us?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4299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b="1" dirty="0"/>
              <a:t>File</a:t>
            </a:r>
            <a:r>
              <a:rPr lang="en-US" b="1" dirty="0">
                <a:sym typeface="Wingdings" panose="05000000000000000000" pitchFamily="2" charset="2"/>
              </a:rPr>
              <a:t>Save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As  (</a:t>
            </a:r>
            <a:r>
              <a:rPr lang="en-US" dirty="0">
                <a:sym typeface="Wingdings" panose="05000000000000000000" pitchFamily="2" charset="2"/>
              </a:rPr>
              <a:t>"second.py") BEFORE any changes or additions?</a:t>
            </a:r>
          </a:p>
          <a:p>
            <a:endParaRPr lang="en-US" dirty="0"/>
          </a:p>
          <a:p>
            <a:r>
              <a:rPr lang="en-US" dirty="0"/>
              <a:t>HINT: What happens if, after one does a lot of additions, one does File</a:t>
            </a:r>
            <a:r>
              <a:rPr lang="en-US" dirty="0">
                <a:sym typeface="Wingdings" panose="05000000000000000000" pitchFamily="2" charset="2"/>
              </a:rPr>
              <a:t>Save ?</a:t>
            </a:r>
          </a:p>
          <a:p>
            <a:r>
              <a:rPr lang="en-US" dirty="0">
                <a:sym typeface="Wingdings" panose="05000000000000000000" pitchFamily="2" charset="2"/>
              </a:rPr>
              <a:t>What happens to the original "first.py" file contents?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225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is(are) the simplest idea(s)</a:t>
            </a:r>
          </a:p>
          <a:p>
            <a:r>
              <a:rPr lang="en-US" dirty="0"/>
              <a:t>Before anything else what does the program do?</a:t>
            </a:r>
          </a:p>
          <a:p>
            <a:r>
              <a:rPr lang="en-US" dirty="0"/>
              <a:t>What's the next?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219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variables?</a:t>
            </a:r>
          </a:p>
          <a:p>
            <a:r>
              <a:rPr lang="en-US" dirty="0"/>
              <a:t>What are the issues with variables?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585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any place that has parentheses allows multi-line / indentation free formatting. Examples: arithmetic (….), print(….), and other functions.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9591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 mix spaces and tabs</a:t>
            </a:r>
          </a:p>
          <a:p>
            <a:r>
              <a:rPr lang="en-US" dirty="0"/>
              <a:t>Stick with spaces</a:t>
            </a:r>
          </a:p>
          <a:p>
            <a:r>
              <a:rPr lang="en-US" dirty="0"/>
              <a:t>Editor can help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684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 we find examples?</a:t>
            </a:r>
          </a:p>
          <a:p>
            <a:r>
              <a:rPr lang="en-US" dirty="0"/>
              <a:t>   Internet</a:t>
            </a:r>
          </a:p>
          <a:p>
            <a:r>
              <a:rPr lang="en-US" dirty="0"/>
              <a:t>   Documentation</a:t>
            </a:r>
          </a:p>
          <a:p>
            <a:r>
              <a:rPr lang="en-US" dirty="0"/>
              <a:t>   Tutorials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670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Internet is like a bunch of varied friends</a:t>
            </a:r>
          </a:p>
          <a:p>
            <a:r>
              <a:rPr lang="en-US" dirty="0"/>
              <a:t>Often correct but sometimes on a different track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936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997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679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What's difficult about using recipes, maps, instructions?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7018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Calling / Invocation</a:t>
            </a:r>
          </a:p>
          <a:p>
            <a:r>
              <a:rPr lang="en-US" dirty="0"/>
              <a:t>How do we call the function?</a:t>
            </a:r>
          </a:p>
          <a:p>
            <a:r>
              <a:rPr lang="en-US" dirty="0"/>
              <a:t>Called with the function name</a:t>
            </a:r>
          </a:p>
          <a:p>
            <a:r>
              <a:rPr lang="en-US" dirty="0"/>
              <a:t>Including parenthesized list of values</a:t>
            </a:r>
          </a:p>
          <a:p>
            <a:r>
              <a:rPr lang="en-US" dirty="0"/>
              <a:t>The values are passed to the function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760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Calling / Invocation</a:t>
            </a:r>
          </a:p>
          <a:p>
            <a:r>
              <a:rPr lang="en-US" dirty="0"/>
              <a:t>How do we call the function?</a:t>
            </a:r>
          </a:p>
          <a:p>
            <a:r>
              <a:rPr lang="en-US" dirty="0"/>
              <a:t>Called with the function name</a:t>
            </a:r>
          </a:p>
          <a:p>
            <a:r>
              <a:rPr lang="en-US" dirty="0"/>
              <a:t>Including parenthesized list of values</a:t>
            </a:r>
          </a:p>
          <a:p>
            <a:r>
              <a:rPr lang="en-US" dirty="0"/>
              <a:t>The values are passed to the function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2720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Missing or misplaced function arguments are a big problem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9956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benefits of using None vs explicit value?</a:t>
            </a:r>
          </a:p>
          <a:p>
            <a:r>
              <a:rPr lang="en-US" dirty="0"/>
              <a:t>None is used to definitely indicate no value was supplied.</a:t>
            </a:r>
          </a:p>
          <a:p>
            <a:r>
              <a:rPr lang="en-US" dirty="0"/>
              <a:t>In this case – the call was made without the keyword parameter.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0885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element at index: 0</a:t>
            </a:r>
          </a:p>
          <a:p>
            <a:r>
              <a:rPr lang="en-US" dirty="0"/>
              <a:t>Last element at index: len()-1</a:t>
            </a:r>
          </a:p>
          <a:p>
            <a:r>
              <a:rPr lang="en-US" dirty="0"/>
              <a:t>What sort of information would fit into a list?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9265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information would fit into a string?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185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modifiable == immutable</a:t>
            </a:r>
          </a:p>
          <a:p>
            <a:r>
              <a:rPr lang="en-US" dirty="0"/>
              <a:t>Don't change – replace  - a </a:t>
            </a:r>
            <a:r>
              <a:rPr lang="en-US" b="1" dirty="0"/>
              <a:t>=</a:t>
            </a:r>
            <a:r>
              <a:rPr lang="en-US" dirty="0"/>
              <a:t> (</a:t>
            </a:r>
            <a:r>
              <a:rPr lang="en-US" i="1" dirty="0"/>
              <a:t>do stuff with a or parts of a</a:t>
            </a:r>
            <a:r>
              <a:rPr lang="en-US" dirty="0"/>
              <a:t>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7482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modifiable == immutable</a:t>
            </a:r>
          </a:p>
          <a:p>
            <a:r>
              <a:rPr lang="en-US" dirty="0"/>
              <a:t>Don't change – replace  - a </a:t>
            </a:r>
            <a:r>
              <a:rPr lang="en-US" b="1" dirty="0"/>
              <a:t>=</a:t>
            </a:r>
            <a:r>
              <a:rPr lang="en-US" dirty="0"/>
              <a:t> (</a:t>
            </a:r>
            <a:r>
              <a:rPr lang="en-US" i="1" dirty="0"/>
              <a:t>do stuff with a or parts of a</a:t>
            </a:r>
            <a:r>
              <a:rPr lang="en-US" dirty="0"/>
              <a:t>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22186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information would fit into a dictionary?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7665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08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makes programming easy/easier than work in the "physical" workplace?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4945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7713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231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8699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4865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3545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File, as a named group of bytes is an abstraction.</a:t>
            </a:r>
          </a:p>
          <a:p>
            <a:r>
              <a:rPr lang="en-US" dirty="0"/>
              <a:t>Years ago the programmer needed to understand more about the structure.</a:t>
            </a:r>
          </a:p>
          <a:p>
            <a:r>
              <a:rPr lang="en-US" dirty="0"/>
              <a:t>Your Python program is a data file to some program(s).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1456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File, as a named group of bytes is an abstraction.</a:t>
            </a:r>
          </a:p>
          <a:p>
            <a:r>
              <a:rPr lang="en-US" dirty="0"/>
              <a:t>Years ago the programmer needed to understand more about the structure.</a:t>
            </a:r>
          </a:p>
          <a:p>
            <a:r>
              <a:rPr lang="en-US" dirty="0"/>
              <a:t>Your Python program is a data file to some program(s).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5070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print adds a newline at the end by default.</a:t>
            </a:r>
          </a:p>
          <a:p>
            <a:r>
              <a:rPr lang="en-US" dirty="0"/>
              <a:t>To avoid this, use the end="" parameter to replace the default newline with "".</a:t>
            </a:r>
          </a:p>
          <a:p>
            <a:r>
              <a:rPr lang="en-US" dirty="0"/>
              <a:t>e.g.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14116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modes "r" –read, "w" – write, "a" - append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72745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benefits of save / modify approach?</a:t>
            </a:r>
          </a:p>
          <a:p>
            <a:r>
              <a:rPr lang="en-US" dirty="0"/>
              <a:t>What are the pitfalls?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79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not so easy in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2152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7933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6592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9779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1199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14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you like from a programming tool / helper?</a:t>
            </a:r>
          </a:p>
          <a:p>
            <a:r>
              <a:rPr lang="en-US" dirty="0"/>
              <a:t>IDLE can provide the environment for us to directly use Python to do things.</a:t>
            </a:r>
          </a:p>
          <a:p>
            <a:r>
              <a:rPr lang="en-US" dirty="0"/>
              <a:t>What's necessary?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67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problems have you with a new computer?</a:t>
            </a:r>
          </a:p>
          <a:p>
            <a:r>
              <a:rPr lang="en-US" dirty="0"/>
              <a:t>What problems have you had in getting a new program for you computer?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19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1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704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68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231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40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15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1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9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3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5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0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3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2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A52B-07F3-428A-AE74-138A34034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Introduction to Programming </a:t>
            </a:r>
            <a:r>
              <a:rPr lang="en-US" sz="4000" dirty="0"/>
              <a:t>Using Python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978A9-2CA9-49C2-9073-C0526E7E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E55C-CECE-4F47-839C-0667B2307420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7784B-1224-4A1C-9D1F-2F39A761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A865C-3D2F-422B-BE43-A53DD0E6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753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2F5B-24B3-49EA-B8F3-8979F8D7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Computer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FAD7-6B06-4A90-832C-C317A0E24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3600" dirty="0"/>
              <a:t>Build once – use many times</a:t>
            </a:r>
          </a:p>
          <a:p>
            <a:pPr lvl="2"/>
            <a:r>
              <a:rPr lang="en-US" sz="3600" dirty="0"/>
              <a:t>Builder and user(s) often different</a:t>
            </a:r>
          </a:p>
          <a:p>
            <a:pPr lvl="2"/>
            <a:r>
              <a:rPr lang="en-US" sz="3600" dirty="0"/>
              <a:t>Building errors show up many times</a:t>
            </a:r>
          </a:p>
          <a:p>
            <a:pPr lvl="2"/>
            <a:r>
              <a:rPr lang="en-US" sz="3600" dirty="0"/>
              <a:t>Mistakes don't always show up immediately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BB44D-8BF8-4185-A4D5-AE23D307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5BB1-275F-43A5-9BF7-CE6360AB5A88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5CA5-5E10-4C92-BCC8-27C351CC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90A41A-BD5C-4158-B7BD-624701C8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8230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3314-4115-4B31-B8BF-2535E6D3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so like Computer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3D425-4B72-4FE5-B557-8FA06461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3600" dirty="0"/>
              <a:t>Physical materials</a:t>
            </a:r>
          </a:p>
          <a:p>
            <a:pPr lvl="2"/>
            <a:r>
              <a:rPr lang="en-US" sz="3600" dirty="0"/>
              <a:t>Hard to copy</a:t>
            </a:r>
          </a:p>
          <a:p>
            <a:pPr lvl="2"/>
            <a:r>
              <a:rPr lang="en-US" sz="3600" dirty="0"/>
              <a:t>Hard to manipulate</a:t>
            </a:r>
          </a:p>
          <a:p>
            <a:pPr lvl="2"/>
            <a:r>
              <a:rPr lang="en-US" sz="3600" dirty="0"/>
              <a:t>Easy to see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59C9-4B24-4529-9EFD-E2B01B0C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B599-A674-4519-B052-D1B8BD372E2B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531CE-A796-4B44-A553-EBBCDE66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C8B15F-F985-4740-B3CE-18744FEC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8249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2256-9C7A-41DB-AA96-B0B30A32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Easy – </a:t>
            </a:r>
            <a:r>
              <a:rPr lang="en-US" sz="2800" dirty="0"/>
              <a:t>No so physical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3B90-88CF-4187-9FA4-465B51080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Creation / copying / moving is a snap</a:t>
            </a:r>
          </a:p>
          <a:p>
            <a:pPr lvl="1"/>
            <a:r>
              <a:rPr lang="en-US" sz="3600" dirty="0"/>
              <a:t>Don't wear out</a:t>
            </a:r>
          </a:p>
          <a:p>
            <a:pPr lvl="1"/>
            <a:r>
              <a:rPr lang="en-US" sz="3600" dirty="0"/>
              <a:t>Change easy</a:t>
            </a:r>
          </a:p>
          <a:p>
            <a:pPr lvl="1"/>
            <a:r>
              <a:rPr lang="en-US" sz="3600" dirty="0"/>
              <a:t>Work on new, while using old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12721-B3FF-47A3-AC7A-E41E139D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11EE-8515-4F77-8770-45D4239539AF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E86CE-C8D8-489F-9968-671FF800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4E9E0D-F7FC-4C7E-9C9E-E5FAD922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152602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A5E0-0A11-4B04-AE87-BCC201BE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Not Easy – </a:t>
            </a:r>
            <a:r>
              <a:rPr lang="en-US" sz="2800" dirty="0"/>
              <a:t>because No so physical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B20D-DC17-4635-B45F-E3F0F86C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/>
              <a:t>Can't "see" it</a:t>
            </a:r>
          </a:p>
          <a:p>
            <a:pPr lvl="0"/>
            <a:r>
              <a:rPr lang="en-US" sz="3600" dirty="0"/>
              <a:t>Everything connected – unexpected consequences</a:t>
            </a:r>
          </a:p>
          <a:p>
            <a:r>
              <a:rPr lang="en-US" sz="3600" dirty="0"/>
              <a:t>Not easy to tell how close to done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BDC9-0814-4AA6-9895-50902B68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720D-B69F-4A94-83B7-6D73A5F7EAD8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09FD-6FF8-43F9-9B99-DE4E9ED6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EC4169-6935-4699-B53D-ED94C7AD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75708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FB21E-EE1A-4809-9EF6-5E1A5EFE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Sandbox – IDLE - python’s trainer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DFD97-3043-4C54-AD5C-42FC960CC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u="sng" dirty="0">
                <a:hlinkClick r:id="rId3"/>
              </a:rPr>
              <a:t>https://www.python.org</a:t>
            </a:r>
            <a:endParaRPr lang="en-US" sz="3600" u="sng" dirty="0"/>
          </a:p>
          <a:p>
            <a:r>
              <a:rPr lang="en-US" sz="3600" u="sng" dirty="0"/>
              <a:t>Download latest python 3.7.0</a:t>
            </a:r>
          </a:p>
          <a:p>
            <a:r>
              <a:rPr lang="en-US" sz="3600" u="sng" dirty="0"/>
              <a:t>Python shell</a:t>
            </a:r>
          </a:p>
          <a:p>
            <a:r>
              <a:rPr lang="en-US" sz="3600" u="sng" dirty="0"/>
              <a:t>Documentation</a:t>
            </a:r>
          </a:p>
          <a:p>
            <a:r>
              <a:rPr lang="en-US" sz="3600" u="sng" dirty="0"/>
              <a:t>IDE  - editor,  execution, debugger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F8811-5B0B-4462-BD84-DB7B9952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46F6-6C75-4763-9558-54409B34418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F9937-EC83-4F6A-BEF3-AD50B351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D86448-C140-4AF5-9F65-1A2948FE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697199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F725-DB63-4B0D-8E36-BE3FE261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01126"/>
          </a:xfrm>
        </p:spPr>
        <p:txBody>
          <a:bodyPr>
            <a:normAutofit/>
          </a:bodyPr>
          <a:lstStyle/>
          <a:p>
            <a:r>
              <a:rPr lang="en-US" sz="2800" dirty="0"/>
              <a:t>Documentation – Lots of Nice STUFF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4E331B-21A7-4BE4-A9C4-6423BB652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261" y="411480"/>
            <a:ext cx="10110150" cy="626364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21259-F5E8-453A-B9C4-8723CCEC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9F67-18C0-49B7-9343-C3C894FFD514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4925B-31DB-4DB4-ABCB-0AE1628B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41A589B-D057-4FB0-B8BB-6444632D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217184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AF690-A4BD-41CB-90C7-75288AC4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4777E-B27F-4199-870A-267C00369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hlinkClick r:id="rId3"/>
              </a:rPr>
              <a:t>www.python.org</a:t>
            </a:r>
            <a:endParaRPr lang="en-US" sz="3600" dirty="0"/>
          </a:p>
          <a:p>
            <a:r>
              <a:rPr lang="en-US" sz="3600" dirty="0"/>
              <a:t>Our Downloading Instructions: pythonorg.docx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C9F44-B7CB-45B9-B06F-8260098A5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EF3B-E33C-44A1-85D1-A7AED0986DFB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37B4E-7496-4BA5-90FF-BA5CA3A0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961172-3B36-44A6-A69E-140B7CED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217384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9412-0CA2-4432-A1E3-A01D790EA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7890F-F6AE-4E31-99FE-91D667B9A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600" dirty="0"/>
              <a:t>Python Documentation:</a:t>
            </a:r>
          </a:p>
          <a:p>
            <a:pPr marL="800100" lvl="2" indent="0">
              <a:buNone/>
            </a:pPr>
            <a:r>
              <a:rPr lang="en-US" sz="3200" dirty="0"/>
              <a:t>Help </a:t>
            </a:r>
            <a:r>
              <a:rPr lang="en-US" sz="3200" dirty="0">
                <a:sym typeface="Wingdings" panose="05000000000000000000" pitchFamily="2" charset="2"/>
              </a:rPr>
              <a:t> Python Docs</a:t>
            </a:r>
          </a:p>
          <a:p>
            <a:r>
              <a:rPr lang="en-US" sz="3600" dirty="0">
                <a:sym typeface="Wingdings" panose="05000000000000000000" pitchFamily="2" charset="2"/>
              </a:rPr>
              <a:t>Help on IDLE:</a:t>
            </a:r>
          </a:p>
          <a:p>
            <a:pPr marL="800100" lvl="2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Help  IDLE Help</a:t>
            </a:r>
          </a:p>
          <a:p>
            <a:r>
              <a:rPr lang="en-US" sz="3600" dirty="0">
                <a:sym typeface="Wingdings" panose="05000000000000000000" pitchFamily="2" charset="2"/>
              </a:rPr>
              <a:t>Python Program Examples:</a:t>
            </a:r>
          </a:p>
          <a:p>
            <a:pPr marL="800100" lvl="2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Help  Turtle Demo 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88710-6FE6-46E3-AD4A-CC203EB5C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5192-D767-427B-98A2-49ACBB0A8FB2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7E0BC-F79B-4844-861B-78951A7C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B6A0B9-3D72-4F7F-989C-6FF19CA9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167378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 - A Quick Introduction to Python</a:t>
            </a:r>
            <a:br>
              <a:rPr lang="en-US" dirty="0"/>
            </a:br>
            <a:r>
              <a:rPr lang="en-US" dirty="0"/>
              <a:t>                 Jump right in!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 file with some beginning examples</a:t>
            </a:r>
          </a:p>
          <a:p>
            <a:r>
              <a:rPr lang="en-US" sz="3600" dirty="0"/>
              <a:t> open python_introduction.py</a:t>
            </a:r>
          </a:p>
          <a:p>
            <a:r>
              <a:rPr lang="en-US" sz="3600" dirty="0"/>
              <a:t>File </a:t>
            </a:r>
            <a:r>
              <a:rPr lang="en-US" sz="3600" dirty="0">
                <a:sym typeface="Wingdings" panose="05000000000000000000" pitchFamily="2" charset="2"/>
              </a:rPr>
              <a:t> Open … exercises  python_introduction.py</a:t>
            </a:r>
          </a:p>
          <a:p>
            <a:endParaRPr lang="en-US" sz="3600" dirty="0">
              <a:sym typeface="Wingdings" panose="05000000000000000000" pitchFamily="2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58723" y="6041361"/>
            <a:ext cx="911939" cy="365125"/>
          </a:xfrm>
        </p:spPr>
        <p:txBody>
          <a:bodyPr/>
          <a:lstStyle/>
          <a:p>
            <a:fld id="{0B07C6D0-642C-4A40-B0F1-13ED56048173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152297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Python_introduction.py…beginning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12" y="1594625"/>
            <a:ext cx="11206976" cy="4446738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400" dirty="0"/>
              <a:t>Python 3.7.4 (tags/v3.7.4:e09359112e, Jul  8 2019, 20:34:20) [MSC v.1916 64 bit (AMD64)] on win32</a:t>
            </a:r>
          </a:p>
          <a:p>
            <a:pPr marL="57150" indent="0">
              <a:buNone/>
            </a:pPr>
            <a:r>
              <a:rPr lang="en-US" sz="2400" dirty="0"/>
              <a:t>Type "help", "copyright", "credits" or "license()" for more information.</a:t>
            </a:r>
          </a:p>
          <a:p>
            <a:pPr marL="57150" indent="0">
              <a:buNone/>
            </a:pPr>
            <a:endParaRPr lang="en-US" sz="2400" dirty="0"/>
          </a:p>
          <a:p>
            <a:pPr marL="57150" indent="0">
              <a:buNone/>
            </a:pPr>
            <a:r>
              <a:rPr lang="en-US" sz="2400" dirty="0"/>
              <a:t>&gt;&gt;&gt; # The following is an interactive introduction to basic Python concepts.</a:t>
            </a:r>
          </a:p>
          <a:p>
            <a:pPr marL="57150" indent="0">
              <a:buNone/>
            </a:pPr>
            <a:r>
              <a:rPr lang="en-US" sz="2400" dirty="0"/>
              <a:t>&gt;&gt;&gt; # The text is pretty much as I typed it in to the Python IDLE shell,</a:t>
            </a:r>
          </a:p>
          <a:p>
            <a:pPr marL="57150" indent="0">
              <a:buNone/>
            </a:pPr>
            <a:r>
              <a:rPr lang="en-US" sz="2400" dirty="0"/>
              <a:t>&gt;&gt;&gt; # and got printed out by the shell python shell evaluation.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73472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Programming to non-programmers</a:t>
            </a:r>
          </a:p>
          <a:p>
            <a:r>
              <a:rPr lang="en-US" sz="3600" dirty="0"/>
              <a:t>Demonstrate Operations and Methods</a:t>
            </a:r>
          </a:p>
          <a:p>
            <a:r>
              <a:rPr lang="en-US" sz="3600" dirty="0"/>
              <a:t>Enable and energize new programmers</a:t>
            </a:r>
          </a:p>
          <a:p>
            <a:r>
              <a:rPr lang="en-US" sz="3600" dirty="0"/>
              <a:t>Learning by doing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702319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Python_introduction.py…continued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94625"/>
            <a:ext cx="10627112" cy="4446738"/>
          </a:xfrm>
        </p:spPr>
        <p:txBody>
          <a:bodyPr>
            <a:noAutofit/>
          </a:bodyPr>
          <a:lstStyle/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sz="2400" dirty="0"/>
              <a:t>&gt;&gt;&gt; # You might get some useful practice by trying these examples on your</a:t>
            </a:r>
          </a:p>
          <a:p>
            <a:pPr marL="57150" indent="0">
              <a:buNone/>
            </a:pPr>
            <a:r>
              <a:rPr lang="en-US" sz="2400" dirty="0"/>
              <a:t>&gt;&gt;&gt; # computer in the IDLE shell.</a:t>
            </a:r>
          </a:p>
          <a:p>
            <a:pPr marL="57150" indent="0">
              <a:buNone/>
            </a:pPr>
            <a:r>
              <a:rPr lang="en-US" sz="2400" dirty="0"/>
              <a:t>&gt;&gt;&gt; # Lines with # are ignored by python from the # character to line end.</a:t>
            </a:r>
          </a:p>
          <a:p>
            <a:pPr marL="57150" indent="0">
              <a:buNone/>
            </a:pPr>
            <a:r>
              <a:rPr lang="en-US" sz="2400" dirty="0"/>
              <a:t>&gt;&gt;&gt; # This introduction takes place within the python IDLE interpreter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741233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Python_introduction.py…continued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62" y="1594625"/>
            <a:ext cx="10671716" cy="4446738"/>
          </a:xfrm>
        </p:spPr>
        <p:txBody>
          <a:bodyPr>
            <a:noAutofit/>
          </a:bodyPr>
          <a:lstStyle/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sz="2400" dirty="0"/>
              <a:t>&gt;&gt;&gt; # Lines starting with "&gt;&gt;&gt; " can be directly typed, minus the "&gt;&gt;&gt; ",</a:t>
            </a:r>
          </a:p>
          <a:p>
            <a:pPr marL="57150" indent="0">
              <a:buNone/>
            </a:pPr>
            <a:r>
              <a:rPr lang="en-US" sz="2400" dirty="0"/>
              <a:t>&gt;&gt;&gt; # into IDLE</a:t>
            </a:r>
          </a:p>
          <a:p>
            <a:pPr marL="57150" indent="0">
              <a:buNone/>
            </a:pPr>
            <a:r>
              <a:rPr lang="en-US" sz="2400" dirty="0"/>
              <a:t>&gt;&gt;&gt; # Text typed after the "&gt;&gt;&gt; " is evaluated by python, and the value,</a:t>
            </a:r>
          </a:p>
          <a:p>
            <a:pPr marL="57150" indent="0">
              <a:buNone/>
            </a:pPr>
            <a:r>
              <a:rPr lang="en-US" sz="2400" dirty="0"/>
              <a:t>&gt;&gt;&gt; #  if any, is displayed.</a:t>
            </a:r>
          </a:p>
          <a:p>
            <a:pPr marL="57150" indent="0">
              <a:buNone/>
            </a:pPr>
            <a:r>
              <a:rPr lang="en-US" sz="2400" dirty="0"/>
              <a:t>&gt;&gt;&gt; 1</a:t>
            </a:r>
          </a:p>
          <a:p>
            <a:pPr marL="57150" indent="0">
              <a:buNone/>
            </a:pPr>
            <a:r>
              <a:rPr lang="en-US" sz="2400" dirty="0"/>
              <a:t>1</a:t>
            </a:r>
          </a:p>
          <a:p>
            <a:pPr marL="57150" indent="0">
              <a:buNone/>
            </a:pPr>
            <a:r>
              <a:rPr lang="en-US" sz="2400" dirty="0"/>
              <a:t>&gt;&gt;&gt; 1 + 2</a:t>
            </a:r>
          </a:p>
          <a:p>
            <a:pPr marL="57150" indent="0">
              <a:buNone/>
            </a:pPr>
            <a:r>
              <a:rPr lang="en-US" sz="2400" dirty="0"/>
              <a:t>3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66851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to Python </a:t>
            </a:r>
            <a:r>
              <a:rPr lang="en-US" sz="2800" dirty="0"/>
              <a:t>– continued</a:t>
            </a:r>
            <a:br>
              <a:rPr lang="en-US" sz="2800" dirty="0"/>
            </a:br>
            <a:r>
              <a:rPr lang="en-US" sz="2800" dirty="0"/>
              <a:t>IDLE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b="1" dirty="0"/>
              <a:t>&gt;&gt;&gt;:</a:t>
            </a:r>
            <a:r>
              <a:rPr lang="en-US" sz="3400" dirty="0"/>
              <a:t> IDLE shell prompt (</a:t>
            </a:r>
            <a:r>
              <a:rPr lang="en-US" sz="2800" dirty="0"/>
              <a:t>to you the user</a:t>
            </a:r>
            <a:r>
              <a:rPr lang="en-US" sz="3400" dirty="0"/>
              <a:t>)</a:t>
            </a:r>
          </a:p>
          <a:p>
            <a:pPr lvl="1"/>
            <a:r>
              <a:rPr lang="en-US" sz="3400" b="1" dirty="0"/>
              <a:t>#</a:t>
            </a:r>
            <a:r>
              <a:rPr lang="en-US" sz="3400" dirty="0"/>
              <a:t> : start of comment</a:t>
            </a:r>
          </a:p>
          <a:p>
            <a:pPr lvl="1"/>
            <a:r>
              <a:rPr lang="en-US" sz="3400" i="1" dirty="0"/>
              <a:t>Otherwise</a:t>
            </a:r>
            <a:r>
              <a:rPr lang="en-US" sz="3400" dirty="0"/>
              <a:t>: printout from IDLE</a:t>
            </a:r>
          </a:p>
          <a:p>
            <a:pPr lvl="1"/>
            <a:r>
              <a:rPr lang="en-US" sz="3400" dirty="0"/>
              <a:t>To modify: Type ALT-P (CTRL-P on Mac) add/change what you want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630493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to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Repeat each example from file</a:t>
            </a:r>
          </a:p>
          <a:p>
            <a:pPr lvl="1"/>
            <a:r>
              <a:rPr lang="en-US" sz="3400" dirty="0"/>
              <a:t>Try a couple of your own making</a:t>
            </a:r>
          </a:p>
          <a:p>
            <a:pPr lvl="1"/>
            <a:r>
              <a:rPr lang="en-US" sz="3400" dirty="0"/>
              <a:t>Don't worry about mistakes!</a:t>
            </a:r>
          </a:p>
          <a:p>
            <a:pPr lvl="1"/>
            <a:r>
              <a:rPr lang="en-US" sz="3400" dirty="0"/>
              <a:t>Ask questions.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340338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to Python </a:t>
            </a:r>
            <a:r>
              <a:rPr lang="en-US" sz="2800" dirty="0"/>
              <a:t>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</a:t>
            </a:r>
          </a:p>
          <a:p>
            <a:pPr lvl="2"/>
            <a:r>
              <a:rPr lang="en-US" sz="3200" dirty="0"/>
              <a:t>&gt;&gt;&gt;</a:t>
            </a:r>
          </a:p>
          <a:p>
            <a:pPr lvl="2"/>
            <a:r>
              <a:rPr lang="en-US" sz="3200" dirty="0"/>
              <a:t># stuff here</a:t>
            </a:r>
          </a:p>
          <a:p>
            <a:pPr lvl="2"/>
            <a:r>
              <a:rPr lang="en-US" sz="3200" dirty="0"/>
              <a:t>1</a:t>
            </a:r>
          </a:p>
          <a:p>
            <a:pPr lvl="2"/>
            <a:r>
              <a:rPr lang="en-US" sz="3200" dirty="0"/>
              <a:t>1 + 2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849876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to Python </a:t>
            </a:r>
            <a:r>
              <a:rPr lang="en-US" sz="2800" dirty="0"/>
              <a:t>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</a:t>
            </a:r>
          </a:p>
          <a:p>
            <a:pPr lvl="2"/>
            <a:r>
              <a:rPr lang="en-US" sz="3200" dirty="0"/>
              <a:t>A string</a:t>
            </a:r>
          </a:p>
          <a:p>
            <a:pPr lvl="2"/>
            <a:r>
              <a:rPr lang="en-US" sz="3200" dirty="0"/>
              <a:t>"here we are"</a:t>
            </a:r>
          </a:p>
          <a:p>
            <a:pPr lvl="2"/>
            <a:r>
              <a:rPr lang="en-US" sz="3200" dirty="0"/>
              <a:t>'there we go'</a:t>
            </a:r>
          </a:p>
          <a:p>
            <a:pPr lvl="2"/>
            <a:r>
              <a:rPr lang="en-US" sz="3200" dirty="0"/>
              <a:t>"It's the way"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69980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to Python </a:t>
            </a:r>
            <a:r>
              <a:rPr lang="en-US" sz="2800" dirty="0"/>
              <a:t>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</a:t>
            </a:r>
          </a:p>
          <a:p>
            <a:pPr marL="9144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9144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More and</a:t>
            </a:r>
          </a:p>
          <a:p>
            <a:pPr marL="9144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</a:p>
          <a:p>
            <a:pPr marL="9144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40756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to Python </a:t>
            </a:r>
            <a:r>
              <a:rPr lang="en-US" sz="2800" dirty="0"/>
              <a:t>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</a:t>
            </a:r>
          </a:p>
          <a:p>
            <a:pPr lvl="2"/>
            <a:r>
              <a:rPr lang="en-US" sz="3200" dirty="0"/>
              <a:t>4;5;6</a:t>
            </a:r>
          </a:p>
          <a:p>
            <a:pPr lvl="2"/>
            <a:r>
              <a:rPr lang="en-US" sz="3200" dirty="0"/>
              <a:t>2+3,2*3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786737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to Python </a:t>
            </a:r>
            <a:r>
              <a:rPr lang="en-US" sz="2800" dirty="0"/>
              <a:t>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How do we print a value?</a:t>
            </a:r>
          </a:p>
          <a:p>
            <a:pPr lvl="2"/>
            <a:r>
              <a:rPr lang="en-US" sz="3200" dirty="0"/>
              <a:t>On an IDLE line?</a:t>
            </a:r>
          </a:p>
          <a:p>
            <a:pPr lvl="2"/>
            <a:r>
              <a:rPr lang="en-US" sz="3200" dirty="0"/>
              <a:t>Using "print"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05618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to Python </a:t>
            </a:r>
            <a:r>
              <a:rPr lang="en-US" sz="2800" dirty="0"/>
              <a:t>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How do we print:</a:t>
            </a:r>
          </a:p>
          <a:p>
            <a:pPr lvl="2"/>
            <a:r>
              <a:rPr lang="en-US" sz="3200" dirty="0"/>
              <a:t> "Hello World!"?</a:t>
            </a:r>
          </a:p>
          <a:p>
            <a:pPr lvl="2"/>
            <a:r>
              <a:rPr lang="en-US" sz="3200" dirty="0"/>
              <a:t>The sum of 1 plus 2?</a:t>
            </a:r>
          </a:p>
          <a:p>
            <a:pPr lvl="2"/>
            <a:r>
              <a:rPr lang="en-US" sz="3200" dirty="0"/>
              <a:t>Three strings "a", "</a:t>
            </a:r>
            <a:r>
              <a:rPr lang="en-US" sz="3200" dirty="0" err="1"/>
              <a:t>bc</a:t>
            </a:r>
            <a:r>
              <a:rPr lang="en-US" sz="3200" dirty="0"/>
              <a:t>", "def"?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66587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6E00-835A-4B5B-AFDF-9AF87390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Instructor – Ray Smith raysmith@alum.mit.edu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E49C-1AF0-40D7-BD12-D2153566B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Years of Programming – engineering, scientific, financial</a:t>
            </a:r>
          </a:p>
          <a:p>
            <a:r>
              <a:rPr lang="en-US" sz="3600" dirty="0"/>
              <a:t>Commercial, Scientific, Systems Languages – C, C++, Perl, Java, Python, Assembly</a:t>
            </a:r>
          </a:p>
          <a:p>
            <a:r>
              <a:rPr lang="en-US" sz="3600" dirty="0"/>
              <a:t>NEW - Games for very young 3-8 years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6595F-9930-4D44-BB3E-70490058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F5A7-20F3-4981-866F-DD0AA3B623E8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0A2BB-609F-4663-9624-CF5B6F7B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0CECB9-8420-4DCA-9BA9-5BE8C789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937803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to Python </a:t>
            </a:r>
            <a:r>
              <a:rPr lang="en-US" sz="2800" dirty="0"/>
              <a:t>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 a variable?</a:t>
            </a:r>
          </a:p>
          <a:p>
            <a:pPr lvl="1"/>
            <a:r>
              <a:rPr lang="en-US" sz="3400" dirty="0"/>
              <a:t>Of what good is a variable?</a:t>
            </a:r>
          </a:p>
          <a:p>
            <a:pPr lvl="1"/>
            <a:r>
              <a:rPr lang="en-US" sz="3400" dirty="0"/>
              <a:t>Rules for naming a variable?</a:t>
            </a:r>
          </a:p>
          <a:p>
            <a:pPr lvl="1"/>
            <a:r>
              <a:rPr lang="en-US" sz="3400" dirty="0"/>
              <a:t>How do we:</a:t>
            </a:r>
          </a:p>
          <a:p>
            <a:pPr lvl="2"/>
            <a:r>
              <a:rPr lang="en-US" sz="3200" dirty="0"/>
              <a:t>Set up a variable?</a:t>
            </a:r>
          </a:p>
          <a:p>
            <a:pPr lvl="2"/>
            <a:r>
              <a:rPr lang="en-US" sz="3200" dirty="0"/>
              <a:t>Use a variable?</a:t>
            </a:r>
          </a:p>
          <a:p>
            <a:pPr lvl="2"/>
            <a:endParaRPr lang="en-US" sz="3200" dirty="0"/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691106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to Python </a:t>
            </a:r>
            <a:r>
              <a:rPr lang="en-US" sz="2800" dirty="0"/>
              <a:t>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does this do:</a:t>
            </a:r>
          </a:p>
          <a:p>
            <a:pPr marL="85725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"who"</a:t>
            </a:r>
          </a:p>
          <a:p>
            <a:pPr marL="85725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print(first, "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on first")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774890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to Python </a:t>
            </a:r>
            <a:r>
              <a:rPr lang="en-US" sz="2800" dirty="0"/>
              <a:t>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Legal variable names? Why?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</a:p>
          <a:p>
            <a:pPr marL="857250" lvl="2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max_val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A21</a:t>
            </a:r>
          </a:p>
          <a:p>
            <a:pPr marL="857250" lvl="2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target_hi</a:t>
            </a:r>
            <a:br>
              <a:rPr lang="en-US" sz="2800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__file__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835604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to Python </a:t>
            </a:r>
            <a:r>
              <a:rPr lang="en-US" sz="2800" dirty="0"/>
              <a:t>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Illegal variable names? Why?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1a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 name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short-stop</a:t>
            </a:r>
          </a:p>
          <a:p>
            <a:pPr marL="857250" lvl="2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high.val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0583556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to Python </a:t>
            </a:r>
            <a:r>
              <a:rPr lang="en-US" sz="2800" dirty="0"/>
              <a:t>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are some program flows?</a:t>
            </a:r>
          </a:p>
          <a:p>
            <a:pPr lvl="1"/>
            <a:r>
              <a:rPr lang="en-US" sz="3400" dirty="0"/>
              <a:t>What are some decisions to be made in program flow?</a:t>
            </a:r>
          </a:p>
          <a:p>
            <a:pPr lvl="1"/>
            <a:r>
              <a:rPr lang="en-US" sz="3400" dirty="0"/>
              <a:t>What are some Python decision making keywords?</a:t>
            </a:r>
          </a:p>
          <a:p>
            <a:pPr lvl="1"/>
            <a:r>
              <a:rPr lang="en-US" sz="3400" dirty="0"/>
              <a:t>How is each decision keyword used?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6673373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to Python </a:t>
            </a:r>
            <a:r>
              <a:rPr lang="en-US" sz="2800" dirty="0"/>
              <a:t>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200" dirty="0"/>
              <a:t>Write a test that prints "a" if a is greater than b. Do we need something first?</a:t>
            </a:r>
          </a:p>
          <a:p>
            <a:pPr marL="457200" lvl="1" indent="0">
              <a:buNone/>
            </a:pPr>
            <a:endParaRPr lang="en-US" sz="3200" dirty="0"/>
          </a:p>
          <a:p>
            <a:pPr lvl="1"/>
            <a:r>
              <a:rPr lang="en-US" sz="3200" dirty="0"/>
              <a:t>Write a test that prints "a" if a is greater than b and "b" if not. Do we need something first?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360839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to Python </a:t>
            </a:r>
            <a:r>
              <a:rPr lang="en-US" sz="2800" dirty="0"/>
              <a:t>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200" dirty="0"/>
              <a:t>Write a loop that prints the numbers from 1 to 10. </a:t>
            </a:r>
          </a:p>
          <a:p>
            <a:pPr lvl="1"/>
            <a:r>
              <a:rPr lang="en-US" sz="3200" dirty="0"/>
              <a:t>Write a loop that prints the odd numbers from </a:t>
            </a:r>
            <a:r>
              <a:rPr lang="en-US" sz="3200"/>
              <a:t>1 to 9.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563207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 – continued</a:t>
            </a:r>
            <a:br>
              <a:rPr lang="en-US" dirty="0"/>
            </a:br>
            <a:r>
              <a:rPr lang="en-US" dirty="0"/>
              <a:t>Using python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Create file File </a:t>
            </a:r>
            <a:r>
              <a:rPr lang="en-US" sz="3600" dirty="0">
                <a:sym typeface="Wingdings" panose="05000000000000000000" pitchFamily="2" charset="2"/>
              </a:rPr>
              <a:t> New File</a:t>
            </a:r>
          </a:p>
          <a:p>
            <a:pPr lvl="1"/>
            <a:r>
              <a:rPr lang="en-US" sz="3600" dirty="0">
                <a:sym typeface="Wingdings" panose="05000000000000000000" pitchFamily="2" charset="2"/>
              </a:rPr>
              <a:t>… add text</a:t>
            </a:r>
          </a:p>
          <a:p>
            <a:pPr lvl="1"/>
            <a:r>
              <a:rPr lang="en-US" sz="3600" dirty="0">
                <a:sym typeface="Wingdings" panose="05000000000000000000" pitchFamily="2" charset="2"/>
              </a:rPr>
              <a:t>File  Save</a:t>
            </a:r>
          </a:p>
          <a:p>
            <a:pPr lvl="2"/>
            <a:r>
              <a:rPr lang="en-US" sz="3600" dirty="0">
                <a:sym typeface="Wingdings" panose="05000000000000000000" pitchFamily="2" charset="2"/>
              </a:rPr>
              <a:t>Maybe in folder “classwork” ???</a:t>
            </a:r>
            <a:endParaRPr lang="en-US" sz="3600" dirty="0"/>
          </a:p>
          <a:p>
            <a:pPr lvl="1"/>
            <a:r>
              <a:rPr lang="en-US" sz="3600" dirty="0"/>
              <a:t>Reuse - File </a:t>
            </a:r>
            <a:r>
              <a:rPr lang="en-US" sz="3600" dirty="0">
                <a:sym typeface="Wingdings" panose="05000000000000000000" pitchFamily="2" charset="2"/>
              </a:rPr>
              <a:t> Save As  …</a:t>
            </a:r>
            <a:r>
              <a:rPr lang="en-US" sz="2800" i="1" dirty="0">
                <a:sym typeface="Wingdings" panose="05000000000000000000" pitchFamily="2" charset="2"/>
              </a:rPr>
              <a:t>new name </a:t>
            </a:r>
            <a:endParaRPr lang="en-US" sz="28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314841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0E7B-6F90-467F-9BB7-0FB564B8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18550-1D20-413F-B5BB-ADB013297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Create file</a:t>
            </a:r>
          </a:p>
          <a:p>
            <a:pPr lvl="1"/>
            <a:r>
              <a:rPr lang="en-US" sz="3600" dirty="0"/>
              <a:t>File </a:t>
            </a:r>
            <a:r>
              <a:rPr lang="en-US" sz="3600" dirty="0">
                <a:sym typeface="Wingdings" panose="05000000000000000000" pitchFamily="2" charset="2"/>
              </a:rPr>
              <a:t> New File  + File  Save As…</a:t>
            </a:r>
          </a:p>
          <a:p>
            <a:pPr lvl="1"/>
            <a:r>
              <a:rPr lang="en-US" sz="3600" dirty="0">
                <a:sym typeface="Wingdings" panose="05000000000000000000" pitchFamily="2" charset="2"/>
              </a:rPr>
              <a:t>File  Recent Files + File  Save As…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661C9-50C3-4FF1-9D5C-FB01093FF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781D-F242-4EC9-85F5-CDC090A7B613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E15D3-9AED-4A57-8C1F-6B26E19F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AF15779-EB85-43E8-9BB3-235D2D13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093823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54EE-A8ED-43B9-97C0-BB3BD31C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ABB6B-3D77-4B05-A77D-BA74D38A8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ym typeface="Wingdings" panose="05000000000000000000" pitchFamily="2" charset="2"/>
              </a:rPr>
              <a:t>Write simple program: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print("Hello World!")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print("My name is Ray.")</a:t>
            </a:r>
          </a:p>
          <a:p>
            <a:r>
              <a:rPr lang="en-US" sz="3600" dirty="0">
                <a:sym typeface="Wingdings" panose="05000000000000000000" pitchFamily="2" charset="2"/>
              </a:rPr>
              <a:t>Save file – File  Save</a:t>
            </a:r>
          </a:p>
          <a:p>
            <a:r>
              <a:rPr lang="en-US" sz="3600" dirty="0">
                <a:sym typeface="Wingdings" panose="05000000000000000000" pitchFamily="2" charset="2"/>
              </a:rPr>
              <a:t>Run program – Run  Run Module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372A4-9C04-42FF-9C8D-4F824A11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484C-F54E-4BD7-8682-9BD806A67B98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D6299-8E7F-4C90-9FC1-53CFA029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A8A3507-D8F1-4A66-B4D0-EBFF6436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86208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Course - You will see a bit of Programming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What is programming</a:t>
            </a:r>
          </a:p>
          <a:p>
            <a:pPr lvl="1"/>
            <a:r>
              <a:rPr lang="en-US" sz="3600" dirty="0"/>
              <a:t>Like</a:t>
            </a:r>
          </a:p>
          <a:p>
            <a:pPr lvl="1"/>
            <a:r>
              <a:rPr lang="en-US" sz="3600" dirty="0"/>
              <a:t>Not like</a:t>
            </a:r>
          </a:p>
          <a:p>
            <a:r>
              <a:rPr lang="en-US" sz="3600" dirty="0"/>
              <a:t>Programming Tools</a:t>
            </a:r>
          </a:p>
          <a:p>
            <a:pPr lvl="1"/>
            <a:r>
              <a:rPr lang="en-US" sz="3600" dirty="0"/>
              <a:t>Creating, Running</a:t>
            </a:r>
          </a:p>
          <a:p>
            <a:pPr lvl="1"/>
            <a:r>
              <a:rPr lang="en-US" sz="3600" dirty="0"/>
              <a:t>Improving through – copy, iteration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898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54EE-A8ED-43B9-97C0-BB3BD31C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 -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5A3D1-B4D9-4A09-933B-624CA3C59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45" y="1504950"/>
            <a:ext cx="10544175" cy="474345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BF45E-DD2C-4A76-B815-6F9AD72D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85D0-22A3-4855-9FC4-9DA73FCA7A74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AAC74-FBE4-4345-A2BD-C106C386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F5BC1-0F8A-4761-9672-0F92413B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7395641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Minimum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fontScale="47500" lnSpcReduction="20000"/>
          </a:bodyPr>
          <a:lstStyle/>
          <a:p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5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 – Just say it</a:t>
            </a:r>
          </a:p>
          <a:p>
            <a:pPr marL="800100" lvl="2" indent="0">
              <a:buNone/>
            </a:pP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# "#" to the end of line</a:t>
            </a:r>
          </a:p>
          <a:p>
            <a:pPr marL="800100" lvl="2" indent="0">
              <a:buNone/>
            </a:pP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# Not </a:t>
            </a:r>
            <a:r>
              <a:rPr lang="en-US" sz="5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 but what is </a:t>
            </a:r>
            <a:r>
              <a:rPr lang="en-US" sz="5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wanted</a:t>
            </a:r>
            <a:endParaRPr lang="en-US" sz="5800" b="1" dirty="0"/>
          </a:p>
          <a:p>
            <a:r>
              <a:rPr lang="en-US" sz="5800" dirty="0"/>
              <a:t>""" Doc Strings – Multiple lines """</a:t>
            </a:r>
          </a:p>
          <a:p>
            <a:pPr marL="800100" lvl="2" indent="0" hangingPunct="0">
              <a:buNone/>
            </a:pP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800100" lvl="2" indent="0">
              <a:buNone/>
            </a:pP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Good to start and end</a:t>
            </a:r>
          </a:p>
          <a:p>
            <a:pPr marL="800100" lvl="2" indent="0">
              <a:buNone/>
            </a:pP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on empty lines</a:t>
            </a:r>
          </a:p>
          <a:p>
            <a:pPr marL="800100" lvl="2" indent="0">
              <a:buNone/>
            </a:pP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400050" lvl="1" indent="0">
              <a:buNone/>
            </a:pPr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CC872-3DB3-4901-84DA-E0D7EF12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8FD1-A93D-4EFC-ADEA-DCE8D23BE85D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EF533-79B8-4FA2-A44C-C925A0B0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71FDD6-625C-47A7-83B2-2281B978F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5554646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Arithmetic almost like algebra class : </a:t>
            </a:r>
            <a:r>
              <a:rPr lang="en-US" sz="3600" b="1" dirty="0"/>
              <a:t>+</a:t>
            </a:r>
            <a:r>
              <a:rPr lang="en-US" sz="3600" dirty="0"/>
              <a:t>,</a:t>
            </a:r>
            <a:r>
              <a:rPr lang="en-US" sz="3600" b="1" dirty="0"/>
              <a:t>-</a:t>
            </a:r>
            <a:r>
              <a:rPr lang="en-US" sz="3600" dirty="0"/>
              <a:t>,</a:t>
            </a:r>
            <a:r>
              <a:rPr lang="en-US" sz="3600" b="1" dirty="0"/>
              <a:t>*</a:t>
            </a:r>
            <a:r>
              <a:rPr lang="en-US" sz="3600" dirty="0"/>
              <a:t>, </a:t>
            </a:r>
            <a:r>
              <a:rPr lang="en-US" sz="3600" b="1" dirty="0"/>
              <a:t>&gt;</a:t>
            </a:r>
            <a:r>
              <a:rPr lang="en-US" sz="3600" dirty="0"/>
              <a:t>, </a:t>
            </a:r>
            <a:r>
              <a:rPr lang="en-US" sz="3600" b="1" dirty="0"/>
              <a:t>&gt;=</a:t>
            </a:r>
            <a:r>
              <a:rPr lang="en-US" sz="3600" dirty="0"/>
              <a:t>, </a:t>
            </a:r>
            <a:r>
              <a:rPr lang="en-US" sz="3600" b="1" dirty="0"/>
              <a:t>==</a:t>
            </a:r>
          </a:p>
          <a:p>
            <a:r>
              <a:rPr lang="en-US" sz="3600" dirty="0"/>
              <a:t>BUT single “</a:t>
            </a:r>
            <a:r>
              <a:rPr lang="en-US" sz="3600" b="1" dirty="0"/>
              <a:t>=</a:t>
            </a:r>
            <a:r>
              <a:rPr lang="en-US" sz="3600" dirty="0"/>
              <a:t>” is for assignment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max_value = 20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in = pr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(1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rate)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years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DEF3C-1565-472F-9B72-75D3C3C8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4EF9-6E48-4BE5-9FFB-0B54D3D03D55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1324D-1763-4B4E-BB3F-99C66477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D4E3B63-4850-407B-8E3C-9B765FA0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257295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print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Prints one or more values</a:t>
            </a:r>
          </a:p>
          <a:p>
            <a:r>
              <a:rPr lang="en-US" sz="3600" dirty="0"/>
              <a:t>Separate values by commas </a:t>
            </a:r>
            <a:r>
              <a:rPr lang="en-US" sz="3600" b="1" dirty="0"/>
              <a:t>(,)</a:t>
            </a:r>
          </a:p>
          <a:p>
            <a:pPr marL="80010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2" indent="0">
              <a:buNone/>
            </a:pP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value: 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10)</a:t>
            </a:r>
          </a:p>
          <a:p>
            <a:pPr marL="80010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Maximum: 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max)</a:t>
            </a:r>
          </a:p>
          <a:p>
            <a:pPr marL="800100" lvl="2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9690-DF9C-44F2-AAFD-69F1D2CB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AC0F-142E-4BD1-B5DE-2C1EB2FC1D0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C5F0-A903-424D-A084-4C8ECAB8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2335E0-F1D9-451C-AF8F-4212031B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5988199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print function -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Inserting variables/values</a:t>
            </a:r>
          </a:p>
          <a:p>
            <a:pPr marL="400050" lvl="1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"string value"</a:t>
            </a:r>
          </a:p>
          <a:p>
            <a:pPr marL="400050" lvl="1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123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has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}") print(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has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}")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9690-DF9C-44F2-AAFD-69F1D2CB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AC0F-142E-4BD1-B5DE-2C1EB2FC1D0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C5F0-A903-424D-A084-4C8ECAB8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2335E0-F1D9-451C-AF8F-4212031B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121879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 err="1"/>
              <a:t>f"string</a:t>
            </a:r>
            <a:r>
              <a:rPr lang="en-US" i="1" dirty="0"/>
              <a:t>"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"string value"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123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has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}")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this has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=string value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has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}")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this has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=123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9690-DF9C-44F2-AAFD-69F1D2CB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AC0F-142E-4BD1-B5DE-2C1EB2FC1D0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C5F0-A903-424D-A084-4C8ECAB8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2335E0-F1D9-451C-AF8F-4212031B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4491961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“if”   </a:t>
            </a:r>
            <a:r>
              <a:rPr lang="en-US" sz="3600" i="1" dirty="0"/>
              <a:t>condition</a:t>
            </a:r>
            <a:r>
              <a:rPr lang="en-US" sz="3600" dirty="0"/>
              <a:t>   “:”</a:t>
            </a:r>
          </a:p>
          <a:p>
            <a:pPr marL="800100" lvl="2" indent="0">
              <a:buNone/>
            </a:pPr>
            <a:r>
              <a:rPr lang="en-US" sz="3600" i="1" dirty="0"/>
              <a:t>One or more indented lines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value &gt; max_value: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print("value", value, " is big")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print("Try less than", max_value)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7335C-B87B-43F2-9E3E-7CFEA5F9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CA66-61A3-46A5-A102-0557E69789BF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8AEB3-DDF5-4B15-9DBB-7D777324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2DD50D-EAB2-4209-ACD4-EEF4B6AC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331115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“while”   </a:t>
            </a:r>
            <a:r>
              <a:rPr lang="en-US" sz="2800" i="1" dirty="0"/>
              <a:t>condition</a:t>
            </a:r>
            <a:r>
              <a:rPr lang="en-US" sz="3600" dirty="0"/>
              <a:t>   “:”</a:t>
            </a:r>
          </a:p>
          <a:p>
            <a:pPr marL="800100" lvl="2" indent="0">
              <a:buNone/>
            </a:pPr>
            <a:r>
              <a:rPr lang="en-US" sz="3200" i="1" dirty="0"/>
              <a:t>One or more statements indented</a:t>
            </a:r>
          </a:p>
          <a:p>
            <a:pPr marL="800100" lvl="2" indent="0">
              <a:buNone/>
            </a:pPr>
            <a:r>
              <a:rPr lang="en-US" sz="3200" i="1" dirty="0"/>
              <a:t>to the </a:t>
            </a:r>
            <a:r>
              <a:rPr lang="en-US" sz="3200" b="1" i="1" dirty="0"/>
              <a:t>SAME</a:t>
            </a:r>
            <a:r>
              <a:rPr lang="en-US" sz="3200" i="1" dirty="0"/>
              <a:t> indentation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while value &lt; max_value:</a:t>
            </a:r>
          </a:p>
          <a:p>
            <a:pPr marL="800100" lvl="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print("value ", value, " is OK")</a:t>
            </a:r>
          </a:p>
          <a:p>
            <a:pPr marL="800100" lvl="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value = value + 10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print("value is now", value)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8DDDE-9884-4813-8B10-09CDA743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9525-5BAF-4C08-8086-C4599FF3B825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E99A1-C978-41C7-B81D-4759C049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03FCC3-AEC8-448E-AC87-0B52012C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1953784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Exercise: “Times Tables”</a:t>
            </a:r>
            <a:br>
              <a:rPr lang="en-US" i="1" dirty="0"/>
            </a:br>
            <a:r>
              <a:rPr lang="en-US" i="1" dirty="0"/>
              <a:t> for 13 – 1x13, 2x13, …,13x13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Hints:</a:t>
            </a:r>
          </a:p>
          <a:p>
            <a:r>
              <a:rPr lang="en-US" sz="3600" dirty="0"/>
              <a:t>Create new file named “timestable.py”</a:t>
            </a:r>
          </a:p>
          <a:p>
            <a:r>
              <a:rPr lang="en-US" sz="3600" b="1" dirty="0"/>
              <a:t>Setup:</a:t>
            </a:r>
            <a:r>
              <a:rPr lang="en-US" sz="3600" dirty="0"/>
              <a:t> name and set variables – </a:t>
            </a:r>
            <a:r>
              <a:rPr lang="en-US" sz="3600" dirty="0" err="1"/>
              <a:t>nval</a:t>
            </a:r>
            <a:r>
              <a:rPr lang="en-US" sz="3600" dirty="0"/>
              <a:t> = 13  </a:t>
            </a:r>
            <a:r>
              <a:rPr lang="en-US" sz="3600" i="1" dirty="0"/>
              <a:t>first </a:t>
            </a:r>
            <a:r>
              <a:rPr lang="en-US" sz="3600" dirty="0"/>
              <a:t>=1  </a:t>
            </a:r>
            <a:r>
              <a:rPr lang="en-US" sz="3600" i="1" dirty="0"/>
              <a:t>last </a:t>
            </a:r>
            <a:r>
              <a:rPr lang="en-US" sz="3600" dirty="0"/>
              <a:t>= </a:t>
            </a:r>
            <a:r>
              <a:rPr lang="en-US" sz="3600" dirty="0" err="1"/>
              <a:t>nval</a:t>
            </a:r>
            <a:r>
              <a:rPr lang="en-US" sz="3600" dirty="0"/>
              <a:t>  n = first</a:t>
            </a:r>
          </a:p>
          <a:p>
            <a:r>
              <a:rPr lang="en-US" sz="3600" b="1" dirty="0"/>
              <a:t>Loop:</a:t>
            </a:r>
            <a:r>
              <a:rPr lang="en-US" sz="3600" dirty="0"/>
              <a:t> while n &lt;= last:</a:t>
            </a:r>
          </a:p>
          <a:p>
            <a:r>
              <a:rPr lang="en-US" sz="3600" dirty="0"/>
              <a:t>print(n,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x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, nval,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, n * nval)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4A231-33CE-47D4-8561-109F0D6C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6EE5-B007-4D07-A9FC-11DA22A33901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22C61-B34E-41F8-B64C-87931CD7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05A848-BC12-4513-B4D7-B0A0BC8E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665331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A21F-6AC4-4BE4-9E4C-55969925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input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925D5-23EB-4998-95B1-81DE6DF04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Get user input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inp = input()</a:t>
            </a:r>
          </a:p>
          <a:p>
            <a:pPr marL="457200" indent="-457200"/>
            <a:r>
              <a:rPr lang="en-US" sz="3600" dirty="0"/>
              <a:t>Prompt user first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inp = input(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Please enter: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/>
            <a:r>
              <a:rPr lang="en-US" sz="3600" dirty="0"/>
              <a:t>Convert to Integer</a:t>
            </a:r>
          </a:p>
          <a:p>
            <a:pPr marL="40005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nval = int(inp)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F220DBF-FBF4-4FEE-8F39-7076A39C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D480-3A8F-444C-A8A1-679DB6256CDA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80357D-3DF3-4D9A-B5E2-B9886A53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E0C2532-389C-4864-823B-205A74C1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183813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will see a bit of Python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600" dirty="0"/>
              <a:t>What is Python – </a:t>
            </a:r>
            <a:r>
              <a:rPr lang="en-US" sz="2400" dirty="0"/>
              <a:t>A Programming Language</a:t>
            </a:r>
          </a:p>
          <a:p>
            <a:pPr lvl="1"/>
            <a:r>
              <a:rPr lang="en-US" sz="3400" dirty="0"/>
              <a:t>Comments</a:t>
            </a:r>
          </a:p>
          <a:p>
            <a:pPr lvl="1"/>
            <a:r>
              <a:rPr lang="en-US" sz="3400" dirty="0"/>
              <a:t>Values – Integer, Float, String</a:t>
            </a:r>
          </a:p>
          <a:p>
            <a:pPr lvl="1"/>
            <a:r>
              <a:rPr lang="en-US" sz="3400" dirty="0"/>
              <a:t>Variables – contain values</a:t>
            </a:r>
          </a:p>
          <a:p>
            <a:pPr lvl="1"/>
            <a:r>
              <a:rPr lang="en-US" sz="3400" dirty="0"/>
              <a:t>Computation / Arithmetic</a:t>
            </a:r>
          </a:p>
          <a:p>
            <a:pPr lvl="1"/>
            <a:r>
              <a:rPr lang="en-US" sz="3400" dirty="0"/>
              <a:t>Rules / Style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361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Exercise: “Times Tables” – with user giving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Hints:</a:t>
            </a:r>
          </a:p>
          <a:p>
            <a:r>
              <a:rPr lang="en-US" sz="3600" dirty="0"/>
              <a:t>Use “timestable.py” as start</a:t>
            </a:r>
          </a:p>
          <a:p>
            <a:r>
              <a:rPr lang="en-US" sz="3600" b="1" dirty="0"/>
              <a:t>New</a:t>
            </a:r>
            <a:r>
              <a:rPr lang="en-US" sz="3600" dirty="0"/>
              <a:t> </a:t>
            </a:r>
            <a:r>
              <a:rPr lang="en-US" sz="3600" b="1" dirty="0"/>
              <a:t>file</a:t>
            </a:r>
            <a:r>
              <a:rPr lang="en-US" sz="3600" dirty="0"/>
              <a:t> name = “timestableN.py” </a:t>
            </a:r>
          </a:p>
          <a:p>
            <a:r>
              <a:rPr lang="en-US" sz="3600" dirty="0"/>
              <a:t>Replace “13” with variable “nval”</a:t>
            </a:r>
          </a:p>
          <a:p>
            <a:r>
              <a:rPr lang="en-US" sz="3600" dirty="0"/>
              <a:t>Use inp = input("Enter mult:")</a:t>
            </a:r>
          </a:p>
          <a:p>
            <a:r>
              <a:rPr lang="en-US" sz="3600" dirty="0"/>
              <a:t>Use nval = int(inp)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CC156-F091-4BF8-A206-FEF2DA59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4896-4E76-4725-819F-2F7F56C58940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44CB-6B06-4EFD-AD6E-279D49E3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FAC321-1089-4769-BD69-2C10C9F1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625749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Exercise for LATER: “Times Tables” – Full table from 1x1 to NxN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Hints:</a:t>
            </a:r>
          </a:p>
          <a:p>
            <a:r>
              <a:rPr lang="en-US" sz="3600" dirty="0"/>
              <a:t>timestableN.py </a:t>
            </a:r>
            <a:r>
              <a:rPr lang="en-US" sz="3600" dirty="0">
                <a:sym typeface="Wingdings" panose="05000000000000000000" pitchFamily="2" charset="2"/>
              </a:rPr>
              <a:t> </a:t>
            </a:r>
            <a:r>
              <a:rPr lang="en-US" sz="3600" dirty="0"/>
              <a:t>timestableNbyN.py</a:t>
            </a:r>
          </a:p>
          <a:p>
            <a:r>
              <a:rPr lang="en-US" sz="3600" dirty="0"/>
              <a:t>How to do it by hand?</a:t>
            </a:r>
          </a:p>
          <a:p>
            <a:r>
              <a:rPr lang="en-US" sz="3600" dirty="0"/>
              <a:t>How many loops?</a:t>
            </a:r>
          </a:p>
          <a:p>
            <a:r>
              <a:rPr lang="en-US" sz="3600" dirty="0"/>
              <a:t>What are the variables?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F479B-CFCD-48B3-8C87-D129D4C2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6798-1E58-4B1A-A07F-5925B5A19426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C0661-9AB4-434D-9E56-52D0B8E8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06B3135-3B1E-4174-89BD-D10F6230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7613470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7258-A74C-4229-8E9E-31CCE70A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Real Life Program We Can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08FC-6A2B-4B26-ACCA-618AD3B6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I’m thinking of a number …</a:t>
            </a:r>
          </a:p>
          <a:p>
            <a:pPr lvl="2"/>
            <a:r>
              <a:rPr lang="en-US" sz="3900" dirty="0"/>
              <a:t>Simplification - Helps the user</a:t>
            </a:r>
          </a:p>
          <a:p>
            <a:pPr lvl="2"/>
            <a:r>
              <a:rPr lang="en-US" sz="3900" dirty="0"/>
              <a:t>Get guess - tell if greater, less, equal</a:t>
            </a:r>
          </a:p>
          <a:p>
            <a:pPr lvl="2"/>
            <a:r>
              <a:rPr lang="en-US" sz="3900" dirty="0"/>
              <a:t>Iteration - learn along the way</a:t>
            </a:r>
          </a:p>
          <a:p>
            <a:pPr lvl="2"/>
            <a:endParaRPr lang="en-US" sz="39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FEE89-95B3-4588-B685-9E4E7B24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9A31-B982-4DAD-8F8D-6FACB88C79AA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28AB-710A-449A-A830-821C7B00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21DF7FF-5256-4D09-9713-2223F08C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1065295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B0D4-DE04-448F-BC0A-83C6A348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5467"/>
            <a:ext cx="9905998" cy="550333"/>
          </a:xfrm>
        </p:spPr>
        <p:txBody>
          <a:bodyPr>
            <a:normAutofit fontScale="90000"/>
          </a:bodyPr>
          <a:lstStyle/>
          <a:p>
            <a:r>
              <a:rPr lang="en-US" dirty="0"/>
              <a:t>Here’s the goal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3C98C0-BD4E-41B9-85A1-4B56EB4D2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060" y="685800"/>
            <a:ext cx="11418570" cy="572068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3BF72-B827-4F00-BF81-005BD03E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2273-5966-4B9D-83DB-14F68B7746FA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C101B-CD14-480D-A837-231668D3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5DE371C-8ED9-4708-ABE7-62A29170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244316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AC1E-A6A3-4BF6-948C-FEE50D53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 Game – Iteration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9E3F-EB58-4F3C-B3AD-96A099509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new file named “first.py”</a:t>
            </a:r>
          </a:p>
          <a:p>
            <a:r>
              <a:rPr lang="en-US" sz="3600" dirty="0"/>
              <a:t>Do the smallest part</a:t>
            </a:r>
          </a:p>
          <a:p>
            <a:pPr lvl="1"/>
            <a:r>
              <a:rPr lang="en-US" sz="3400" dirty="0"/>
              <a:t>Loop, asking number</a:t>
            </a:r>
          </a:p>
          <a:p>
            <a:pPr lvl="1"/>
            <a:r>
              <a:rPr lang="en-US" sz="3400" dirty="0"/>
              <a:t>Print number entered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DA22-3C43-4E37-888B-097D431A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83B32-0C4F-40B1-A198-11765B0C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ECE10-1564-4052-B03D-51DF83B4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6340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AC1E-A6A3-4BF6-948C-FEE50D53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 Game – Iteration 1 -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9E3F-EB58-4F3C-B3AD-96A099509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Hints:</a:t>
            </a:r>
          </a:p>
          <a:p>
            <a:pPr lvl="1"/>
            <a:r>
              <a:rPr lang="en-US" sz="3400" dirty="0"/>
              <a:t>Place comments describing task</a:t>
            </a:r>
          </a:p>
          <a:p>
            <a:pPr lvl="1"/>
            <a:r>
              <a:rPr lang="en-US" sz="3400" dirty="0"/>
              <a:t>Use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True:</a:t>
            </a:r>
          </a:p>
          <a:p>
            <a:pPr lvl="1"/>
            <a:r>
              <a:rPr lang="en-US" sz="3400" dirty="0">
                <a:latin typeface="+mj-lt"/>
                <a:cs typeface="Courier New" panose="02070309020205020404" pitchFamily="49" charset="0"/>
              </a:rPr>
              <a:t>What variables?</a:t>
            </a:r>
          </a:p>
          <a:p>
            <a:pPr lvl="1"/>
            <a:r>
              <a:rPr lang="en-US" sz="3400" dirty="0">
                <a:latin typeface="+mj-lt"/>
                <a:cs typeface="Courier New" panose="02070309020205020404" pitchFamily="49" charset="0"/>
              </a:rPr>
              <a:t>Use  string = input("…")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DA22-3C43-4E37-888B-097D431A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83B32-0C4F-40B1-A198-11765B0C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ECE10-1564-4052-B03D-51DF83B4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892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09C7-F731-4614-B275-F460BC9D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Iteration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E3904B-0EB9-4A58-85A9-47D961AFA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616" y="1552258"/>
            <a:ext cx="5316234" cy="3541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4FB9E1-AC1B-41A1-88E0-D6B4C531C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812" y="1209675"/>
            <a:ext cx="8486775" cy="546735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7E999-338B-410B-B115-DBC67922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3936-AFA8-453C-AA83-20BED14AE09C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FFF52-CAD4-4FC1-A501-5690BF62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56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6BBAA-F311-4F1A-B091-0F013F5C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7959751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FC47-EDB3-472D-82D6-6ACE1968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Iteration – A bit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6BCE-5899-4869-A3D1-A36BF5DDB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800" dirty="0"/>
              <a:t>Set target value</a:t>
            </a:r>
          </a:p>
          <a:p>
            <a:r>
              <a:rPr lang="en-US" sz="3800" dirty="0"/>
              <a:t>Quit if number entered number equals target</a:t>
            </a:r>
            <a:endParaRPr lang="en-US" dirty="0"/>
          </a:p>
          <a:p>
            <a:r>
              <a:rPr lang="en-US" sz="3600" dirty="0"/>
              <a:t>Hints:</a:t>
            </a:r>
          </a:p>
          <a:p>
            <a:pPr lvl="1"/>
            <a:r>
              <a:rPr lang="en-US" sz="3400" dirty="0"/>
              <a:t>Start from first.py</a:t>
            </a:r>
          </a:p>
          <a:p>
            <a:pPr lvl="1"/>
            <a:r>
              <a:rPr lang="en-US" sz="3400" dirty="0"/>
              <a:t>Use </a:t>
            </a:r>
            <a:r>
              <a:rPr lang="en-US" sz="3400" b="1" dirty="0"/>
              <a:t>break</a:t>
            </a:r>
            <a:r>
              <a:rPr lang="en-US" sz="3400" dirty="0"/>
              <a:t> to quit </a:t>
            </a:r>
            <a:r>
              <a:rPr lang="en-US" sz="3400" b="1" dirty="0"/>
              <a:t>while</a:t>
            </a:r>
            <a:r>
              <a:rPr lang="en-US" sz="3400" dirty="0"/>
              <a:t> loop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9B335-2A98-47C2-B50C-804B9BE4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D6951-C337-4947-AAA2-9501B970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AF29B-D294-4FC0-A5FA-206810D7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555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087B-94C9-44C2-906A-65C39D9A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8590"/>
            <a:ext cx="9905998" cy="731520"/>
          </a:xfrm>
        </p:spPr>
        <p:txBody>
          <a:bodyPr/>
          <a:lstStyle/>
          <a:p>
            <a:r>
              <a:rPr lang="en-US" dirty="0"/>
              <a:t>Second Iteration – continued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77BCF4-65F1-4C89-A989-40C6080BE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976" y="514350"/>
            <a:ext cx="11235690" cy="593217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B81933-2E61-4B3E-8E1C-18632164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E22B-4876-4D2F-B7B0-86C0C07ED510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01F7-61C7-4D77-A3FC-FF9D4FE9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468FB1-8990-480C-A2E6-9F34F1404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4142117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of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Think Features</a:t>
            </a:r>
          </a:p>
          <a:p>
            <a:r>
              <a:rPr lang="en-US" sz="3600" dirty="0"/>
              <a:t>Prioritize</a:t>
            </a:r>
          </a:p>
          <a:p>
            <a:r>
              <a:rPr lang="en-US" sz="3600" dirty="0"/>
              <a:t>Order most to least / easy to hard</a:t>
            </a:r>
          </a:p>
          <a:p>
            <a:r>
              <a:rPr lang="en-US" sz="3600" dirty="0"/>
              <a:t>Build to the next</a:t>
            </a:r>
          </a:p>
          <a:p>
            <a:r>
              <a:rPr lang="en-US" sz="3600" dirty="0"/>
              <a:t>Balance </a:t>
            </a:r>
            <a:r>
              <a:rPr lang="en-US" sz="3600" dirty="0">
                <a:solidFill>
                  <a:srgbClr val="FF0000"/>
                </a:solidFill>
              </a:rPr>
              <a:t>Big Bang! </a:t>
            </a:r>
            <a:r>
              <a:rPr lang="en-US" sz="3600" dirty="0"/>
              <a:t>with </a:t>
            </a:r>
            <a:r>
              <a:rPr lang="en-US" sz="3600" dirty="0">
                <a:solidFill>
                  <a:schemeClr val="accent2"/>
                </a:solidFill>
              </a:rPr>
              <a:t>Show it Now!</a:t>
            </a:r>
          </a:p>
          <a:p>
            <a:r>
              <a:rPr lang="en-US" sz="3600" dirty="0"/>
              <a:t>Show progress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42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will see a bit more Python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Decisions – if, else</a:t>
            </a:r>
          </a:p>
          <a:p>
            <a:r>
              <a:rPr lang="en-US" sz="3200" dirty="0"/>
              <a:t>Looping – while, for, break, continue</a:t>
            </a:r>
          </a:p>
          <a:p>
            <a:r>
              <a:rPr lang="en-US" sz="3200" dirty="0"/>
              <a:t>Grouping – indentation, functions, classes</a:t>
            </a:r>
          </a:p>
          <a:p>
            <a:r>
              <a:rPr lang="en-US" sz="3200" dirty="0"/>
              <a:t>Functions – parameters, returning</a:t>
            </a:r>
          </a:p>
          <a:p>
            <a:r>
              <a:rPr lang="en-US" sz="2800" dirty="0"/>
              <a:t>Data Structures – lists, dictionaries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369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400" dirty="0"/>
              <a:t>First:</a:t>
            </a:r>
          </a:p>
          <a:p>
            <a:pPr lvl="1"/>
            <a:r>
              <a:rPr lang="en-US" sz="14400" dirty="0"/>
              <a:t>loop asking number</a:t>
            </a:r>
          </a:p>
          <a:p>
            <a:pPr lvl="1"/>
            <a:r>
              <a:rPr lang="en-US" sz="14400" dirty="0"/>
              <a:t>print number entered</a:t>
            </a:r>
          </a:p>
          <a:p>
            <a:r>
              <a:rPr lang="en-US" sz="14400" dirty="0"/>
              <a:t>Second:</a:t>
            </a:r>
          </a:p>
          <a:p>
            <a:pPr lvl="1"/>
            <a:r>
              <a:rPr lang="en-US" sz="14400" dirty="0"/>
              <a:t>Set target value</a:t>
            </a:r>
          </a:p>
          <a:p>
            <a:pPr lvl="1"/>
            <a:r>
              <a:rPr lang="en-US" sz="14400" dirty="0"/>
              <a:t>Quit if number entered number equals target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724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of the Iterations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400" dirty="0"/>
              <a:t>Third: Say if greater, less or equal</a:t>
            </a:r>
          </a:p>
          <a:p>
            <a:r>
              <a:rPr lang="en-US" sz="14400" dirty="0"/>
              <a:t>Fourth: Say goals, rules before start, including "a number between…"</a:t>
            </a:r>
          </a:p>
          <a:p>
            <a:r>
              <a:rPr lang="en-US" sz="14400" dirty="0"/>
              <a:t>Fifth: Ask user if they want another – play multiple times</a:t>
            </a:r>
          </a:p>
          <a:p>
            <a:r>
              <a:rPr lang="en-US" sz="14400" dirty="0"/>
              <a:t>Sixth: Set target to random number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582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More </a:t>
            </a:r>
            <a:r>
              <a:rPr lang="en-US" sz="4000" dirty="0"/>
              <a:t>Python</a:t>
            </a:r>
            <a:r>
              <a:rPr lang="en-US" dirty="0"/>
              <a:t> – Variables</a:t>
            </a:r>
            <a:br>
              <a:rPr lang="en-US" dirty="0"/>
            </a:br>
            <a:r>
              <a:rPr lang="en-US" sz="3100" b="1" dirty="0"/>
              <a:t>Places to store values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600" dirty="0"/>
              <a:t>Holds data, with a name</a:t>
            </a:r>
          </a:p>
          <a:p>
            <a:pPr lvl="0"/>
            <a:r>
              <a:rPr lang="en-US" sz="3600" dirty="0"/>
              <a:t>Eases the use/reuse our data/results</a:t>
            </a:r>
          </a:p>
          <a:p>
            <a:pPr lvl="0"/>
            <a:r>
              <a:rPr lang="en-US" sz="3600" dirty="0"/>
              <a:t>Names have rules:</a:t>
            </a:r>
          </a:p>
          <a:p>
            <a:pPr lvl="1"/>
            <a:r>
              <a:rPr lang="en-US" sz="2800" dirty="0"/>
              <a:t>Start with a letter (a-zA-Z_)</a:t>
            </a:r>
          </a:p>
          <a:p>
            <a:pPr lvl="1"/>
            <a:r>
              <a:rPr lang="en-US" sz="2800" dirty="0"/>
              <a:t>Followed by zero or more digits (0-9) or letters</a:t>
            </a:r>
          </a:p>
          <a:p>
            <a:pPr lvl="1"/>
            <a:r>
              <a:rPr lang="en-US" sz="2800" dirty="0"/>
              <a:t>OK - a, a1, my_variable, a2or3</a:t>
            </a:r>
          </a:p>
          <a:p>
            <a:pPr lvl="1"/>
            <a:r>
              <a:rPr lang="en-US" sz="2800" dirty="0"/>
              <a:t>NOT - 1, 1a, my-variable, "ray,smith"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419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with some exceptions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800" b="1" dirty="0"/>
              <a:t>A statement is on ONE line</a:t>
            </a:r>
          </a:p>
          <a:p>
            <a:r>
              <a:rPr lang="en-US" sz="9600" dirty="0"/>
              <a:t>YES:</a:t>
            </a:r>
          </a:p>
          <a:p>
            <a:pPr marL="457200" lvl="1" indent="0"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sum = 1 + 2</a:t>
            </a:r>
          </a:p>
          <a:p>
            <a:r>
              <a:rPr lang="en-US" sz="9600" dirty="0"/>
              <a:t>NO:</a:t>
            </a:r>
          </a:p>
          <a:p>
            <a:pPr marL="400050" lvl="1" indent="0"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sum = 1 +</a:t>
            </a:r>
          </a:p>
          <a:p>
            <a:pPr marL="400050" lvl="1" indent="0">
              <a:buNone/>
            </a:pPr>
            <a:r>
              <a:rPr lang="en-US" sz="5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lvl="0"/>
            <a:r>
              <a:rPr lang="en-US" sz="11200" b="1" dirty="0"/>
              <a:t>Parenthesized</a:t>
            </a:r>
            <a:r>
              <a:rPr lang="en-US" sz="11200" dirty="0"/>
              <a:t> grouping may be on multiple lines</a:t>
            </a:r>
          </a:p>
          <a:p>
            <a:pPr marL="457200" indent="-457200"/>
            <a:r>
              <a:rPr lang="en-US" sz="1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sz="11200" dirty="0">
                <a:latin typeface="Courier New" panose="02070309020205020404" pitchFamily="49" charset="0"/>
                <a:cs typeface="Courier New" panose="02070309020205020404" pitchFamily="49" charset="0"/>
              </a:rPr>
              <a:t>: sum = (1</a:t>
            </a:r>
            <a:endParaRPr lang="en-US" sz="1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+ 2)</a:t>
            </a:r>
          </a:p>
          <a:p>
            <a:pPr lvl="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658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- continued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5100" b="1" dirty="0"/>
              <a:t>	A group of statements:</a:t>
            </a:r>
          </a:p>
          <a:p>
            <a:pPr lvl="1"/>
            <a:r>
              <a:rPr lang="en-US" sz="5600" dirty="0"/>
              <a:t>Are executed in order</a:t>
            </a:r>
          </a:p>
          <a:p>
            <a:pPr lvl="1"/>
            <a:r>
              <a:rPr lang="en-US" sz="4900" b="1" dirty="0"/>
              <a:t>Must start at same indentation (from left)</a:t>
            </a:r>
          </a:p>
          <a:p>
            <a:pPr lvl="0"/>
            <a:r>
              <a:rPr lang="en-US" sz="5100" b="1" dirty="0"/>
              <a:t>BUT Parenthesized</a:t>
            </a:r>
            <a:r>
              <a:rPr lang="en-US" sz="5100" dirty="0"/>
              <a:t> grouping may have any indentation within the parentheses</a:t>
            </a:r>
          </a:p>
          <a:p>
            <a:pPr lvl="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363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- continued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YES:</a:t>
            </a:r>
          </a:p>
          <a:p>
            <a:pPr marL="1257300" lvl="3" indent="0">
              <a:buNone/>
            </a:pPr>
            <a:r>
              <a:rPr lang="en-US" sz="2400" dirty="0"/>
              <a:t>start = 1</a:t>
            </a:r>
          </a:p>
          <a:p>
            <a:pPr marL="1257300" lvl="3" indent="0">
              <a:buNone/>
            </a:pPr>
            <a:r>
              <a:rPr lang="en-US" sz="2400" dirty="0"/>
              <a:t>last = 3</a:t>
            </a:r>
          </a:p>
          <a:p>
            <a:pPr marL="1257300" lvl="3" indent="0">
              <a:buNone/>
            </a:pPr>
            <a:r>
              <a:rPr lang="en-US" sz="2400" dirty="0"/>
              <a:t>increment = 1</a:t>
            </a:r>
          </a:p>
          <a:p>
            <a:r>
              <a:rPr lang="en-US" sz="2400" dirty="0"/>
              <a:t>NO:</a:t>
            </a:r>
          </a:p>
          <a:p>
            <a:pPr marL="1257300" lvl="3" indent="0">
              <a:buNone/>
            </a:pPr>
            <a:r>
              <a:rPr lang="en-US" sz="2400" dirty="0"/>
              <a:t>start = 1</a:t>
            </a:r>
          </a:p>
          <a:p>
            <a:pPr marL="1714500" lvl="4" indent="0">
              <a:buNone/>
            </a:pPr>
            <a:r>
              <a:rPr lang="en-US" sz="2400" b="1" dirty="0"/>
              <a:t>last = 3</a:t>
            </a:r>
            <a:endParaRPr lang="en-US" sz="2400" dirty="0"/>
          </a:p>
          <a:p>
            <a:pPr marL="1257300" lvl="3" indent="0">
              <a:buNone/>
            </a:pPr>
            <a:r>
              <a:rPr lang="en-US" sz="2400" dirty="0"/>
              <a:t>increment = 1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532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import</a:t>
            </a:r>
            <a:br>
              <a:rPr lang="en-US" dirty="0"/>
            </a:br>
            <a:r>
              <a:rPr lang="en-US" dirty="0"/>
              <a:t>Bring in support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Importing brings in support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		# for random numbers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from random import randint	# just named</a:t>
            </a:r>
          </a:p>
          <a:p>
            <a:r>
              <a:rPr lang="en-US" sz="2800" dirty="0">
                <a:latin typeface="+mj-lt"/>
                <a:cs typeface="Courier New" panose="02070309020205020404" pitchFamily="49" charset="0"/>
              </a:rPr>
              <a:t>Examples will often include import statements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746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Help is a click away</a:t>
            </a:r>
            <a:br>
              <a:rPr lang="en-US" b="1" dirty="0"/>
            </a:br>
            <a:r>
              <a:rPr lang="en-US" b="1" dirty="0"/>
              <a:t>Web searching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+mj-lt"/>
                <a:cs typeface="Courier New" panose="02070309020205020404" pitchFamily="49" charset="0"/>
              </a:rPr>
              <a:t>Try "python thingies …"</a:t>
            </a:r>
          </a:p>
          <a:p>
            <a:r>
              <a:rPr lang="en-US" sz="2800" dirty="0">
                <a:latin typeface="+mj-lt"/>
                <a:cs typeface="Courier New" panose="02070309020205020404" pitchFamily="49" charset="0"/>
              </a:rPr>
              <a:t>E.g. python random int between two numbers</a:t>
            </a:r>
          </a:p>
          <a:p>
            <a:pPr marL="0" indent="0">
              <a:buNone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Found: python - Generate random integers between 0 and 9 - Stack Overflow</a:t>
            </a:r>
          </a:p>
          <a:p>
            <a:pPr marL="0" indent="0">
              <a:buNone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GOT:</a:t>
            </a:r>
          </a:p>
          <a:p>
            <a:pPr marL="400050" lvl="1" indent="0">
              <a:buNone/>
            </a:pPr>
            <a:r>
              <a:rPr lang="en-US" sz="2600" dirty="0">
                <a:latin typeface="+mj-lt"/>
                <a:cs typeface="Courier New" panose="02070309020205020404" pitchFamily="49" charset="0"/>
              </a:rPr>
              <a:t>Try: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random import randint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print(randint(0, 9))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757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Help is a click away</a:t>
            </a:r>
            <a:br>
              <a:rPr lang="en-US" b="1" dirty="0"/>
            </a:br>
            <a:r>
              <a:rPr lang="en-US" b="1" dirty="0"/>
              <a:t>Web searching - </a:t>
            </a:r>
            <a:r>
              <a:rPr lang="en-US" sz="2800" b="1" dirty="0"/>
              <a:t>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 brief – search algorithms are pretty good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First code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be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wrong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Someone saying Did this … didn't work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Stackoverflow.com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Question…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Answer…</a:t>
            </a:r>
          </a:p>
          <a:p>
            <a:pPr marL="800100" lvl="2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Checkmark –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Best liked answer</a:t>
            </a:r>
          </a:p>
          <a:p>
            <a:pPr marL="800100" lvl="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Answer…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018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- Iterations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Do Iterations third, fourth</a:t>
            </a:r>
          </a:p>
          <a:p>
            <a:pPr lvl="2"/>
            <a:r>
              <a:rPr lang="en-US" sz="3600" dirty="0"/>
              <a:t>Third: Say if guess greater, less or equal</a:t>
            </a:r>
          </a:p>
          <a:p>
            <a:pPr lvl="2"/>
            <a:r>
              <a:rPr lang="en-US" sz="3600" dirty="0"/>
              <a:t>Fourth: Say goals, rules before start</a:t>
            </a:r>
          </a:p>
          <a:p>
            <a:r>
              <a:rPr lang="en-US" sz="3600" dirty="0"/>
              <a:t>Simple iterations are practice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4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the Computer 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language, PYTHON,  is the way</a:t>
            </a:r>
          </a:p>
          <a:p>
            <a:r>
              <a:rPr lang="en-US" sz="3600" dirty="0"/>
              <a:t>Popular, Powerful, and </a:t>
            </a:r>
            <a:r>
              <a:rPr lang="en-US" sz="3600" i="1" dirty="0"/>
              <a:t>EASY</a:t>
            </a:r>
          </a:p>
          <a:p>
            <a:r>
              <a:rPr lang="en-US" sz="3600" i="1" dirty="0"/>
              <a:t>Like most human languages - Don’t have to know 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6730-4EF1-4515-AD07-88925B7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1419-A9A0-4E48-99EF-6542B4AE3C79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6E2-DE47-4F16-AEB0-B00CE8E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CDCC0-9987-43A5-BB35-6C2EE7D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9425362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/>
              <a:t>Hide the particulars</a:t>
            </a:r>
          </a:p>
          <a:p>
            <a:pPr lvl="1"/>
            <a:r>
              <a:rPr lang="en-US" sz="3600" dirty="0"/>
              <a:t>Delay consideration</a:t>
            </a:r>
          </a:p>
          <a:p>
            <a:pPr lvl="1"/>
            <a:r>
              <a:rPr lang="en-US" sz="3600" dirty="0"/>
              <a:t>Parts of the problem placed in functions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501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900" dirty="0"/>
              <a:t>Called (invoked/started) with name(comma-separated list of parameter values)</a:t>
            </a:r>
          </a:p>
          <a:p>
            <a:pPr lvl="1"/>
            <a:r>
              <a:rPr lang="en-US" sz="3900" dirty="0"/>
              <a:t>Returns result of operation</a:t>
            </a:r>
          </a:p>
          <a:p>
            <a:pPr marL="857250" lvl="2" indent="0">
              <a:buNone/>
            </a:pPr>
            <a:r>
              <a:rPr lang="en-US" sz="3200" dirty="0"/>
              <a:t>top = max(1,2,3)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252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14400" dirty="0"/>
              <a:t>Function Definition – what it is going to do</a:t>
            </a:r>
          </a:p>
          <a:p>
            <a:pPr lvl="1"/>
            <a:r>
              <a:rPr lang="en-US" sz="14400" dirty="0"/>
              <a:t>Name – same style/restrictions as variable name</a:t>
            </a:r>
          </a:p>
          <a:p>
            <a:pPr lvl="1"/>
            <a:r>
              <a:rPr lang="en-US" sz="14400" dirty="0"/>
              <a:t>Parameters – data which is passed to the function</a:t>
            </a:r>
          </a:p>
          <a:p>
            <a:pPr lvl="2"/>
            <a:r>
              <a:rPr lang="en-US" sz="14200" dirty="0"/>
              <a:t>Comma-separated list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9187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3600" dirty="0"/>
              <a:t>Body – Where the actions are</a:t>
            </a:r>
          </a:p>
          <a:p>
            <a:pPr lvl="2"/>
            <a:r>
              <a:rPr lang="en-US" sz="3600" dirty="0"/>
              <a:t>Regular code</a:t>
            </a:r>
          </a:p>
          <a:p>
            <a:pPr lvl="1"/>
            <a:r>
              <a:rPr lang="en-US" sz="3600" dirty="0"/>
              <a:t>Uses data passed in parameters by parameter names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4894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marL="0" indent="0" hangingPunct="0">
              <a:buNone/>
            </a:pP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 add2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value1, value2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	sum = value1 + value2</a:t>
            </a:r>
          </a:p>
          <a:p>
            <a:pPr marL="0" indent="0" hangingPunc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sum</a:t>
            </a:r>
          </a:p>
          <a:p>
            <a:pPr marL="0" indent="0">
              <a:buNone/>
            </a:pPr>
            <a:endParaRPr lang="en-US" sz="1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sum1 = add2(1,2)	# </a:t>
            </a:r>
            <a:r>
              <a:rPr lang="en-US" sz="12800" dirty="0">
                <a:latin typeface="Courier New" panose="02070309020205020404" pitchFamily="49" charset="0"/>
                <a:cs typeface="Courier New" panose="02070309020205020404" pitchFamily="49" charset="0"/>
              </a:rPr>
              <a:t>sum1 gets 1+2</a:t>
            </a:r>
          </a:p>
          <a:p>
            <a:pPr marL="0" inden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sum2 = add2(3,4)	# </a:t>
            </a:r>
            <a:r>
              <a:rPr lang="en-US" sz="12800" dirty="0">
                <a:latin typeface="Courier New" panose="02070309020205020404" pitchFamily="49" charset="0"/>
                <a:cs typeface="Courier New" panose="02070309020205020404" pitchFamily="49" charset="0"/>
              </a:rPr>
              <a:t>sum2 gets 3+4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044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  <a:br>
              <a:rPr lang="en-US" dirty="0"/>
            </a:br>
            <a:r>
              <a:rPr lang="en-US" dirty="0"/>
              <a:t>Exercise – Special Product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sz="3600" dirty="0"/>
              <a:t>Write a function </a:t>
            </a:r>
            <a:r>
              <a:rPr lang="en-US" sz="3600" b="1" dirty="0"/>
              <a:t>product</a:t>
            </a:r>
            <a:r>
              <a:rPr lang="en-US" sz="3600" dirty="0"/>
              <a:t>(factor1, factor2, factor3)</a:t>
            </a:r>
          </a:p>
          <a:p>
            <a:pPr lvl="1"/>
            <a:r>
              <a:rPr lang="en-US" sz="3400" dirty="0"/>
              <a:t>Returns the product of the values factor1, factor2, factor3.</a:t>
            </a:r>
          </a:p>
          <a:p>
            <a:pPr lvl="1"/>
            <a:r>
              <a:rPr lang="en-US" sz="3400" dirty="0"/>
              <a:t>Test it on the following:</a:t>
            </a:r>
          </a:p>
          <a:p>
            <a:pPr marL="857250" lvl="2" indent="0">
              <a:buNone/>
            </a:pPr>
            <a:r>
              <a:rPr lang="en-US" sz="3200" dirty="0"/>
              <a:t> .5, .4, .3; 1, 2, 3; -1, -1, -1;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159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Optional – for seldom used</a:t>
            </a:r>
          </a:p>
          <a:p>
            <a:r>
              <a:rPr lang="en-US" sz="3600" dirty="0"/>
              <a:t>Any Order – avoids  ordering confusion</a:t>
            </a:r>
          </a:p>
          <a:p>
            <a:r>
              <a:rPr lang="en-US" sz="3600" dirty="0"/>
              <a:t>Names help understanding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myfun(key1=2, key2=7)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myfun(key1=4)		# default - key2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myfun()					# All defaulting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396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myfun(key1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=None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key2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7):</a:t>
            </a:r>
          </a:p>
          <a:p>
            <a:pPr marL="1257300" lvl="3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key1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714500" lvl="4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key1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5		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key1 not present</a:t>
            </a:r>
          </a:p>
          <a:p>
            <a:pPr marL="1257300" lvl="3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key1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key2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1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/ Arrays – numbered / expandable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57300" lvl="2" indent="-457200"/>
            <a:r>
              <a:rPr lang="en-US" sz="3000" dirty="0"/>
              <a:t>Named group of values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friends = ["tom", "dick", "jane"]</a:t>
            </a:r>
          </a:p>
          <a:p>
            <a:pPr marL="1257300" lvl="2" indent="-457200"/>
            <a:r>
              <a:rPr lang="en-US" sz="3000" dirty="0"/>
              <a:t>Access by position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print("1st, 3d:", friends[0], friends[2])</a:t>
            </a:r>
          </a:p>
          <a:p>
            <a:pPr marL="1257300" lvl="2" indent="-457200"/>
            <a:r>
              <a:rPr lang="en-US" sz="3000" dirty="0"/>
              <a:t>Add to end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friends.append("joe")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48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- Like a lists of characters - ALMOST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457200"/>
            <a:r>
              <a:rPr lang="en-US" sz="3600" dirty="0"/>
              <a:t>Assigned as a group, not via index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str_name = "abcdef"</a:t>
            </a:r>
          </a:p>
          <a:p>
            <a:pPr marL="1257300" lvl="3" indent="0">
              <a:buNone/>
            </a:pPr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str_name[0] = "a"</a:t>
            </a:r>
          </a:p>
          <a:p>
            <a:pPr marL="1257300" lvl="2" indent="-457200"/>
            <a:r>
              <a:rPr lang="en-US" sz="3600" dirty="0"/>
              <a:t>Can be Accessed by index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if str_name[1] == "b":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print("Yep it’s the second character")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9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88C5-A4F7-4F84-AF1C-EAF09CC9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= VERY Obedient Servant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FA9AD-AD77-482D-B808-F5B4456E3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Car Example</a:t>
            </a:r>
          </a:p>
          <a:p>
            <a:pPr lvl="1"/>
            <a:r>
              <a:rPr lang="en-US" sz="3600" dirty="0"/>
              <a:t>Most cars are alike</a:t>
            </a:r>
          </a:p>
          <a:p>
            <a:pPr lvl="1"/>
            <a:r>
              <a:rPr lang="en-US" sz="3600" dirty="0"/>
              <a:t>Does what you tell it – hopefully what you want</a:t>
            </a:r>
          </a:p>
          <a:p>
            <a:pPr lvl="1"/>
            <a:r>
              <a:rPr lang="en-US" sz="3600" dirty="0"/>
              <a:t>Same response every time – </a:t>
            </a:r>
            <a:r>
              <a:rPr lang="en-US" sz="4300" b="1" dirty="0"/>
              <a:t>almost</a:t>
            </a:r>
            <a:r>
              <a:rPr lang="en-US" sz="3600" dirty="0"/>
              <a:t> – e.g. forward / backward</a:t>
            </a:r>
          </a:p>
          <a:p>
            <a:pPr lvl="1"/>
            <a:r>
              <a:rPr lang="en-US" sz="3600" dirty="0"/>
              <a:t>Car gets the blame…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429B4-9D6D-409B-BC16-523FA831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6F0E-77BB-4D7A-B934-85448C938E7B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24454-A762-4011-B849-BC82BF49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53BC08-E8A4-4620-B7CB-1F44A0E9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53923787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Strings </a:t>
            </a:r>
            <a:r>
              <a:rPr lang="en-US" sz="3600" b="1" dirty="0">
                <a:solidFill>
                  <a:srgbClr val="C00000"/>
                </a:solidFill>
                <a:cs typeface="Courier New" panose="02070309020205020404" pitchFamily="49" charset="0"/>
              </a:rPr>
              <a:t>can't</a:t>
            </a:r>
            <a:r>
              <a:rPr lang="en-US" sz="3600" dirty="0">
                <a:cs typeface="Courier New" panose="02070309020205020404" pitchFamily="49" charset="0"/>
              </a:rPr>
              <a:t> be changed in place (immutable)</a:t>
            </a:r>
          </a:p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But </a:t>
            </a:r>
            <a:r>
              <a:rPr lang="en-US" sz="3600" b="1" dirty="0">
                <a:cs typeface="Courier New" panose="02070309020205020404" pitchFamily="49" charset="0"/>
              </a:rPr>
              <a:t>+=</a:t>
            </a:r>
            <a:r>
              <a:rPr lang="en-US" sz="3600" dirty="0">
                <a:cs typeface="Courier New" panose="02070309020205020404" pitchFamily="49" charset="0"/>
              </a:rPr>
              <a:t> works</a:t>
            </a:r>
          </a:p>
          <a:p>
            <a:pPr marL="1257300" lvl="3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last_name</a:t>
            </a:r>
          </a:p>
          <a:p>
            <a:pPr marL="800100" lvl="2" indent="0">
              <a:buNone/>
            </a:pP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Because x </a:t>
            </a:r>
            <a:r>
              <a:rPr lang="en-US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+=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y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defined</a:t>
            </a:r>
            <a:r>
              <a:rPr lang="en-US" sz="3600" b="1" dirty="0">
                <a:solidFill>
                  <a:schemeClr val="accent2"/>
                </a:solidFill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as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x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=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x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+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y</a:t>
            </a:r>
            <a:endParaRPr lang="en-US" sz="3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last_name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8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continued - 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Not modifiable == immutable</a:t>
            </a:r>
          </a:p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Don't change – replace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str_name = "a" + str_name[1:]</a:t>
            </a:r>
          </a:p>
          <a:p>
            <a:pPr marL="1257300" lvl="2" indent="-457200"/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2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 - Group of values - Access by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trades_d = { 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"painter" : "tom",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"landscaper" : "joe",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"plumber" : "kate"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print("landscaper:", trades_d["landscaper"])</a:t>
            </a:r>
          </a:p>
          <a:p>
            <a:pPr marL="3086100" lvl="6" indent="-45720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7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12715" cy="388077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trade in trades_d: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    print(trade, trades_d[trade])</a:t>
            </a:r>
          </a:p>
          <a:p>
            <a:pPr marL="400050" lvl="1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tra, who in trades_d.items():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print(tra, who)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trades_d["programmer"] = "ray"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F-string – easer print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12715" cy="3880773"/>
          </a:xfrm>
        </p:spPr>
        <p:txBody>
          <a:bodyPr>
            <a:normAutofit/>
          </a:bodyPr>
          <a:lstStyle/>
          <a:p>
            <a:pPr marL="857250" lvl="1" indent="-457200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building print strings</a:t>
            </a:r>
          </a:p>
          <a:p>
            <a:pPr marL="857250" lvl="1" indent="-457200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Put "f" before first quote</a:t>
            </a:r>
          </a:p>
          <a:p>
            <a:pPr marL="857250" lvl="1" indent="-457200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Place variable inside "{}"</a:t>
            </a:r>
          </a:p>
          <a:p>
            <a:pPr marL="400050" lvl="1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t_nm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"Tom"</a:t>
            </a:r>
          </a:p>
          <a:p>
            <a:pPr marL="400050" lvl="1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m_nm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"Mary"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f"tom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t_nm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m_nm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5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6537"/>
          </a:xfrm>
        </p:spPr>
        <p:txBody>
          <a:bodyPr/>
          <a:lstStyle/>
          <a:p>
            <a:r>
              <a:rPr lang="en-US" dirty="0"/>
              <a:t>F-string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06137"/>
            <a:ext cx="8912715" cy="4335225"/>
          </a:xfrm>
        </p:spPr>
        <p:txBody>
          <a:bodyPr>
            <a:normAutofit/>
          </a:bodyPr>
          <a:lstStyle/>
          <a:p>
            <a:pPr marL="857250" lvl="1" indent="-457200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variable/</a:t>
            </a:r>
            <a:r>
              <a:rPr lang="en-US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formatting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57250" lvl="1" indent="-457200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:5d – integer 5 places</a:t>
            </a:r>
          </a:p>
          <a:p>
            <a:pPr marL="857250" lvl="1" indent="-457200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:5.2 – float 5 places, 2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1" indent="-457200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:&gt;5 – string 5 places right justified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5815"/>
          </a:xfrm>
        </p:spPr>
        <p:txBody>
          <a:bodyPr/>
          <a:lstStyle/>
          <a:p>
            <a:r>
              <a:rPr lang="en-US" dirty="0"/>
              <a:t>F-string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05415"/>
            <a:ext cx="8912715" cy="4901072"/>
          </a:xfrm>
        </p:spPr>
        <p:txBody>
          <a:bodyPr>
            <a:normAutofit fontScale="92500" lnSpcReduction="20000"/>
          </a:bodyPr>
          <a:lstStyle/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runners =   {  "tom" :   {   "count" : 5,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 "time" : 3.8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},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"joe" :    {   "count" : 7,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"time" : 5.728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},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"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mary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:  {   "count" : 10,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"time" : 7.62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}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}</a:t>
            </a:r>
          </a:p>
          <a:p>
            <a:pPr marL="857250" lvl="1" indent="-457200"/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57250" lvl="1" indent="-457200"/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7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6537"/>
          </a:xfrm>
        </p:spPr>
        <p:txBody>
          <a:bodyPr/>
          <a:lstStyle/>
          <a:p>
            <a:r>
              <a:rPr lang="en-US" dirty="0"/>
              <a:t>F-string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747" y="1706137"/>
            <a:ext cx="11090920" cy="4335225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# Print Heading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print(f"{'name':10}"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+ f" {'count':5}{'time':&gt;5}") 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 </a:t>
            </a:r>
            <a:r>
              <a:rPr lang="en-US" sz="32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rname</a:t>
            </a: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in runners: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info = runners[</a:t>
            </a:r>
            <a:r>
              <a:rPr lang="en-US" sz="32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rname</a:t>
            </a: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print(f"{rname:10} {info['count']:5d}"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+ f" {info['time']:5.3f}")</a:t>
            </a:r>
          </a:p>
          <a:p>
            <a:pPr marL="857250" lvl="1" indent="-457200"/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12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6537"/>
          </a:xfrm>
        </p:spPr>
        <p:txBody>
          <a:bodyPr/>
          <a:lstStyle/>
          <a:p>
            <a:r>
              <a:rPr lang="en-US" dirty="0"/>
              <a:t>F-string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747" y="1706137"/>
            <a:ext cx="11090920" cy="4335225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Output: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name       count  time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tom            5 3.800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joe            7 5.728</a:t>
            </a:r>
          </a:p>
          <a:p>
            <a:pPr marL="800100" lvl="2" indent="0">
              <a:buNone/>
            </a:pPr>
            <a:r>
              <a:rPr lang="en-US" sz="3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mary</a:t>
            </a:r>
            <a:r>
              <a:rPr lang="en-US" sz="3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10 7.620</a:t>
            </a:r>
          </a:p>
          <a:p>
            <a:pPr marL="857250" lvl="1" indent="-457200"/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8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  <a:br>
              <a:rPr lang="en-US" dirty="0"/>
            </a:br>
            <a:r>
              <a:rPr lang="en-US" dirty="0"/>
              <a:t>Data that remains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Stream of bytes/characters "on disk"</a:t>
            </a:r>
          </a:p>
          <a:p>
            <a:r>
              <a:rPr lang="en-US" sz="3600" dirty="0"/>
              <a:t>Has a File Name</a:t>
            </a:r>
          </a:p>
          <a:p>
            <a:pPr lvl="1"/>
            <a:r>
              <a:rPr lang="en-US" sz="3400" dirty="0"/>
              <a:t>Open File – Create, if new</a:t>
            </a:r>
          </a:p>
          <a:p>
            <a:pPr lvl="1"/>
            <a:r>
              <a:rPr lang="en-US" sz="3400" dirty="0"/>
              <a:t>Read / Write sequentially</a:t>
            </a:r>
          </a:p>
          <a:p>
            <a:pPr lvl="1"/>
            <a:r>
              <a:rPr lang="en-US" sz="3400" dirty="0"/>
              <a:t>Close File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971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6494-DAE1-47A7-9837-F8A418F9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Similar activities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903CF-F147-4DB6-99F2-7127B552E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600" dirty="0"/>
              <a:t>Abstract / Indirect</a:t>
            </a:r>
          </a:p>
          <a:p>
            <a:pPr lvl="1"/>
            <a:r>
              <a:rPr lang="en-US" sz="3600" dirty="0"/>
              <a:t>Cooking recipes</a:t>
            </a:r>
          </a:p>
          <a:p>
            <a:pPr lvl="1"/>
            <a:r>
              <a:rPr lang="en-US" sz="3600" dirty="0"/>
              <a:t>Travel directions</a:t>
            </a:r>
          </a:p>
          <a:p>
            <a:pPr lvl="1"/>
            <a:r>
              <a:rPr lang="en-US" sz="3600" dirty="0"/>
              <a:t>Assembly instructions</a:t>
            </a:r>
          </a:p>
          <a:p>
            <a:pPr lvl="0"/>
            <a:r>
              <a:rPr lang="en-US" sz="3600" dirty="0"/>
              <a:t>Physical – What you see is what you get</a:t>
            </a:r>
          </a:p>
          <a:p>
            <a:pPr lvl="2"/>
            <a:r>
              <a:rPr lang="en-US" sz="3600" dirty="0"/>
              <a:t>Construction - Roads, Buildings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107DD-4F35-4D41-B730-2735A5F0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2493-082E-4B70-A398-E8B6E88243C8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7F100-A65B-4BCF-89FD-446E49F5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B75885-8BF5-4AD8-92A5-1EC3FF98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03500036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Stream of bytes/characters "on disk"</a:t>
            </a:r>
          </a:p>
          <a:p>
            <a:r>
              <a:rPr lang="en-US" sz="3600" dirty="0"/>
              <a:t>Has a File Name</a:t>
            </a:r>
          </a:p>
          <a:p>
            <a:pPr lvl="1"/>
            <a:r>
              <a:rPr lang="en-US" sz="3400" dirty="0"/>
              <a:t>Open File – Create, if new</a:t>
            </a:r>
          </a:p>
          <a:p>
            <a:pPr lvl="1"/>
            <a:r>
              <a:rPr lang="en-US" sz="3400" dirty="0"/>
              <a:t>Read / Write sequentially</a:t>
            </a:r>
          </a:p>
          <a:p>
            <a:pPr lvl="1"/>
            <a:r>
              <a:rPr lang="en-US" sz="3400" dirty="0"/>
              <a:t>Close File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1431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file_name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"my.txt"</a:t>
            </a:r>
          </a:p>
          <a:p>
            <a:pPr marL="400050" lvl="1" indent="0">
              <a:buNone/>
            </a:pP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open(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finp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finp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line, end=""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4114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– continued – Creating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Be careful with names- don't overwrite</a:t>
            </a:r>
          </a:p>
          <a:p>
            <a:pPr marL="0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open("my.txt", "a")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fout: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1,5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"line %d" % i, file=fout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044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– continued –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Create your own two examples</a:t>
            </a:r>
          </a:p>
          <a:p>
            <a:pPr lvl="1"/>
            <a:r>
              <a:rPr lang="en-US" sz="3400" dirty="0"/>
              <a:t>1. create_file.py -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Write and check</a:t>
            </a:r>
          </a:p>
          <a:p>
            <a:pPr lvl="2"/>
            <a:r>
              <a:rPr lang="en-US" sz="3400" dirty="0">
                <a:latin typeface="+mj-lt"/>
                <a:cs typeface="Courier New" panose="02070309020205020404" pitchFamily="49" charset="0"/>
              </a:rPr>
              <a:t>Save as read_file.py</a:t>
            </a:r>
            <a:endParaRPr lang="en-US" sz="3200" dirty="0">
              <a:latin typeface="+mj-lt"/>
            </a:endParaRPr>
          </a:p>
          <a:p>
            <a:pPr lvl="1"/>
            <a:r>
              <a:rPr lang="en-US" sz="3400" dirty="0"/>
              <a:t>2. read_file.py – Modify to do reading…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3045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– continued</a:t>
            </a:r>
            <a:br>
              <a:rPr lang="en-US" dirty="0"/>
            </a:br>
            <a:r>
              <a:rPr lang="en-US" dirty="0"/>
              <a:t>Notes - A Simple Data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400" dirty="0"/>
              <a:t>Goal:</a:t>
            </a:r>
          </a:p>
          <a:p>
            <a:pPr lvl="1"/>
            <a:r>
              <a:rPr lang="en-US" sz="3200" dirty="0"/>
              <a:t>Access to my data by name</a:t>
            </a:r>
          </a:p>
          <a:p>
            <a:r>
              <a:rPr lang="en-US" sz="3400" dirty="0"/>
              <a:t>Plan:</a:t>
            </a:r>
          </a:p>
          <a:p>
            <a:pPr lvl="1"/>
            <a:r>
              <a:rPr lang="en-US" sz="3200" dirty="0"/>
              <a:t>Save data in  a text file</a:t>
            </a:r>
          </a:p>
          <a:p>
            <a:pPr lvl="1"/>
            <a:r>
              <a:rPr lang="en-US" sz="3200" dirty="0"/>
              <a:t>Search all lines for patterns e.g. name</a:t>
            </a:r>
          </a:p>
          <a:p>
            <a:pPr lvl="1"/>
            <a:r>
              <a:rPr lang="en-US" sz="3200" dirty="0"/>
              <a:t>Print lines where found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0846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- A Simple Data Base – </a:t>
            </a:r>
            <a:r>
              <a:rPr lang="en-US" sz="2800" dirty="0"/>
              <a:t>Continued</a:t>
            </a:r>
            <a:br>
              <a:rPr lang="en-US" sz="2800" dirty="0"/>
            </a:br>
            <a:r>
              <a:rPr lang="en-US" sz="2800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200" dirty="0"/>
              <a:t>Create two test files</a:t>
            </a:r>
          </a:p>
          <a:p>
            <a:pPr lvl="1"/>
            <a:r>
              <a:rPr lang="en-US" sz="3000" dirty="0"/>
              <a:t>test.notes – real short just a couple of lines</a:t>
            </a:r>
          </a:p>
          <a:p>
            <a:pPr marL="1314450" lvl="3" indent="0">
              <a:buNone/>
            </a:pPr>
            <a:r>
              <a:rPr lang="en-US" sz="2600" dirty="0"/>
              <a:t>Joe Name	Joe Smith</a:t>
            </a:r>
          </a:p>
          <a:p>
            <a:pPr marL="1314450" lvl="3" indent="0">
              <a:buNone/>
            </a:pPr>
            <a:r>
              <a:rPr lang="en-US" sz="2600" dirty="0"/>
              <a:t>Joe Address 100 Main</a:t>
            </a:r>
          </a:p>
          <a:p>
            <a:pPr marL="1314450" lvl="3" indent="0">
              <a:buNone/>
            </a:pPr>
            <a:r>
              <a:rPr lang="en-US" sz="2600" dirty="0"/>
              <a:t>Sam Name Sam Jones</a:t>
            </a:r>
          </a:p>
          <a:p>
            <a:pPr marL="1314450" lvl="3" indent="0">
              <a:buNone/>
            </a:pPr>
            <a:r>
              <a:rPr lang="en-US" sz="2600" dirty="0"/>
              <a:t>Sam Address 20 Center</a:t>
            </a:r>
          </a:p>
          <a:p>
            <a:pPr lvl="1"/>
            <a:r>
              <a:rPr lang="en-US" sz="3000" dirty="0"/>
              <a:t>Watertown.notes – longer with more varied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299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- A Simple Data Base – </a:t>
            </a:r>
            <a:r>
              <a:rPr lang="en-US" sz="2800" dirty="0"/>
              <a:t>Continued</a:t>
            </a:r>
            <a:br>
              <a:rPr lang="en-US" sz="2800" dirty="0"/>
            </a:br>
            <a:r>
              <a:rPr lang="en-US" sz="2800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Make "notes.py" program file.</a:t>
            </a:r>
          </a:p>
          <a:p>
            <a:pPr lvl="1"/>
            <a:r>
              <a:rPr lang="en-US" sz="3600" dirty="0"/>
              <a:t>Will display lines from a text file</a:t>
            </a:r>
          </a:p>
          <a:p>
            <a:pPr lvl="1"/>
            <a:r>
              <a:rPr lang="en-US" sz="3600" dirty="0"/>
              <a:t>that contain a given text string.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5209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- A Simple Data Base – </a:t>
            </a:r>
            <a:r>
              <a:rPr lang="en-US" sz="2800" dirty="0"/>
              <a:t>Continued</a:t>
            </a:r>
            <a:br>
              <a:rPr lang="en-US" sz="2800" dirty="0"/>
            </a:br>
            <a:r>
              <a:rPr lang="en-US" sz="2800" dirty="0"/>
              <a:t>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1.	Read specific file e.g. "test.notes"</a:t>
            </a:r>
          </a:p>
          <a:p>
            <a:pPr lvl="2"/>
            <a:r>
              <a:rPr lang="en-US" sz="3200" dirty="0"/>
              <a:t>print out all lines</a:t>
            </a:r>
          </a:p>
          <a:p>
            <a:r>
              <a:rPr lang="en-US" sz="3600" dirty="0"/>
              <a:t>2.	Print only lines containing "student"</a:t>
            </a:r>
          </a:p>
          <a:p>
            <a:pPr lvl="1"/>
            <a:r>
              <a:rPr lang="en-US" sz="3400" dirty="0"/>
              <a:t>How to match lines ? </a:t>
            </a:r>
          </a:p>
          <a:p>
            <a:pPr lvl="1"/>
            <a:r>
              <a:rPr lang="en-US" sz="3400" dirty="0"/>
              <a:t> 	2.a Match (Student, STUDENT)</a:t>
            </a:r>
          </a:p>
          <a:p>
            <a:r>
              <a:rPr lang="en-US" sz="3600" dirty="0"/>
              <a:t>3.	Prompt for, then accept file name, pattern</a:t>
            </a:r>
          </a:p>
          <a:p>
            <a:r>
              <a:rPr lang="en-US" sz="3600" dirty="0"/>
              <a:t>4.	[Extra Credit]  Multiple text patterns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4781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– Python as "Glue"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Python can run other programs</a:t>
            </a:r>
          </a:p>
          <a:p>
            <a:r>
              <a:rPr lang="en-US" sz="3600" dirty="0"/>
              <a:t>E.g. notepad.exe</a:t>
            </a:r>
          </a:p>
          <a:p>
            <a:pPr marL="0" indent="0">
              <a:buNone/>
            </a:pPr>
            <a:r>
              <a:rPr lang="en-US" sz="3600" dirty="0"/>
              <a:t>import subprocess as sp</a:t>
            </a:r>
          </a:p>
          <a:p>
            <a:pPr marL="0" indent="0">
              <a:buNone/>
            </a:pPr>
            <a:r>
              <a:rPr lang="en-US" sz="3600" dirty="0"/>
              <a:t>fname = "notes.py"</a:t>
            </a:r>
          </a:p>
          <a:p>
            <a:pPr marL="0" indent="0">
              <a:buNone/>
            </a:pPr>
            <a:r>
              <a:rPr lang="en-US" sz="3600" dirty="0"/>
              <a:t>sp.Popen(["notepad.exe", fname])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90068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9AAE-F724-48C1-9B70-097DDDBF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python.exe from IDLE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9D6FC-E2E4-41F6-8DDD-4B8D5750C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Python 3.7.0 (v3.7.0:1bf9cc5093, Jun 27 2018, 04:59:51) [MSC v.1914 64 bit (AMD64)] on win32</a:t>
            </a:r>
          </a:p>
          <a:p>
            <a:pPr marL="0" indent="0">
              <a:buNone/>
            </a:pPr>
            <a:r>
              <a:rPr lang="en-US" sz="2800" dirty="0"/>
              <a:t>Type "copyright", "credits" or "license()" for more information.</a:t>
            </a:r>
          </a:p>
          <a:p>
            <a:pPr marL="0" indent="0">
              <a:buNone/>
            </a:pPr>
            <a:r>
              <a:rPr lang="en-US" sz="2800" dirty="0"/>
              <a:t>&gt;&gt;&gt; import sys</a:t>
            </a:r>
          </a:p>
          <a:p>
            <a:pPr marL="0" indent="0">
              <a:buNone/>
            </a:pPr>
            <a:r>
              <a:rPr lang="en-US" sz="2800" dirty="0"/>
              <a:t>&gt;&gt;&gt; print(sys.executable)</a:t>
            </a:r>
          </a:p>
          <a:p>
            <a:pPr marL="0" indent="0">
              <a:buNone/>
            </a:pPr>
            <a:r>
              <a:rPr lang="en-US" sz="2800" dirty="0"/>
              <a:t>C:\Users\raysm\AppData\Local\Programs\Python\Python37\pythonw.exe</a:t>
            </a:r>
          </a:p>
          <a:p>
            <a:pPr marL="0" indent="0">
              <a:buNone/>
            </a:pPr>
            <a:r>
              <a:rPr lang="en-US" dirty="0"/>
              <a:t>&gt;&gt;&gt;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8F3FA-E2E3-41C4-9EF7-3064E0A9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690AA-84B7-49F9-A57D-12CA1887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E0134-14DF-45BC-8048-BD39BD50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603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8940</TotalTime>
  <Words>6426</Words>
  <Application>Microsoft Office PowerPoint</Application>
  <PresentationFormat>Widescreen</PresentationFormat>
  <Paragraphs>1284</Paragraphs>
  <Slides>99</Slides>
  <Notes>74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6" baseType="lpstr">
      <vt:lpstr>Arial</vt:lpstr>
      <vt:lpstr>Calibri</vt:lpstr>
      <vt:lpstr>Courier New</vt:lpstr>
      <vt:lpstr>Tahoma</vt:lpstr>
      <vt:lpstr>Trebuchet MS</vt:lpstr>
      <vt:lpstr>Wingdings 3</vt:lpstr>
      <vt:lpstr>Facet</vt:lpstr>
      <vt:lpstr>Introduction to Programming Using Python </vt:lpstr>
      <vt:lpstr>Objectives</vt:lpstr>
      <vt:lpstr>Instructor – Ray Smith raysmith@alum.mit.edu</vt:lpstr>
      <vt:lpstr>In this Course - You will see a bit of Programming …</vt:lpstr>
      <vt:lpstr>You will see a bit of Python … </vt:lpstr>
      <vt:lpstr>You will see a bit more Python …</vt:lpstr>
      <vt:lpstr>Telling the Computer What to Do</vt:lpstr>
      <vt:lpstr>Computer = VERY Obedient Servant</vt:lpstr>
      <vt:lpstr>Similar activities </vt:lpstr>
      <vt:lpstr>Like Computer Programming</vt:lpstr>
      <vt:lpstr>Not so like Computer Programming</vt:lpstr>
      <vt:lpstr>What's Easy – No so physical </vt:lpstr>
      <vt:lpstr>What's Not Easy – because No so physical</vt:lpstr>
      <vt:lpstr>Our Sandbox – IDLE - python’s trainer</vt:lpstr>
      <vt:lpstr>Documentation – Lots of Nice STUFF</vt:lpstr>
      <vt:lpstr>Download Python</vt:lpstr>
      <vt:lpstr>IDLE – continued</vt:lpstr>
      <vt:lpstr>IDLE - A Quick Introduction to Python                  Jump right in!</vt:lpstr>
      <vt:lpstr>Python_introduction.py…beginning</vt:lpstr>
      <vt:lpstr>Python_introduction.py…continued</vt:lpstr>
      <vt:lpstr>Python_introduction.py…continued</vt:lpstr>
      <vt:lpstr>A Quick Introduction to Python – continued IDLE GUIDE</vt:lpstr>
      <vt:lpstr>A Quick Introduction to Python - continued</vt:lpstr>
      <vt:lpstr>A Quick Introduction to Python - review</vt:lpstr>
      <vt:lpstr>A Quick Introduction to Python - review</vt:lpstr>
      <vt:lpstr>A Quick Introduction to Python - review</vt:lpstr>
      <vt:lpstr>A Quick Introduction to Python - review</vt:lpstr>
      <vt:lpstr>A Quick Introduction to Python - review</vt:lpstr>
      <vt:lpstr>A Quick Introduction to Python - review</vt:lpstr>
      <vt:lpstr>A Quick Introduction to Python - review</vt:lpstr>
      <vt:lpstr>A Quick Introduction to Python - review</vt:lpstr>
      <vt:lpstr>A Quick Introduction to Python - review</vt:lpstr>
      <vt:lpstr>A Quick Introduction to Python - review</vt:lpstr>
      <vt:lpstr>A Quick Introduction to Python - review</vt:lpstr>
      <vt:lpstr>A Quick Introduction to Python - review</vt:lpstr>
      <vt:lpstr>A Quick Introduction to Python - review</vt:lpstr>
      <vt:lpstr>IDLE – continued Using python files</vt:lpstr>
      <vt:lpstr>Hello World!</vt:lpstr>
      <vt:lpstr>Hello World! - continued</vt:lpstr>
      <vt:lpstr>Hello World! - output</vt:lpstr>
      <vt:lpstr>Python Language - Minimum</vt:lpstr>
      <vt:lpstr>Python Language - continued</vt:lpstr>
      <vt:lpstr>Python Language – print function</vt:lpstr>
      <vt:lpstr>Python Language – print function - more</vt:lpstr>
      <vt:lpstr>Python Language – f"string" in action</vt:lpstr>
      <vt:lpstr>Python Language - Testing</vt:lpstr>
      <vt:lpstr>Python Language - Looping</vt:lpstr>
      <vt:lpstr>Exercise: “Times Tables”  for 13 – 1x13, 2x13, …,13x13</vt:lpstr>
      <vt:lpstr>Python Language – input function</vt:lpstr>
      <vt:lpstr>Exercise: “Times Tables” – with user giving number</vt:lpstr>
      <vt:lpstr>Exercise for LATER: “Times Tables” – Full table from 1x1 to NxN</vt:lpstr>
      <vt:lpstr>A Real Life Program We Can do</vt:lpstr>
      <vt:lpstr>Here’s the goal</vt:lpstr>
      <vt:lpstr>Guessing Game – Iteration 1</vt:lpstr>
      <vt:lpstr>Guessing Game – Iteration 1 - continued</vt:lpstr>
      <vt:lpstr>The First Iteration</vt:lpstr>
      <vt:lpstr>Second Iteration – A bit More</vt:lpstr>
      <vt:lpstr>Second Iteration – continued</vt:lpstr>
      <vt:lpstr>Thinking of Iterations</vt:lpstr>
      <vt:lpstr>Sample Iterations</vt:lpstr>
      <vt:lpstr>Think of the Iterations - continued</vt:lpstr>
      <vt:lpstr>More Python – Variables Places to store values </vt:lpstr>
      <vt:lpstr>Python Language Guidelines with some exceptions </vt:lpstr>
      <vt:lpstr>Python Language Guidelines - continued </vt:lpstr>
      <vt:lpstr>Python Language Guidelines - continued </vt:lpstr>
      <vt:lpstr>Python import Bring in support </vt:lpstr>
      <vt:lpstr>Help is a click away Web searching</vt:lpstr>
      <vt:lpstr>Help is a click away Web searching - continued</vt:lpstr>
      <vt:lpstr>Exercises - Iterations - continued</vt:lpstr>
      <vt:lpstr>Functions – Divide and Conquer</vt:lpstr>
      <vt:lpstr>Functions – continued</vt:lpstr>
      <vt:lpstr>Functions – continued</vt:lpstr>
      <vt:lpstr>Functions – continued</vt:lpstr>
      <vt:lpstr>Functions – continued</vt:lpstr>
      <vt:lpstr>Functions – continued Exercise – Special Product Function</vt:lpstr>
      <vt:lpstr>Functions – Keyword parameters</vt:lpstr>
      <vt:lpstr>Functions – Keyword parameters - continued</vt:lpstr>
      <vt:lpstr>Lists / Arrays – numbered / expandable</vt:lpstr>
      <vt:lpstr>Strings - Like a lists of characters - ALMOST</vt:lpstr>
      <vt:lpstr>Strings - continued</vt:lpstr>
      <vt:lpstr>Strings – continued - immutable</vt:lpstr>
      <vt:lpstr>Dictionary  - Group of values - Access by name</vt:lpstr>
      <vt:lpstr>Dictionary - continued</vt:lpstr>
      <vt:lpstr>F-string – easer print formatting</vt:lpstr>
      <vt:lpstr>F-string – continued</vt:lpstr>
      <vt:lpstr>F-string – continued</vt:lpstr>
      <vt:lpstr>F-string – continued</vt:lpstr>
      <vt:lpstr>F-string – continued</vt:lpstr>
      <vt:lpstr>Files Data that remains</vt:lpstr>
      <vt:lpstr>Files - continued</vt:lpstr>
      <vt:lpstr>Files - continued</vt:lpstr>
      <vt:lpstr>Files – continued – Creating</vt:lpstr>
      <vt:lpstr>Files – continued – Exercises</vt:lpstr>
      <vt:lpstr>Files – continued Notes - A Simple Data Base</vt:lpstr>
      <vt:lpstr>Notes - A Simple Data Base – Continued Details</vt:lpstr>
      <vt:lpstr>Notes - A Simple Data Base – Continued Details</vt:lpstr>
      <vt:lpstr>Notes - A Simple Data Base – Continued Iterations</vt:lpstr>
      <vt:lpstr>Future – Python as "Glue"</vt:lpstr>
      <vt:lpstr>Finding python.exe from IDLE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Introduction to Proramming Using Python</dc:title>
  <dc:creator>Charles Smith</dc:creator>
  <cp:lastModifiedBy>Charles Smith</cp:lastModifiedBy>
  <cp:revision>178</cp:revision>
  <dcterms:created xsi:type="dcterms:W3CDTF">2018-08-14T15:38:09Z</dcterms:created>
  <dcterms:modified xsi:type="dcterms:W3CDTF">2020-02-19T21:58:58Z</dcterms:modified>
</cp:coreProperties>
</file>