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75"/>
  </p:notesMasterIdLst>
  <p:handoutMasterIdLst>
    <p:handoutMasterId r:id="rId76"/>
  </p:handoutMasterIdLst>
  <p:sldIdLst>
    <p:sldId id="256" r:id="rId2"/>
    <p:sldId id="270" r:id="rId3"/>
    <p:sldId id="277" r:id="rId4"/>
    <p:sldId id="326" r:id="rId5"/>
    <p:sldId id="327" r:id="rId6"/>
    <p:sldId id="328" r:id="rId7"/>
    <p:sldId id="269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8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80" r:id="rId24"/>
    <p:sldId id="281" r:id="rId25"/>
    <p:sldId id="279" r:id="rId26"/>
    <p:sldId id="282" r:id="rId27"/>
    <p:sldId id="283" r:id="rId28"/>
    <p:sldId id="284" r:id="rId29"/>
    <p:sldId id="285" r:id="rId30"/>
    <p:sldId id="286" r:id="rId31"/>
    <p:sldId id="264" r:id="rId32"/>
    <p:sldId id="265" r:id="rId33"/>
    <p:sldId id="287" r:id="rId34"/>
    <p:sldId id="288" r:id="rId35"/>
    <p:sldId id="266" r:id="rId36"/>
    <p:sldId id="289" r:id="rId37"/>
    <p:sldId id="267" r:id="rId38"/>
    <p:sldId id="290" r:id="rId39"/>
    <p:sldId id="297" r:id="rId40"/>
    <p:sldId id="291" r:id="rId41"/>
    <p:sldId id="292" r:id="rId42"/>
    <p:sldId id="293" r:id="rId43"/>
    <p:sldId id="294" r:id="rId44"/>
    <p:sldId id="295" r:id="rId45"/>
    <p:sldId id="322" r:id="rId46"/>
    <p:sldId id="323" r:id="rId47"/>
    <p:sldId id="324" r:id="rId48"/>
    <p:sldId id="296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9" r:id="rId59"/>
    <p:sldId id="310" r:id="rId60"/>
    <p:sldId id="311" r:id="rId61"/>
    <p:sldId id="307" r:id="rId62"/>
    <p:sldId id="308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5" r:id="rId7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4686" autoAdjust="0"/>
  </p:normalViewPr>
  <p:slideViewPr>
    <p:cSldViewPr snapToGrid="0">
      <p:cViewPr varScale="1">
        <p:scale>
          <a:sx n="34" d="100"/>
          <a:sy n="34" d="100"/>
        </p:scale>
        <p:origin x="64" y="5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IDLE do for you?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792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file?</a:t>
            </a:r>
          </a:p>
          <a:p>
            <a:r>
              <a:rPr lang="en-US" dirty="0"/>
              <a:t> editing</a:t>
            </a:r>
          </a:p>
          <a:p>
            <a:r>
              <a:rPr lang="en-US" dirty="0"/>
              <a:t> location</a:t>
            </a:r>
          </a:p>
          <a:p>
            <a:endParaRPr lang="en-US" dirty="0"/>
          </a:p>
          <a:p>
            <a:r>
              <a:rPr lang="en-US" dirty="0"/>
              <a:t>What are the issues with a file?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901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the programming language do?</a:t>
            </a:r>
          </a:p>
          <a:p>
            <a:r>
              <a:rPr lang="en-US" dirty="0"/>
              <a:t>What should the programming language have?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027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loops?</a:t>
            </a:r>
          </a:p>
          <a:p>
            <a:r>
              <a:rPr lang="en-US" dirty="0"/>
              <a:t>What should a loop have /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476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issues?</a:t>
            </a:r>
          </a:p>
          <a:p>
            <a:r>
              <a:rPr lang="en-US" dirty="0"/>
              <a:t>What's the most difficult thing to achieve.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programs are there?  Could there be?</a:t>
            </a:r>
          </a:p>
          <a:p>
            <a:r>
              <a:rPr lang="en-US" dirty="0"/>
              <a:t>Calculators – financial, industrial</a:t>
            </a:r>
          </a:p>
          <a:p>
            <a:r>
              <a:rPr lang="en-US" dirty="0"/>
              <a:t>Games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8548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we be able to do with programs?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254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iteration?</a:t>
            </a:r>
          </a:p>
          <a:p>
            <a:r>
              <a:rPr lang="en-US" dirty="0"/>
              <a:t>Why iteration?</a:t>
            </a:r>
          </a:p>
          <a:p>
            <a:r>
              <a:rPr lang="en-US" dirty="0"/>
              <a:t>Any problems with iteration?</a:t>
            </a:r>
          </a:p>
          <a:p>
            <a:endParaRPr lang="en-US" dirty="0"/>
          </a:p>
          <a:p>
            <a:r>
              <a:rPr lang="en-US" dirty="0"/>
              <a:t>What's in a game?</a:t>
            </a:r>
          </a:p>
          <a:p>
            <a:r>
              <a:rPr lang="en-US" dirty="0"/>
              <a:t>  goals</a:t>
            </a:r>
          </a:p>
          <a:p>
            <a:r>
              <a:rPr lang="en-US" dirty="0"/>
              <a:t>  interaction</a:t>
            </a:r>
          </a:p>
          <a:p>
            <a:r>
              <a:rPr lang="en-US" dirty="0"/>
              <a:t>    input</a:t>
            </a:r>
          </a:p>
          <a:p>
            <a:r>
              <a:rPr lang="en-US" dirty="0"/>
              <a:t>    output</a:t>
            </a:r>
          </a:p>
          <a:p>
            <a:r>
              <a:rPr lang="en-US" dirty="0"/>
              <a:t>  beginning, middle, end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657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79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get from doing this iteration?</a:t>
            </a:r>
          </a:p>
          <a:p>
            <a:r>
              <a:rPr lang="en-US" dirty="0"/>
              <a:t>  learning</a:t>
            </a:r>
          </a:p>
          <a:p>
            <a:r>
              <a:rPr lang="en-US" dirty="0"/>
              <a:t>  testing</a:t>
            </a:r>
          </a:p>
          <a:p>
            <a:r>
              <a:rPr lang="en-US" dirty="0"/>
              <a:t>  early fun?</a:t>
            </a:r>
          </a:p>
          <a:p>
            <a:r>
              <a:rPr lang="en-US" dirty="0"/>
              <a:t>What does it cost us?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29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use </a:t>
            </a:r>
            <a:r>
              <a:rPr lang="en-US" b="1" dirty="0"/>
              <a:t>File</a:t>
            </a:r>
            <a:r>
              <a:rPr lang="en-US" b="1" dirty="0">
                <a:sym typeface="Wingdings" panose="05000000000000000000" pitchFamily="2" charset="2"/>
              </a:rPr>
              <a:t>Save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As  (</a:t>
            </a:r>
            <a:r>
              <a:rPr lang="en-US" dirty="0">
                <a:sym typeface="Wingdings" panose="05000000000000000000" pitchFamily="2" charset="2"/>
              </a:rPr>
              <a:t>"second.py") BEFORE any changes or additions?</a:t>
            </a:r>
          </a:p>
          <a:p>
            <a:endParaRPr lang="en-US" dirty="0"/>
          </a:p>
          <a:p>
            <a:r>
              <a:rPr lang="en-US" dirty="0"/>
              <a:t>HINT: What happens if, after one does a lot of additions, one does File</a:t>
            </a:r>
            <a:r>
              <a:rPr lang="en-US" dirty="0">
                <a:sym typeface="Wingdings" panose="05000000000000000000" pitchFamily="2" charset="2"/>
              </a:rPr>
              <a:t>Save ?</a:t>
            </a:r>
          </a:p>
          <a:p>
            <a:r>
              <a:rPr lang="en-US" dirty="0">
                <a:sym typeface="Wingdings" panose="05000000000000000000" pitchFamily="2" charset="2"/>
              </a:rPr>
              <a:t>What happens to the original "first.py" file contents?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3225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is(are) the simplest idea(s)</a:t>
            </a:r>
          </a:p>
          <a:p>
            <a:r>
              <a:rPr lang="en-US" dirty="0"/>
              <a:t>Before anything else what does the program do?</a:t>
            </a:r>
          </a:p>
          <a:p>
            <a:r>
              <a:rPr lang="en-US" dirty="0"/>
              <a:t>What's the next?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3219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variables?</a:t>
            </a:r>
          </a:p>
          <a:p>
            <a:r>
              <a:rPr lang="en-US" dirty="0"/>
              <a:t>What are the issues with variables?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8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any place that has parentheses allows multi-line / indentation free formatting. Examples: arithmetic (….), print(….), and other functions.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9591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 we find examples?</a:t>
            </a:r>
          </a:p>
          <a:p>
            <a:r>
              <a:rPr lang="en-US" dirty="0"/>
              <a:t>   Internet</a:t>
            </a:r>
          </a:p>
          <a:p>
            <a:r>
              <a:rPr lang="en-US" dirty="0"/>
              <a:t>   Documentation</a:t>
            </a:r>
          </a:p>
          <a:p>
            <a:r>
              <a:rPr lang="en-US" dirty="0"/>
              <a:t>   Tutorials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9670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599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795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8760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Function Calling / Invocation</a:t>
            </a:r>
          </a:p>
          <a:p>
            <a:r>
              <a:rPr lang="en-US" dirty="0"/>
              <a:t>How do we call the function?</a:t>
            </a:r>
          </a:p>
          <a:p>
            <a:r>
              <a:rPr lang="en-US" dirty="0"/>
              <a:t>Called with the function name</a:t>
            </a:r>
          </a:p>
          <a:p>
            <a:r>
              <a:rPr lang="en-US" dirty="0"/>
              <a:t>Including parenthesized list of values</a:t>
            </a:r>
          </a:p>
          <a:p>
            <a:r>
              <a:rPr lang="en-US" dirty="0"/>
              <a:t>The values are passed to the function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7272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Missing or misplaced function arguments are a big problem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999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should the computer do for you?</a:t>
            </a:r>
          </a:p>
          <a:p>
            <a:r>
              <a:rPr lang="en-US" dirty="0"/>
              <a:t>What should the programming language (Python) do?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4336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using None vs explicit value?</a:t>
            </a:r>
          </a:p>
          <a:p>
            <a:r>
              <a:rPr lang="en-US" dirty="0"/>
              <a:t>None is used to definitely indicate no value was supplied.</a:t>
            </a:r>
          </a:p>
          <a:p>
            <a:r>
              <a:rPr lang="en-US" dirty="0"/>
              <a:t>In this case – the call was made without the keyword parameter.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088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dictionary?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766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082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8507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print adds a newline at the end by default.</a:t>
            </a:r>
          </a:p>
          <a:p>
            <a:r>
              <a:rPr lang="en-US" dirty="0"/>
              <a:t>To avoid this, use the end="" parameter to replace the default newline with "".</a:t>
            </a:r>
          </a:p>
          <a:p>
            <a:r>
              <a:rPr lang="en-US" dirty="0"/>
              <a:t>e.g.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141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a car do for you?</a:t>
            </a:r>
          </a:p>
          <a:p>
            <a:r>
              <a:rPr lang="en-US" dirty="0"/>
              <a:t>What does a car do that you don't really need / want?</a:t>
            </a:r>
          </a:p>
          <a:p>
            <a:r>
              <a:rPr lang="en-US" dirty="0"/>
              <a:t>What is the most difficult thing about using a new car?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2733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modes "r" –read, "w" – write, "a" - append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72745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the benefits of save / modify approach?</a:t>
            </a:r>
          </a:p>
          <a:p>
            <a:r>
              <a:rPr lang="en-US" dirty="0"/>
              <a:t>What are the pitfalls?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7917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793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6592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9779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119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14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What's difficult about using recipes, maps, instructions?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018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makes programming easy/easier than work in the "physical" workplace?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849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not so easy in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21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from a programming tool / helper?</a:t>
            </a:r>
          </a:p>
          <a:p>
            <a:r>
              <a:rPr lang="en-US" dirty="0"/>
              <a:t>IDLE can provide the environment for us to directly use Python to do things.</a:t>
            </a:r>
          </a:p>
          <a:p>
            <a:r>
              <a:rPr lang="en-US" dirty="0"/>
              <a:t>What's necessary?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467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problems have you with a new computer?</a:t>
            </a:r>
          </a:p>
          <a:p>
            <a:r>
              <a:rPr lang="en-US" dirty="0"/>
              <a:t>What problems have you had in getting a new program for you computer?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1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thon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Introduction to Programming </a:t>
            </a:r>
            <a:r>
              <a:rPr lang="en-US" sz="4000" dirty="0"/>
              <a:t>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32F5B-24B3-49EA-B8F3-8979F8D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FAD7-6B06-4A90-832C-C317A0E24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3600" dirty="0"/>
              <a:t>Build once – use many times</a:t>
            </a:r>
          </a:p>
          <a:p>
            <a:pPr lvl="2"/>
            <a:r>
              <a:rPr lang="en-US" sz="3600" dirty="0"/>
              <a:t>Builder and user(s) often different</a:t>
            </a:r>
          </a:p>
          <a:p>
            <a:pPr lvl="2"/>
            <a:r>
              <a:rPr lang="en-US" sz="3600" dirty="0"/>
              <a:t>Building errors show up many times</a:t>
            </a:r>
          </a:p>
          <a:p>
            <a:pPr lvl="2"/>
            <a:r>
              <a:rPr lang="en-US" sz="3600" dirty="0"/>
              <a:t>Mistakes don't always show up immediately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BB44D-8BF8-4185-A4D5-AE23D307B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85BB1-275F-43A5-9BF7-CE6360AB5A88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5CA5-5E10-4C92-BCC8-27C351CC4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90A41A-BD5C-4158-B7BD-624701C8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230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83314-4115-4B31-B8BF-2535E6D3D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so like Computer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D425-4B72-4FE5-B557-8FA06461F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/>
              <a:t>Physical materials</a:t>
            </a:r>
          </a:p>
          <a:p>
            <a:pPr lvl="2"/>
            <a:r>
              <a:rPr lang="en-US" sz="3600" dirty="0"/>
              <a:t>Hard to copy</a:t>
            </a:r>
          </a:p>
          <a:p>
            <a:pPr lvl="2"/>
            <a:r>
              <a:rPr lang="en-US" sz="3600" dirty="0"/>
              <a:t>Hard to manipulate</a:t>
            </a:r>
          </a:p>
          <a:p>
            <a:pPr lvl="2"/>
            <a:r>
              <a:rPr lang="en-US" sz="3600" dirty="0"/>
              <a:t>Easy to see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9C9-4B24-4529-9EFD-E2B01B0C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B599-A674-4519-B052-D1B8BD372E2B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531CE-A796-4B44-A553-EBBCDE66F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EC8B15F-F985-4740-B3CE-18744FEC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82495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2256-9C7A-41DB-AA96-B0B30A32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Easy – </a:t>
            </a:r>
            <a:r>
              <a:rPr lang="en-US" sz="2800" dirty="0"/>
              <a:t>No so physical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53B90-88CF-4187-9FA4-465B51080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1"/>
            <a:r>
              <a:rPr lang="en-US" sz="3600" dirty="0"/>
              <a:t>Creation / copying / moving is a snap</a:t>
            </a:r>
          </a:p>
          <a:p>
            <a:pPr lvl="1"/>
            <a:r>
              <a:rPr lang="en-US" sz="3600" dirty="0"/>
              <a:t>Don't wear out</a:t>
            </a:r>
          </a:p>
          <a:p>
            <a:pPr lvl="1"/>
            <a:r>
              <a:rPr lang="en-US" sz="3600" dirty="0"/>
              <a:t>Change easy</a:t>
            </a:r>
          </a:p>
          <a:p>
            <a:pPr lvl="1"/>
            <a:r>
              <a:rPr lang="en-US" sz="3600" dirty="0"/>
              <a:t>Work on new, while using old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12721-B3FF-47A3-AC7A-E41E139D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211EE-8515-4F77-8770-45D4239539AF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9E86CE-C8D8-489F-9968-671FF800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4E9E0D-F7FC-4C7E-9C9E-E5FAD922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52602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4A5E0-0A11-4B04-AE87-BCC201BE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Not Easy – </a:t>
            </a:r>
            <a:r>
              <a:rPr lang="en-US" sz="2800" dirty="0"/>
              <a:t>because No so physical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FB20D-DC17-4635-B45F-E3F0F86C6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600" dirty="0"/>
              <a:t>Can't "see" it</a:t>
            </a:r>
          </a:p>
          <a:p>
            <a:pPr lvl="0"/>
            <a:r>
              <a:rPr lang="en-US" sz="3600" dirty="0"/>
              <a:t>Everything connected – unexpected consequences</a:t>
            </a:r>
          </a:p>
          <a:p>
            <a:r>
              <a:rPr lang="en-US" sz="3600" dirty="0"/>
              <a:t>Not easy to tell how close to done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BDC9-0814-4AA6-9895-50902B68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720D-B69F-4A94-83B7-6D73A5F7EAD8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09FD-6FF8-43F9-9B99-DE4E9ED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FEC4169-6935-4699-B53D-ED94C7AD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708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B21E-EE1A-4809-9EF6-5E1A5EFE7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Sandbox – python’s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DFD97-3043-4C54-AD5C-42FC960CC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u="sng" dirty="0">
                <a:hlinkClick r:id="rId3"/>
              </a:rPr>
              <a:t>https://www.python.org</a:t>
            </a:r>
            <a:endParaRPr lang="en-US" sz="3600" u="sng" dirty="0"/>
          </a:p>
          <a:p>
            <a:r>
              <a:rPr lang="en-US" sz="3600" u="sng" dirty="0"/>
              <a:t>Download latest python 3.7.0</a:t>
            </a:r>
          </a:p>
          <a:p>
            <a:r>
              <a:rPr lang="en-US" sz="3600" u="sng" dirty="0"/>
              <a:t>Python shell</a:t>
            </a:r>
          </a:p>
          <a:p>
            <a:r>
              <a:rPr lang="en-US" sz="3600" u="sng" dirty="0"/>
              <a:t>Documentation</a:t>
            </a:r>
          </a:p>
          <a:p>
            <a:r>
              <a:rPr lang="en-US" sz="3600" u="sng" dirty="0"/>
              <a:t>IDE  - editor,  execution, debugger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8811-5B0B-4462-BD84-DB7B9952D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46F6-6C75-4763-9558-54409B34418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F9937-EC83-4F6A-BEF3-AD50B351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D86448-C140-4AF5-9F65-1A2948FE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697199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F725-DB63-4B0D-8E36-BE3FE261C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1126"/>
          </a:xfrm>
        </p:spPr>
        <p:txBody>
          <a:bodyPr>
            <a:normAutofit/>
          </a:bodyPr>
          <a:lstStyle/>
          <a:p>
            <a:r>
              <a:rPr lang="en-US" sz="2800" dirty="0"/>
              <a:t>IDLE – Lots of Nice STUFF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4E331B-21A7-4BE4-A9C4-6423BB652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261" y="411480"/>
            <a:ext cx="10110150" cy="626364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F21259-F5E8-453A-B9C4-8723CCEC5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29F67-18C0-49B7-9343-C3C894FFD514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4925B-31DB-4DB4-ABCB-0AE1628BB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41A589B-D057-4FB0-B8BB-6444632D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184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AF690-A4BD-41CB-90C7-75288AC45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4777E-B27F-4199-870A-267C0036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hlinkClick r:id="rId3"/>
              </a:rPr>
              <a:t>www.python.org</a:t>
            </a:r>
            <a:endParaRPr lang="en-US" sz="3600" dirty="0"/>
          </a:p>
          <a:p>
            <a:r>
              <a:rPr lang="en-US" sz="3600" dirty="0"/>
              <a:t>Instructions: pythonorg.docx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C9F44-B7CB-45B9-B06F-8260098A5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3EF3B-E33C-44A1-85D1-A7AED0986DFB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7B4E-7496-4BA5-90FF-BA5CA3A0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A961172-3B36-44A6-A69E-140B7CED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21738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9412-0CA2-4432-A1E3-A01D790E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890F-F6AE-4E31-99FE-91D667B9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Look around – Help </a:t>
            </a:r>
            <a:r>
              <a:rPr lang="en-US" sz="3600" dirty="0">
                <a:sym typeface="Wingdings" panose="05000000000000000000" pitchFamily="2" charset="2"/>
              </a:rPr>
              <a:t> Python Docs</a:t>
            </a:r>
            <a:endParaRPr lang="en-US" sz="3600" dirty="0"/>
          </a:p>
          <a:p>
            <a:r>
              <a:rPr lang="en-US" sz="3600" dirty="0"/>
              <a:t>Play with shell 2 + 2, PRESS </a:t>
            </a:r>
            <a:r>
              <a:rPr lang="en-US" sz="3600" b="1" dirty="0"/>
              <a:t>ENTER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88710-6FE6-46E3-AD4A-CC203EB5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F5192-D767-427B-98A2-49ACBB0A8FB2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E0BC-F79B-4844-861B-78951A7CD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B6A0B9-3D72-4F7F-989C-6FF19CA9D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4167378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IDLE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 File </a:t>
            </a:r>
            <a:r>
              <a:rPr lang="en-US" sz="3600" dirty="0">
                <a:sym typeface="Wingdings" panose="05000000000000000000" pitchFamily="2" charset="2"/>
              </a:rPr>
              <a:t> New File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… add text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Save</a:t>
            </a:r>
          </a:p>
          <a:p>
            <a:pPr lvl="2"/>
            <a:r>
              <a:rPr lang="en-US" sz="3600" dirty="0">
                <a:sym typeface="Wingdings" panose="05000000000000000000" pitchFamily="2" charset="2"/>
              </a:rPr>
              <a:t>Maybe in folder “classwork” ???</a:t>
            </a:r>
            <a:endParaRPr lang="en-US" sz="3600" dirty="0"/>
          </a:p>
          <a:p>
            <a:pPr lvl="1"/>
            <a:r>
              <a:rPr lang="en-US" sz="3600" dirty="0"/>
              <a:t>Reuse - File </a:t>
            </a:r>
            <a:r>
              <a:rPr lang="en-US" sz="3600" dirty="0">
                <a:sym typeface="Wingdings" panose="05000000000000000000" pitchFamily="2" charset="2"/>
              </a:rPr>
              <a:t> Save As… 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152297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0E7B-6F90-467F-9BB7-0FB564B8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18550-1D20-413F-B5BB-ADB013297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Create file</a:t>
            </a:r>
          </a:p>
          <a:p>
            <a:pPr lvl="1"/>
            <a:r>
              <a:rPr lang="en-US" sz="3600" dirty="0"/>
              <a:t>File </a:t>
            </a:r>
            <a:r>
              <a:rPr lang="en-US" sz="3600" dirty="0">
                <a:sym typeface="Wingdings" panose="05000000000000000000" pitchFamily="2" charset="2"/>
              </a:rPr>
              <a:t> New File  + File  Save As…</a:t>
            </a:r>
          </a:p>
          <a:p>
            <a:pPr lvl="1"/>
            <a:r>
              <a:rPr lang="en-US" sz="3600" dirty="0">
                <a:sym typeface="Wingdings" panose="05000000000000000000" pitchFamily="2" charset="2"/>
              </a:rPr>
              <a:t>File  Recent Files + File  Save As…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661C9-50C3-4FF1-9D5C-FB01093FF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781D-F242-4EC9-85F5-CDC090A7B613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E15D3-9AED-4A57-8C1F-6B26E19F6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AF15779-EB85-43E8-9BB3-235D2D13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09382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Programming to non-programmers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Enable and energize new programmers</a:t>
            </a:r>
          </a:p>
          <a:p>
            <a:r>
              <a:rPr lang="en-US" sz="3600" dirty="0"/>
              <a:t>Learning by doing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ABB6B-3D77-4B05-A77D-BA74D38A8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sym typeface="Wingdings" panose="05000000000000000000" pitchFamily="2" charset="2"/>
              </a:rPr>
              <a:t>Write simple program: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print("Hello World!")</a:t>
            </a:r>
          </a:p>
          <a:p>
            <a:pPr marL="45720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print("My name is Ray.")</a:t>
            </a:r>
          </a:p>
          <a:p>
            <a:r>
              <a:rPr lang="en-US" sz="3600" dirty="0">
                <a:sym typeface="Wingdings" panose="05000000000000000000" pitchFamily="2" charset="2"/>
              </a:rPr>
              <a:t>Save file – File  Save</a:t>
            </a:r>
          </a:p>
          <a:p>
            <a:r>
              <a:rPr lang="en-US" sz="3600" dirty="0">
                <a:sym typeface="Wingdings" panose="05000000000000000000" pitchFamily="2" charset="2"/>
              </a:rPr>
              <a:t>Run program – Run  Run Module</a:t>
            </a:r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372A4-9C04-42FF-9C8D-4F824A11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484C-F54E-4BD7-8682-9BD806A67B98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D6299-8E7F-4C90-9FC1-53CFA029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A8A3507-D8F1-4A66-B4D0-EBFF64367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86208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154EE-A8ED-43B9-97C0-BB3BD31C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 -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5A3D1-B4D9-4A09-933B-624CA3C5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45" y="1504950"/>
            <a:ext cx="10544175" cy="474345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0BF45E-DD2C-4A76-B815-6F9AD72D3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285D0-22A3-4855-9FC4-9DA73FCA7A74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AAC74-FBE4-4345-A2BD-C106C386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5BC1-0F8A-4761-9672-0F92413B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739564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Minimum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>
            <a:normAutofit fontScale="47500" lnSpcReduction="20000"/>
          </a:bodyPr>
          <a:lstStyle/>
          <a:p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Comment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– Just say it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"#" to the end of line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# Not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 but what is </a:t>
            </a:r>
            <a:r>
              <a:rPr lang="en-US" sz="5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wanted</a:t>
            </a:r>
            <a:endParaRPr lang="en-US" sz="5800" b="1" dirty="0"/>
          </a:p>
          <a:p>
            <a:r>
              <a:rPr lang="en-US" sz="5800" dirty="0"/>
              <a:t>""" Doc Strings – Multiple lines """</a:t>
            </a:r>
          </a:p>
          <a:p>
            <a:pPr marL="800100" lvl="2" indent="0" hangingPunc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Good to start and end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on empty lines</a:t>
            </a:r>
          </a:p>
          <a:p>
            <a:pPr marL="800100" lvl="2" indent="0">
              <a:buNone/>
            </a:pPr>
            <a:r>
              <a:rPr lang="en-US" sz="5800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CC872-3DB3-4901-84DA-E0D7EF12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8FD1-A93D-4EFC-ADEA-DCE8D23BE85D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EF533-79B8-4FA2-A44C-C925A0B0F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71FDD6-625C-47A7-83B2-2281B978F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5546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Arithmetic almost like algebra class : </a:t>
            </a:r>
            <a:r>
              <a:rPr lang="en-US" sz="3600" b="1" dirty="0"/>
              <a:t>+</a:t>
            </a:r>
            <a:r>
              <a:rPr lang="en-US" sz="3600" dirty="0"/>
              <a:t>,</a:t>
            </a:r>
            <a:r>
              <a:rPr lang="en-US" sz="3600" b="1" dirty="0"/>
              <a:t>-</a:t>
            </a:r>
            <a:r>
              <a:rPr lang="en-US" sz="3600" dirty="0"/>
              <a:t>,</a:t>
            </a:r>
            <a:r>
              <a:rPr lang="en-US" sz="3600" b="1" dirty="0"/>
              <a:t>*</a:t>
            </a:r>
            <a:r>
              <a:rPr lang="en-US" sz="3600" dirty="0"/>
              <a:t>, </a:t>
            </a:r>
            <a:r>
              <a:rPr lang="en-US" sz="3600" b="1" dirty="0"/>
              <a:t>&gt;</a:t>
            </a:r>
            <a:r>
              <a:rPr lang="en-US" sz="3600" dirty="0"/>
              <a:t>, </a:t>
            </a:r>
            <a:r>
              <a:rPr lang="en-US" sz="3600" b="1" dirty="0"/>
              <a:t>&gt;=</a:t>
            </a:r>
            <a:r>
              <a:rPr lang="en-US" sz="3600" dirty="0"/>
              <a:t>, </a:t>
            </a:r>
            <a:r>
              <a:rPr lang="en-US" sz="3600" b="1" dirty="0"/>
              <a:t>==</a:t>
            </a:r>
          </a:p>
          <a:p>
            <a:r>
              <a:rPr lang="en-US" sz="3600" dirty="0"/>
              <a:t>BUT single “</a:t>
            </a:r>
            <a:r>
              <a:rPr lang="en-US" sz="3600" b="1" dirty="0"/>
              <a:t>=</a:t>
            </a:r>
            <a:r>
              <a:rPr lang="en-US" sz="3600" dirty="0"/>
              <a:t>” is for assignment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max_value = 20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  <a:p>
            <a:pPr marL="85725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 = pr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(1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rate)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years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DEF3C-1565-472F-9B72-75D3C3C8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94EF9-6E48-4BE5-9FFB-0B54D3D03D55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324D-1763-4B4E-BB3F-99C664772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D4E3B63-4850-407B-8E3C-9B765FA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57295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print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Prints one or more values</a:t>
            </a:r>
          </a:p>
          <a:p>
            <a:r>
              <a:rPr lang="en-US" sz="3600" dirty="0"/>
              <a:t>Separate values by commas </a:t>
            </a:r>
            <a:r>
              <a:rPr lang="en-US" sz="3600" b="1" dirty="0"/>
              <a:t>(,)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800100" lvl="2" indent="0">
              <a:buNone/>
            </a:pPr>
            <a:r>
              <a:rPr lang="en-US" sz="360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value: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10)</a:t>
            </a:r>
          </a:p>
          <a:p>
            <a:pPr marL="800100" lvl="2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Maximum: </a:t>
            </a:r>
            <a:r>
              <a:rPr lang="en-US" sz="3600" dirty="0"/>
              <a:t>"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max)</a:t>
            </a:r>
          </a:p>
          <a:p>
            <a:pPr marL="800100" lvl="2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79690-DF9C-44F2-AAFD-69F1D2CB6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0AC0F-142E-4BD1-B5DE-2C1EB2FC1D0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4C5F0-A903-424D-A084-4C8ECAB89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2335E0-F1D9-451C-AF8F-4212031B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5988199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“if”   </a:t>
            </a:r>
            <a:r>
              <a:rPr lang="en-US" sz="36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600" i="1" dirty="0"/>
              <a:t>One or more indented lines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 value &gt; max_value: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print("value", value, " is big")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print("Try less than", max_value)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7335C-B87B-43F2-9E3E-7CFEA5F99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DCA66-61A3-46A5-A102-0557E69789BF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8AEB3-DDF5-4B15-9DBB-7D7773243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2DD50D-EAB2-4209-ACD4-EEF4B6AC3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331115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- </a:t>
            </a:r>
            <a:r>
              <a:rPr lang="en-US" i="1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“while”   </a:t>
            </a:r>
            <a:r>
              <a:rPr lang="en-US" sz="2800" i="1" dirty="0"/>
              <a:t>condition</a:t>
            </a:r>
            <a:r>
              <a:rPr lang="en-US" sz="3600" dirty="0"/>
              <a:t>   “:”</a:t>
            </a:r>
          </a:p>
          <a:p>
            <a:pPr marL="800100" lvl="2" indent="0">
              <a:buNone/>
            </a:pPr>
            <a:r>
              <a:rPr lang="en-US" sz="3200" i="1" dirty="0"/>
              <a:t>One or more statements indented</a:t>
            </a:r>
          </a:p>
          <a:p>
            <a:pPr marL="800100" lvl="2" indent="0">
              <a:buNone/>
            </a:pPr>
            <a:r>
              <a:rPr lang="en-US" sz="3200" i="1" dirty="0"/>
              <a:t>to the </a:t>
            </a:r>
            <a:r>
              <a:rPr lang="en-US" sz="3200" b="1" i="1" dirty="0"/>
              <a:t>SAME</a:t>
            </a:r>
            <a:r>
              <a:rPr lang="en-US" sz="3200" i="1" dirty="0"/>
              <a:t> indentation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value &lt; max_value: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", value, " is OK")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value = value + 10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print("value is now", value)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8DDDE-9884-4813-8B10-09CDA743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9525-5BAF-4C08-8086-C4599FF3B825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99A1-C978-41C7-B81D-4759C0491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003FCC3-AEC8-448E-AC87-0B52012CE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195378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Exercise: “Times Tables”</a:t>
            </a:r>
            <a:br>
              <a:rPr lang="en-US" i="1" dirty="0"/>
            </a:br>
            <a:r>
              <a:rPr lang="en-US" i="1" dirty="0"/>
              <a:t> for 13 – 1x13, 2x13, …,13x13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Create new file named “timestable.py”</a:t>
            </a:r>
          </a:p>
          <a:p>
            <a:r>
              <a:rPr lang="en-US" sz="3600" b="1" dirty="0"/>
              <a:t>Setup:</a:t>
            </a:r>
            <a:r>
              <a:rPr lang="en-US" sz="3600" dirty="0"/>
              <a:t> name and set variables – </a:t>
            </a:r>
            <a:r>
              <a:rPr lang="en-US" sz="3600" dirty="0" err="1"/>
              <a:t>nval</a:t>
            </a:r>
            <a:r>
              <a:rPr lang="en-US" sz="3600" dirty="0"/>
              <a:t> = 13  </a:t>
            </a:r>
            <a:r>
              <a:rPr lang="en-US" sz="3600" i="1" dirty="0"/>
              <a:t>first </a:t>
            </a:r>
            <a:r>
              <a:rPr lang="en-US" sz="3600" dirty="0"/>
              <a:t>=1  </a:t>
            </a:r>
            <a:r>
              <a:rPr lang="en-US" sz="3600" i="1" dirty="0"/>
              <a:t>last </a:t>
            </a:r>
            <a:r>
              <a:rPr lang="en-US" sz="3600" dirty="0"/>
              <a:t>= </a:t>
            </a:r>
            <a:r>
              <a:rPr lang="en-US" sz="3600" dirty="0" err="1"/>
              <a:t>nval</a:t>
            </a:r>
            <a:r>
              <a:rPr lang="en-US" sz="3600" dirty="0"/>
              <a:t>  n = first</a:t>
            </a:r>
          </a:p>
          <a:p>
            <a:r>
              <a:rPr lang="en-US" sz="3600" b="1" dirty="0"/>
              <a:t>Loop:</a:t>
            </a:r>
            <a:r>
              <a:rPr lang="en-US" sz="3600" dirty="0"/>
              <a:t> while n &lt;= last:</a:t>
            </a:r>
          </a:p>
          <a:p>
            <a:r>
              <a:rPr lang="en-US" sz="3600" dirty="0"/>
              <a:t>print(n,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x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nval,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600" dirty="0"/>
              <a:t>, n * nval)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A231-33CE-47D4-8561-109F0D6C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C6EE5-B007-4D07-A9FC-11DA22A33901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2C61-B34E-41F8-B64C-87931CD78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805A848-BC12-4513-B4D7-B0A0BC8E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65331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2A21F-6AC4-4BE4-9E4C-55969925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Language – </a:t>
            </a:r>
            <a:r>
              <a:rPr lang="en-US" i="1" dirty="0"/>
              <a:t>input function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925D5-23EB-4998-95B1-81DE6DF04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Get user input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input()</a:t>
            </a:r>
          </a:p>
          <a:p>
            <a:pPr marL="457200" indent="-457200"/>
            <a:r>
              <a:rPr lang="en-US" sz="3600" dirty="0"/>
              <a:t>Prompt user first</a:t>
            </a:r>
          </a:p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inp = input(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Please enter: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indent="-457200"/>
            <a:r>
              <a:rPr lang="en-US" sz="3600" dirty="0"/>
              <a:t>Convert to Integer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nval = int(inp)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220DBF-FBF4-4FEE-8F39-7076A39C2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CD480-3A8F-444C-A8A1-679DB6256CDA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80357D-3DF3-4D9A-B5E2-B9886A53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0C2532-389C-4864-823B-205A74C1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838130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Exercise: “Times Tables” – with user giving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Use “timestable.py” as start</a:t>
            </a:r>
          </a:p>
          <a:p>
            <a:r>
              <a:rPr lang="en-US" sz="3600" dirty="0"/>
              <a:t>New file name = “timestableN.py” </a:t>
            </a:r>
          </a:p>
          <a:p>
            <a:r>
              <a:rPr lang="en-US" sz="3600" dirty="0"/>
              <a:t>Replace “13” with variable “nval”</a:t>
            </a:r>
          </a:p>
          <a:p>
            <a:r>
              <a:rPr lang="en-US" sz="3600" dirty="0"/>
              <a:t>Use inp = input("Enter mult:")</a:t>
            </a:r>
          </a:p>
          <a:p>
            <a:r>
              <a:rPr lang="en-US" sz="3600" dirty="0"/>
              <a:t>Use nval = int(inp)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C156-F091-4BF8-A206-FEF2DA59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4896-4E76-4725-819F-2F7F56C58940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44CB-6B06-4EFD-AD6E-279D49E3D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FAC321-1089-4769-BD69-2C10C9F1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56257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- Games for very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00053-B36E-4E25-BF3E-C1F0F5E4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Exercise for LATER: “Times Tables” – Full table from 1x1 to NxN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25ADA-A4CD-40B9-8F61-E0365B4A3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r>
              <a:rPr lang="en-US" sz="3600" dirty="0"/>
              <a:t>timestableN.py </a:t>
            </a:r>
            <a:r>
              <a:rPr lang="en-US" sz="3600" dirty="0">
                <a:sym typeface="Wingdings" panose="05000000000000000000" pitchFamily="2" charset="2"/>
              </a:rPr>
              <a:t> </a:t>
            </a:r>
            <a:r>
              <a:rPr lang="en-US" sz="3600" dirty="0"/>
              <a:t>timestableNbyN.py</a:t>
            </a:r>
          </a:p>
          <a:p>
            <a:r>
              <a:rPr lang="en-US" sz="3600" dirty="0"/>
              <a:t>How to do it by hand?</a:t>
            </a:r>
          </a:p>
          <a:p>
            <a:r>
              <a:rPr lang="en-US" sz="3600" dirty="0"/>
              <a:t>How many loops?</a:t>
            </a:r>
          </a:p>
          <a:p>
            <a:r>
              <a:rPr lang="en-US" sz="3600" dirty="0"/>
              <a:t>What are the variables?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F479B-CFCD-48B3-8C87-D129D4C2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6798-1E58-4B1A-A07F-5925B5A19426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C0661-9AB4-434D-9E56-52D0B8E8C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06B3135-3B1E-4174-89BD-D10F6230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7613470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7258-A74C-4229-8E9E-31CCE70A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 We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108FC-6A2B-4B26-ACCA-618AD3B6C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900" dirty="0"/>
              <a:t>I’m thinking of a number …</a:t>
            </a:r>
          </a:p>
          <a:p>
            <a:pPr lvl="2"/>
            <a:r>
              <a:rPr lang="en-US" sz="3900" dirty="0"/>
              <a:t>Simplification - Helps the user</a:t>
            </a:r>
          </a:p>
          <a:p>
            <a:pPr lvl="2"/>
            <a:r>
              <a:rPr lang="en-US" sz="3900" dirty="0"/>
              <a:t>Get guess - tell if greater, less, equal</a:t>
            </a:r>
          </a:p>
          <a:p>
            <a:pPr lvl="2"/>
            <a:r>
              <a:rPr lang="en-US" sz="3900" dirty="0"/>
              <a:t>Iteration - learn along the way</a:t>
            </a:r>
          </a:p>
          <a:p>
            <a:pPr lvl="2"/>
            <a:endParaRPr lang="en-US" sz="39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EE89-95B3-4588-B685-9E4E7B24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9A31-B982-4DAD-8F8D-6FACB88C79AA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C28AB-710A-449A-A830-821C7B006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21DF7FF-5256-4D09-9713-2223F08C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106529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B0D4-DE04-448F-BC0A-83C6A3485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35467"/>
            <a:ext cx="9905998" cy="550333"/>
          </a:xfrm>
        </p:spPr>
        <p:txBody>
          <a:bodyPr>
            <a:normAutofit fontScale="90000"/>
          </a:bodyPr>
          <a:lstStyle/>
          <a:p>
            <a:r>
              <a:rPr lang="en-US" dirty="0"/>
              <a:t>Here’s the goal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3C98C0-BD4E-41B9-85A1-4B56EB4D2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0060" y="685800"/>
            <a:ext cx="11418570" cy="5720687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13BF72-B827-4F00-BF81-005BD03E2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62273-5966-4B9D-83DB-14F68B7746FA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0C101B-CD14-480D-A837-231668D3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DE371C-8ED9-4708-ABE7-62A29170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244316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Create new file named “first.py”</a:t>
            </a:r>
          </a:p>
          <a:p>
            <a:r>
              <a:rPr lang="en-US" sz="3600" dirty="0"/>
              <a:t>Do the smallest part</a:t>
            </a:r>
          </a:p>
          <a:p>
            <a:pPr lvl="1"/>
            <a:r>
              <a:rPr lang="en-US" sz="3400" dirty="0"/>
              <a:t>Loop, asking number</a:t>
            </a:r>
          </a:p>
          <a:p>
            <a:pPr lvl="1"/>
            <a:r>
              <a:rPr lang="en-US" sz="3400" dirty="0"/>
              <a:t>Print number entered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6340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BAC1E-A6A3-4BF6-948C-FEE50D530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Game – Iteration 1 -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9E3F-EB58-4F3C-B3AD-96A099509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Place comments describing task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What variables?</a:t>
            </a:r>
          </a:p>
          <a:p>
            <a:pPr lvl="1"/>
            <a:r>
              <a:rPr lang="en-US" sz="3400" dirty="0">
                <a:latin typeface="+mj-lt"/>
                <a:cs typeface="Courier New" panose="02070309020205020404" pitchFamily="49" charset="0"/>
              </a:rPr>
              <a:t>Use  string = input("…")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3DA22-3C43-4E37-888B-097D431A1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83B32-0C4F-40B1-A198-11765B0C1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ECE10-1564-4052-B03D-51DF83B4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089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E09C7-F731-4614-B275-F460BC9D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First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3904B-0EB9-4A58-85A9-47D961AFAD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1616" y="1552258"/>
            <a:ext cx="5316234" cy="35417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4FB9E1-AC1B-41A1-88E0-D6B4C531C4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812" y="1209675"/>
            <a:ext cx="8486775" cy="546735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77E999-338B-410B-B115-DBC67922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F3936-AFA8-453C-AA83-20BED14AE09C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FFF52-CAD4-4FC1-A501-5690BF62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6BBAA-F311-4F1A-B091-0F013F5CE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959751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FFC47-EDB3-472D-82D6-6ACE1968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Iteration – A bit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A6BCE-5899-4869-A3D1-A36BF5DDB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/>
              <a:t>Set target value</a:t>
            </a:r>
          </a:p>
          <a:p>
            <a:r>
              <a:rPr lang="en-US" sz="3800" dirty="0"/>
              <a:t>Quit if number entered number equals target</a:t>
            </a:r>
            <a:endParaRPr lang="en-US" dirty="0"/>
          </a:p>
          <a:p>
            <a:r>
              <a:rPr lang="en-US" sz="3600" dirty="0"/>
              <a:t>Hints:</a:t>
            </a:r>
          </a:p>
          <a:p>
            <a:pPr lvl="1"/>
            <a:r>
              <a:rPr lang="en-US" sz="3400" dirty="0"/>
              <a:t>Start from first.py</a:t>
            </a:r>
          </a:p>
          <a:p>
            <a:pPr lvl="1"/>
            <a:r>
              <a:rPr lang="en-US" sz="3400" dirty="0"/>
              <a:t>Use </a:t>
            </a:r>
            <a:r>
              <a:rPr lang="en-US" sz="3400" b="1" dirty="0"/>
              <a:t>break</a:t>
            </a:r>
            <a:r>
              <a:rPr lang="en-US" sz="3400" dirty="0"/>
              <a:t> to quit </a:t>
            </a:r>
            <a:r>
              <a:rPr lang="en-US" sz="3400" b="1" dirty="0"/>
              <a:t>while</a:t>
            </a:r>
            <a:r>
              <a:rPr lang="en-US" sz="3400" dirty="0"/>
              <a:t> loop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9B335-2A98-47C2-B50C-804B9BE46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ED6951-C337-4947-AAA2-9501B9709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AF29B-D294-4FC0-A5FA-206810D7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655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2087B-94C9-44C2-906A-65C39D9A1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48590"/>
            <a:ext cx="9905998" cy="731520"/>
          </a:xfrm>
        </p:spPr>
        <p:txBody>
          <a:bodyPr/>
          <a:lstStyle/>
          <a:p>
            <a:r>
              <a:rPr lang="en-US" dirty="0"/>
              <a:t>Second Iteration – continued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77BCF4-65F1-4C89-A989-40C6080BE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976" y="514350"/>
            <a:ext cx="11235690" cy="593217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B81933-2E61-4B3E-8E1C-18632164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E22B-4876-4D2F-B7B0-86C0C07ED510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01F7-61C7-4D77-A3FC-FF9D4FE9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468FB1-8990-480C-A2E6-9F34F140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4142117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of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Think Features</a:t>
            </a:r>
          </a:p>
          <a:p>
            <a:r>
              <a:rPr lang="en-US" sz="3600" dirty="0"/>
              <a:t>Prioritize</a:t>
            </a:r>
          </a:p>
          <a:p>
            <a:r>
              <a:rPr lang="en-US" sz="3600" dirty="0"/>
              <a:t>Order most to least / easy to hard</a:t>
            </a:r>
          </a:p>
          <a:p>
            <a:r>
              <a:rPr lang="en-US" sz="3600" dirty="0"/>
              <a:t>Build to the next</a:t>
            </a:r>
          </a:p>
          <a:p>
            <a:r>
              <a:rPr lang="en-US" sz="3600" dirty="0"/>
              <a:t>Balance Big Bang with Doable</a:t>
            </a:r>
          </a:p>
          <a:p>
            <a:r>
              <a:rPr lang="en-US" sz="3600" dirty="0"/>
              <a:t>Show progress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3421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First:</a:t>
            </a:r>
          </a:p>
          <a:p>
            <a:pPr lvl="1"/>
            <a:r>
              <a:rPr lang="en-US" sz="14400" dirty="0"/>
              <a:t>loop asking number</a:t>
            </a:r>
          </a:p>
          <a:p>
            <a:pPr lvl="1"/>
            <a:r>
              <a:rPr lang="en-US" sz="14400" dirty="0"/>
              <a:t>print number entered</a:t>
            </a:r>
          </a:p>
          <a:p>
            <a:r>
              <a:rPr lang="en-US" sz="14400" dirty="0"/>
              <a:t>Second:</a:t>
            </a:r>
          </a:p>
          <a:p>
            <a:pPr lvl="1"/>
            <a:r>
              <a:rPr lang="en-US" sz="14400" dirty="0"/>
              <a:t>Set target value</a:t>
            </a:r>
          </a:p>
          <a:p>
            <a:pPr lvl="1"/>
            <a:r>
              <a:rPr lang="en-US" sz="14400" dirty="0"/>
              <a:t>Quit if number entered number equals target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72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Course - You will see a bit of Programming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What is programming</a:t>
            </a:r>
          </a:p>
          <a:p>
            <a:pPr lvl="1"/>
            <a:r>
              <a:rPr lang="en-US" sz="3600" dirty="0"/>
              <a:t>Like</a:t>
            </a:r>
          </a:p>
          <a:p>
            <a:pPr lvl="1"/>
            <a:r>
              <a:rPr lang="en-US" sz="3600" dirty="0"/>
              <a:t>Not like</a:t>
            </a:r>
          </a:p>
          <a:p>
            <a:r>
              <a:rPr lang="en-US" sz="3600" dirty="0"/>
              <a:t>Programming Tools</a:t>
            </a:r>
          </a:p>
          <a:p>
            <a:pPr lvl="1"/>
            <a:r>
              <a:rPr lang="en-US" sz="3600" dirty="0"/>
              <a:t>Creating, Running</a:t>
            </a:r>
          </a:p>
          <a:p>
            <a:pPr lvl="1"/>
            <a:r>
              <a:rPr lang="en-US" sz="3600" dirty="0"/>
              <a:t>Improving through – copy, iteration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5898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B1653-2537-42F1-98C9-005DFC39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of the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602DA-1F3F-4CE1-B42C-7FBEFDFF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4400" dirty="0"/>
              <a:t>Third: Say if greater, less or equal</a:t>
            </a:r>
          </a:p>
          <a:p>
            <a:r>
              <a:rPr lang="en-US" sz="14400" dirty="0"/>
              <a:t>Fourth: Say goals, rules before start, including "a number between…"</a:t>
            </a:r>
          </a:p>
          <a:p>
            <a:r>
              <a:rPr lang="en-US" sz="14400" dirty="0"/>
              <a:t>Fifth: Ask user if they want another – play multiple times</a:t>
            </a:r>
          </a:p>
          <a:p>
            <a:r>
              <a:rPr lang="en-US" sz="14400" dirty="0"/>
              <a:t>Sixth: Set target to random number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2BDAB-A64D-4F2D-A08E-F2E0718C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ACF2A-F4A3-4502-A730-6214DCB4C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AB59E-70B2-472B-AF93-CEC7524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0582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More </a:t>
            </a:r>
            <a:r>
              <a:rPr lang="en-US" sz="4000" dirty="0"/>
              <a:t>Python</a:t>
            </a:r>
            <a:r>
              <a:rPr lang="en-US" dirty="0"/>
              <a:t> – Variables</a:t>
            </a:r>
            <a:br>
              <a:rPr lang="en-US" dirty="0"/>
            </a:br>
            <a:r>
              <a:rPr lang="en-US" sz="3100" b="1" dirty="0"/>
              <a:t>Places to store values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Holds data, with a name</a:t>
            </a:r>
          </a:p>
          <a:p>
            <a:pPr lvl="0"/>
            <a:r>
              <a:rPr lang="en-US" sz="3600" dirty="0"/>
              <a:t>Eases the use/reuse our data/results</a:t>
            </a:r>
          </a:p>
          <a:p>
            <a:pPr lvl="0"/>
            <a:r>
              <a:rPr lang="en-US" sz="3600" dirty="0"/>
              <a:t>Names have rules:</a:t>
            </a:r>
          </a:p>
          <a:p>
            <a:pPr lvl="1"/>
            <a:r>
              <a:rPr lang="en-US" sz="2800" dirty="0"/>
              <a:t>Start with a letter (a-zA-Z_)</a:t>
            </a:r>
          </a:p>
          <a:p>
            <a:pPr lvl="1"/>
            <a:r>
              <a:rPr lang="en-US" sz="2800" dirty="0"/>
              <a:t>Followed by zero or more digits (0-9) or letters</a:t>
            </a:r>
          </a:p>
          <a:p>
            <a:pPr lvl="1"/>
            <a:r>
              <a:rPr lang="en-US" sz="2800" dirty="0"/>
              <a:t>OK - a, a1, my_variable, a2or3</a:t>
            </a:r>
          </a:p>
          <a:p>
            <a:pPr lvl="1"/>
            <a:r>
              <a:rPr lang="en-US" sz="2800" dirty="0"/>
              <a:t>NOT - 1, 1a, my-variable, "ray,smith"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41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with some exceptions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800" b="1" dirty="0"/>
              <a:t>A statement is on ONE line</a:t>
            </a:r>
          </a:p>
          <a:p>
            <a:r>
              <a:rPr lang="en-US" sz="9600" dirty="0"/>
              <a:t>YES:</a:t>
            </a:r>
          </a:p>
          <a:p>
            <a:pPr marL="45720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+ 2</a:t>
            </a:r>
          </a:p>
          <a:p>
            <a:r>
              <a:rPr lang="en-US" sz="9600" dirty="0"/>
              <a:t>NO:</a:t>
            </a:r>
          </a:p>
          <a:p>
            <a:pPr marL="400050" lvl="1" indent="0">
              <a:buNone/>
            </a:pP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sum = 1 +</a:t>
            </a:r>
          </a:p>
          <a:p>
            <a:pPr marL="400050" lvl="1" indent="0">
              <a:buNone/>
            </a:pPr>
            <a:r>
              <a:rPr lang="en-US" sz="59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96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lvl="0"/>
            <a:r>
              <a:rPr lang="en-US" sz="11200" b="1" dirty="0"/>
              <a:t>Parenthesized</a:t>
            </a:r>
            <a:r>
              <a:rPr lang="en-US" sz="11200" dirty="0"/>
              <a:t> grouping may be on multiple lines</a:t>
            </a:r>
          </a:p>
          <a:p>
            <a:pPr marL="457200" indent="-457200"/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en-US" sz="11200" dirty="0">
                <a:latin typeface="Courier New" panose="02070309020205020404" pitchFamily="49" charset="0"/>
                <a:cs typeface="Courier New" panose="02070309020205020404" pitchFamily="49" charset="0"/>
              </a:rPr>
              <a:t>: sum = (1</a:t>
            </a:r>
            <a:endParaRPr lang="en-US" sz="1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1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		+ 2)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265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5100" b="1" dirty="0"/>
              <a:t>	A group of statements:</a:t>
            </a:r>
          </a:p>
          <a:p>
            <a:pPr lvl="1"/>
            <a:r>
              <a:rPr lang="en-US" sz="5600" dirty="0"/>
              <a:t>Are executed in order</a:t>
            </a:r>
          </a:p>
          <a:p>
            <a:pPr lvl="1"/>
            <a:r>
              <a:rPr lang="en-US" sz="4900" b="1" dirty="0"/>
              <a:t>Must start at same indentation (from left)</a:t>
            </a:r>
          </a:p>
          <a:p>
            <a:pPr lvl="0"/>
            <a:r>
              <a:rPr lang="en-US" sz="5100" b="1" dirty="0"/>
              <a:t>BUT Parenthesized</a:t>
            </a:r>
            <a:r>
              <a:rPr lang="en-US" sz="5100" dirty="0"/>
              <a:t> grouping may have any indentation within the parentheses</a:t>
            </a:r>
          </a:p>
          <a:p>
            <a:pPr lvl="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8363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Language Guidelines</a:t>
            </a:r>
            <a:br>
              <a:rPr lang="en-US" dirty="0"/>
            </a:br>
            <a:r>
              <a:rPr lang="en-US" dirty="0"/>
              <a:t>- continued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YES: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257300" lvl="3" indent="0">
              <a:buNone/>
            </a:pPr>
            <a:r>
              <a:rPr lang="en-US" sz="2400" dirty="0"/>
              <a:t>last = 3</a:t>
            </a:r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r>
              <a:rPr lang="en-US" sz="2400" dirty="0"/>
              <a:t>NO:</a:t>
            </a:r>
          </a:p>
          <a:p>
            <a:pPr marL="1257300" lvl="3" indent="0">
              <a:buNone/>
            </a:pPr>
            <a:r>
              <a:rPr lang="en-US" sz="2400" dirty="0"/>
              <a:t>start = 1</a:t>
            </a:r>
          </a:p>
          <a:p>
            <a:pPr marL="1714500" lvl="4" indent="0">
              <a:buNone/>
            </a:pPr>
            <a:r>
              <a:rPr lang="en-US" sz="2400" b="1" dirty="0"/>
              <a:t>last = 3</a:t>
            </a:r>
            <a:endParaRPr lang="en-US" sz="2400" dirty="0"/>
          </a:p>
          <a:p>
            <a:pPr marL="1257300" lvl="3" indent="0">
              <a:buNone/>
            </a:pPr>
            <a:r>
              <a:rPr lang="en-US" sz="2400" dirty="0"/>
              <a:t>increment = 1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4532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Python import</a:t>
            </a:r>
            <a:br>
              <a:rPr lang="en-US" dirty="0"/>
            </a:br>
            <a:r>
              <a:rPr lang="en-US" dirty="0"/>
              <a:t>Bring in support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Importing brings in support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		# for random numbers</a:t>
            </a:r>
          </a:p>
          <a:p>
            <a:pPr marL="400050" lvl="1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	# just named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Examples will often include import statements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746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Try "python thingies …"</a:t>
            </a:r>
          </a:p>
          <a:p>
            <a:r>
              <a:rPr lang="en-US" sz="2800" dirty="0">
                <a:latin typeface="+mj-lt"/>
                <a:cs typeface="Courier New" panose="02070309020205020404" pitchFamily="49" charset="0"/>
              </a:rPr>
              <a:t>E.g. python random int between two numbers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Found: python - Generate random integers between 0 and 9 - Stack Overflow</a:t>
            </a:r>
          </a:p>
          <a:p>
            <a:pPr marL="0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GOT:</a:t>
            </a:r>
          </a:p>
          <a:p>
            <a:pPr marL="400050" lvl="1" indent="0">
              <a:buNone/>
            </a:pPr>
            <a:r>
              <a:rPr lang="en-US" sz="2600" dirty="0">
                <a:latin typeface="+mj-lt"/>
                <a:cs typeface="Courier New" panose="02070309020205020404" pitchFamily="49" charset="0"/>
              </a:rPr>
              <a:t>Try: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random import randint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print(randint(0, 9))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757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7402A-1E56-40FB-B43F-2D86D40B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Help is a click away</a:t>
            </a:r>
            <a:br>
              <a:rPr lang="en-US" b="1" dirty="0"/>
            </a:br>
            <a:r>
              <a:rPr lang="en-US" b="1" dirty="0"/>
              <a:t>Web searching - </a:t>
            </a:r>
            <a:r>
              <a:rPr lang="en-US" sz="2800" b="1" dirty="0"/>
              <a:t>continued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9BEBB-DE71-47B2-9CE0-FB05B843B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Be brief – search algorithms are pretty good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First code may be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/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Someone saying Did this … didn't work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Stackoverflow.com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Question…</a:t>
            </a:r>
          </a:p>
          <a:p>
            <a:pPr marL="800100" lvl="2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  <a:p>
            <a:pPr marL="800100" lvl="2" indent="0"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Checkmark –</a:t>
            </a:r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Best liked answer</a:t>
            </a:r>
          </a:p>
          <a:p>
            <a:pPr marL="800100" lvl="2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Answer…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25E65-9CF3-48A4-A040-8F6273636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A2F0F-2260-4F2C-ADB5-34756B77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E251E-1D18-427E-B8F7-D11E7D7C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9018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- Iterations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Do Iterations third, fourth</a:t>
            </a:r>
          </a:p>
          <a:p>
            <a:pPr lvl="2"/>
            <a:r>
              <a:rPr lang="en-US" sz="3600" dirty="0"/>
              <a:t>Third: Say if guess greater, less or equal</a:t>
            </a:r>
          </a:p>
          <a:p>
            <a:pPr lvl="2"/>
            <a:r>
              <a:rPr lang="en-US" sz="3600" dirty="0"/>
              <a:t>Fourth: Say goals, rules before start</a:t>
            </a:r>
          </a:p>
          <a:p>
            <a:r>
              <a:rPr lang="en-US" sz="3600" dirty="0"/>
              <a:t>Simple iterations are practice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6463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Divide and Conquer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dirty="0"/>
              <a:t>Hide the particulars</a:t>
            </a:r>
          </a:p>
          <a:p>
            <a:pPr lvl="1"/>
            <a:r>
              <a:rPr lang="en-US" sz="3600" dirty="0"/>
              <a:t>Delay consideration</a:t>
            </a:r>
          </a:p>
          <a:p>
            <a:pPr lvl="1"/>
            <a:r>
              <a:rPr lang="en-US" sz="3600" dirty="0"/>
              <a:t>Parts of the problem placed in functions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55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of Python …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4600" dirty="0"/>
              <a:t>What is Python – </a:t>
            </a:r>
            <a:r>
              <a:rPr lang="en-US" sz="2400" dirty="0"/>
              <a:t>A Programming Language</a:t>
            </a:r>
          </a:p>
          <a:p>
            <a:pPr lvl="1"/>
            <a:r>
              <a:rPr lang="en-US" sz="3400" dirty="0"/>
              <a:t>Comments</a:t>
            </a:r>
          </a:p>
          <a:p>
            <a:pPr lvl="1"/>
            <a:r>
              <a:rPr lang="en-US" sz="3400" dirty="0"/>
              <a:t>Values – Integer, Float, String</a:t>
            </a:r>
          </a:p>
          <a:p>
            <a:pPr lvl="1"/>
            <a:r>
              <a:rPr lang="en-US" sz="3400" dirty="0"/>
              <a:t>Variables – contain values</a:t>
            </a:r>
          </a:p>
          <a:p>
            <a:pPr lvl="1"/>
            <a:r>
              <a:rPr lang="en-US" sz="3400" dirty="0"/>
              <a:t>Computation / Arithmetic</a:t>
            </a:r>
          </a:p>
          <a:p>
            <a:pPr lvl="1"/>
            <a:r>
              <a:rPr lang="en-US" sz="3400" dirty="0"/>
              <a:t>Rules / Style 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436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900" dirty="0"/>
              <a:t>Called (invoked/started) with name(comma-separated list of parameter values)</a:t>
            </a:r>
          </a:p>
          <a:p>
            <a:pPr lvl="1"/>
            <a:r>
              <a:rPr lang="en-US" sz="3900" dirty="0"/>
              <a:t>Returns result of operation</a:t>
            </a:r>
          </a:p>
          <a:p>
            <a:pPr marL="857250" lvl="2" indent="0">
              <a:buNone/>
            </a:pPr>
            <a:r>
              <a:rPr lang="en-US" sz="3200" dirty="0"/>
              <a:t>top = max(1,2,3)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325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14400" dirty="0"/>
              <a:t>Function Definition – what it is going to do</a:t>
            </a:r>
          </a:p>
          <a:p>
            <a:pPr lvl="1"/>
            <a:r>
              <a:rPr lang="en-US" sz="14400" dirty="0"/>
              <a:t>Name – same style/restrictions as variable name</a:t>
            </a:r>
          </a:p>
          <a:p>
            <a:pPr lvl="1"/>
            <a:r>
              <a:rPr lang="en-US" sz="14400" dirty="0"/>
              <a:t>Parameters – data which is passed to the function</a:t>
            </a:r>
          </a:p>
          <a:p>
            <a:pPr lvl="2"/>
            <a:r>
              <a:rPr lang="en-US" sz="14200" dirty="0"/>
              <a:t>Comma-separated list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4918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3600" dirty="0"/>
              <a:t>Body – Where the actions are</a:t>
            </a:r>
          </a:p>
          <a:p>
            <a:pPr lvl="2"/>
            <a:r>
              <a:rPr lang="en-US" sz="3600" dirty="0"/>
              <a:t>Regular code</a:t>
            </a:r>
          </a:p>
          <a:p>
            <a:pPr lvl="1"/>
            <a:r>
              <a:rPr lang="en-US" sz="3600" dirty="0"/>
              <a:t>Uses data passed in parameters by parameter names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94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indent="0" hangingPunct="0">
              <a:buNone/>
            </a:pP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 add2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value1, value2</a:t>
            </a:r>
            <a:r>
              <a:rPr lang="en-US" sz="1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sum = value1 + value2</a:t>
            </a:r>
          </a:p>
          <a:p>
            <a:pPr marL="0" indent="0" hangingPunc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sum</a:t>
            </a:r>
          </a:p>
          <a:p>
            <a:pPr marL="0" indent="0">
              <a:buNone/>
            </a:pPr>
            <a:endParaRPr lang="en-US" sz="14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sum1 = add2(1,2)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sum1 gets 1+2</a:t>
            </a:r>
          </a:p>
          <a:p>
            <a:pPr marL="0" indent="0">
              <a:buNone/>
            </a:pPr>
            <a:r>
              <a:rPr lang="en-US" sz="14400" dirty="0">
                <a:latin typeface="Courier New" panose="02070309020205020404" pitchFamily="49" charset="0"/>
                <a:cs typeface="Courier New" panose="02070309020205020404" pitchFamily="49" charset="0"/>
              </a:rPr>
              <a:t>sum2 = add2(3,4)	# </a:t>
            </a:r>
            <a:r>
              <a:rPr lang="en-US" sz="12800" dirty="0">
                <a:latin typeface="Courier New" panose="02070309020205020404" pitchFamily="49" charset="0"/>
                <a:cs typeface="Courier New" panose="02070309020205020404" pitchFamily="49" charset="0"/>
              </a:rPr>
              <a:t>sum2 gets 3+4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304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08A36-8500-454B-8F4B-063D0E41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continued</a:t>
            </a:r>
            <a:br>
              <a:rPr lang="en-US" dirty="0"/>
            </a:br>
            <a:r>
              <a:rPr lang="en-US" dirty="0"/>
              <a:t>Exercise – Special Product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85528-BF84-48C0-B8B7-1154D824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sz="3600" dirty="0"/>
              <a:t>Write a function </a:t>
            </a:r>
            <a:r>
              <a:rPr lang="en-US" sz="3600" b="1" dirty="0"/>
              <a:t>product</a:t>
            </a:r>
            <a:r>
              <a:rPr lang="en-US" sz="3600" dirty="0"/>
              <a:t>(factor1, factor2, factor3)</a:t>
            </a:r>
          </a:p>
          <a:p>
            <a:pPr lvl="1"/>
            <a:r>
              <a:rPr lang="en-US" sz="3400" dirty="0"/>
              <a:t>Returns the product of the values factor1, factor2, factor3.</a:t>
            </a:r>
          </a:p>
          <a:p>
            <a:pPr lvl="1"/>
            <a:r>
              <a:rPr lang="en-US" sz="3400" dirty="0"/>
              <a:t>Test it on the following:</a:t>
            </a:r>
          </a:p>
          <a:p>
            <a:pPr marL="857250" lvl="2" indent="0">
              <a:buNone/>
            </a:pPr>
            <a:r>
              <a:rPr lang="en-US" sz="3200" dirty="0"/>
              <a:t> .5, .4, .3; 1, 2, 3; -1, -1, -1;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47D2D-BD26-4EED-9283-3A6B037FE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A09EC-7A30-4429-96A6-A81417D4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5C35D-C6D6-4A90-B770-F02DC8612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815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Optional – for seldom used</a:t>
            </a:r>
          </a:p>
          <a:p>
            <a:r>
              <a:rPr lang="en-US" sz="3600" dirty="0"/>
              <a:t>Any Order – avoids  ordering confusion</a:t>
            </a:r>
          </a:p>
          <a:p>
            <a:r>
              <a:rPr lang="en-US" sz="3600" dirty="0"/>
              <a:t>Names help understanding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myfun(key1=2, key2=7)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myfun(key1=4)		# default - key2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myfun()					# All defaulting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396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– Keyword parameters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myfun(key1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, key2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7)</a:t>
            </a:r>
          </a:p>
          <a:p>
            <a:pPr marL="1257300" lvl="3" indent="0">
              <a:buNone/>
            </a:pP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1714500" lvl="4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5		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key1 not present</a:t>
            </a:r>
          </a:p>
          <a:p>
            <a:pPr marL="1257300" lvl="3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key1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key2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1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/ Arrays – numbered / expandable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257300" lvl="2" indent="-457200"/>
            <a:r>
              <a:rPr lang="en-US" sz="3000" dirty="0"/>
              <a:t>Named group of values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1257300" lvl="2" indent="-457200"/>
            <a:r>
              <a:rPr lang="en-US" sz="3000" dirty="0"/>
              <a:t>Access by position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print("1st, 3d:", friends[0], friends[2])</a:t>
            </a:r>
          </a:p>
          <a:p>
            <a:pPr marL="1257300" lvl="2" indent="-457200"/>
            <a:r>
              <a:rPr lang="en-US" sz="3000" dirty="0"/>
              <a:t>Add to end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292-3700-41F6-9D5E-0E24D101E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will see a bit more Python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3A2E9-F92A-4138-AB56-E45FDFDB9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Decisions – if, else</a:t>
            </a:r>
          </a:p>
          <a:p>
            <a:r>
              <a:rPr lang="en-US" sz="3200" dirty="0"/>
              <a:t>Looping – while, for, break, continue</a:t>
            </a:r>
          </a:p>
          <a:p>
            <a:r>
              <a:rPr lang="en-US" sz="3200" dirty="0"/>
              <a:t>Grouping – indentation, functions, classes</a:t>
            </a:r>
          </a:p>
          <a:p>
            <a:r>
              <a:rPr lang="en-US" sz="3200" dirty="0"/>
              <a:t>Functions – parameters, returning</a:t>
            </a:r>
          </a:p>
          <a:p>
            <a:r>
              <a:rPr lang="en-US" sz="2800" dirty="0"/>
              <a:t>Data Structures – lists, dictionaries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316E3-5F9A-45A5-8DD7-027BC02B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42634-8437-434B-AC71-7CC2B3CC7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54AF8-0519-4022-B91A-AE6F92C7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0369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 - Group of values - Access by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 = { 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"painter" : "tom",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"landscaper" : "joe",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"plumber" : "kate"</a:t>
            </a:r>
          </a:p>
          <a:p>
            <a:pPr marL="1257300" lvl="3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800100" lvl="2" indent="0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print("landscaper:", trades_d["landscaper"])</a:t>
            </a:r>
          </a:p>
          <a:p>
            <a:pPr marL="3086100" lvl="6" indent="-457200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76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12715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trade in trades_d: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print(trade, trades_d[trade])</a:t>
            </a:r>
          </a:p>
          <a:p>
            <a:pPr marL="400050" lvl="1" indent="0">
              <a:buNone/>
            </a:pP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for tra, who in trades_d.items():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print(tra, who)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trades_d["programmer"] = "ray"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  <a:br>
              <a:rPr lang="en-US" dirty="0"/>
            </a:br>
            <a:r>
              <a:rPr lang="en-US" dirty="0"/>
              <a:t>Data that remains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Stream of bytes/characters "on disk"</a:t>
            </a:r>
          </a:p>
          <a:p>
            <a:r>
              <a:rPr lang="en-US" sz="3600" dirty="0"/>
              <a:t>Has a File Name</a:t>
            </a:r>
          </a:p>
          <a:p>
            <a:pPr lvl="1"/>
            <a:r>
              <a:rPr lang="en-US" sz="3400" dirty="0"/>
              <a:t>Open File – Create, if new</a:t>
            </a:r>
          </a:p>
          <a:p>
            <a:pPr lvl="1"/>
            <a:r>
              <a:rPr lang="en-US" sz="3400" dirty="0"/>
              <a:t>Read / Write sequentially</a:t>
            </a:r>
          </a:p>
          <a:p>
            <a:pPr lvl="1"/>
            <a:r>
              <a:rPr lang="en-US" sz="3400" dirty="0"/>
              <a:t>Close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14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"my.txt"</a:t>
            </a:r>
          </a:p>
          <a:p>
            <a:pPr marL="40005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line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finp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line, end=""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44114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Creating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Be careful with names- don't overwrite</a:t>
            </a:r>
          </a:p>
          <a:p>
            <a:pPr marL="0" indent="0">
              <a:buNone/>
            </a:pP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open("my.txt", "a")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fout: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i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range(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1,5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"line %d" % i, file=fout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9044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– continued –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Create your own two examples</a:t>
            </a:r>
          </a:p>
          <a:p>
            <a:pPr lvl="1"/>
            <a:r>
              <a:rPr lang="en-US" sz="3400" dirty="0"/>
              <a:t>1. create_file.py -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 and check</a:t>
            </a:r>
          </a:p>
          <a:p>
            <a:pPr lvl="2"/>
            <a:r>
              <a:rPr lang="en-US" sz="3400" dirty="0">
                <a:latin typeface="+mj-lt"/>
                <a:cs typeface="Courier New" panose="02070309020205020404" pitchFamily="49" charset="0"/>
              </a:rPr>
              <a:t>Save as read_file.py</a:t>
            </a:r>
            <a:endParaRPr lang="en-US" sz="3200" dirty="0">
              <a:latin typeface="+mj-lt"/>
            </a:endParaRPr>
          </a:p>
          <a:p>
            <a:pPr lvl="1"/>
            <a:r>
              <a:rPr lang="en-US" sz="3400" dirty="0"/>
              <a:t>2. read_file.py – Modify to do reading…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0304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– continued</a:t>
            </a:r>
            <a:br>
              <a:rPr lang="en-US" dirty="0"/>
            </a:br>
            <a:r>
              <a:rPr lang="en-US" dirty="0"/>
              <a:t>Notes - A Simple 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400" dirty="0"/>
              <a:t>Goal:</a:t>
            </a:r>
          </a:p>
          <a:p>
            <a:pPr lvl="1"/>
            <a:r>
              <a:rPr lang="en-US" sz="3200" dirty="0"/>
              <a:t>Access to my data by name</a:t>
            </a:r>
          </a:p>
          <a:p>
            <a:r>
              <a:rPr lang="en-US" sz="3400" dirty="0"/>
              <a:t>Plan:</a:t>
            </a:r>
          </a:p>
          <a:p>
            <a:pPr lvl="1"/>
            <a:r>
              <a:rPr lang="en-US" sz="3200" dirty="0"/>
              <a:t>Save data in  a text file</a:t>
            </a:r>
          </a:p>
          <a:p>
            <a:pPr lvl="1"/>
            <a:r>
              <a:rPr lang="en-US" sz="3200" dirty="0"/>
              <a:t>Search all lines for patterns e.g. name</a:t>
            </a:r>
          </a:p>
          <a:p>
            <a:pPr lvl="1"/>
            <a:r>
              <a:rPr lang="en-US" sz="3200" dirty="0"/>
              <a:t>Print lines where found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0846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200" dirty="0"/>
              <a:t>Create two test files</a:t>
            </a:r>
          </a:p>
          <a:p>
            <a:pPr lvl="1"/>
            <a:r>
              <a:rPr lang="en-US" sz="3000" dirty="0"/>
              <a:t>test.notes – real short just a couple of lines</a:t>
            </a:r>
          </a:p>
          <a:p>
            <a:pPr marL="1314450" lvl="3" indent="0">
              <a:buNone/>
            </a:pPr>
            <a:r>
              <a:rPr lang="en-US" sz="2600" dirty="0"/>
              <a:t>Joe Name	Joe Smith</a:t>
            </a:r>
          </a:p>
          <a:p>
            <a:pPr marL="1314450" lvl="3" indent="0">
              <a:buNone/>
            </a:pPr>
            <a:r>
              <a:rPr lang="en-US" sz="2600" dirty="0"/>
              <a:t>Joe Address 100 Main</a:t>
            </a:r>
          </a:p>
          <a:p>
            <a:pPr marL="1314450" lvl="3" indent="0">
              <a:buNone/>
            </a:pPr>
            <a:r>
              <a:rPr lang="en-US" sz="2600" dirty="0"/>
              <a:t>Sam Name Sam Jones</a:t>
            </a:r>
          </a:p>
          <a:p>
            <a:pPr marL="1314450" lvl="3" indent="0">
              <a:buNone/>
            </a:pPr>
            <a:r>
              <a:rPr lang="en-US" sz="2600" dirty="0"/>
              <a:t>Sam Address 20 Center</a:t>
            </a:r>
          </a:p>
          <a:p>
            <a:pPr lvl="1"/>
            <a:r>
              <a:rPr lang="en-US" sz="3000" dirty="0"/>
              <a:t>Watertown.notes – longer with more varied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9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3F481-084B-4D3A-830D-B218EE7CF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Telling the Computer What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41EBB-110E-4601-AF7B-1001F4428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The language, PYTHON,  is the way</a:t>
            </a:r>
          </a:p>
          <a:p>
            <a:r>
              <a:rPr lang="en-US" sz="3600" dirty="0"/>
              <a:t>Popular, Powerful, and </a:t>
            </a:r>
            <a:r>
              <a:rPr lang="en-US" sz="3600" i="1" dirty="0"/>
              <a:t>EASY</a:t>
            </a:r>
          </a:p>
          <a:p>
            <a:r>
              <a:rPr lang="en-US" sz="3600" i="1" dirty="0"/>
              <a:t>Like most human languages - Don’t have to know all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6730-4EF1-4515-AD07-88925B7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41419-A9A0-4E48-99EF-6542B4AE3C79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B6E2-DE47-4F16-AEB0-B00CE8E7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EFCDCC0-9987-43A5-BB35-6C2EE7D6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94253625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Make "notes.py" program file.</a:t>
            </a:r>
          </a:p>
          <a:p>
            <a:pPr lvl="1"/>
            <a:r>
              <a:rPr lang="en-US" sz="3600" dirty="0"/>
              <a:t>Will display lines from a text file</a:t>
            </a:r>
          </a:p>
          <a:p>
            <a:pPr lvl="1"/>
            <a:r>
              <a:rPr lang="en-US" sz="3600" dirty="0"/>
              <a:t>that contain a given text string.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55209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Notes - A Simple Data Base – </a:t>
            </a:r>
            <a:r>
              <a:rPr lang="en-US" sz="2800" dirty="0"/>
              <a:t>Continued</a:t>
            </a:r>
            <a:br>
              <a:rPr lang="en-US" sz="2800" dirty="0"/>
            </a:br>
            <a:r>
              <a:rPr lang="en-US" sz="2800" dirty="0"/>
              <a:t>Iterations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1.	Read specific file e.g. "test.notes"</a:t>
            </a:r>
          </a:p>
          <a:p>
            <a:pPr lvl="2"/>
            <a:r>
              <a:rPr lang="en-US" sz="3200" dirty="0"/>
              <a:t>print out all lines</a:t>
            </a:r>
          </a:p>
          <a:p>
            <a:r>
              <a:rPr lang="en-US" sz="3600" dirty="0"/>
              <a:t>2.	Print only lines containing "student"</a:t>
            </a:r>
          </a:p>
          <a:p>
            <a:pPr lvl="1"/>
            <a:r>
              <a:rPr lang="en-US" sz="3400" dirty="0"/>
              <a:t>How to match lines ? </a:t>
            </a:r>
          </a:p>
          <a:p>
            <a:pPr lvl="1"/>
            <a:r>
              <a:rPr lang="en-US" sz="3400" dirty="0"/>
              <a:t> 	2.a Match (Student, STUDENT)</a:t>
            </a:r>
          </a:p>
          <a:p>
            <a:r>
              <a:rPr lang="en-US" sz="3600" dirty="0"/>
              <a:t>3.	Prompt for, then accept file name, pattern</a:t>
            </a:r>
          </a:p>
          <a:p>
            <a:r>
              <a:rPr lang="en-US" sz="3600" dirty="0"/>
              <a:t>4.	[Extra Credit]  Multiple text patterns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478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– Python as "Glue"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Python can run other programs</a:t>
            </a:r>
          </a:p>
          <a:p>
            <a:r>
              <a:rPr lang="en-US" sz="3600" dirty="0"/>
              <a:t>E.g. notepad.exe</a:t>
            </a:r>
          </a:p>
          <a:p>
            <a:pPr marL="0" indent="0">
              <a:buNone/>
            </a:pPr>
            <a:r>
              <a:rPr lang="en-US" sz="3600" dirty="0"/>
              <a:t>import subprocess as sp</a:t>
            </a:r>
          </a:p>
          <a:p>
            <a:pPr marL="0" indent="0">
              <a:buNone/>
            </a:pPr>
            <a:r>
              <a:rPr lang="en-US" sz="3600" dirty="0"/>
              <a:t>fname = "notes.py"</a:t>
            </a:r>
          </a:p>
          <a:p>
            <a:pPr marL="0" indent="0">
              <a:buNone/>
            </a:pPr>
            <a:r>
              <a:rPr lang="en-US" sz="3600" dirty="0"/>
              <a:t>sp.Popen(["notepad.exe", fname])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90068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9AAE-F724-48C1-9B70-097DDDBF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python.exe from IDLE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D6FC-E2E4-41F6-8DDD-4B8D5750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dirty="0"/>
              <a:t>Python 3.7.0 (v3.7.0:1bf9cc5093, Jun 27 2018, 04:59:51) [MSC v.1914 64 bit (AMD64)] on win32</a:t>
            </a:r>
          </a:p>
          <a:p>
            <a:pPr marL="0" indent="0">
              <a:buNone/>
            </a:pPr>
            <a:r>
              <a:rPr lang="en-US" sz="2800" dirty="0"/>
              <a:t>Type "copyright", "credits" or "license()" for more information.</a:t>
            </a:r>
          </a:p>
          <a:p>
            <a:pPr marL="0" indent="0">
              <a:buNone/>
            </a:pPr>
            <a:r>
              <a:rPr lang="en-US" sz="2800" dirty="0"/>
              <a:t>&gt;&gt;&gt; import sys</a:t>
            </a:r>
          </a:p>
          <a:p>
            <a:pPr marL="0" indent="0">
              <a:buNone/>
            </a:pPr>
            <a:r>
              <a:rPr lang="en-US" sz="2800" dirty="0"/>
              <a:t>&gt;&gt;&gt; print(sys.executable)</a:t>
            </a:r>
          </a:p>
          <a:p>
            <a:pPr marL="0" indent="0">
              <a:buNone/>
            </a:pPr>
            <a:r>
              <a:rPr lang="en-US" sz="2800" dirty="0"/>
              <a:t>C:\Users\raysm\AppData\Local\Programs\Python\Python37\pythonw.exe</a:t>
            </a:r>
          </a:p>
          <a:p>
            <a:pPr marL="0" indent="0">
              <a:buNone/>
            </a:pPr>
            <a:r>
              <a:rPr lang="en-US" dirty="0"/>
              <a:t>&gt;&gt;&gt;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8F3FA-E2E3-41C4-9EF7-3064E0A9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690AA-84B7-49F9-A57D-12CA18874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E0134-14DF-45BC-8048-BD39BD50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6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8C5-A4F7-4F84-AF1C-EAF09CC94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= VERY Obedient Servant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A9AD-AD77-482D-B808-F5B4456E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600" dirty="0"/>
              <a:t>Car Example</a:t>
            </a:r>
          </a:p>
          <a:p>
            <a:pPr lvl="1"/>
            <a:r>
              <a:rPr lang="en-US" sz="3600" dirty="0"/>
              <a:t>Most cars are alike</a:t>
            </a:r>
          </a:p>
          <a:p>
            <a:pPr lvl="1"/>
            <a:r>
              <a:rPr lang="en-US" sz="3600" dirty="0"/>
              <a:t>Does what you tell it – hopefully what you want</a:t>
            </a:r>
          </a:p>
          <a:p>
            <a:pPr lvl="1"/>
            <a:r>
              <a:rPr lang="en-US" sz="3600" dirty="0"/>
              <a:t>Same response every time – </a:t>
            </a:r>
            <a:r>
              <a:rPr lang="en-US" sz="4300" b="1" dirty="0"/>
              <a:t>almost</a:t>
            </a:r>
            <a:r>
              <a:rPr lang="en-US" sz="3600" dirty="0"/>
              <a:t> – e.g. forward / backward</a:t>
            </a:r>
          </a:p>
          <a:p>
            <a:pPr lvl="1"/>
            <a:r>
              <a:rPr lang="en-US" sz="3600" dirty="0"/>
              <a:t>Car gets the blame…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429B4-9D6D-409B-BC16-523FA831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36F0E-77BB-4D7A-B934-85448C938E7B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24454-A762-4011-B849-BC82BF49A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53BC08-E8A4-4620-B7CB-1F44A0E9C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539237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B6494-DAE1-47A7-9837-F8A418F9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Similar activities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903CF-F147-4DB6-99F2-7127B552E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600" dirty="0"/>
              <a:t>Abstract / Indirect</a:t>
            </a:r>
          </a:p>
          <a:p>
            <a:pPr lvl="1"/>
            <a:r>
              <a:rPr lang="en-US" sz="3600" dirty="0"/>
              <a:t>Cooking recipes</a:t>
            </a:r>
          </a:p>
          <a:p>
            <a:pPr lvl="1"/>
            <a:r>
              <a:rPr lang="en-US" sz="3600" dirty="0"/>
              <a:t>Travel directions</a:t>
            </a:r>
          </a:p>
          <a:p>
            <a:pPr lvl="1"/>
            <a:r>
              <a:rPr lang="en-US" sz="3600" dirty="0"/>
              <a:t>Assembly instructions</a:t>
            </a:r>
          </a:p>
          <a:p>
            <a:pPr lvl="0"/>
            <a:r>
              <a:rPr lang="en-US" sz="3600" dirty="0"/>
              <a:t>Physical – What you see is what you get</a:t>
            </a:r>
          </a:p>
          <a:p>
            <a:pPr lvl="2"/>
            <a:r>
              <a:rPr lang="en-US" sz="3600" dirty="0"/>
              <a:t>Construction - Roads, Buildings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107DD-4F35-4D41-B730-2735A5F0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12493-082E-4B70-A398-E8B6E88243C8}" type="datetime1">
              <a:rPr lang="en-US" smtClean="0"/>
              <a:t>2/16/2019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7F100-A65B-4BCF-89FD-446E49F5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75885-8BF5-4AD8-92A5-1EC3FF98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0350003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6941</TotalTime>
  <Words>4250</Words>
  <Application>Microsoft Office PowerPoint</Application>
  <PresentationFormat>Widescreen</PresentationFormat>
  <Paragraphs>915</Paragraphs>
  <Slides>73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Arial</vt:lpstr>
      <vt:lpstr>Calibri</vt:lpstr>
      <vt:lpstr>Courier New</vt:lpstr>
      <vt:lpstr>Trebuchet MS</vt:lpstr>
      <vt:lpstr>Wingdings 3</vt:lpstr>
      <vt:lpstr>Facet</vt:lpstr>
      <vt:lpstr>Introduction to Programming Using Python </vt:lpstr>
      <vt:lpstr>Objectives</vt:lpstr>
      <vt:lpstr>Instructor – Ray Smith raysmith@alum.mit.edu</vt:lpstr>
      <vt:lpstr>In this Course - You will see a bit of Programming …</vt:lpstr>
      <vt:lpstr>You will see a bit of Python … </vt:lpstr>
      <vt:lpstr>You will see a bit more Python …</vt:lpstr>
      <vt:lpstr>Telling the Computer What to Do</vt:lpstr>
      <vt:lpstr>Computer = VERY Obedient Servant</vt:lpstr>
      <vt:lpstr>Similar activities </vt:lpstr>
      <vt:lpstr>Like Computer Programming</vt:lpstr>
      <vt:lpstr>Not so like Computer Programming</vt:lpstr>
      <vt:lpstr>What's Easy – No so physical </vt:lpstr>
      <vt:lpstr>What's Not Easy – because No so physical</vt:lpstr>
      <vt:lpstr>Our Sandbox – python’s IDLE</vt:lpstr>
      <vt:lpstr>IDLE – Lots of Nice STUFF</vt:lpstr>
      <vt:lpstr>Download Python</vt:lpstr>
      <vt:lpstr>IDLE – continued</vt:lpstr>
      <vt:lpstr>IDLE – continued</vt:lpstr>
      <vt:lpstr>Hello World!</vt:lpstr>
      <vt:lpstr>Hello World! - continued</vt:lpstr>
      <vt:lpstr>Hello World! - output</vt:lpstr>
      <vt:lpstr>Python Language - Minimum</vt:lpstr>
      <vt:lpstr>Python Language - continued</vt:lpstr>
      <vt:lpstr>Python Language – print function</vt:lpstr>
      <vt:lpstr>Python Language - Testing</vt:lpstr>
      <vt:lpstr>Python Language - Looping</vt:lpstr>
      <vt:lpstr>Exercise: “Times Tables”  for 13 – 1x13, 2x13, …,13x13</vt:lpstr>
      <vt:lpstr>Python Language – input function</vt:lpstr>
      <vt:lpstr>Exercise: “Times Tables” – with user giving number</vt:lpstr>
      <vt:lpstr>Exercise for LATER: “Times Tables” – Full table from 1x1 to NxN</vt:lpstr>
      <vt:lpstr>A Program We Can do</vt:lpstr>
      <vt:lpstr>Here’s the goal</vt:lpstr>
      <vt:lpstr>Guessing Game – Iteration 1</vt:lpstr>
      <vt:lpstr>Guessing Game – Iteration 1 - continued</vt:lpstr>
      <vt:lpstr>The First Iteration</vt:lpstr>
      <vt:lpstr>Second Iteration – A bit More</vt:lpstr>
      <vt:lpstr>Second Iteration – continued</vt:lpstr>
      <vt:lpstr>Thinking of Iterations</vt:lpstr>
      <vt:lpstr>Sample Iterations</vt:lpstr>
      <vt:lpstr>Think of the Iterations - continued</vt:lpstr>
      <vt:lpstr>More Python – Variables Places to store values </vt:lpstr>
      <vt:lpstr>Python Language Guidelines with some exceptions </vt:lpstr>
      <vt:lpstr>Python Language Guidelines - continued </vt:lpstr>
      <vt:lpstr>Python Language Guidelines - continued </vt:lpstr>
      <vt:lpstr>Python import Bring in support </vt:lpstr>
      <vt:lpstr>Help is a click away Web searching</vt:lpstr>
      <vt:lpstr>Help is a click away Web searching - continued</vt:lpstr>
      <vt:lpstr>Exercises - Iterations - continued</vt:lpstr>
      <vt:lpstr>Functions – Divide and Conquer</vt:lpstr>
      <vt:lpstr>Functions – continued</vt:lpstr>
      <vt:lpstr>Functions – continued</vt:lpstr>
      <vt:lpstr>Functions – continued</vt:lpstr>
      <vt:lpstr>Functions – continued</vt:lpstr>
      <vt:lpstr>Functions – continued Exercise – Special Product Function</vt:lpstr>
      <vt:lpstr>Functions – Keyword parameters</vt:lpstr>
      <vt:lpstr>Functions – Keyword parameters - continued</vt:lpstr>
      <vt:lpstr>Lists / Arrays – numbered / expandable</vt:lpstr>
      <vt:lpstr>Strings - Like a lists of characters - ALMOST</vt:lpstr>
      <vt:lpstr>Strings - continued</vt:lpstr>
      <vt:lpstr>Strings – continued - immutable</vt:lpstr>
      <vt:lpstr>Dictionary  - Group of values - Access by name</vt:lpstr>
      <vt:lpstr>Dictionary - continued</vt:lpstr>
      <vt:lpstr>Files Data that remains</vt:lpstr>
      <vt:lpstr>Files - continued</vt:lpstr>
      <vt:lpstr>Files - continued</vt:lpstr>
      <vt:lpstr>Files – continued – Creating</vt:lpstr>
      <vt:lpstr>Files – continued – Exercises</vt:lpstr>
      <vt:lpstr>Files – continued Notes - A Simple Data Base</vt:lpstr>
      <vt:lpstr>Notes - A Simple Data Base – Continued Details</vt:lpstr>
      <vt:lpstr>Notes - A Simple Data Base – Continued Details</vt:lpstr>
      <vt:lpstr>Notes - A Simple Data Base – Continued Iterations</vt:lpstr>
      <vt:lpstr>Future – Python as "Glue"</vt:lpstr>
      <vt:lpstr>Finding python.exe from IDLE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140</cp:revision>
  <dcterms:created xsi:type="dcterms:W3CDTF">2018-08-14T15:38:09Z</dcterms:created>
  <dcterms:modified xsi:type="dcterms:W3CDTF">2019-02-16T16:07:12Z</dcterms:modified>
</cp:coreProperties>
</file>