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00" r:id="rId2"/>
    <p:sldId id="384" r:id="rId3"/>
    <p:sldId id="391" r:id="rId4"/>
    <p:sldId id="414" r:id="rId5"/>
    <p:sldId id="419" r:id="rId6"/>
    <p:sldId id="416" r:id="rId7"/>
    <p:sldId id="417" r:id="rId8"/>
    <p:sldId id="390" r:id="rId9"/>
    <p:sldId id="420" r:id="rId10"/>
    <p:sldId id="388" r:id="rId11"/>
    <p:sldId id="415" r:id="rId12"/>
    <p:sldId id="385" r:id="rId13"/>
    <p:sldId id="386" r:id="rId14"/>
    <p:sldId id="407" r:id="rId15"/>
    <p:sldId id="387" r:id="rId16"/>
    <p:sldId id="408" r:id="rId17"/>
    <p:sldId id="411" r:id="rId18"/>
    <p:sldId id="413" r:id="rId19"/>
    <p:sldId id="412" r:id="rId20"/>
    <p:sldId id="4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5" d="100"/>
          <a:sy n="75" d="100"/>
        </p:scale>
        <p:origin x="68" y="252"/>
      </p:cViewPr>
      <p:guideLst/>
    </p:cSldViewPr>
  </p:slideViewPr>
  <p:outlineViewPr>
    <p:cViewPr>
      <p:scale>
        <a:sx n="33" d="100"/>
        <a:sy n="33" d="100"/>
      </p:scale>
      <p:origin x="0" y="-2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8E4E2-C2CB-4D43-84EF-9F4E3E0E651C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FB4F7-CA49-4658-8FE4-1DA0B86F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049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568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 - double underscore, leading plus trailing (</a:t>
            </a:r>
            <a:r>
              <a:rPr lang="en-US" dirty="0" err="1"/>
              <a:t>dunder</a:t>
            </a:r>
            <a:r>
              <a:rPr lang="en-US" dirty="0"/>
              <a:t>) – reserved for </a:t>
            </a:r>
            <a:r>
              <a:rPr lang="en-US" dirty="0" err="1"/>
              <a:t>builtin</a:t>
            </a:r>
            <a:r>
              <a:rPr lang="en-US" dirty="0"/>
              <a:t> member functions</a:t>
            </a:r>
          </a:p>
          <a:p>
            <a:r>
              <a:rPr lang="en-US" b="1" dirty="0"/>
              <a:t>self – </a:t>
            </a:r>
            <a:r>
              <a:rPr lang="en-US" b="0" dirty="0"/>
              <a:t>first </a:t>
            </a:r>
            <a:r>
              <a:rPr lang="en-US" b="0" dirty="0" err="1"/>
              <a:t>argment</a:t>
            </a:r>
            <a:r>
              <a:rPr lang="en-US" b="0" dirty="0"/>
              <a:t> for all member functions – implied when called via </a:t>
            </a:r>
            <a:r>
              <a:rPr lang="en-US" b="0" i="1" dirty="0" err="1"/>
              <a:t>object</a:t>
            </a:r>
            <a:r>
              <a:rPr lang="en-US" sz="4000" b="1" dirty="0" err="1"/>
              <a:t>.</a:t>
            </a:r>
            <a:r>
              <a:rPr lang="en-US" b="0" i="1" dirty="0" err="1"/>
              <a:t>member_function_name</a:t>
            </a:r>
            <a:r>
              <a:rPr lang="en-US" b="0" dirty="0"/>
              <a:t>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50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068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525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901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156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318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666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3622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98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the students provide examples?</a:t>
            </a:r>
          </a:p>
          <a:p>
            <a:pPr marL="235572" indent="-235572">
              <a:buAutoNum type="arabicPeriod"/>
            </a:pPr>
            <a:r>
              <a:rPr lang="en-US" dirty="0"/>
              <a:t>Data types</a:t>
            </a:r>
          </a:p>
          <a:p>
            <a:pPr marL="235572" indent="-235572">
              <a:buAutoNum type="arabicPeriod"/>
            </a:pPr>
            <a:r>
              <a:rPr lang="en-US" dirty="0"/>
              <a:t>Activity/Organization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845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991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759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075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32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05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6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73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9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58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5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2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3" y="609600"/>
            <a:ext cx="9381324" cy="1320800"/>
          </a:xfrm>
          <a:noFill/>
        </p:spPr>
        <p:txBody>
          <a:bodyPr>
            <a:noAutofit/>
          </a:bodyPr>
          <a:lstStyle/>
          <a:p>
            <a:r>
              <a:rPr lang="en-US" sz="4400" dirty="0"/>
              <a:t>Session #5  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96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definition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Definition - member functions:</a:t>
            </a:r>
          </a:p>
          <a:p>
            <a:pPr lvl="1"/>
            <a:r>
              <a:rPr lang="en-US" sz="3400" dirty="0"/>
              <a:t>Predefined functions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__init__</a:t>
            </a:r>
            <a:r>
              <a:rPr lang="en-US" sz="3200" dirty="0"/>
              <a:t>(self,…): - initialize data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__str__</a:t>
            </a:r>
            <a:r>
              <a:rPr lang="en-US" sz="3200" dirty="0"/>
              <a:t>(self,…): - used show as string</a:t>
            </a:r>
          </a:p>
          <a:p>
            <a:pPr lvl="2"/>
            <a:endParaRPr lang="en-US" sz="3200" dirty="0"/>
          </a:p>
          <a:p>
            <a:pPr lvl="1"/>
            <a:r>
              <a:rPr lang="en-US" sz="3400" dirty="0"/>
              <a:t>User defined functions</a:t>
            </a:r>
          </a:p>
          <a:p>
            <a:pPr lvl="2"/>
            <a:r>
              <a:rPr lang="en-US" sz="3200" dirty="0"/>
              <a:t> </a:t>
            </a:r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my_</a:t>
            </a:r>
            <a:r>
              <a:rPr lang="en-US" sz="3200" i="1" dirty="0"/>
              <a:t>names</a:t>
            </a:r>
            <a:r>
              <a:rPr lang="en-US" sz="3200" dirty="0"/>
              <a:t>(self,…): –do my object's actions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18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definition -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__init__, __str__ - You write them but, if and when you do, Python uses them in a predefined special way</a:t>
            </a:r>
          </a:p>
          <a:p>
            <a:r>
              <a:rPr lang="en-US" sz="3600" dirty="0"/>
              <a:t>__init__ - called when Python sees </a:t>
            </a:r>
            <a:r>
              <a:rPr lang="en-US" sz="3600" i="1" dirty="0"/>
              <a:t>ClassName</a:t>
            </a:r>
            <a:r>
              <a:rPr lang="en-US" sz="3600" dirty="0"/>
              <a:t>(…) to setup your object</a:t>
            </a:r>
          </a:p>
          <a:p>
            <a:r>
              <a:rPr lang="en-US" sz="3600" dirty="0"/>
              <a:t>__str__ - called when Python sees your object called as a string .e.g., print(</a:t>
            </a:r>
            <a:r>
              <a:rPr lang="en-US" sz="3600" i="1" dirty="0"/>
              <a:t>your_obj</a:t>
            </a:r>
            <a:r>
              <a:rPr lang="en-US" sz="3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43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definition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Definition: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Person:</a:t>
            </a:r>
          </a:p>
          <a:p>
            <a:pPr marL="400050" lvl="1" indent="0">
              <a:buNone/>
            </a:pP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__init__(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name,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is_friend=False,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is_family=False,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address=None):</a:t>
            </a:r>
          </a:p>
          <a:p>
            <a:pPr marL="400050" lvl="1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… setup person 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38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9815965" cy="465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</a:p>
          <a:p>
            <a:pPr marL="0" indent="0">
              <a:buNone/>
            </a:pPr>
            <a:r>
              <a:rPr lang="en-US" sz="36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classes/person_classes/person.py</a:t>
            </a:r>
          </a:p>
          <a:p>
            <a:pPr marL="0" indent="0">
              <a:buNone/>
            </a:pPr>
            <a:endParaRPr lang="en-US" sz="3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87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PersonGroup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</a:p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classes/person_classes/person_group.py</a:t>
            </a:r>
          </a:p>
          <a:p>
            <a:pPr marL="0" indent="0">
              <a:buNone/>
            </a:pPr>
            <a:r>
              <a:rPr lang="en-US" sz="3200" dirty="0"/>
              <a:t>Generalizing previously mentioned friends_family</a:t>
            </a:r>
            <a:endParaRPr lang="en-US" sz="3200" b="1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6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Example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4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in file person_group.py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actions e.g. list, add, test for membership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74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3024"/>
            <a:ext cx="10222314" cy="1320800"/>
          </a:xfrm>
        </p:spPr>
        <p:txBody>
          <a:bodyPr>
            <a:normAutofit/>
          </a:bodyPr>
          <a:lstStyle/>
          <a:p>
            <a:r>
              <a:rPr lang="en-US" dirty="0"/>
              <a:t>Classes – Example 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6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exercises/person_classes/person_group.py</a:t>
            </a:r>
          </a:p>
          <a:p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325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Ball2d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11013924" cy="465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exercises/classes/ball_classes/ball2d.py</a:t>
            </a:r>
          </a:p>
          <a:p>
            <a:pPr marL="0" indent="0">
              <a:buNone/>
            </a:pPr>
            <a:r>
              <a:rPr lang="en-US" sz="3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Ball2d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ball's information: size, color, position, velocity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ball's setup size, color, …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ball's actions: move, bounce,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15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Exercise – Add to class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Make a new class Ball2dN</a:t>
            </a: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Same as Ball2d but ball has a number</a:t>
            </a: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New file ball_2d_n.py</a:t>
            </a: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 with ball_2d.py 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34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SaveAs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3400" b="1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ball_2d_n.py</a:t>
            </a:r>
            <a:endParaRPr lang="en-US" sz="3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173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sz="2800" dirty="0"/>
              <a:t>Ball2dTable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9361189" cy="4655324"/>
          </a:xfrm>
        </p:spPr>
        <p:txBody>
          <a:bodyPr>
            <a:normAutofit/>
          </a:bodyPr>
          <a:lstStyle/>
          <a:p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How would we extend our "ball world" to create a "billiard table" ?</a:t>
            </a:r>
          </a:p>
          <a:p>
            <a:pPr lvl="1"/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Ball2dTable features / attributes</a:t>
            </a:r>
          </a:p>
          <a:p>
            <a:pPr lvl="2"/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width, length, balls (on table) </a:t>
            </a:r>
          </a:p>
          <a:p>
            <a:pPr lvl="1"/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Ball2D features / attributes</a:t>
            </a:r>
          </a:p>
          <a:p>
            <a:pPr lvl="2"/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Collision with table edge, another ball</a:t>
            </a:r>
          </a:p>
          <a:p>
            <a:pPr lvl="2"/>
            <a:endParaRPr lang="en-US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6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Functions: group actions performed as a unit</a:t>
            </a:r>
          </a:p>
          <a:p>
            <a:r>
              <a:rPr lang="en-US" sz="3600" dirty="0"/>
              <a:t>Classes: group </a:t>
            </a:r>
            <a:r>
              <a:rPr lang="en-US" sz="3600" b="1" dirty="0"/>
              <a:t>data</a:t>
            </a:r>
            <a:r>
              <a:rPr lang="en-US" sz="3600" dirty="0"/>
              <a:t> and </a:t>
            </a:r>
            <a:r>
              <a:rPr lang="en-US" sz="3600" b="1" dirty="0"/>
              <a:t>function</a:t>
            </a:r>
          </a:p>
          <a:p>
            <a:pPr lvl="1"/>
            <a:r>
              <a:rPr lang="en-US" sz="3400" dirty="0"/>
              <a:t>Data – object's state</a:t>
            </a:r>
          </a:p>
          <a:p>
            <a:pPr lvl="1"/>
            <a:r>
              <a:rPr lang="en-US" sz="3400" dirty="0"/>
              <a:t>Function – object's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743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Programmer Defined Objects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Complex data types</a:t>
            </a:r>
          </a:p>
          <a:p>
            <a:pPr lvl="1"/>
            <a:r>
              <a:rPr lang="en-US" sz="3400" dirty="0"/>
              <a:t>Person: name, home_address, work_address</a:t>
            </a:r>
          </a:p>
          <a:p>
            <a:pPr lvl="1"/>
            <a:r>
              <a:rPr lang="en-US" sz="3400" dirty="0"/>
              <a:t> Address: number, street, state</a:t>
            </a:r>
          </a:p>
          <a:p>
            <a:r>
              <a:rPr lang="en-US" sz="3800" dirty="0"/>
              <a:t>Complex Activity /Organization</a:t>
            </a:r>
          </a:p>
          <a:p>
            <a:pPr lvl="1"/>
            <a:r>
              <a:rPr lang="en-US" sz="3600" dirty="0"/>
              <a:t>AirPort: name, address, runways</a:t>
            </a:r>
          </a:p>
          <a:p>
            <a:pPr lvl="1"/>
            <a:r>
              <a:rPr lang="en-US" sz="3600" dirty="0"/>
              <a:t>Runway: length, width, location, direction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84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– Sharing Code</a:t>
            </a:r>
            <a:br>
              <a:rPr lang="en-US" dirty="0"/>
            </a:br>
            <a:r>
              <a:rPr lang="en-US" dirty="0"/>
              <a:t>- from others, to others, with yourself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turtle			# Bring in module</a:t>
            </a:r>
          </a:p>
          <a:p>
            <a:pPr marL="0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*	#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Bring in all members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311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Bring in module</a:t>
            </a:r>
            <a:br>
              <a:rPr lang="en-US" dirty="0"/>
            </a:br>
            <a:r>
              <a:rPr lang="en-US" sz="2400" dirty="0"/>
              <a:t>classes/import_turtle.py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turtle			# Bring in module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side = 100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angle = 60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range(6):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turtle.forward(side)	# Use module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turtle.right(angle)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7881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Bring in all functions from module</a:t>
            </a:r>
            <a:br>
              <a:rPr lang="en-US" dirty="0"/>
            </a:br>
            <a:r>
              <a:rPr lang="en-US" sz="2400" dirty="0"/>
              <a:t>classes/from_turtle_import.py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 import *	# Bring in all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side = 100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angle = 60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range(6):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forward(side)			#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Use turtle function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right(angle)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19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Object Example</a:t>
            </a:r>
            <a:br>
              <a:rPr lang="en-US" dirty="0"/>
            </a:br>
            <a:r>
              <a:rPr lang="en-US" dirty="0"/>
              <a:t>- using turtle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>
                <a:cs typeface="Courier New" panose="02070309020205020404" pitchFamily="49" charset="0"/>
              </a:rPr>
              <a:t>exercises/</a:t>
            </a: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turtle/obj_multiple.py</a:t>
            </a:r>
          </a:p>
          <a:p>
            <a:pPr marL="857250" lvl="2" indent="0">
              <a:buNone/>
            </a:pPr>
            <a:r>
              <a:rPr lang="en-US" sz="3000" dirty="0">
                <a:cs typeface="Courier New" panose="02070309020205020404" pitchFamily="49" charset="0"/>
              </a:rPr>
              <a:t>several turtles</a:t>
            </a:r>
          </a:p>
          <a:p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200" dirty="0">
                <a:cs typeface="Courier New" panose="02070309020205020404" pitchFamily="49" charset="0"/>
              </a:rPr>
              <a:t>turtle/obj_multiple_2.py</a:t>
            </a:r>
          </a:p>
          <a:p>
            <a:pPr marL="0" indent="0">
              <a:buNone/>
            </a:pPr>
            <a:r>
              <a:rPr lang="en-US" sz="3400" dirty="0">
                <a:cs typeface="Courier New" panose="02070309020205020404" pitchFamily="49" charset="0"/>
              </a:rPr>
              <a:t>		showing object independence</a:t>
            </a:r>
          </a:p>
          <a:p>
            <a:pPr marL="0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35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In action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object:</a:t>
            </a:r>
          </a:p>
          <a:p>
            <a:pPr lvl="1"/>
            <a:r>
              <a:rPr lang="en-US" sz="3400" i="1" dirty="0"/>
              <a:t>obj</a:t>
            </a:r>
            <a:r>
              <a:rPr lang="en-US" sz="3400" dirty="0"/>
              <a:t> = </a:t>
            </a:r>
            <a:r>
              <a:rPr lang="en-US" sz="3400" i="1" dirty="0"/>
              <a:t>ClassName</a:t>
            </a:r>
            <a:r>
              <a:rPr lang="en-US" sz="3400" dirty="0"/>
              <a:t>(</a:t>
            </a:r>
            <a:r>
              <a:rPr lang="en-US" sz="3400" i="1" dirty="0"/>
              <a:t>values…</a:t>
            </a:r>
            <a:r>
              <a:rPr lang="en-US" sz="3400" dirty="0"/>
              <a:t>)</a:t>
            </a:r>
          </a:p>
          <a:p>
            <a:r>
              <a:rPr lang="en-US" sz="3600" dirty="0"/>
              <a:t>Use object:</a:t>
            </a:r>
          </a:p>
          <a:p>
            <a:pPr lvl="1"/>
            <a:r>
              <a:rPr lang="en-US" sz="3400" dirty="0"/>
              <a:t>obj.list()   # list object</a:t>
            </a:r>
          </a:p>
          <a:p>
            <a:pPr lvl="1"/>
            <a:r>
              <a:rPr lang="en-US" sz="3400" dirty="0"/>
              <a:t>obj.add(obj2)	# add obj2 to object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358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76DE-37DD-4E01-A276-BDE269D3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Class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8A03-BAB6-41D4-8C8D-A87703DBB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US" sz="3600" dirty="0"/>
              <a:t>""" </a:t>
            </a:r>
            <a:r>
              <a:rPr lang="en-US" sz="3600" i="1" dirty="0"/>
              <a:t>comments</a:t>
            </a:r>
          </a:p>
          <a:p>
            <a:pPr marL="457200" lvl="1" indent="0">
              <a:buNone/>
            </a:pPr>
            <a:r>
              <a:rPr lang="en-US" sz="3600" dirty="0"/>
              <a:t>"""</a:t>
            </a:r>
          </a:p>
          <a:p>
            <a:pPr marL="457200" lvl="1" indent="0">
              <a:buNone/>
            </a:pPr>
            <a:r>
              <a:rPr lang="en-US" sz="3600" i="1" dirty="0"/>
              <a:t>data / functions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689C-2A10-4164-8BD9-DFAC0718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6060-9556-4193-BA8E-CB551520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F0ED-AC6F-4096-A5FB-AD5BE407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568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8288</TotalTime>
  <Words>1325</Words>
  <Application>Microsoft Office PowerPoint</Application>
  <PresentationFormat>Widescreen</PresentationFormat>
  <Paragraphs>261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Trebuchet MS</vt:lpstr>
      <vt:lpstr>Wingdings 3</vt:lpstr>
      <vt:lpstr>Facet</vt:lpstr>
      <vt:lpstr>Session #5   Classes</vt:lpstr>
      <vt:lpstr>Classes – Structure – Object Oriented</vt:lpstr>
      <vt:lpstr>Classes – Programmer Defined Objects</vt:lpstr>
      <vt:lpstr>Modules – Sharing Code - from others, to others, with yourself</vt:lpstr>
      <vt:lpstr>Bring in module classes/import_turtle.py</vt:lpstr>
      <vt:lpstr>Bring in all functions from module classes/from_turtle_import.py</vt:lpstr>
      <vt:lpstr>Module Object Example - using turtle</vt:lpstr>
      <vt:lpstr>Classes – In action</vt:lpstr>
      <vt:lpstr>Writing a Class Definition</vt:lpstr>
      <vt:lpstr>Classes – definition</vt:lpstr>
      <vt:lpstr>Classes – definition - continued</vt:lpstr>
      <vt:lpstr>Classes – definition</vt:lpstr>
      <vt:lpstr>Classes – Example: Person </vt:lpstr>
      <vt:lpstr>Classes – Example: PersonGroup </vt:lpstr>
      <vt:lpstr>Classes – Example Class PersonGroup</vt:lpstr>
      <vt:lpstr>Classes – Example Class PersonGroup</vt:lpstr>
      <vt:lpstr>Classes – Example: Ball2d </vt:lpstr>
      <vt:lpstr>Classes – Exercise – Add to class</vt:lpstr>
      <vt:lpstr>Classes – Ball2dTable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#4   Classes and More</dc:title>
  <dc:creator>Charles Smith</dc:creator>
  <cp:lastModifiedBy>Charles Smith</cp:lastModifiedBy>
  <cp:revision>19</cp:revision>
  <dcterms:created xsi:type="dcterms:W3CDTF">2021-08-10T18:50:38Z</dcterms:created>
  <dcterms:modified xsi:type="dcterms:W3CDTF">2022-02-28T02:48:39Z</dcterms:modified>
</cp:coreProperties>
</file>