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  <p:sldMasterId id="2147483728" r:id="rId2"/>
    <p:sldMasterId id="2147483776" r:id="rId3"/>
    <p:sldMasterId id="2147483860" r:id="rId4"/>
  </p:sldMasterIdLst>
  <p:notesMasterIdLst>
    <p:notesMasterId r:id="rId43"/>
  </p:notesMasterIdLst>
  <p:handoutMasterIdLst>
    <p:handoutMasterId r:id="rId44"/>
  </p:handoutMasterIdLst>
  <p:sldIdLst>
    <p:sldId id="256" r:id="rId5"/>
    <p:sldId id="277" r:id="rId6"/>
    <p:sldId id="355" r:id="rId7"/>
    <p:sldId id="270" r:id="rId8"/>
    <p:sldId id="356" r:id="rId9"/>
    <p:sldId id="269" r:id="rId10"/>
    <p:sldId id="404" r:id="rId11"/>
    <p:sldId id="374" r:id="rId12"/>
    <p:sldId id="381" r:id="rId13"/>
    <p:sldId id="401" r:id="rId14"/>
    <p:sldId id="373" r:id="rId15"/>
    <p:sldId id="362" r:id="rId16"/>
    <p:sldId id="263" r:id="rId17"/>
    <p:sldId id="272" r:id="rId18"/>
    <p:sldId id="268" r:id="rId19"/>
    <p:sldId id="273" r:id="rId20"/>
    <p:sldId id="363" r:id="rId21"/>
    <p:sldId id="337" r:id="rId22"/>
    <p:sldId id="365" r:id="rId23"/>
    <p:sldId id="368" r:id="rId24"/>
    <p:sldId id="364" r:id="rId25"/>
    <p:sldId id="395" r:id="rId26"/>
    <p:sldId id="396" r:id="rId27"/>
    <p:sldId id="336" r:id="rId28"/>
    <p:sldId id="275" r:id="rId29"/>
    <p:sldId id="276" r:id="rId30"/>
    <p:sldId id="367" r:id="rId31"/>
    <p:sldId id="366" r:id="rId32"/>
    <p:sldId id="369" r:id="rId33"/>
    <p:sldId id="370" r:id="rId34"/>
    <p:sldId id="264" r:id="rId35"/>
    <p:sldId id="397" r:id="rId36"/>
    <p:sldId id="372" r:id="rId37"/>
    <p:sldId id="287" r:id="rId38"/>
    <p:sldId id="288" r:id="rId39"/>
    <p:sldId id="266" r:id="rId40"/>
    <p:sldId id="371" r:id="rId41"/>
    <p:sldId id="403" r:id="rId42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es Smith" initials="" lastIdx="0" clrIdx="0"/>
  <p:cmAuthor id="2" name="Charles Smith" initials="CS" lastIdx="3" clrIdx="1">
    <p:extLst>
      <p:ext uri="{19B8F6BF-5375-455C-9EA6-DF929625EA0E}">
        <p15:presenceInfo xmlns:p15="http://schemas.microsoft.com/office/powerpoint/2012/main" userId="1b3e2396226a36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6" autoAdjust="0"/>
    <p:restoredTop sz="86410" autoAdjust="0"/>
  </p:normalViewPr>
  <p:slideViewPr>
    <p:cSldViewPr snapToGrid="0">
      <p:cViewPr varScale="1">
        <p:scale>
          <a:sx n="71" d="100"/>
          <a:sy n="71" d="100"/>
        </p:scale>
        <p:origin x="76" y="196"/>
      </p:cViewPr>
      <p:guideLst/>
    </p:cSldViewPr>
  </p:slideViewPr>
  <p:outlineViewPr>
    <p:cViewPr>
      <p:scale>
        <a:sx n="33" d="100"/>
        <a:sy n="33" d="100"/>
      </p:scale>
      <p:origin x="0" y="-23636"/>
    </p:cViewPr>
    <p:sldLst>
      <p:sld r:id="rId1" collapse="1"/>
      <p:sld r:id="rId2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2852"/>
    </p:cViewPr>
  </p:sorterViewPr>
  <p:notesViewPr>
    <p:cSldViewPr snapToGrid="0">
      <p:cViewPr varScale="1">
        <p:scale>
          <a:sx n="71" d="100"/>
          <a:sy n="71" d="100"/>
        </p:scale>
        <p:origin x="254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2.xml"/><Relationship Id="rId1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8-12T15:47:01.048" idx="2">
    <p:pos x="4851" y="2664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C30C04-DA98-43A8-9179-8EFB5DC8AA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B426F-EE3F-4C9A-96FF-0138D3773D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A7D9A7DC-F1CD-4708-A473-876A4B3B8934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653D-AA42-4543-8859-17FE42335B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8ACFE-76DD-4178-A6EF-A2913508AE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E28DB299-B29B-4052-B9CA-268EF89506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9293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A596092B-28C7-44D1-B902-5437B333DFB7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BA791329-992B-4F83-8435-C33B0EC26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519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61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has had any computer programming experience?  Python experience?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90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the computer do for you?</a:t>
            </a:r>
          </a:p>
          <a:p>
            <a:r>
              <a:rPr lang="en-US" dirty="0"/>
              <a:t>What should the programming language (Python)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35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hasn't downloaded python (from www.python.org)?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08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you like from a programming tool / helper?</a:t>
            </a:r>
          </a:p>
          <a:p>
            <a:r>
              <a:rPr lang="en-US" dirty="0"/>
              <a:t>IDLE can provide the environment for us to directly use Python to do things.</a:t>
            </a:r>
          </a:p>
          <a:p>
            <a:r>
              <a:rPr lang="en-US" dirty="0"/>
              <a:t>What's necessary?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45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IDLE do for you?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59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922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5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2289">
              <a:defRPr/>
            </a:pPr>
            <a:r>
              <a:rPr lang="en-US" dirty="0"/>
              <a:t>Make shortcut?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24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Offline self-guide</a:t>
            </a:r>
            <a:r>
              <a:rPr lang="en-US" baseline="0" dirty="0"/>
              <a:t> file: exercises/python_introduction.txt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0063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88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you like to know about me?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33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"assign", "literal", "defined" mean?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92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92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471145"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defTabSz="471145">
              <a:defRPr/>
            </a:pPr>
            <a:fld id="{A596092B-28C7-44D1-B902-5437B333DFB7}" type="datetime1">
              <a:rPr lang="en-US">
                <a:solidFill>
                  <a:prstClr val="black"/>
                </a:solidFill>
                <a:latin typeface="Calibri" panose="020F0502020204030204"/>
              </a:rPr>
              <a:pPr defTabSz="471145">
                <a:defRPr/>
              </a:pPr>
              <a:t>9/16/2021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471145"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71145">
              <a:defRPr/>
            </a:pPr>
            <a:fld id="{BA791329-992B-4F83-8435-C33B0EC26DB3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471145">
                <a:defRPr/>
              </a:pPr>
              <a:t>22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85946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471145"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defTabSz="471145">
              <a:defRPr/>
            </a:pPr>
            <a:fld id="{A596092B-28C7-44D1-B902-5437B333DFB7}" type="datetime1">
              <a:rPr lang="en-US">
                <a:solidFill>
                  <a:prstClr val="black"/>
                </a:solidFill>
                <a:latin typeface="Calibri" panose="020F0502020204030204"/>
              </a:rPr>
              <a:pPr defTabSz="471145">
                <a:defRPr/>
              </a:pPr>
              <a:t>9/16/2021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471145"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71145">
              <a:defRPr/>
            </a:pPr>
            <a:fld id="{BA791329-992B-4F83-8435-C33B0EC26DB3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471145">
                <a:defRPr/>
              </a:pPr>
              <a:t>23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702675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471145"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defTabSz="471145">
              <a:defRPr/>
            </a:pPr>
            <a:fld id="{A596092B-28C7-44D1-B902-5437B333DFB7}" type="datetime1">
              <a:rPr lang="en-US">
                <a:solidFill>
                  <a:prstClr val="black"/>
                </a:solidFill>
                <a:latin typeface="Calibri" panose="020F0502020204030204"/>
              </a:rPr>
              <a:pPr defTabSz="471145">
                <a:defRPr/>
              </a:pPr>
              <a:t>9/16/2021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471145"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71145">
              <a:defRPr/>
            </a:pPr>
            <a:fld id="{BA791329-992B-4F83-8435-C33B0EC26DB3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471145">
                <a:defRPr/>
              </a:pPr>
              <a:t>24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678131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Howabout:</a:t>
            </a:r>
            <a:r>
              <a:rPr lang="en-US" baseline="0" dirty="0"/>
              <a:t>  File</a:t>
            </a:r>
            <a:r>
              <a:rPr lang="en-US" baseline="0" dirty="0">
                <a:sym typeface="Wingdings" panose="05000000000000000000" pitchFamily="2" charset="2"/>
              </a:rPr>
              <a:t>File--&gt;Recent Files (select my_work.py)</a:t>
            </a:r>
          </a:p>
          <a:p>
            <a:r>
              <a:rPr lang="en-US" baseline="0" dirty="0">
                <a:sym typeface="Wingdings" panose="05000000000000000000" pitchFamily="2" charset="2"/>
              </a:rPr>
              <a:t>Then:           FileSave As… (hello_world.py)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729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581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about goodbye_world.py 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309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19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12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Non-programmers benefit from an understanding of programming.</a:t>
            </a:r>
          </a:p>
          <a:p>
            <a:r>
              <a:rPr lang="en-US" dirty="0"/>
              <a:t>What do you want from this course?</a:t>
            </a:r>
          </a:p>
          <a:p>
            <a:r>
              <a:rPr lang="en-US" dirty="0"/>
              <a:t>What do you want from programming?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439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662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sort of programs are there?  Could there be?</a:t>
            </a:r>
          </a:p>
          <a:p>
            <a:r>
              <a:rPr lang="en-US" dirty="0"/>
              <a:t>Calculators – financial, industrial</a:t>
            </a:r>
          </a:p>
          <a:p>
            <a:r>
              <a:rPr lang="en-US" dirty="0"/>
              <a:t>Games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961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Demonstrate: exercises/twenty_questions_dev/iteration_7.py</a:t>
            </a:r>
          </a:p>
          <a:p>
            <a:r>
              <a:rPr lang="en-US" dirty="0"/>
              <a:t>Have the class play/guess.</a:t>
            </a:r>
          </a:p>
          <a:p>
            <a:r>
              <a:rPr lang="en-US" dirty="0"/>
              <a:t>What improvements / extensions to this program?</a:t>
            </a:r>
          </a:p>
          <a:p>
            <a:r>
              <a:rPr lang="en-US" dirty="0"/>
              <a:t>What should we be able to do with programs?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067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sort of programs are there?  Could there be?</a:t>
            </a:r>
          </a:p>
          <a:p>
            <a:r>
              <a:rPr lang="en-US" dirty="0"/>
              <a:t>Calculators – financial, industrial</a:t>
            </a:r>
          </a:p>
          <a:p>
            <a:r>
              <a:rPr lang="en-US" dirty="0"/>
              <a:t>Games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078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iteration?</a:t>
            </a:r>
          </a:p>
          <a:p>
            <a:r>
              <a:rPr lang="en-US" dirty="0"/>
              <a:t>Why iterate?</a:t>
            </a:r>
          </a:p>
          <a:p>
            <a:r>
              <a:rPr lang="en-US" dirty="0"/>
              <a:t>Why use file name "iteration_1.py"?  Our first choices were first.py, second.py, ….</a:t>
            </a:r>
          </a:p>
          <a:p>
            <a:r>
              <a:rPr lang="en-US" dirty="0"/>
              <a:t>Any problems with iteration?</a:t>
            </a:r>
          </a:p>
          <a:p>
            <a:endParaRPr lang="en-US" dirty="0"/>
          </a:p>
          <a:p>
            <a:r>
              <a:rPr lang="en-US" dirty="0"/>
              <a:t>What's in a game?</a:t>
            </a:r>
          </a:p>
          <a:p>
            <a:r>
              <a:rPr lang="en-US" dirty="0"/>
              <a:t>  goals</a:t>
            </a:r>
          </a:p>
          <a:p>
            <a:r>
              <a:rPr lang="en-US" dirty="0"/>
              <a:t>  interaction</a:t>
            </a:r>
          </a:p>
          <a:p>
            <a:r>
              <a:rPr lang="en-US" dirty="0"/>
              <a:t>    input</a:t>
            </a:r>
          </a:p>
          <a:p>
            <a:r>
              <a:rPr lang="en-US" dirty="0"/>
              <a:t>    output</a:t>
            </a:r>
          </a:p>
          <a:p>
            <a:r>
              <a:rPr lang="en-US" dirty="0"/>
              <a:t>  beginning, middle, end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602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You're going to do this.</a:t>
            </a:r>
          </a:p>
          <a:p>
            <a:r>
              <a:rPr lang="en-US" dirty="0"/>
              <a:t>I'm showing some hints.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9599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we get from doing this iteration?</a:t>
            </a:r>
          </a:p>
          <a:p>
            <a:r>
              <a:rPr lang="en-US" dirty="0"/>
              <a:t>  learning</a:t>
            </a:r>
          </a:p>
          <a:p>
            <a:r>
              <a:rPr lang="en-US" dirty="0"/>
              <a:t>  testing</a:t>
            </a:r>
          </a:p>
          <a:p>
            <a:r>
              <a:rPr lang="en-US" dirty="0"/>
              <a:t>  early fun?</a:t>
            </a:r>
          </a:p>
          <a:p>
            <a:r>
              <a:rPr lang="en-US" dirty="0"/>
              <a:t>What does it cost us?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573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take a quick look.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708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6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We'll try enabling video for speaker(s)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4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31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the computer do for you?</a:t>
            </a:r>
          </a:p>
          <a:p>
            <a:r>
              <a:rPr lang="en-US" dirty="0"/>
              <a:t>What should the programming language (Python)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801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the computer do for you?</a:t>
            </a:r>
          </a:p>
          <a:p>
            <a:r>
              <a:rPr lang="en-US" dirty="0"/>
              <a:t>What should the programming language (Python)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64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the computer do for you?</a:t>
            </a:r>
          </a:p>
          <a:p>
            <a:r>
              <a:rPr lang="en-US" dirty="0"/>
              <a:t>What should the programming language (Python)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67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the computer do for you?</a:t>
            </a:r>
          </a:p>
          <a:p>
            <a:r>
              <a:rPr lang="en-US" dirty="0"/>
              <a:t>What should the programming language (Python)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1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1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704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68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231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40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15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8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87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941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31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141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276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1706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3077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2689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2756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C4779EA-AEA7-43B3-9B65-A77E9A890421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282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2442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6526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7740-933A-424A-A61E-119D7ACD8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72C8F-7B4A-4039-9F84-0074ED324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E73F-0603-4090-9439-ED5DB3B17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7584E-C559-464F-82DE-20F868FC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191AE-DC94-401C-9644-4792BE5D4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86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8512-2D31-47D8-979D-CE0E4091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D6314-A617-4931-B621-6C8938FE6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A0338-BBE0-4472-9CB2-94CCD12E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08DC7-3254-4985-897B-27E88593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4316A-E5FF-4D3D-9C86-F22A7A143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13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919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4BD1D-4493-428A-A9AC-737CC736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AF933-6916-41A7-824E-787D59CC9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9092E-6A17-4BEA-8854-61372EC1E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74348-4F14-4287-8ED9-D0D65205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1E1F5-9FAD-4C01-9508-5BD0B7F2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4031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6A8DA-8B96-442E-8B2C-333388274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75E1C-498B-4CDB-9B0C-96515FD72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32F91-41F6-462B-89B4-19ED927ED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E8E0E-4F3C-4552-9484-D66E52564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C4947-C7ED-4BCB-8FE7-18DA368D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A5262-C12B-4CC9-ABB4-0EB2FE1E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130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EFEF-A124-4EA9-B796-B8A88AF18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8E1B1-59CF-4D0E-BFD2-ED732506F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A6E1B-8E91-4A9A-AEC8-21A14E45F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7062C6-B31E-409B-8207-209BC67DE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0E3D3-0CCD-488C-B984-6881FC063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2FE658-5432-4720-83CF-AF9142BDB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86E27C-23B8-47E3-B197-0230A07C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352ECE-1564-4172-A4EB-F0FF2F87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424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9224-7D8D-4AE3-8430-0482C8BC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66AB70-9C98-4D13-B298-39154F92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49E31-7CF1-4CFD-AC8D-C4DEAB32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93E80-04E1-4FEF-89B1-90996355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0205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2C493-26EA-43A1-84CC-BA9B61D1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3545D8-98F4-4698-BBF8-8213103D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C5A0F-FF90-43DC-8A27-6D171593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904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09EF-218A-4803-9924-35D7F743D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56982-CE1E-4C8D-8555-D16FE1309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E7D99-3C2D-4B10-9509-0821A943F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74875-2EF7-4581-B058-48C654485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76ACB-EB5D-40A7-8682-F2252348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23953-EE79-47DC-8F35-0BAE85CC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664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CC0B-C698-4938-84DF-E5534609F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E0D640-665E-48F9-B59D-F8A840C1C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59E67-37B0-433F-846E-A65089BFE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CE856-0C01-4B54-939F-75B7770B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AF4DB-FE78-48C9-BAB6-E5D5B250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CF021-3CE5-4D4F-A7C1-825500FF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937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646FC-7EBC-4B0C-9188-D4845A30B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6DF23-08F6-404A-8A9F-7636BA489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8364E-4733-4FFE-9DBA-1A9BA3AC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7968C-4F61-4F4B-8582-8B91CB5FD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34C60-DB2A-446F-8E21-48F9A6F5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667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DD37D-6B2E-4207-880D-B097C93D7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C3632-25DB-490D-990C-B014CD836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5C237-CE97-4C75-A922-A7F1D269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3D5E8-C847-44A5-B312-CD9DAA5F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CC391-06C3-4660-8953-A9ADAF50C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4618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6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3526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6567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8055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3386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8793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973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9366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513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69328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6826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4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5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0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3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2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06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1D85F-7C03-4279-91E8-CF7CC74C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0D621-2C07-4CFB-81E2-841EF44E9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0BC5C-ABA8-4DF7-A7B9-33FE23DCC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5B006-E043-4AF0-AE47-324392FA3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8849B-2DF1-4E7B-94A0-40F81141E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1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6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A52B-07F3-428A-AE74-138A34034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Introduction to Programming </a:t>
            </a:r>
            <a:r>
              <a:rPr lang="en-US" sz="4000" dirty="0"/>
              <a:t>Using Python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978A9-2CA9-49C2-9073-C0526E7E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E55C-CECE-4F47-839C-0667B2307420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7784B-1224-4A1C-9D1F-2F39A761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A865C-3D2F-422B-BE43-A53DD0E6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753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905000"/>
          </a:xfrm>
        </p:spPr>
        <p:txBody>
          <a:bodyPr>
            <a:noAutofit/>
          </a:bodyPr>
          <a:lstStyle/>
          <a:p>
            <a:r>
              <a:rPr lang="en-US" sz="5400" dirty="0"/>
              <a:t>Session #1  Introduction</a:t>
            </a:r>
            <a:br>
              <a:rPr lang="en-US" sz="5400" dirty="0"/>
            </a:br>
            <a:r>
              <a:rPr lang="en-US" sz="5400" dirty="0"/>
              <a:t> Touching on the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429000"/>
            <a:ext cx="8596668" cy="2612362"/>
          </a:xfrm>
          <a:noFill/>
        </p:spPr>
        <p:txBody>
          <a:bodyPr>
            <a:normAutofit/>
          </a:bodyPr>
          <a:lstStyle/>
          <a:p>
            <a:r>
              <a:rPr lang="en-US" sz="3600" dirty="0"/>
              <a:t>Any questions in general?</a:t>
            </a:r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44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F481-084B-4D3A-830D-B218EE7C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Computer Programming</a:t>
            </a:r>
            <a:br>
              <a:rPr lang="en-US" dirty="0"/>
            </a:br>
            <a:r>
              <a:rPr lang="en-US" dirty="0"/>
              <a:t> Telling the Computer 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1EBB-110E-4601-AF7B-1001F442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The language, PYTHON,  is a way</a:t>
            </a:r>
          </a:p>
          <a:p>
            <a:pPr lvl="1"/>
            <a:r>
              <a:rPr lang="en-US" sz="4000" dirty="0"/>
              <a:t>Popular, Powerful, and </a:t>
            </a:r>
            <a:r>
              <a:rPr lang="en-US" sz="4000" i="1" dirty="0"/>
              <a:t>EASY</a:t>
            </a:r>
          </a:p>
          <a:p>
            <a:pPr lvl="1"/>
            <a:r>
              <a:rPr lang="en-US" sz="4000" i="1" dirty="0"/>
              <a:t>Like most human languages</a:t>
            </a:r>
          </a:p>
          <a:p>
            <a:pPr lvl="2"/>
            <a:r>
              <a:rPr lang="en-US" sz="4000" i="1" dirty="0"/>
              <a:t>You don’t have to know it all to do a lot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6730-4EF1-4515-AD07-88925B76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1419-A9A0-4E48-99EF-6542B4AE3C79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B6E2-DE47-4F16-AEB0-B00CE8E7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FCDCC0-9987-43A5-BB35-6C2EE7D6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059939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A5E0-0A11-4B04-AE87-BCC201BE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by DOING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B20D-DC17-4635-B45F-E3F0F86C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/>
              <a:t>Using Python's built in tool </a:t>
            </a:r>
            <a:r>
              <a:rPr lang="en-US" sz="3600" dirty="0">
                <a:solidFill>
                  <a:schemeClr val="accent2"/>
                </a:solidFill>
              </a:rPr>
              <a:t>IDLE</a:t>
            </a:r>
          </a:p>
          <a:p>
            <a:pPr lvl="1"/>
            <a:r>
              <a:rPr lang="en-US" sz="3000" dirty="0">
                <a:solidFill>
                  <a:schemeClr val="accent2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ntegrated</a:t>
            </a:r>
            <a:r>
              <a:rPr lang="en-US" sz="2600" dirty="0">
                <a:solidFill>
                  <a:schemeClr val="accent2"/>
                </a:solidFill>
              </a:rPr>
              <a:t> </a:t>
            </a:r>
            <a:r>
              <a:rPr lang="en-US" sz="3000" dirty="0">
                <a:solidFill>
                  <a:schemeClr val="accent2"/>
                </a:solidFill>
              </a:rPr>
              <a:t>D</a:t>
            </a:r>
            <a:r>
              <a:rPr lang="en-US" sz="2600" dirty="0">
                <a:solidFill>
                  <a:schemeClr val="tx1"/>
                </a:solidFill>
              </a:rPr>
              <a:t>evelopment and</a:t>
            </a:r>
            <a:r>
              <a:rPr lang="en-US" sz="2600" dirty="0">
                <a:solidFill>
                  <a:schemeClr val="accent2"/>
                </a:solidFill>
              </a:rPr>
              <a:t> </a:t>
            </a:r>
            <a:r>
              <a:rPr lang="en-US" sz="3000" dirty="0">
                <a:solidFill>
                  <a:schemeClr val="accent2"/>
                </a:solidFill>
              </a:rPr>
              <a:t>L</a:t>
            </a:r>
            <a:r>
              <a:rPr lang="en-US" sz="2600" dirty="0">
                <a:solidFill>
                  <a:schemeClr val="tx1"/>
                </a:solidFill>
              </a:rPr>
              <a:t>earning</a:t>
            </a:r>
            <a:r>
              <a:rPr lang="en-US" sz="2600" dirty="0">
                <a:solidFill>
                  <a:schemeClr val="accent2"/>
                </a:solidFill>
              </a:rPr>
              <a:t> </a:t>
            </a:r>
            <a:r>
              <a:rPr lang="en-US" sz="3000" dirty="0">
                <a:solidFill>
                  <a:schemeClr val="accent2"/>
                </a:solidFill>
              </a:rPr>
              <a:t>E</a:t>
            </a:r>
            <a:r>
              <a:rPr lang="en-US" sz="2600" dirty="0">
                <a:solidFill>
                  <a:schemeClr val="tx1"/>
                </a:solidFill>
              </a:rPr>
              <a:t>nvironment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Interactive execution of Python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Python Program editor and execution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Lots of documentation, examples, help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BDC9-0814-4AA6-9895-50902B68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720D-B69F-4A94-83B7-6D73A5F7EAD8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EC4169-6935-4699-B53D-ED94C7AD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09FD-6FF8-43F9-9B99-DE4E9ED6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771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FB21E-EE1A-4809-9EF6-5E1A5EFE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Sandbox – IDLE </a:t>
            </a:r>
            <a:br>
              <a:rPr lang="en-US" dirty="0"/>
            </a:br>
            <a:r>
              <a:rPr lang="en-US" dirty="0"/>
              <a:t>Demonstration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DFD97-3043-4C54-AD5C-42FC960CC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hlinkClick r:id="rId3"/>
              </a:rPr>
              <a:t>https://www.python.org</a:t>
            </a:r>
            <a:endParaRPr lang="en-US" sz="3600" dirty="0"/>
          </a:p>
          <a:p>
            <a:r>
              <a:rPr lang="en-US" sz="3600" dirty="0"/>
              <a:t>Download latest python </a:t>
            </a:r>
            <a:r>
              <a:rPr lang="en-US" sz="2400" dirty="0"/>
              <a:t>example: 3.7.0</a:t>
            </a:r>
          </a:p>
          <a:p>
            <a:r>
              <a:rPr lang="en-US" sz="3600" dirty="0"/>
              <a:t>Python shell</a:t>
            </a:r>
          </a:p>
          <a:p>
            <a:r>
              <a:rPr lang="en-US" sz="3600" dirty="0"/>
              <a:t>Documentation</a:t>
            </a:r>
          </a:p>
          <a:p>
            <a:r>
              <a:rPr lang="en-US" sz="3600" dirty="0"/>
              <a:t>IDE  - editor,  execution, debugger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F8811-5B0B-4462-BD84-DB7B9952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46F6-6C75-4763-9558-54409B344187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F9937-EC83-4F6A-BEF3-AD50B351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D86448-C140-4AF5-9F65-1A2948FE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595032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9412-0CA2-4432-A1E3-A01D790EA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IDLE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7890F-F6AE-4E31-99FE-91D667B9A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29169"/>
            <a:ext cx="8596668" cy="3880773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600" dirty="0"/>
              <a:t>Python Documentation:</a:t>
            </a:r>
          </a:p>
          <a:p>
            <a:pPr marL="800100" lvl="2" indent="0">
              <a:buNone/>
            </a:pPr>
            <a:r>
              <a:rPr lang="en-US" sz="3200" dirty="0"/>
              <a:t>Help </a:t>
            </a:r>
            <a:r>
              <a:rPr lang="en-US" sz="3200" dirty="0">
                <a:sym typeface="Wingdings" panose="05000000000000000000" pitchFamily="2" charset="2"/>
              </a:rPr>
              <a:t> Python Docs</a:t>
            </a:r>
          </a:p>
          <a:p>
            <a:r>
              <a:rPr lang="en-US" sz="3600" dirty="0">
                <a:sym typeface="Wingdings" panose="05000000000000000000" pitchFamily="2" charset="2"/>
              </a:rPr>
              <a:t>Help on IDLE:</a:t>
            </a:r>
          </a:p>
          <a:p>
            <a:pPr marL="800100" lvl="2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Help  IDLE Help</a:t>
            </a:r>
          </a:p>
          <a:p>
            <a:r>
              <a:rPr lang="en-US" sz="3600" dirty="0">
                <a:sym typeface="Wingdings" panose="05000000000000000000" pitchFamily="2" charset="2"/>
              </a:rPr>
              <a:t>Python Program Examples:</a:t>
            </a:r>
          </a:p>
          <a:p>
            <a:pPr marL="800100" lvl="2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Help  Turtle Demo 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88710-6FE6-46E3-AD4A-CC203EB5C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5192-D767-427B-98A2-49ACBB0A8FB2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7E0BC-F79B-4844-861B-78951A7C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B6A0B9-3D72-4F7F-989C-6FF19CA9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047884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F725-DB63-4B0D-8E36-BE3FE261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01126"/>
          </a:xfrm>
        </p:spPr>
        <p:txBody>
          <a:bodyPr>
            <a:normAutofit/>
          </a:bodyPr>
          <a:lstStyle/>
          <a:p>
            <a:r>
              <a:rPr lang="en-US" sz="2800" dirty="0"/>
              <a:t>Documentation – Lots of Nice STUFF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4E331B-21A7-4BE4-A9C4-6423BB652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7261" y="428841"/>
            <a:ext cx="10110150" cy="626364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21259-F5E8-453A-B9C4-8723CCEC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9F67-18C0-49B7-9343-C3C894FFD514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4925B-31DB-4DB4-ABCB-0AE1628B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41A589B-D057-4FB0-B8BB-6444632D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228672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Quick Introduction to Python</a:t>
            </a:r>
            <a:br>
              <a:rPr lang="en-US" dirty="0"/>
            </a:br>
            <a:r>
              <a:rPr lang="en-US" dirty="0"/>
              <a:t>wordy offline guide file -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IDLE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 file with some beginning examples</a:t>
            </a:r>
          </a:p>
          <a:p>
            <a:r>
              <a:rPr lang="en-US" sz="3600" dirty="0"/>
              <a:t> open </a:t>
            </a:r>
            <a:r>
              <a:rPr lang="en-US" sz="3600" dirty="0">
                <a:solidFill>
                  <a:schemeClr val="accent2"/>
                </a:solidFill>
              </a:rPr>
              <a:t>python_introduction</a:t>
            </a:r>
            <a:r>
              <a:rPr lang="en-US" sz="3600" b="1" dirty="0">
                <a:solidFill>
                  <a:schemeClr val="accent2"/>
                </a:solidFill>
              </a:rPr>
              <a:t>.txt</a:t>
            </a:r>
          </a:p>
          <a:p>
            <a:pPr marL="857250" lvl="2" indent="0">
              <a:buNone/>
            </a:pPr>
            <a:r>
              <a:rPr lang="en-US" sz="3200" dirty="0"/>
              <a:t>File </a:t>
            </a:r>
            <a:r>
              <a:rPr lang="en-US" sz="3200" dirty="0">
                <a:sym typeface="Wingdings" panose="05000000000000000000" pitchFamily="2" charset="2"/>
              </a:rPr>
              <a:t> Open … exercises  introduction  Text files(*.txt)  python_introduction.txt</a:t>
            </a:r>
          </a:p>
          <a:p>
            <a:endParaRPr lang="en-US" sz="3600" dirty="0">
              <a:sym typeface="Wingdings" panose="05000000000000000000" pitchFamily="2" charset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58723" y="6041361"/>
            <a:ext cx="911939" cy="365125"/>
          </a:xfrm>
        </p:spPr>
        <p:txBody>
          <a:bodyPr/>
          <a:lstStyle/>
          <a:p>
            <a:fld id="{0B07C6D0-642C-4A40-B0F1-13ED56048173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71949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86A3-A611-4B35-9C8A-7ED6D7AA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Blazing Introduction to Parts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11513-7F6A-42CC-9345-819E917E3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420" y="1600519"/>
            <a:ext cx="9825926" cy="3880773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Run Python IDLE</a:t>
            </a:r>
          </a:p>
          <a:p>
            <a:r>
              <a:rPr lang="en-US" sz="3600" dirty="0">
                <a:solidFill>
                  <a:schemeClr val="tx1"/>
                </a:solidFill>
              </a:rPr>
              <a:t> Follow along with instructor</a:t>
            </a:r>
          </a:p>
          <a:p>
            <a:pPr lvl="1"/>
            <a:r>
              <a:rPr lang="en-US" sz="3400" dirty="0">
                <a:solidFill>
                  <a:schemeClr val="tx1"/>
                </a:solidFill>
              </a:rPr>
              <a:t> – copy, experiment, question</a:t>
            </a:r>
          </a:p>
          <a:p>
            <a:pPr marL="400050" lvl="1" indent="0">
              <a:buNone/>
            </a:pPr>
            <a:r>
              <a:rPr lang="en-US" sz="3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&gt;&gt;&gt;</a:t>
            </a:r>
            <a:r>
              <a:rPr lang="en-US" sz="3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1 + 1</a:t>
            </a:r>
          </a:p>
          <a:p>
            <a:pPr marL="400050" lvl="1" indent="0">
              <a:buNone/>
            </a:pPr>
            <a:r>
              <a:rPr lang="en-US" sz="3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</a:p>
          <a:p>
            <a:pPr marL="400050" indent="-457200"/>
            <a:endParaRPr lang="en-US" sz="3800" dirty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400050" indent="-457200"/>
            <a:r>
              <a:rPr lang="en-US" sz="38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Saved IDLE Session Example</a:t>
            </a:r>
            <a:r>
              <a:rPr lang="en-US" sz="3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57250" lvl="2" indent="0">
              <a:buNone/>
            </a:pPr>
            <a: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2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xercises\introduction\python_introduction</a:t>
            </a:r>
            <a: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.py</a:t>
            </a:r>
            <a:endParaRPr lang="en-US" sz="29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40DD4-255B-4CDF-B509-95D3466A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88FE9-EAF8-46D0-9187-FC17AB5F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DAC5F-542E-4B2C-A4D0-528A060D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>
            <a:normAutofit fontScale="90000"/>
          </a:bodyPr>
          <a:lstStyle/>
          <a:p>
            <a:r>
              <a:rPr lang="en-US" dirty="0"/>
              <a:t>Blazing Introduction </a:t>
            </a:r>
            <a:r>
              <a:rPr lang="en-US" sz="2800" dirty="0"/>
              <a:t>– continued</a:t>
            </a:r>
            <a:br>
              <a:rPr lang="en-US" sz="2800" dirty="0"/>
            </a:br>
            <a:r>
              <a:rPr lang="en-US" sz="2800" dirty="0"/>
              <a:t>IDLE 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b="1" dirty="0"/>
              <a:t>&gt;&gt;&gt;:</a:t>
            </a:r>
            <a:r>
              <a:rPr lang="en-US" sz="3400" dirty="0"/>
              <a:t> IDLE shell prompt (</a:t>
            </a:r>
            <a:r>
              <a:rPr lang="en-US" sz="2800" dirty="0"/>
              <a:t>to you the user</a:t>
            </a:r>
            <a:r>
              <a:rPr lang="en-US" sz="3400" dirty="0"/>
              <a:t>)</a:t>
            </a:r>
          </a:p>
          <a:p>
            <a:pPr lvl="1"/>
            <a:r>
              <a:rPr lang="en-US" sz="3400" b="1" dirty="0"/>
              <a:t>#</a:t>
            </a:r>
            <a:r>
              <a:rPr lang="en-US" sz="3400" dirty="0"/>
              <a:t> : start of comment to be ignored</a:t>
            </a:r>
          </a:p>
          <a:p>
            <a:pPr lvl="1"/>
            <a:r>
              <a:rPr lang="en-US" sz="3400" i="1" dirty="0"/>
              <a:t>Otherwise</a:t>
            </a:r>
            <a:r>
              <a:rPr lang="en-US" sz="3400" dirty="0"/>
              <a:t>: printout from IDLE</a:t>
            </a:r>
          </a:p>
          <a:p>
            <a:pPr marL="45720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 + 1 # Comment on 1 + 1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00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>
            <a:normAutofit fontScale="90000"/>
          </a:bodyPr>
          <a:lstStyle/>
          <a:p>
            <a:r>
              <a:rPr lang="en-US" dirty="0"/>
              <a:t>Blazing Introduction Part 1 </a:t>
            </a:r>
            <a:r>
              <a:rPr lang="en-US" sz="2800" dirty="0"/>
              <a:t>– Did we mention...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4" y="1488613"/>
            <a:ext cx="8596668" cy="455274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Beginning comments</a:t>
            </a:r>
          </a:p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1,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1+2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3+4, 2+3*4,(2+3)*4</a:t>
            </a:r>
          </a:p>
          <a:p>
            <a:pPr marL="457200" lvl="1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"Ray" + " " + "Smith"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1, "one", 2, "two"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var_name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a1, a, b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NOT 1a, a 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6E00-835A-4B5B-AFDF-9AF87390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Instructor – Ray Smith raysmith@alum.mit.edu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E49C-1AF0-40D7-BD12-D2153566B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Many years of Programming – engineering, scientific, financial</a:t>
            </a:r>
          </a:p>
          <a:p>
            <a:r>
              <a:rPr lang="en-US" sz="3600" dirty="0"/>
              <a:t>Commercial, Scientific, Systems</a:t>
            </a:r>
          </a:p>
          <a:p>
            <a:r>
              <a:rPr lang="en-US" sz="3600" dirty="0"/>
              <a:t>Languages – C, C++, Perl, Java, Python, Assembly</a:t>
            </a:r>
          </a:p>
          <a:p>
            <a:r>
              <a:rPr lang="en-US" sz="3600" dirty="0"/>
              <a:t>NEW Areas - Games for young 3-8 years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6595F-9930-4D44-BB3E-70490058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F5A7-20F3-4981-866F-DD0AA3B623E8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0A2BB-609F-4663-9624-CF5B6F7B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0CECB9-8420-4DCA-9BA9-5BE8C789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937803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>
            <a:normAutofit fontScale="90000"/>
          </a:bodyPr>
          <a:lstStyle/>
          <a:p>
            <a:r>
              <a:rPr lang="en-US" dirty="0"/>
              <a:t>Blazing Introduction Part 1B </a:t>
            </a:r>
            <a:r>
              <a:rPr lang="en-US" sz="2800" dirty="0"/>
              <a:t>– Did we mention...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4" y="1488613"/>
            <a:ext cx="8596668" cy="4552749"/>
          </a:xfrm>
        </p:spPr>
        <p:txBody>
          <a:bodyPr>
            <a:noAutofit/>
          </a:bodyPr>
          <a:lstStyle/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a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SyntaxError: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cannot assign to literal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NameError: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 'a' is not defined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"&lt;pyshell#7&gt;", line 1, in &lt;module&gt;</a:t>
            </a:r>
          </a:p>
          <a:p>
            <a:pPr lvl="1"/>
            <a:r>
              <a:rPr lang="en-US" sz="3600" dirty="0">
                <a:latin typeface="+mj-lt"/>
                <a:cs typeface="Courier New" panose="02070309020205020404" pitchFamily="49" charset="0"/>
              </a:rPr>
              <a:t>Python tries to be helpful</a:t>
            </a:r>
          </a:p>
          <a:p>
            <a:pPr lvl="1"/>
            <a:r>
              <a:rPr lang="en-US" sz="3600" dirty="0">
                <a:latin typeface="+mj-lt"/>
                <a:cs typeface="Courier New" panose="02070309020205020404" pitchFamily="49" charset="0"/>
              </a:rPr>
              <a:t>Can't always guess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3600" dirty="0">
                <a:latin typeface="+mj-lt"/>
                <a:cs typeface="Courier New" panose="02070309020205020404" pitchFamily="49" charset="0"/>
              </a:rPr>
              <a:t>Tries to be exact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919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/>
          <a:lstStyle/>
          <a:p>
            <a:r>
              <a:rPr lang="en-US" dirty="0"/>
              <a:t>IDLE </a:t>
            </a:r>
            <a:r>
              <a:rPr lang="en-US" sz="2800" dirty="0"/>
              <a:t>– </a:t>
            </a:r>
            <a:r>
              <a:rPr lang="en-US" sz="4000" dirty="0"/>
              <a:t>IF/WHEN I change my mind…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4" y="1488613"/>
            <a:ext cx="8596668" cy="3880773"/>
          </a:xfrm>
        </p:spPr>
        <p:txBody>
          <a:bodyPr>
            <a:noAutofit/>
          </a:bodyPr>
          <a:lstStyle/>
          <a:p>
            <a:pPr lvl="1"/>
            <a:r>
              <a:rPr lang="en-US" sz="3400" dirty="0"/>
              <a:t>Redo a line by "up arrow" to line</a:t>
            </a:r>
          </a:p>
          <a:p>
            <a:pPr lvl="2"/>
            <a:r>
              <a:rPr lang="en-US" sz="3000" dirty="0"/>
              <a:t>then press ENTER, then make changes</a:t>
            </a:r>
          </a:p>
          <a:p>
            <a:pPr lvl="1"/>
            <a:r>
              <a:rPr lang="en-US" sz="3800" dirty="0"/>
              <a:t>ALT-P(Cth-P on MAC) will "open" last command for changes</a:t>
            </a:r>
          </a:p>
          <a:p>
            <a:pPr lvl="1"/>
            <a:r>
              <a:rPr lang="en-US" sz="3400" dirty="0"/>
              <a:t>After changing code, press ENTER to execute changed command </a:t>
            </a:r>
            <a:r>
              <a:rPr lang="en-US" sz="3400" dirty="0">
                <a:solidFill>
                  <a:schemeClr val="bg1">
                    <a:lumMod val="75000"/>
                  </a:schemeClr>
                </a:solidFill>
              </a:rPr>
              <a:t>(twice if part of a compound statement)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928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/>
              <a:t>Blazing Introduction Part 2 </a:t>
            </a:r>
            <a:br>
              <a:rPr lang="en-US" sz="4800" dirty="0"/>
            </a:br>
            <a:r>
              <a:rPr lang="en-US" sz="4800" dirty="0">
                <a:solidFill>
                  <a:srgbClr val="00B050"/>
                </a:solidFill>
              </a:rPr>
              <a:t>Python Code Files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09604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i="1" dirty="0"/>
              <a:t>&gt;&gt;&gt; IDLE shell</a:t>
            </a:r>
          </a:p>
          <a:p>
            <a:r>
              <a:rPr lang="en-US" sz="4400" i="1" dirty="0"/>
              <a:t> </a:t>
            </a:r>
            <a:r>
              <a:rPr lang="en-US" sz="4400" b="1" i="1" dirty="0"/>
              <a:t>GREAT</a:t>
            </a:r>
            <a:r>
              <a:rPr lang="en-US" sz="4400" i="1" dirty="0"/>
              <a:t> for short/simple/one-time testing</a:t>
            </a:r>
          </a:p>
          <a:p>
            <a:r>
              <a:rPr lang="en-US" sz="4400" i="1" dirty="0"/>
              <a:t> </a:t>
            </a:r>
            <a:r>
              <a:rPr lang="en-US" sz="4400" b="1" i="1" dirty="0"/>
              <a:t>NOT</a:t>
            </a:r>
            <a:r>
              <a:rPr lang="en-US" sz="4400" i="1" dirty="0"/>
              <a:t> </a:t>
            </a:r>
            <a:r>
              <a:rPr lang="en-US" sz="4400" b="1" i="1" dirty="0"/>
              <a:t>SO GREAT </a:t>
            </a:r>
            <a:r>
              <a:rPr lang="en-US" sz="4400" i="1" dirty="0"/>
              <a:t>for longer/complex/reuse</a:t>
            </a:r>
          </a:p>
          <a:p>
            <a:endParaRPr lang="en-US" sz="28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9/16/2021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2773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Blazing Introduction Part 2 </a:t>
            </a:r>
            <a:br>
              <a:rPr lang="en-US" dirty="0"/>
            </a:br>
            <a:r>
              <a:rPr lang="en-US" dirty="0"/>
              <a:t>Python Code Files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09604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i="1" dirty="0"/>
              <a:t>Putting Python code in a file</a:t>
            </a:r>
          </a:p>
          <a:p>
            <a:pPr lvl="1"/>
            <a:r>
              <a:rPr lang="en-US" sz="4400" i="1" dirty="0"/>
              <a:t>Fairly easy</a:t>
            </a:r>
          </a:p>
          <a:p>
            <a:pPr lvl="1"/>
            <a:r>
              <a:rPr lang="en-US" sz="4400" i="1" dirty="0"/>
              <a:t>Enables reuse</a:t>
            </a:r>
          </a:p>
          <a:p>
            <a:pPr lvl="1"/>
            <a:r>
              <a:rPr lang="en-US" sz="4400" i="1" dirty="0"/>
              <a:t>Helps modification</a:t>
            </a:r>
          </a:p>
          <a:p>
            <a:endParaRPr lang="en-US" sz="28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9/16/2021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84202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Blazing Introduction </a:t>
            </a:r>
            <a:r>
              <a:rPr lang="en-US" b="1" dirty="0"/>
              <a:t>Part 2 </a:t>
            </a:r>
            <a:br>
              <a:rPr lang="en-US" b="1" dirty="0"/>
            </a:br>
            <a:r>
              <a:rPr lang="en-US" b="1" dirty="0"/>
              <a:t>Python Code Files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09604" cy="3880773"/>
          </a:xfrm>
        </p:spPr>
        <p:txBody>
          <a:bodyPr>
            <a:noAutofit/>
          </a:bodyPr>
          <a:lstStyle/>
          <a:p>
            <a:r>
              <a:rPr lang="en-US" sz="3600" dirty="0"/>
              <a:t>Create file File </a:t>
            </a:r>
            <a:r>
              <a:rPr lang="en-US" sz="3600" dirty="0">
                <a:sym typeface="Wingdings" panose="05000000000000000000" pitchFamily="2" charset="2"/>
              </a:rPr>
              <a:t> New File (my_work.py)</a:t>
            </a:r>
          </a:p>
          <a:p>
            <a:pPr lvl="1"/>
            <a:r>
              <a:rPr lang="en-US" sz="3600" dirty="0">
                <a:sym typeface="Wingdings" panose="05000000000000000000" pitchFamily="2" charset="2"/>
              </a:rPr>
              <a:t>… add text (#my_work.py)</a:t>
            </a:r>
          </a:p>
          <a:p>
            <a:pPr lvl="1"/>
            <a:r>
              <a:rPr lang="en-US" sz="3600" dirty="0">
                <a:sym typeface="Wingdings" panose="05000000000000000000" pitchFamily="2" charset="2"/>
              </a:rPr>
              <a:t>File  Save</a:t>
            </a:r>
          </a:p>
          <a:p>
            <a:pPr lvl="2"/>
            <a:r>
              <a:rPr lang="en-US" sz="3600" dirty="0">
                <a:sym typeface="Wingdings" panose="05000000000000000000" pitchFamily="2" charset="2"/>
              </a:rPr>
              <a:t>Maybe in folder “class_work” ???</a:t>
            </a:r>
            <a:endParaRPr lang="en-US" sz="3600" dirty="0"/>
          </a:p>
          <a:p>
            <a:pPr lvl="1"/>
            <a:r>
              <a:rPr lang="en-US" sz="3600" dirty="0"/>
              <a:t>Reuse - File </a:t>
            </a:r>
            <a:r>
              <a:rPr lang="en-US" sz="3600" dirty="0">
                <a:sym typeface="Wingdings" panose="05000000000000000000" pitchFamily="2" charset="2"/>
              </a:rPr>
              <a:t> Save As  …</a:t>
            </a:r>
            <a:r>
              <a:rPr lang="en-US" sz="2800" i="1" dirty="0">
                <a:sym typeface="Wingdings" panose="05000000000000000000" pitchFamily="2" charset="2"/>
              </a:rPr>
              <a:t>new name </a:t>
            </a:r>
            <a:endParaRPr lang="en-US" sz="28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9/16/2021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708226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54EE-A8ED-43B9-97C0-BB3BD31C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Blazing Introduction Part 2 </a:t>
            </a:r>
            <a:r>
              <a:rPr lang="en-US" sz="2400" dirty="0"/>
              <a:t>- continued</a:t>
            </a:r>
            <a:br>
              <a:rPr lang="en-US" dirty="0"/>
            </a:br>
            <a:r>
              <a:rPr lang="en-US" dirty="0"/>
              <a:t>Hello World! - You Try!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ABB6B-3D77-4B05-A77D-BA74D38A8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23904" cy="3880773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Write simple program </a:t>
            </a:r>
            <a:r>
              <a:rPr lang="en-US" sz="3600" dirty="0">
                <a:sym typeface="Wingdings" panose="05000000000000000000" pitchFamily="2" charset="2"/>
              </a:rPr>
              <a:t>(hello_world.py):</a:t>
            </a:r>
          </a:p>
          <a:p>
            <a:pPr lvl="1"/>
            <a:r>
              <a:rPr lang="en-US" sz="3400" dirty="0">
                <a:sym typeface="Wingdings" panose="05000000000000000000" pitchFamily="2" charset="2"/>
              </a:rPr>
              <a:t>FileNew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("Hello World!")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("My name is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your name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.")</a:t>
            </a:r>
          </a:p>
          <a:p>
            <a:r>
              <a:rPr lang="en-US" sz="3600" b="1" dirty="0">
                <a:sym typeface="Wingdings" panose="05000000000000000000" pitchFamily="2" charset="2"/>
              </a:rPr>
              <a:t>Save file </a:t>
            </a:r>
            <a:r>
              <a:rPr lang="en-US" sz="3600" dirty="0">
                <a:sym typeface="Wingdings" panose="05000000000000000000" pitchFamily="2" charset="2"/>
              </a:rPr>
              <a:t>– File  Save</a:t>
            </a:r>
          </a:p>
          <a:p>
            <a:pPr lvl="4"/>
            <a:r>
              <a:rPr lang="en-US" sz="3000" dirty="0">
                <a:sym typeface="Wingdings" panose="05000000000000000000" pitchFamily="2" charset="2"/>
              </a:rPr>
              <a:t>OR File-&gt;Save As…</a:t>
            </a:r>
          </a:p>
          <a:p>
            <a:r>
              <a:rPr lang="en-US" sz="3600" b="1" dirty="0">
                <a:sym typeface="Wingdings" panose="05000000000000000000" pitchFamily="2" charset="2"/>
              </a:rPr>
              <a:t>Run program </a:t>
            </a:r>
            <a:r>
              <a:rPr lang="en-US" sz="3600" dirty="0">
                <a:sym typeface="Wingdings" panose="05000000000000000000" pitchFamily="2" charset="2"/>
              </a:rPr>
              <a:t>– Run  Run Module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372A4-9C04-42FF-9C8D-4F824A11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E9484C-F54E-4BD7-8682-9BD806A67B9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9/16/2021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D6299-8E7F-4C90-9FC1-53CFA029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A8A3507-D8F1-4A66-B4D0-EBFF6436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32970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54EE-A8ED-43B9-97C0-BB3BD31C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 – output –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my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5A3D1-B4D9-4A09-933B-624CA3C59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45" y="1504950"/>
            <a:ext cx="10544175" cy="474345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BF45E-DD2C-4A76-B815-6F9AD72D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285D0-22A3-4855-9FC4-9DA73FCA7A74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9/16/2021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AAC74-FBE4-4345-A2BD-C106C386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F5BC1-0F8A-4761-9672-0F92413B4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292015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54EE-A8ED-43B9-97C0-BB3BD31C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Blazing Introduction Part 2 </a:t>
            </a:r>
            <a:r>
              <a:rPr lang="en-US" sz="2400" dirty="0"/>
              <a:t>- continued</a:t>
            </a:r>
            <a:br>
              <a:rPr lang="en-US" dirty="0"/>
            </a:br>
            <a:r>
              <a:rPr lang="en-US" dirty="0"/>
              <a:t>Make a </a:t>
            </a:r>
            <a:r>
              <a:rPr lang="en-US" b="1" dirty="0"/>
              <a:t>New</a:t>
            </a:r>
            <a:r>
              <a:rPr lang="en-US" dirty="0"/>
              <a:t> Program – goodbye_world.py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ABB6B-3D77-4B05-A77D-BA74D38A8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>
                <a:cs typeface="Courier New" panose="02070309020205020404" pitchFamily="49" charset="0"/>
                <a:sym typeface="Wingdings" panose="05000000000000000000" pitchFamily="2" charset="2"/>
              </a:rPr>
              <a:t>"Goodbye World…"</a:t>
            </a:r>
          </a:p>
          <a:p>
            <a:r>
              <a:rPr lang="en-US" sz="3600" b="1" dirty="0">
                <a:sym typeface="Wingdings" panose="05000000000000000000" pitchFamily="2" charset="2"/>
              </a:rPr>
              <a:t>Hint - Start</a:t>
            </a:r>
            <a:r>
              <a:rPr lang="en-US" sz="3600" dirty="0">
                <a:sym typeface="Wingdings" panose="05000000000000000000" pitchFamily="2" charset="2"/>
              </a:rPr>
              <a:t> with program closest to our goal - </a:t>
            </a:r>
            <a:r>
              <a:rPr lang="en-US" sz="3400" dirty="0">
                <a:sym typeface="Wingdings" panose="05000000000000000000" pitchFamily="2" charset="2"/>
              </a:rPr>
              <a:t>hello_world.py </a:t>
            </a:r>
            <a:r>
              <a:rPr lang="en-US" sz="3400" dirty="0">
                <a:solidFill>
                  <a:schemeClr val="bg2">
                    <a:lumMod val="90000"/>
                  </a:schemeClr>
                </a:solidFill>
                <a:sym typeface="Wingdings" panose="05000000000000000000" pitchFamily="2" charset="2"/>
              </a:rPr>
              <a:t>(File</a:t>
            </a:r>
            <a:r>
              <a:rPr lang="en-US" sz="3400" b="1" dirty="0">
                <a:solidFill>
                  <a:schemeClr val="bg2">
                    <a:lumMod val="90000"/>
                  </a:schemeClr>
                </a:solidFill>
                <a:sym typeface="Wingdings" panose="05000000000000000000" pitchFamily="2" charset="2"/>
              </a:rPr>
              <a:t>Recent</a:t>
            </a:r>
            <a:r>
              <a:rPr lang="en-US" sz="3400" dirty="0">
                <a:solidFill>
                  <a:schemeClr val="bg2">
                    <a:lumMod val="90000"/>
                  </a:schemeClr>
                </a:solidFill>
                <a:sym typeface="Wingdings" panose="05000000000000000000" pitchFamily="2" charset="2"/>
              </a:rPr>
              <a:t> Files)</a:t>
            </a:r>
          </a:p>
          <a:p>
            <a:r>
              <a:rPr lang="en-US" sz="3600" b="1" dirty="0">
                <a:sym typeface="Wingdings" panose="05000000000000000000" pitchFamily="2" charset="2"/>
              </a:rPr>
              <a:t>Save As… </a:t>
            </a:r>
            <a:r>
              <a:rPr lang="en-US" sz="3600" i="1" dirty="0">
                <a:sym typeface="Wingdings" panose="05000000000000000000" pitchFamily="2" charset="2"/>
              </a:rPr>
              <a:t>to</a:t>
            </a:r>
            <a:r>
              <a:rPr lang="en-US" sz="3600" b="1" dirty="0">
                <a:sym typeface="Wingdings" panose="05000000000000000000" pitchFamily="2" charset="2"/>
              </a:rPr>
              <a:t> </a:t>
            </a:r>
            <a:r>
              <a:rPr lang="en-US" sz="3600" i="1" dirty="0">
                <a:sym typeface="Wingdings" panose="05000000000000000000" pitchFamily="2" charset="2"/>
              </a:rPr>
              <a:t>new name </a:t>
            </a:r>
            <a:r>
              <a:rPr lang="en-US" sz="3000" b="1" dirty="0">
                <a:sym typeface="Wingdings" panose="05000000000000000000" pitchFamily="2" charset="2"/>
              </a:rPr>
              <a:t>BEFORE</a:t>
            </a:r>
            <a:r>
              <a:rPr lang="en-US" sz="3000" dirty="0">
                <a:sym typeface="Wingdings" panose="05000000000000000000" pitchFamily="2" charset="2"/>
              </a:rPr>
              <a:t> </a:t>
            </a:r>
            <a:r>
              <a:rPr lang="en-US" sz="3000" i="1" dirty="0">
                <a:sym typeface="Wingdings" panose="05000000000000000000" pitchFamily="2" charset="2"/>
              </a:rPr>
              <a:t>changing</a:t>
            </a:r>
          </a:p>
          <a:p>
            <a:r>
              <a:rPr lang="en-US" sz="3600" b="1" dirty="0">
                <a:sym typeface="Wingdings" panose="05000000000000000000" pitchFamily="2" charset="2"/>
              </a:rPr>
              <a:t>Make changes</a:t>
            </a:r>
            <a:r>
              <a:rPr lang="en-US" sz="3600" dirty="0">
                <a:sym typeface="Wingdings" panose="05000000000000000000" pitchFamily="2" charset="2"/>
              </a:rPr>
              <a:t> creating new program</a:t>
            </a:r>
          </a:p>
          <a:p>
            <a:r>
              <a:rPr lang="en-US" sz="3600" b="1" dirty="0">
                <a:sym typeface="Wingdings" panose="05000000000000000000" pitchFamily="2" charset="2"/>
              </a:rPr>
              <a:t>Run new program </a:t>
            </a:r>
            <a:r>
              <a:rPr lang="en-US" sz="3600" dirty="0">
                <a:sym typeface="Wingdings" panose="05000000000000000000" pitchFamily="2" charset="2"/>
              </a:rPr>
              <a:t>– Run  Run Module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372A4-9C04-42FF-9C8D-4F824A11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E9484C-F54E-4BD7-8682-9BD806A67B9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9/16/2021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D6299-8E7F-4C90-9FC1-53CFA029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A8A3507-D8F1-4A66-B4D0-EBFF6436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23585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>
            <a:normAutofit fontScale="90000"/>
          </a:bodyPr>
          <a:lstStyle/>
          <a:p>
            <a:r>
              <a:rPr lang="en-US" dirty="0"/>
              <a:t>Blazing Introduction Part 3 </a:t>
            </a:r>
            <a:r>
              <a:rPr lang="en-US" sz="2800" dirty="0"/>
              <a:t>– Did we mention...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4" y="1488613"/>
            <a:ext cx="8596668" cy="455274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What so far?</a:t>
            </a:r>
          </a:p>
          <a:p>
            <a:pPr marL="457200" lvl="1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…Arithmetic… Error Messages</a:t>
            </a:r>
          </a:p>
          <a:p>
            <a:pPr marL="457200" lvl="1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False,</a:t>
            </a:r>
          </a:p>
          <a:p>
            <a:pPr marL="457200" lvl="1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b, a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b, a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b, a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b, a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pPr marL="457200" lvl="1" indent="0">
              <a:buNone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continue, range()</a:t>
            </a:r>
          </a:p>
          <a:p>
            <a:pPr marL="457200" lvl="1" indent="0">
              <a:buNone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input(), int()</a:t>
            </a:r>
          </a:p>
          <a:p>
            <a:pPr marL="457200" lvl="1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36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>
            <a:normAutofit/>
          </a:bodyPr>
          <a:lstStyle/>
          <a:p>
            <a:r>
              <a:rPr lang="en-US" dirty="0"/>
              <a:t>Blazing Introduction Part 4 </a:t>
            </a:r>
            <a:r>
              <a:rPr lang="en-US" sz="2800" dirty="0"/>
              <a:t>– </a:t>
            </a:r>
            <a:r>
              <a:rPr lang="en-US" sz="4000" b="1" dirty="0"/>
              <a:t>lists</a:t>
            </a:r>
            <a:r>
              <a:rPr lang="en-US" sz="2200" dirty="0"/>
              <a:t>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4" y="1488613"/>
            <a:ext cx="8596668" cy="455274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list1 = [1,2]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(list1)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list1.append(4)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(list1)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mem </a:t>
            </a: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list1: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(mem)</a:t>
            </a:r>
          </a:p>
          <a:p>
            <a:pPr marL="457200" lvl="1" indent="0">
              <a:buNone/>
            </a:pP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95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93477"/>
            <a:ext cx="9078507" cy="4447886"/>
          </a:xfrm>
        </p:spPr>
        <p:txBody>
          <a:bodyPr/>
          <a:lstStyle/>
          <a:p>
            <a:r>
              <a:rPr lang="en-US" sz="4000" dirty="0"/>
              <a:t>Programming for non-programmers</a:t>
            </a:r>
          </a:p>
          <a:p>
            <a:r>
              <a:rPr lang="en-US" sz="4000" dirty="0"/>
              <a:t>Demonstrate Operations / Methods</a:t>
            </a:r>
          </a:p>
          <a:p>
            <a:r>
              <a:rPr lang="en-US" sz="4000" dirty="0"/>
              <a:t>Enable / Energize new programmers</a:t>
            </a:r>
          </a:p>
          <a:p>
            <a:endParaRPr lang="en-US" sz="4000" dirty="0"/>
          </a:p>
          <a:p>
            <a:r>
              <a:rPr lang="en-US" sz="4000" dirty="0">
                <a:solidFill>
                  <a:schemeClr val="accent2"/>
                </a:solidFill>
              </a:rPr>
              <a:t>Learning</a:t>
            </a:r>
            <a:r>
              <a:rPr lang="en-US" sz="4000" dirty="0"/>
              <a:t> by </a:t>
            </a:r>
            <a:r>
              <a:rPr lang="en-US" sz="4000" dirty="0">
                <a:solidFill>
                  <a:schemeClr val="accent2"/>
                </a:solidFill>
              </a:rPr>
              <a:t>DOING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66548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>
            <a:normAutofit fontScale="90000"/>
          </a:bodyPr>
          <a:lstStyle/>
          <a:p>
            <a:r>
              <a:rPr lang="en-US" dirty="0"/>
              <a:t>Blazing Introduction Part 4 </a:t>
            </a:r>
            <a:r>
              <a:rPr lang="en-US" sz="2800" dirty="0"/>
              <a:t>– </a:t>
            </a:r>
            <a:r>
              <a:rPr lang="en-US" sz="2200" dirty="0"/>
              <a:t>Adding </a:t>
            </a:r>
            <a:r>
              <a:rPr lang="en-US" sz="3100" b="1" dirty="0"/>
              <a:t>Dictionaries.</a:t>
            </a:r>
            <a:r>
              <a:rPr lang="en-US" sz="2700" b="1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4" y="1488613"/>
            <a:ext cx="8596668" cy="455274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d1 = {'name1':1, 'n2':2}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(d1)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d1['n1b'] = "1a"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(d1)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for nm in d1: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(nm, d1[nm])</a:t>
            </a:r>
          </a:p>
          <a:p>
            <a:pPr marL="457200" lvl="1" indent="0">
              <a:buNone/>
            </a:pP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07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7258-A74C-4229-8E9E-31CCE70A6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Course Project</a:t>
            </a:r>
            <a:br>
              <a:rPr lang="en-US" dirty="0"/>
            </a:br>
            <a:r>
              <a:rPr lang="en-US" dirty="0"/>
              <a:t>A Real Life Program YOU Will Create:</a:t>
            </a:r>
            <a:br>
              <a:rPr lang="en-US" dirty="0"/>
            </a:br>
            <a:r>
              <a:rPr lang="en-US" dirty="0"/>
              <a:t>Twenty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08FC-6A2B-4B26-ACCA-618AD3B6C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… I’m thinking of a number …</a:t>
            </a:r>
          </a:p>
          <a:p>
            <a:pPr lvl="2"/>
            <a:r>
              <a:rPr lang="en-US" sz="3900" dirty="0"/>
              <a:t>Program loops:</a:t>
            </a:r>
          </a:p>
          <a:p>
            <a:pPr lvl="3"/>
            <a:r>
              <a:rPr lang="en-US" sz="3700" dirty="0"/>
              <a:t>Player guesses</a:t>
            </a:r>
          </a:p>
          <a:p>
            <a:pPr lvl="3"/>
            <a:r>
              <a:rPr lang="en-US" sz="3700" dirty="0"/>
              <a:t>Program tells if higher/lower</a:t>
            </a:r>
          </a:p>
          <a:p>
            <a:pPr lvl="2"/>
            <a:r>
              <a:rPr lang="en-US" sz="3900" dirty="0"/>
              <a:t>Program offers to play again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FEE89-95B3-4588-B685-9E4E7B24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9A31-B982-4DAD-8F8D-6FACB88C79AA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28AB-710A-449A-A830-821C7B00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21DF7FF-5256-4D09-9713-2223F08C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194132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B0D4-DE04-448F-BC0A-83C6A348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5467"/>
            <a:ext cx="9905998" cy="550333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Output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3BF72-B827-4F00-BF81-005BD03E2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2273-5966-4B9D-83DB-14F68B7746FA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C101B-CD14-480D-A837-231668D3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5DE371C-8ED9-4708-ABE7-62A29170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7BA33B-8F45-4F71-B543-247DB5B4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51514"/>
            <a:ext cx="9755970" cy="6068158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I'm thinking of a number between 1 and 20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 you guess it?  Remember to press the ENTER key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enter your guess.  Good Luck!</a:t>
            </a:r>
          </a:p>
          <a:p>
            <a:pPr marL="0" indent="0">
              <a:buNone/>
            </a:pPr>
            <a:endParaRPr lang="en-US" sz="9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Guess:</a:t>
            </a:r>
            <a:r>
              <a:rPr lang="en-US" sz="9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Number: </a:t>
            </a:r>
            <a:r>
              <a:rPr lang="en-US" sz="9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Sorry your input of </a:t>
            </a:r>
            <a:r>
              <a:rPr lang="en-US" sz="9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too high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Guess:</a:t>
            </a:r>
            <a:r>
              <a:rPr lang="en-US" sz="9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Number: </a:t>
            </a:r>
            <a:r>
              <a:rPr lang="en-US" sz="9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Congratulations </a:t>
            </a:r>
            <a:r>
              <a:rPr lang="en-US" sz="9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my number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 a new game?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N to quit: </a:t>
            </a:r>
            <a:r>
              <a:rPr lang="en-US" sz="9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 you next time.</a:t>
            </a:r>
          </a:p>
        </p:txBody>
      </p:sp>
    </p:spTree>
    <p:extLst>
      <p:ext uri="{BB962C8B-B14F-4D97-AF65-F5344CB8AC3E}">
        <p14:creationId xmlns:p14="http://schemas.microsoft.com/office/powerpoint/2010/main" val="13437445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7258-A74C-4229-8E9E-31CCE70A6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Twenty Questions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08FC-6A2B-4B26-ACCA-618AD3B6C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300" dirty="0"/>
              <a:t>Programing </a:t>
            </a:r>
            <a:r>
              <a:rPr lang="en-US" sz="4300" dirty="0">
                <a:sym typeface="Wingdings" panose="05000000000000000000" pitchFamily="2" charset="2"/>
              </a:rPr>
              <a:t> </a:t>
            </a:r>
            <a:r>
              <a:rPr lang="en-US" sz="4300" dirty="0"/>
              <a:t>Iteration - improve along the way</a:t>
            </a:r>
          </a:p>
          <a:p>
            <a:r>
              <a:rPr lang="en-US" sz="4300" dirty="0"/>
              <a:t>Simplification also helps the user</a:t>
            </a:r>
          </a:p>
          <a:p>
            <a:pPr lvl="2"/>
            <a:endParaRPr lang="en-US" sz="39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FEE89-95B3-4588-B685-9E4E7B24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9A31-B982-4DAD-8F8D-6FACB88C79AA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28AB-710A-449A-A830-821C7B00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21DF7FF-5256-4D09-9713-2223F08C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194480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AC1E-A6A3-4BF6-948C-FEE50D53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 Game – Iteration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9E3F-EB58-4F3C-B3AD-96A099509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399354" cy="3880773"/>
          </a:xfrm>
        </p:spPr>
        <p:txBody>
          <a:bodyPr>
            <a:normAutofit/>
          </a:bodyPr>
          <a:lstStyle/>
          <a:p>
            <a:r>
              <a:rPr lang="en-US" sz="3600" dirty="0"/>
              <a:t>Create new file named “</a:t>
            </a:r>
            <a:r>
              <a:rPr lang="en-US" sz="3600" b="1" dirty="0"/>
              <a:t>iteration_1.py</a:t>
            </a:r>
            <a:r>
              <a:rPr lang="en-US" sz="3600" dirty="0"/>
              <a:t>”</a:t>
            </a:r>
          </a:p>
          <a:p>
            <a:r>
              <a:rPr lang="en-US" sz="3600" dirty="0"/>
              <a:t>Do the smallest part</a:t>
            </a:r>
          </a:p>
          <a:p>
            <a:pPr marL="457200" lvl="1" indent="0">
              <a:buNone/>
            </a:pPr>
            <a:r>
              <a:rPr lang="en-US" sz="3400" dirty="0"/>
              <a:t>Loop</a:t>
            </a:r>
          </a:p>
          <a:p>
            <a:pPr marL="914400" lvl="2" indent="0">
              <a:buNone/>
            </a:pPr>
            <a:r>
              <a:rPr lang="en-US" sz="3200" dirty="0"/>
              <a:t>Ask number, get input</a:t>
            </a:r>
          </a:p>
          <a:p>
            <a:pPr marL="914400" lvl="2" indent="0">
              <a:buNone/>
            </a:pPr>
            <a:r>
              <a:rPr lang="en-US" sz="3200" dirty="0"/>
              <a:t>Print number entered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DA22-3C43-4E37-888B-097D431A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83B32-0C4F-40B1-A198-11765B0C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ECE10-1564-4052-B03D-51DF83B4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22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AC1E-A6A3-4BF6-948C-FEE50D53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 Game – Iteration 1 -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9E3F-EB58-4F3C-B3AD-96A099509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dirty="0"/>
              <a:t>Place comments describing task</a:t>
            </a:r>
          </a:p>
          <a:p>
            <a:pPr lvl="1"/>
            <a:r>
              <a:rPr lang="en-US" sz="4000" dirty="0"/>
              <a:t>Use 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True:</a:t>
            </a:r>
          </a:p>
          <a:p>
            <a:pPr lvl="1"/>
            <a:r>
              <a:rPr lang="en-US" sz="4000" dirty="0">
                <a:latin typeface="+mj-lt"/>
                <a:cs typeface="Courier New" panose="02070309020205020404" pitchFamily="49" charset="0"/>
              </a:rPr>
              <a:t>What variables?</a:t>
            </a:r>
          </a:p>
          <a:p>
            <a:pPr lvl="1"/>
            <a:r>
              <a:rPr lang="en-US" sz="4000" dirty="0">
                <a:latin typeface="+mj-lt"/>
                <a:cs typeface="Courier New" panose="02070309020205020404" pitchFamily="49" charset="0"/>
              </a:rPr>
              <a:t>Use  string = </a:t>
            </a:r>
            <a:r>
              <a:rPr lang="en-US" sz="4000" b="1" dirty="0">
                <a:latin typeface="+mj-lt"/>
                <a:cs typeface="Courier New" panose="02070309020205020404" pitchFamily="49" charset="0"/>
              </a:rPr>
              <a:t>input</a:t>
            </a:r>
            <a:r>
              <a:rPr lang="en-US" sz="4000" dirty="0">
                <a:latin typeface="+mj-lt"/>
                <a:cs typeface="Courier New" panose="02070309020205020404" pitchFamily="49" charset="0"/>
              </a:rPr>
              <a:t>("…")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DA22-3C43-4E37-888B-097D431A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83B32-0C4F-40B1-A198-11765B0C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ECE10-1564-4052-B03D-51DF83B4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17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09C7-F731-4614-B275-F460BC9D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Iteration – Code /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E3904B-0EB9-4A58-85A9-47D961AFA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0602" y="1552258"/>
            <a:ext cx="5316234" cy="35417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4FB9E1-AC1B-41A1-88E0-D6B4C531C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812" y="1209675"/>
            <a:ext cx="8486775" cy="546735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7E999-338B-410B-B115-DBC67922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3936-AFA8-453C-AA83-20BED14AE09C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FFF52-CAD4-4FC1-A501-5690BF62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6BBAA-F311-4F1A-B091-0F013F5C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912655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HOMEWORK</a:t>
            </a: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12" y="1930400"/>
            <a:ext cx="8786599" cy="41109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anose="020B0603020202020204"/>
                <a:ea typeface="+mj-ea"/>
                <a:cs typeface="+mj-cs"/>
              </a:rPr>
              <a:t>intro</a:t>
            </a:r>
            <a:r>
              <a:rPr lang="en-US" sz="3400" dirty="0">
                <a:solidFill>
                  <a:schemeClr val="tx1"/>
                </a:solidFill>
                <a:latin typeface="Trebuchet MS" panose="020B0603020202020204"/>
                <a:ea typeface="+mj-ea"/>
                <a:cs typeface="+mj-cs"/>
              </a:rPr>
              <a:t>/presentation/Class_1_Introduction/homework/</a:t>
            </a:r>
            <a:r>
              <a:rPr lang="en-US" sz="3400">
                <a:solidFill>
                  <a:schemeClr val="tx1"/>
                </a:solidFill>
                <a:latin typeface="Trebuchet MS" panose="020B0603020202020204"/>
                <a:ea typeface="+mj-ea"/>
                <a:cs typeface="+mj-cs"/>
              </a:rPr>
              <a:t>Introduction.docx</a:t>
            </a:r>
            <a:endParaRPr lang="en-US" sz="3800" dirty="0">
              <a:solidFill>
                <a:schemeClr val="tx1"/>
              </a:solidFill>
            </a:endParaRPr>
          </a:p>
          <a:p>
            <a:pPr marL="800100" lvl="1"/>
            <a:r>
              <a:rPr lang="en-US" sz="3400" dirty="0"/>
              <a:t>For your benefit / fun</a:t>
            </a:r>
          </a:p>
          <a:p>
            <a:pPr marL="800100" lvl="1"/>
            <a:r>
              <a:rPr lang="en-US" sz="3400" dirty="0"/>
              <a:t>As much / little as you can</a:t>
            </a:r>
          </a:p>
          <a:p>
            <a:pPr marL="800100" lvl="1"/>
            <a:r>
              <a:rPr lang="en-US" sz="3400" dirty="0"/>
              <a:t>Contact me if problems / questions</a:t>
            </a:r>
          </a:p>
          <a:p>
            <a:pPr marL="800100" lvl="1"/>
            <a:r>
              <a:rPr lang="en-US" sz="3400" dirty="0"/>
              <a:t>Have fun!</a:t>
            </a:r>
          </a:p>
          <a:p>
            <a:pPr marL="400050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962217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2" y="2723015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1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Online Class – Using Zoom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If any background noise, please mute – minimizes cumulative noise</a:t>
            </a:r>
          </a:p>
          <a:p>
            <a:r>
              <a:rPr lang="en-US" sz="3600" dirty="0"/>
              <a:t>Disable own video – too many reduces clarity- Unless </a:t>
            </a:r>
            <a:r>
              <a:rPr lang="en-US" sz="3600" dirty="0">
                <a:solidFill>
                  <a:srgbClr val="0070C0"/>
                </a:solidFill>
              </a:rPr>
              <a:t>ASKING A QUESTION</a:t>
            </a:r>
          </a:p>
          <a:p>
            <a:r>
              <a:rPr lang="en-US" sz="3600" dirty="0"/>
              <a:t>Can question via Chat – can be to ALL</a:t>
            </a:r>
          </a:p>
          <a:p>
            <a:r>
              <a:rPr lang="en-US" sz="3600" dirty="0"/>
              <a:t>Expecting Response: Start "QUESTION:"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70231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 Session Structure – Each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983"/>
            <a:ext cx="8596668" cy="4420380"/>
          </a:xfrm>
        </p:spPr>
        <p:txBody>
          <a:bodyPr>
            <a:noAutofit/>
          </a:bodyPr>
          <a:lstStyle/>
          <a:p>
            <a:pPr lvl="2"/>
            <a:r>
              <a:rPr lang="en-US" sz="3200" dirty="0"/>
              <a:t>Lecture and practice: 1.5 Hours</a:t>
            </a:r>
          </a:p>
          <a:p>
            <a:pPr lvl="3"/>
            <a:r>
              <a:rPr lang="en-US" sz="3000" dirty="0"/>
              <a:t>Follow-up Questions: .5 Hours</a:t>
            </a:r>
          </a:p>
          <a:p>
            <a:pPr lvl="2"/>
            <a:r>
              <a:rPr lang="en-US" sz="3200" dirty="0"/>
              <a:t>Similar to Programming – This Course</a:t>
            </a:r>
            <a:endParaRPr lang="en-US" sz="3000" dirty="0"/>
          </a:p>
          <a:p>
            <a:pPr lvl="3"/>
            <a:r>
              <a:rPr lang="en-US" sz="3000" dirty="0"/>
              <a:t>Skips, Repeats / Revisits </a:t>
            </a:r>
          </a:p>
          <a:p>
            <a:pPr lvl="2"/>
            <a:r>
              <a:rPr lang="en-US" sz="3400" dirty="0"/>
              <a:t>Student Guideline:</a:t>
            </a:r>
          </a:p>
          <a:p>
            <a:pPr lvl="3"/>
            <a:r>
              <a:rPr lang="en-US" sz="2800" dirty="0"/>
              <a:t>If you know it – Have Patience</a:t>
            </a:r>
          </a:p>
          <a:p>
            <a:pPr lvl="3"/>
            <a:r>
              <a:rPr lang="en-US" sz="2800" dirty="0"/>
              <a:t>If confused / unsure – ASK A QUESTION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61017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F481-084B-4D3A-830D-B218EE7C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20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Course Outline (An Estimate)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1EBB-110E-4601-AF7B-1001F442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i="1" dirty="0"/>
              <a:t>Course Introduction – Up to here</a:t>
            </a:r>
            <a:endParaRPr 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Clr>
                <a:srgbClr val="90C226"/>
              </a:buClr>
              <a:buFont typeface="Wingdings" panose="05000000000000000000" pitchFamily="2" charset="2"/>
              <a:buChar char="§"/>
              <a:defRPr/>
            </a:pPr>
            <a:r>
              <a:rPr lang="en-US" sz="2400" i="1" dirty="0"/>
              <a:t>Introduction</a:t>
            </a:r>
          </a:p>
          <a:p>
            <a:pPr lvl="1">
              <a:buClr>
                <a:srgbClr val="90C226"/>
              </a:buClr>
              <a:buFont typeface="Wingdings" panose="05000000000000000000" pitchFamily="2" charset="2"/>
              <a:buChar char="§"/>
              <a:defRPr/>
            </a:pPr>
            <a:r>
              <a:rPr lang="en-US" sz="2200" i="1" dirty="0"/>
              <a:t>Touching on the topic</a:t>
            </a:r>
          </a:p>
          <a:p>
            <a:pPr lvl="1">
              <a:buClr>
                <a:srgbClr val="90C226"/>
              </a:buClr>
              <a:buFont typeface="Wingdings" panose="05000000000000000000" pitchFamily="2" charset="2"/>
              <a:buChar char="§"/>
              <a:defRPr/>
            </a:pPr>
            <a:r>
              <a:rPr lang="en-US" sz="2200" i="1" dirty="0"/>
              <a:t>A Very Brief look at Python Language, Programming Environment</a:t>
            </a:r>
          </a:p>
          <a:p>
            <a:pPr lvl="1">
              <a:buClr>
                <a:srgbClr val="90C226"/>
              </a:buClr>
              <a:buFont typeface="Wingdings" panose="05000000000000000000" pitchFamily="2" charset="2"/>
              <a:buChar char="§"/>
              <a:defRPr/>
            </a:pPr>
            <a:r>
              <a:rPr lang="en-US" sz="2200" i="1" dirty="0"/>
              <a:t>Course Project – Start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918655">
                  <a:lumMod val="60000"/>
                  <a:lumOff val="40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lvl="1">
              <a:buClr>
                <a:srgbClr val="90C226"/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First Homework</a:t>
            </a: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6730-4EF1-4515-AD07-88925B76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1419-A9A0-4E48-99EF-6542B4AE3C79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FCDCC0-9987-43A5-BB35-6C2EE7D6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B6E2-DE47-4F16-AEB0-B00CE8E7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2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F481-084B-4D3A-830D-B218EE7C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20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Course Outline (An Estimate)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1EBB-110E-4601-AF7B-1001F442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rgbClr val="90C226"/>
              </a:buClr>
              <a:defRPr/>
            </a:pPr>
            <a:r>
              <a:rPr lang="en-US" sz="2400" i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Ideas, Tools, Functions</a:t>
            </a:r>
          </a:p>
          <a:p>
            <a:pPr lvl="1">
              <a:buClr>
                <a:srgbClr val="90C226"/>
              </a:buClr>
              <a:defRPr/>
            </a:pPr>
            <a:r>
              <a:rPr lang="en-US" sz="2200" i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Programming Concepts</a:t>
            </a:r>
          </a:p>
          <a:p>
            <a:pPr lvl="1">
              <a:buClr>
                <a:srgbClr val="90C226"/>
              </a:buClr>
              <a:defRPr/>
            </a:pP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Functions</a:t>
            </a:r>
          </a:p>
          <a:p>
            <a:pPr lvl="1">
              <a:buClr>
                <a:srgbClr val="90C226"/>
              </a:buClr>
              <a:defRPr/>
            </a:pPr>
            <a:r>
              <a:rPr lang="en-US" sz="2200" i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Python Quick Review</a:t>
            </a:r>
            <a:endParaRPr kumimoji="0" lang="en-US" sz="22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6730-4EF1-4515-AD07-88925B76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1419-A9A0-4E48-99EF-6542B4AE3C79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FCDCC0-9987-43A5-BB35-6C2EE7D6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B6E2-DE47-4F16-AEB0-B00CE8E7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37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F481-084B-4D3A-830D-B218EE7C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20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Course Outline </a:t>
            </a:r>
            <a:r>
              <a:rPr lang="en-US" sz="1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1EBB-110E-4601-AF7B-1001F442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More Review of Python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918655">
                  <a:lumMod val="60000"/>
                  <a:lumOff val="40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lvl="1" defTabSz="457200">
              <a:lnSpc>
                <a:spcPct val="100000"/>
              </a:lnSpc>
              <a:spcBef>
                <a:spcPts val="1000"/>
              </a:spcBef>
              <a:buClr>
                <a:srgbClr val="90C226"/>
              </a:buClr>
              <a:buSzPct val="80000"/>
              <a:defRPr/>
            </a:pPr>
            <a:r>
              <a:rPr lang="en-US" sz="2200" i="1" dirty="0"/>
              <a:t>More on program development … Iteration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lvl="1" defTabSz="457200">
              <a:lnSpc>
                <a:spcPct val="100000"/>
              </a:lnSpc>
              <a:spcBef>
                <a:spcPts val="1000"/>
              </a:spcBef>
              <a:buClr>
                <a:srgbClr val="90C226"/>
              </a:buClr>
              <a:buSzPct val="80000"/>
              <a:defRPr/>
            </a:pPr>
            <a:r>
              <a:rPr lang="en-US" sz="2200" i="1" dirty="0"/>
              <a:t>Functions</a:t>
            </a:r>
            <a:endParaRPr lang="en-US" sz="2400" i="1" dirty="0"/>
          </a:p>
          <a:p>
            <a:pPr defTabSz="457200">
              <a:lnSpc>
                <a:spcPct val="100000"/>
              </a:lnSpc>
              <a:buClr>
                <a:srgbClr val="90C226"/>
              </a:buClr>
              <a:buSzPct val="80000"/>
              <a:defRPr/>
            </a:pPr>
            <a:r>
              <a:rPr lang="en-US" sz="2600" i="1" dirty="0"/>
              <a:t>Functions Why and How</a:t>
            </a:r>
          </a:p>
          <a:p>
            <a:pPr lvl="1" defTabSz="457200">
              <a:lnSpc>
                <a:spcPct val="100000"/>
              </a:lnSpc>
              <a:buClr>
                <a:srgbClr val="90C226"/>
              </a:buClr>
              <a:buSzPct val="80000"/>
              <a:defRPr/>
            </a:pPr>
            <a:r>
              <a:rPr lang="en-US" sz="2400" i="1" dirty="0"/>
              <a:t>Extended examples</a:t>
            </a:r>
          </a:p>
          <a:p>
            <a:pPr lvl="1" defTabSz="457200">
              <a:lnSpc>
                <a:spcPct val="100000"/>
              </a:lnSpc>
              <a:buClr>
                <a:srgbClr val="90C226"/>
              </a:buClr>
              <a:buSzPct val="80000"/>
              <a:defRPr/>
            </a:pPr>
            <a:r>
              <a:rPr lang="en-US" sz="2400" i="1" dirty="0"/>
              <a:t>More on Strings</a:t>
            </a:r>
          </a:p>
          <a:p>
            <a:pPr defTabSz="457200">
              <a:lnSpc>
                <a:spcPct val="100000"/>
              </a:lnSpc>
              <a:buClr>
                <a:srgbClr val="90C226"/>
              </a:buClr>
              <a:buSzPct val="80000"/>
              <a:defRPr/>
            </a:pPr>
            <a:r>
              <a:rPr lang="en-US" sz="2600" i="1" dirty="0"/>
              <a:t>Classes and More</a:t>
            </a:r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6730-4EF1-4515-AD07-88925B76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1419-A9A0-4E48-99EF-6542B4AE3C79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FCDCC0-9987-43A5-BB35-6C2EE7D6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B6E2-DE47-4F16-AEB0-B00CE8E7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518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F481-084B-4D3A-830D-B218EE7C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20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Course Outline </a:t>
            </a:r>
            <a:r>
              <a:rPr lang="en-US" sz="1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1EBB-110E-4601-AF7B-1001F442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i="1" dirty="0"/>
              <a:t>Files</a:t>
            </a:r>
          </a:p>
          <a:p>
            <a:pPr lvl="1" defTabSz="457200">
              <a:lnSpc>
                <a:spcPct val="100000"/>
              </a:lnSpc>
              <a:spcBef>
                <a:spcPts val="1000"/>
              </a:spcBef>
              <a:buClr>
                <a:srgbClr val="90C226"/>
              </a:buClr>
              <a:buSzPct val="80000"/>
              <a:defRPr/>
            </a:pPr>
            <a:r>
              <a:rPr lang="en-US" sz="2200" i="1" dirty="0"/>
              <a:t>File I/O</a:t>
            </a:r>
          </a:p>
          <a:p>
            <a:pPr lvl="1" defTabSz="457200">
              <a:lnSpc>
                <a:spcPct val="100000"/>
              </a:lnSpc>
              <a:spcBef>
                <a:spcPts val="1000"/>
              </a:spcBef>
              <a:buClr>
                <a:srgbClr val="90C226"/>
              </a:buClr>
              <a:buSzPct val="80000"/>
              <a:defRPr/>
            </a:pPr>
            <a:r>
              <a:rPr lang="en-US" sz="2200" i="1" dirty="0"/>
              <a:t>system module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18655">
                    <a:lumMod val="60000"/>
                    <a:lumOff val="40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Slide 106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1" dirty="0"/>
              <a:t>Graphics – Just a  Touch</a:t>
            </a:r>
          </a:p>
          <a:p>
            <a:pPr lvl="1"/>
            <a:r>
              <a:rPr lang="en-US" sz="2200" i="1" dirty="0"/>
              <a:t>Tk</a:t>
            </a:r>
          </a:p>
          <a:p>
            <a:r>
              <a:rPr lang="en-US" sz="2400" i="1" dirty="0"/>
              <a:t>More</a:t>
            </a:r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6730-4EF1-4515-AD07-88925B76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1419-A9A0-4E48-99EF-6542B4AE3C79}" type="datetime1">
              <a:rPr lang="en-US" smtClean="0"/>
              <a:t>9/16/2021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FCDCC0-9987-43A5-BB35-6C2EE7D6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B6E2-DE47-4F16-AEB0-B00CE8E7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879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52129</TotalTime>
  <Words>2633</Words>
  <Application>Microsoft Office PowerPoint</Application>
  <PresentationFormat>Widescreen</PresentationFormat>
  <Paragraphs>544</Paragraphs>
  <Slides>38</Slides>
  <Notes>38</Notes>
  <HiddenSlides>5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Gill Sans MT</vt:lpstr>
      <vt:lpstr>Tahoma</vt:lpstr>
      <vt:lpstr>Trebuchet MS</vt:lpstr>
      <vt:lpstr>Wingdings</vt:lpstr>
      <vt:lpstr>Wingdings 3</vt:lpstr>
      <vt:lpstr>Facet</vt:lpstr>
      <vt:lpstr>Gallery</vt:lpstr>
      <vt:lpstr>Office Theme</vt:lpstr>
      <vt:lpstr>1_Office Theme</vt:lpstr>
      <vt:lpstr>Introduction to Programming Using Python </vt:lpstr>
      <vt:lpstr>Instructor – Ray Smith raysmith@alum.mit.edu</vt:lpstr>
      <vt:lpstr>Course Objectives</vt:lpstr>
      <vt:lpstr>Our Online Class – Using Zoom</vt:lpstr>
      <vt:lpstr>Class Session Structure – Each Week</vt:lpstr>
      <vt:lpstr>Course Outline (An Estimate)</vt:lpstr>
      <vt:lpstr>Course Outline (An Estimate)</vt:lpstr>
      <vt:lpstr>Course Outline - continued</vt:lpstr>
      <vt:lpstr>Course Outline - continued</vt:lpstr>
      <vt:lpstr>Session #1  Introduction  Touching on the topic</vt:lpstr>
      <vt:lpstr>Computer Programming  Telling the Computer What to Do</vt:lpstr>
      <vt:lpstr>Learn by DOING</vt:lpstr>
      <vt:lpstr>Our Sandbox – IDLE  Demonstration and Testing</vt:lpstr>
      <vt:lpstr>IDLE – continued</vt:lpstr>
      <vt:lpstr>Documentation – Lots of Nice STUFF</vt:lpstr>
      <vt:lpstr>A Quick Introduction to Python wordy offline guide file - IDLE</vt:lpstr>
      <vt:lpstr>Blazing Introduction to Parts of Python</vt:lpstr>
      <vt:lpstr>Blazing Introduction – continued IDLE primer</vt:lpstr>
      <vt:lpstr>Blazing Introduction Part 1 – Did we mention...</vt:lpstr>
      <vt:lpstr>Blazing Introduction Part 1B – Did we mention...</vt:lpstr>
      <vt:lpstr>IDLE – IF/WHEN I change my mind…</vt:lpstr>
      <vt:lpstr>Blazing Introduction Part 2  Python Code Files </vt:lpstr>
      <vt:lpstr>Blazing Introduction Part 2  Python Code Files </vt:lpstr>
      <vt:lpstr>Blazing Introduction Part 2  Python Code Files </vt:lpstr>
      <vt:lpstr>Blazing Introduction Part 2 - continued Hello World! - You Try!</vt:lpstr>
      <vt:lpstr>Hello World! – output – my example</vt:lpstr>
      <vt:lpstr>Blazing Introduction Part 2 - continued Make a New Program – goodbye_world.py</vt:lpstr>
      <vt:lpstr>Blazing Introduction Part 3 – Did we mention...</vt:lpstr>
      <vt:lpstr>Blazing Introduction Part 4 – lists...</vt:lpstr>
      <vt:lpstr>Blazing Introduction Part 4 – Adding Dictionaries...</vt:lpstr>
      <vt:lpstr>Course Project A Real Life Program YOU Will Create: Twenty Questions</vt:lpstr>
      <vt:lpstr>Sample Output</vt:lpstr>
      <vt:lpstr>Twenty Questions - continued</vt:lpstr>
      <vt:lpstr>Guessing Game – Iteration 1</vt:lpstr>
      <vt:lpstr>Guessing Game – Iteration 1 - Hints</vt:lpstr>
      <vt:lpstr>The First Iteration – Code / Output</vt:lpstr>
      <vt:lpstr>HOMEWORK 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Introduction to Proramming Using Python</dc:title>
  <dc:creator>Charles Smith</dc:creator>
  <cp:lastModifiedBy>Charles Smith</cp:lastModifiedBy>
  <cp:revision>361</cp:revision>
  <cp:lastPrinted>2021-09-01T20:08:48Z</cp:lastPrinted>
  <dcterms:created xsi:type="dcterms:W3CDTF">2018-08-14T15:38:09Z</dcterms:created>
  <dcterms:modified xsi:type="dcterms:W3CDTF">2021-09-17T17:01:20Z</dcterms:modified>
</cp:coreProperties>
</file>