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400" r:id="rId2"/>
    <p:sldId id="391" r:id="rId3"/>
    <p:sldId id="384" r:id="rId4"/>
    <p:sldId id="390" r:id="rId5"/>
    <p:sldId id="416" r:id="rId6"/>
    <p:sldId id="414" r:id="rId7"/>
    <p:sldId id="388" r:id="rId8"/>
    <p:sldId id="415" r:id="rId9"/>
    <p:sldId id="385" r:id="rId10"/>
    <p:sldId id="386" r:id="rId11"/>
    <p:sldId id="407" r:id="rId12"/>
    <p:sldId id="387" r:id="rId13"/>
    <p:sldId id="408" r:id="rId14"/>
    <p:sldId id="411" r:id="rId15"/>
    <p:sldId id="413" r:id="rId16"/>
    <p:sldId id="412" r:id="rId17"/>
    <p:sldId id="4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4638" autoAdjust="0"/>
  </p:normalViewPr>
  <p:slideViewPr>
    <p:cSldViewPr snapToGrid="0">
      <p:cViewPr varScale="1">
        <p:scale>
          <a:sx n="67" d="100"/>
          <a:sy n="67" d="100"/>
        </p:scale>
        <p:origin x="6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8E4E2-C2CB-4D43-84EF-9F4E3E0E651C}" type="datetimeFigureOut">
              <a:rPr lang="en-US" smtClean="0"/>
              <a:t>10/7/2021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FB4F7-CA49-4658-8FE4-1DA0B86F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5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2049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068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525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901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4156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318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666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6362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the students provide examples?</a:t>
            </a:r>
          </a:p>
          <a:p>
            <a:pPr marL="235572" indent="-235572">
              <a:buAutoNum type="arabicPeriod"/>
            </a:pPr>
            <a:r>
              <a:rPr lang="en-US" dirty="0"/>
              <a:t>Data types</a:t>
            </a:r>
          </a:p>
          <a:p>
            <a:pPr marL="235572" indent="-235572">
              <a:buAutoNum type="arabicPeriod"/>
            </a:pPr>
            <a:r>
              <a:rPr lang="en-US" dirty="0"/>
              <a:t>Activity/Organization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845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98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3054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832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991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/>
            <a:r>
              <a:rPr lang="en-US" dirty="0"/>
              <a:t>"__" leading, and sometimes trailing, double underscore "dunder" – informally reserved for special type variable or function names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664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/>
            <a:r>
              <a:rPr lang="en-US" dirty="0"/>
              <a:t>"__" leading, and sometimes trailing, double underscore "dunder" – informally reserved for special type variable or function names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568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__ - double underscore, leading plus trailing (</a:t>
            </a:r>
            <a:r>
              <a:rPr lang="en-US" dirty="0" err="1"/>
              <a:t>dunder</a:t>
            </a:r>
            <a:r>
              <a:rPr lang="en-US" dirty="0"/>
              <a:t>) – reserved for </a:t>
            </a:r>
            <a:r>
              <a:rPr lang="en-US" dirty="0" err="1"/>
              <a:t>builtin</a:t>
            </a:r>
            <a:r>
              <a:rPr lang="en-US" dirty="0"/>
              <a:t> member functions</a:t>
            </a:r>
          </a:p>
          <a:p>
            <a:r>
              <a:rPr lang="en-US" b="1" dirty="0"/>
              <a:t>self – </a:t>
            </a:r>
            <a:r>
              <a:rPr lang="en-US" b="0" dirty="0"/>
              <a:t>first </a:t>
            </a:r>
            <a:r>
              <a:rPr lang="en-US" b="0" dirty="0" err="1"/>
              <a:t>argment</a:t>
            </a:r>
            <a:r>
              <a:rPr lang="en-US" b="0" dirty="0"/>
              <a:t> for all member functions – implied when called via </a:t>
            </a:r>
            <a:r>
              <a:rPr lang="en-US" b="0" i="1" dirty="0" err="1"/>
              <a:t>object</a:t>
            </a:r>
            <a:r>
              <a:rPr lang="en-US" sz="4000" b="1" dirty="0" err="1"/>
              <a:t>.</a:t>
            </a:r>
            <a:r>
              <a:rPr lang="en-US" b="0" i="1" dirty="0" err="1"/>
              <a:t>member_function_name</a:t>
            </a:r>
            <a:r>
              <a:rPr lang="en-US" b="0" dirty="0"/>
              <a:t>()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50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81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6732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97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0589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355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7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1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01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61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0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225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3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4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7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2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73" y="609600"/>
            <a:ext cx="9381324" cy="1320800"/>
          </a:xfrm>
          <a:noFill/>
        </p:spPr>
        <p:txBody>
          <a:bodyPr>
            <a:noAutofit/>
          </a:bodyPr>
          <a:lstStyle/>
          <a:p>
            <a:r>
              <a:rPr lang="en-US" sz="4400" dirty="0"/>
              <a:t>Session #5  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7965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43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Person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6039"/>
            <a:ext cx="9815965" cy="465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400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information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setup / initialization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Person's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878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PersonGroup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</a:t>
            </a:r>
          </a:p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classes/person_classes/person.py</a:t>
            </a:r>
          </a:p>
          <a:p>
            <a:pPr marL="0" indent="0">
              <a:buNone/>
            </a:pPr>
            <a:r>
              <a:rPr lang="en-US" sz="3200" dirty="0"/>
              <a:t>Generalizing previously mentioned friends_family</a:t>
            </a:r>
            <a:endParaRPr lang="en-US" sz="3200" b="1" i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66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Example </a:t>
            </a:r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8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63621" cy="3880773"/>
          </a:xfrm>
        </p:spPr>
        <p:txBody>
          <a:bodyPr>
            <a:normAutofit/>
          </a:bodyPr>
          <a:lstStyle/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4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, in file person_group.py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information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setup / initialization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Group's actions e.g. list, add, test for membership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574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73024"/>
            <a:ext cx="10222314" cy="1320800"/>
          </a:xfrm>
        </p:spPr>
        <p:txBody>
          <a:bodyPr>
            <a:normAutofit/>
          </a:bodyPr>
          <a:lstStyle/>
          <a:p>
            <a:r>
              <a:rPr lang="en-US" dirty="0"/>
              <a:t>Classes – Example </a:t>
            </a:r>
            <a:r>
              <a:rPr lang="en-US" sz="3600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36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PersonGroup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63621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exercises/person_classes/person_group.py</a:t>
            </a:r>
          </a:p>
          <a:p>
            <a:endParaRPr lang="en-US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325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43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Classes – </a:t>
            </a:r>
            <a:r>
              <a:rPr lang="en-US" sz="2800" dirty="0"/>
              <a:t>Example: </a:t>
            </a:r>
            <a:r>
              <a:rPr lang="en-US" sz="2800" b="1" dirty="0">
                <a:solidFill>
                  <a:srgbClr val="00B0F0"/>
                </a:solidFill>
              </a:rPr>
              <a:t>Ball2d</a:t>
            </a:r>
            <a:br>
              <a:rPr lang="en-US" dirty="0">
                <a:solidFill>
                  <a:srgbClr val="00B0F0"/>
                </a:solidFill>
              </a:rPr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6039"/>
            <a:ext cx="11013924" cy="4655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i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exercises/classes/ball_classes/ball2d.py</a:t>
            </a:r>
          </a:p>
          <a:p>
            <a:pPr marL="0" indent="0">
              <a:buNone/>
            </a:pPr>
            <a:r>
              <a:rPr lang="en-US" sz="34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Ball2d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ball's information: size, color, position, velocity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ball's setup size, color, …</a:t>
            </a:r>
          </a:p>
          <a:p>
            <a:pPr lvl="1"/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ball's actions: move, bounce,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158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Exercise – Add to class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63621" cy="3880773"/>
          </a:xfrm>
        </p:spPr>
        <p:txBody>
          <a:bodyPr>
            <a:normAutofit/>
          </a:bodyPr>
          <a:lstStyle/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Make a new class Ball2dN</a:t>
            </a:r>
          </a:p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Same as Ball2d but ball has a number</a:t>
            </a:r>
          </a:p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New file ball_2d_n.py</a:t>
            </a:r>
          </a:p>
          <a:p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 with ball_2d.py 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3400" i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SaveAs</a:t>
            </a: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3400" b="1" i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ball_2d_n.py</a:t>
            </a:r>
            <a:endParaRPr lang="en-US" sz="32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173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76438"/>
          </a:xfrm>
        </p:spPr>
        <p:txBody>
          <a:bodyPr>
            <a:normAutofit/>
          </a:bodyPr>
          <a:lstStyle/>
          <a:p>
            <a:r>
              <a:rPr lang="en-US" dirty="0"/>
              <a:t>Classes – </a:t>
            </a:r>
            <a:r>
              <a:rPr lang="en-US" sz="2800" dirty="0"/>
              <a:t>Ball2DTable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86039"/>
            <a:ext cx="9361189" cy="4655324"/>
          </a:xfrm>
        </p:spPr>
        <p:txBody>
          <a:bodyPr>
            <a:normAutofit/>
          </a:bodyPr>
          <a:lstStyle/>
          <a:p>
            <a:r>
              <a:rPr lang="en-US" sz="3200" i="1" dirty="0">
                <a:latin typeface="Courier New" panose="02070309020205020404" pitchFamily="49" charset="0"/>
                <a:cs typeface="Courier New" panose="02070309020205020404" pitchFamily="49" charset="0"/>
              </a:rPr>
              <a:t>How would we extend our "ball world" to create a "billiard table" ?</a:t>
            </a:r>
          </a:p>
          <a:p>
            <a:pPr lvl="1"/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Ball2dTable features / attributes</a:t>
            </a:r>
          </a:p>
          <a:p>
            <a:pPr lvl="2"/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width, length, balls (on table) </a:t>
            </a:r>
          </a:p>
          <a:p>
            <a:pPr lvl="1"/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Ball2D features / attributes</a:t>
            </a:r>
          </a:p>
          <a:p>
            <a:pPr lvl="2"/>
            <a:r>
              <a:rPr lang="en-US" sz="28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Collision with table edge, another ball</a:t>
            </a:r>
          </a:p>
          <a:p>
            <a:pPr lvl="2"/>
            <a:endParaRPr lang="en-US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32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766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Programmer Defined Objects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Complex data types</a:t>
            </a:r>
          </a:p>
          <a:p>
            <a:pPr lvl="1"/>
            <a:r>
              <a:rPr lang="en-US" sz="3400" dirty="0"/>
              <a:t>Person: name, home_address, work_address</a:t>
            </a:r>
          </a:p>
          <a:p>
            <a:pPr lvl="1"/>
            <a:r>
              <a:rPr lang="en-US" sz="3400" dirty="0"/>
              <a:t> Address: number, street, state</a:t>
            </a:r>
          </a:p>
          <a:p>
            <a:r>
              <a:rPr lang="en-US" sz="3800" dirty="0"/>
              <a:t>Complex Activity /Organization</a:t>
            </a:r>
          </a:p>
          <a:p>
            <a:pPr lvl="1"/>
            <a:r>
              <a:rPr lang="en-US" sz="3600" dirty="0"/>
              <a:t>AirPort: name, address, runways</a:t>
            </a:r>
          </a:p>
          <a:p>
            <a:pPr lvl="1"/>
            <a:r>
              <a:rPr lang="en-US" sz="3600" dirty="0"/>
              <a:t>Runway: length, width, location, direction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849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Structure – Object Oriented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Group </a:t>
            </a:r>
            <a:r>
              <a:rPr lang="en-US" sz="3600" b="1" dirty="0"/>
              <a:t>data</a:t>
            </a:r>
            <a:r>
              <a:rPr lang="en-US" sz="3600" dirty="0"/>
              <a:t> and </a:t>
            </a:r>
            <a:r>
              <a:rPr lang="en-US" sz="3600" b="1" dirty="0"/>
              <a:t>function</a:t>
            </a:r>
          </a:p>
          <a:p>
            <a:pPr lvl="1"/>
            <a:r>
              <a:rPr lang="en-US" sz="3400" dirty="0"/>
              <a:t>Data – object's state</a:t>
            </a:r>
          </a:p>
          <a:p>
            <a:pPr lvl="1"/>
            <a:r>
              <a:rPr lang="en-US" sz="3400" dirty="0"/>
              <a:t>Function – object's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743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In action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object:</a:t>
            </a:r>
          </a:p>
          <a:p>
            <a:pPr lvl="1"/>
            <a:r>
              <a:rPr lang="en-US" sz="3400" i="1" dirty="0"/>
              <a:t>obj</a:t>
            </a:r>
            <a:r>
              <a:rPr lang="en-US" sz="3400" dirty="0"/>
              <a:t> = </a:t>
            </a:r>
            <a:r>
              <a:rPr lang="en-US" sz="3400" i="1" dirty="0"/>
              <a:t>ClassName</a:t>
            </a:r>
            <a:r>
              <a:rPr lang="en-US" sz="3400" dirty="0"/>
              <a:t>(</a:t>
            </a:r>
            <a:r>
              <a:rPr lang="en-US" sz="3400" i="1" dirty="0"/>
              <a:t>values…</a:t>
            </a:r>
            <a:r>
              <a:rPr lang="en-US" sz="3400" dirty="0"/>
              <a:t>)</a:t>
            </a:r>
          </a:p>
          <a:p>
            <a:r>
              <a:rPr lang="en-US" sz="3600" dirty="0"/>
              <a:t>Use object:</a:t>
            </a:r>
          </a:p>
          <a:p>
            <a:pPr lvl="1"/>
            <a:r>
              <a:rPr lang="en-US" sz="3400" dirty="0"/>
              <a:t>obj.list()   # list object</a:t>
            </a:r>
          </a:p>
          <a:p>
            <a:pPr lvl="1"/>
            <a:r>
              <a:rPr lang="en-US" sz="3400" dirty="0"/>
              <a:t>obj.add(obj2)	# add obj2 to object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8358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Already present – e.g. turtle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turtle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t1 = turtle.Turtle()	# First obj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t2 = turtle.Turtle()	# Second obj</a:t>
            </a:r>
          </a:p>
          <a:p>
            <a:pPr marL="0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t1.forward(100)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t2.right(45)</a:t>
            </a: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t2.forward(200)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352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Turtle object example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turtle/obj_multiple.py</a:t>
            </a:r>
          </a:p>
          <a:p>
            <a:pPr marL="0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Turtle/obj_multiple_2.py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31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815"/>
          </a:xfrm>
        </p:spPr>
        <p:txBody>
          <a:bodyPr>
            <a:normAutofit/>
          </a:bodyPr>
          <a:lstStyle/>
          <a:p>
            <a:r>
              <a:rPr lang="en-US" dirty="0"/>
              <a:t>Classes – definition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3415"/>
            <a:ext cx="9815965" cy="4587947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Definition - member functions:</a:t>
            </a:r>
          </a:p>
          <a:p>
            <a:pPr lvl="1"/>
            <a:r>
              <a:rPr lang="en-US" sz="3400" dirty="0"/>
              <a:t>Predefined functions</a:t>
            </a:r>
          </a:p>
          <a:p>
            <a:pPr lvl="2"/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b="1" dirty="0"/>
              <a:t>__init__</a:t>
            </a:r>
            <a:r>
              <a:rPr lang="en-US" sz="3200" dirty="0"/>
              <a:t>(self,…): - initialize data</a:t>
            </a:r>
          </a:p>
          <a:p>
            <a:pPr lvl="2"/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b="1" dirty="0"/>
              <a:t>__str__</a:t>
            </a:r>
            <a:r>
              <a:rPr lang="en-US" sz="3200" dirty="0"/>
              <a:t>(self,…): - used show as string</a:t>
            </a:r>
          </a:p>
          <a:p>
            <a:pPr lvl="2"/>
            <a:endParaRPr lang="en-US" sz="3200" dirty="0"/>
          </a:p>
          <a:p>
            <a:pPr lvl="1"/>
            <a:r>
              <a:rPr lang="en-US" sz="3400" dirty="0"/>
              <a:t>User defined functions</a:t>
            </a:r>
          </a:p>
          <a:p>
            <a:pPr lvl="2"/>
            <a:r>
              <a:rPr lang="en-US" sz="3200" dirty="0"/>
              <a:t> </a:t>
            </a:r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my_</a:t>
            </a:r>
            <a:r>
              <a:rPr lang="en-US" sz="3200" i="1" dirty="0"/>
              <a:t>names</a:t>
            </a:r>
            <a:r>
              <a:rPr lang="en-US" sz="3200" dirty="0"/>
              <a:t>(self,…): –do my object's actions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181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815"/>
          </a:xfrm>
        </p:spPr>
        <p:txBody>
          <a:bodyPr>
            <a:normAutofit/>
          </a:bodyPr>
          <a:lstStyle/>
          <a:p>
            <a:r>
              <a:rPr lang="en-US" dirty="0"/>
              <a:t>Classes – definition - 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3415"/>
            <a:ext cx="9815965" cy="4587947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__init__, __str__ - You write them but, if and when you do, Python uses them in a predefined special way</a:t>
            </a:r>
          </a:p>
          <a:p>
            <a:r>
              <a:rPr lang="en-US" sz="3600" dirty="0"/>
              <a:t>__init__ - called when Python sees </a:t>
            </a:r>
            <a:r>
              <a:rPr lang="en-US" sz="3600" i="1" dirty="0"/>
              <a:t>ClassName</a:t>
            </a:r>
            <a:r>
              <a:rPr lang="en-US" sz="3600" dirty="0"/>
              <a:t>(…) to setup your object</a:t>
            </a:r>
          </a:p>
          <a:p>
            <a:r>
              <a:rPr lang="en-US" sz="3600" dirty="0"/>
              <a:t>__str__ - called when Python sees your object called as a string .e.g., print(</a:t>
            </a:r>
            <a:r>
              <a:rPr lang="en-US" sz="3600" i="1" dirty="0"/>
              <a:t>your_obj</a:t>
            </a:r>
            <a:r>
              <a:rPr lang="en-US" sz="36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433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definition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/>
              <a:t>Definition: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Person:</a:t>
            </a:r>
          </a:p>
          <a:p>
            <a:pPr marL="400050" lvl="1" indent="0">
              <a:buNone/>
            </a:pP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__init__(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name,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is_friend=False,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is_family=False,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					address=None):</a:t>
            </a:r>
          </a:p>
          <a:p>
            <a:pPr marL="400050" lvl="1" indent="0">
              <a:buNone/>
            </a:pPr>
            <a:r>
              <a:rPr lang="en-US" sz="3400" i="1" dirty="0">
                <a:latin typeface="Courier New" panose="02070309020205020404" pitchFamily="49" charset="0"/>
                <a:cs typeface="Courier New" panose="02070309020205020404" pitchFamily="49" charset="0"/>
              </a:rPr>
              <a:t>		… setup person …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10/7/2021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23842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7111</TotalTime>
  <Words>1132</Words>
  <Application>Microsoft Office PowerPoint</Application>
  <PresentationFormat>Widescreen</PresentationFormat>
  <Paragraphs>222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Trebuchet MS</vt:lpstr>
      <vt:lpstr>Wingdings 3</vt:lpstr>
      <vt:lpstr>Facet</vt:lpstr>
      <vt:lpstr>Session #5   Classes</vt:lpstr>
      <vt:lpstr>Classes – Programmer Defined Objects</vt:lpstr>
      <vt:lpstr>Classes – Structure – Object Oriented</vt:lpstr>
      <vt:lpstr>Classes – In action</vt:lpstr>
      <vt:lpstr>Classes – Already present – e.g. turtle</vt:lpstr>
      <vt:lpstr>Turtle object example</vt:lpstr>
      <vt:lpstr>Classes – definition</vt:lpstr>
      <vt:lpstr>Classes – definition - continued</vt:lpstr>
      <vt:lpstr>Classes – definition</vt:lpstr>
      <vt:lpstr>Classes – Example: Person </vt:lpstr>
      <vt:lpstr>Classes – Example: PersonGroup </vt:lpstr>
      <vt:lpstr>Classes – Example Class PersonGroup</vt:lpstr>
      <vt:lpstr>Classes – Example Class PersonGroup</vt:lpstr>
      <vt:lpstr>Classes – Example: Ball2d </vt:lpstr>
      <vt:lpstr>Classes – Exercise – Add to class</vt:lpstr>
      <vt:lpstr>Classes – Ball2DTable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#4   Classes and More</dc:title>
  <dc:creator>Charles Smith</dc:creator>
  <cp:lastModifiedBy>Charles Smith</cp:lastModifiedBy>
  <cp:revision>14</cp:revision>
  <dcterms:created xsi:type="dcterms:W3CDTF">2021-08-10T18:50:38Z</dcterms:created>
  <dcterms:modified xsi:type="dcterms:W3CDTF">2021-10-08T17:00:12Z</dcterms:modified>
</cp:coreProperties>
</file>