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411" r:id="rId2"/>
    <p:sldId id="312" r:id="rId3"/>
    <p:sldId id="412" r:id="rId4"/>
    <p:sldId id="413" r:id="rId5"/>
    <p:sldId id="416" r:id="rId6"/>
    <p:sldId id="414" r:id="rId7"/>
    <p:sldId id="417" r:id="rId8"/>
    <p:sldId id="415" r:id="rId9"/>
    <p:sldId id="418" r:id="rId10"/>
    <p:sldId id="419" r:id="rId11"/>
    <p:sldId id="420" r:id="rId12"/>
    <p:sldId id="421" r:id="rId13"/>
    <p:sldId id="422" r:id="rId14"/>
    <p:sldId id="423" r:id="rId15"/>
    <p:sldId id="424" r:id="rId16"/>
    <p:sldId id="42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6" autoAdjust="0"/>
    <p:restoredTop sz="94639" autoAdjust="0"/>
  </p:normalViewPr>
  <p:slideViewPr>
    <p:cSldViewPr snapToGrid="0">
      <p:cViewPr varScale="1">
        <p:scale>
          <a:sx n="82" d="100"/>
          <a:sy n="82" d="100"/>
        </p:scale>
        <p:origin x="76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10/25/2021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98618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87876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0223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22603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6645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3566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90859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19145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876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2121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5923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554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091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File, as a named group of bytes is an abstraction.</a:t>
            </a:r>
          </a:p>
          <a:p>
            <a:r>
              <a:rPr lang="en-US" dirty="0"/>
              <a:t>Years ago the programmer needed to understand more about the structure.</a:t>
            </a:r>
          </a:p>
          <a:p>
            <a:r>
              <a:rPr lang="en-US" dirty="0"/>
              <a:t>Your Python program is a data file to some program(s).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23305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827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10/25/2021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tutorial.net/tkinter/tkinter-hello-world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Session #7   Graphics + Debugging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Questions on Programming?, Python?</a:t>
            </a:r>
          </a:p>
          <a:p>
            <a:r>
              <a:rPr lang="en-US" sz="3600" i="1" dirty="0"/>
              <a:t>Homework questions?</a:t>
            </a:r>
          </a:p>
          <a:p>
            <a:pPr lvl="1"/>
            <a:r>
              <a:rPr lang="en-US" sz="3600" i="1" dirty="0"/>
              <a:t>Who did it? To easy? To hard?</a:t>
            </a:r>
          </a:p>
          <a:p>
            <a:pPr lvl="1"/>
            <a:r>
              <a:rPr lang="en-US" sz="3600" i="1" dirty="0"/>
              <a:t>Questions on problems</a:t>
            </a:r>
          </a:p>
          <a:p>
            <a:pPr lvl="1"/>
            <a:r>
              <a:rPr lang="en-US" sz="3600" i="1" dirty="0"/>
              <a:t>Long answers in Q/A session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IDLE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Open program file to be debugged</a:t>
            </a:r>
          </a:p>
          <a:p>
            <a:r>
              <a:rPr lang="en-US" sz="3600" dirty="0"/>
              <a:t>Run </a:t>
            </a:r>
            <a:r>
              <a:rPr lang="en-US" sz="3600" dirty="0">
                <a:sym typeface="Wingdings" panose="05000000000000000000" pitchFamily="2" charset="2"/>
              </a:rPr>
              <a:t>Python Shell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C57B64-D571-4CBE-8657-BC41B3A4B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02380"/>
            <a:ext cx="12192000" cy="2682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635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IDLE Debugger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3600" dirty="0"/>
              <a:t>From IDLE Shell</a:t>
            </a:r>
          </a:p>
          <a:p>
            <a:r>
              <a:rPr lang="en-US" sz="3600" dirty="0"/>
              <a:t>Debug </a:t>
            </a:r>
            <a:r>
              <a:rPr lang="en-US" sz="3600" dirty="0">
                <a:sym typeface="Wingdings" panose="05000000000000000000" pitchFamily="2" charset="2"/>
              </a:rPr>
              <a:t> Debugger</a:t>
            </a:r>
          </a:p>
          <a:p>
            <a:endParaRPr lang="en-US" sz="3600" dirty="0">
              <a:sym typeface="Wingdings" panose="05000000000000000000" pitchFamily="2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3F3F8AF-5462-418F-9E92-7FC75B214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613785"/>
            <a:ext cx="12192000" cy="342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6940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IDLE Debugger</a:t>
            </a:r>
            <a:br>
              <a:rPr lang="en-US" dirty="0"/>
            </a:br>
            <a:r>
              <a:rPr lang="en-US" dirty="0"/>
              <a:t> – Debug Control Window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3361684-D2F7-49A6-9ACD-CF11BEAF1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681522" y="2160588"/>
            <a:ext cx="5808193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2648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 err="1"/>
              <a:t>Opperation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window (with DEBUG ON) </a:t>
            </a:r>
            <a:r>
              <a:rPr lang="en-US" sz="3600" dirty="0">
                <a:sym typeface="Wingdings" panose="05000000000000000000" pitchFamily="2" charset="2"/>
              </a:rPr>
              <a:t> Run  Run Module</a:t>
            </a:r>
          </a:p>
          <a:p>
            <a:endParaRPr lang="en-US" sz="3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61DEBF-E135-4C20-9077-665491948B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4508" y="2922589"/>
            <a:ext cx="7699932" cy="401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308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3600" dirty="0"/>
              <a:t>Go – start program</a:t>
            </a:r>
          </a:p>
          <a:p>
            <a:r>
              <a:rPr lang="en-US" sz="3600" dirty="0">
                <a:sym typeface="Wingdings" panose="05000000000000000000" pitchFamily="2" charset="2"/>
              </a:rPr>
              <a:t>Step – do one statement</a:t>
            </a:r>
          </a:p>
          <a:p>
            <a:r>
              <a:rPr lang="en-US" sz="3600" dirty="0">
                <a:sym typeface="Wingdings" panose="05000000000000000000" pitchFamily="2" charset="2"/>
              </a:rPr>
              <a:t>Over – do one statement over internal</a:t>
            </a:r>
          </a:p>
          <a:p>
            <a:r>
              <a:rPr lang="en-US" sz="3600" dirty="0">
                <a:sym typeface="Wingdings" panose="05000000000000000000" pitchFamily="2" charset="2"/>
              </a:rPr>
              <a:t>Out – execute till out of current routine</a:t>
            </a:r>
          </a:p>
          <a:p>
            <a:r>
              <a:rPr lang="en-US" sz="3600" dirty="0">
                <a:sym typeface="Wingdings" panose="05000000000000000000" pitchFamily="2" charset="2"/>
              </a:rPr>
              <a:t>Quit – quit program debugging 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3362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[] Stack – display </a:t>
            </a:r>
            <a:r>
              <a:rPr lang="en-US" sz="3600"/>
              <a:t>program stack</a:t>
            </a:r>
            <a:endParaRPr lang="en-US" sz="3600" dirty="0"/>
          </a:p>
          <a:p>
            <a:r>
              <a:rPr lang="en-US" sz="3600" dirty="0"/>
              <a:t>[] Source – show source location</a:t>
            </a:r>
          </a:p>
          <a:p>
            <a:r>
              <a:rPr lang="en-US" sz="3600" dirty="0"/>
              <a:t>[] Locals – display local variables</a:t>
            </a:r>
          </a:p>
          <a:p>
            <a:r>
              <a:rPr lang="en-US" sz="3600" dirty="0"/>
              <a:t>[] </a:t>
            </a:r>
            <a:r>
              <a:rPr lang="en-US" sz="3600" dirty="0" err="1"/>
              <a:t>Globals</a:t>
            </a:r>
            <a:r>
              <a:rPr lang="en-US" sz="3600" dirty="0"/>
              <a:t> – display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9216306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 Control</a:t>
            </a:r>
            <a:br>
              <a:rPr lang="en-US" dirty="0"/>
            </a:br>
            <a:r>
              <a:rPr lang="en-US" dirty="0"/>
              <a:t> Operation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5AD5BCF-A580-42A7-8820-4A0D1990F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In Edit File – Set Break Point</a:t>
            </a:r>
          </a:p>
          <a:p>
            <a:pPr marL="0" indent="0">
              <a:buNone/>
            </a:pPr>
            <a:r>
              <a:rPr lang="en-US" sz="3600" dirty="0">
                <a:sym typeface="Wingdings" panose="05000000000000000000" pitchFamily="2" charset="2"/>
              </a:rPr>
              <a:t> Debugging execution will pause</a:t>
            </a:r>
            <a:endParaRPr lang="en-US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C09EA6-8527-4F55-9F8E-AB13035451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4421492"/>
            <a:ext cx="11439525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33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- Display / Control beyond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1357"/>
            <a:ext cx="8596668" cy="4630005"/>
          </a:xfrm>
        </p:spPr>
        <p:txBody>
          <a:bodyPr>
            <a:normAutofit/>
          </a:bodyPr>
          <a:lstStyle/>
          <a:p>
            <a:r>
              <a:rPr lang="en-US" sz="3600" dirty="0"/>
              <a:t>A number of choices</a:t>
            </a:r>
          </a:p>
          <a:p>
            <a:pPr lvl="1"/>
            <a:r>
              <a:rPr lang="en-US" sz="3400" dirty="0"/>
              <a:t> tkinter (shipped with python)</a:t>
            </a:r>
          </a:p>
          <a:p>
            <a:pPr lvl="1"/>
            <a:r>
              <a:rPr lang="en-US" sz="3400" dirty="0"/>
              <a:t> wxPython (must be installed)</a:t>
            </a:r>
          </a:p>
          <a:p>
            <a:r>
              <a:rPr lang="en-US" sz="3600" dirty="0"/>
              <a:t>tkinter—interface to Tcl/Tk</a:t>
            </a:r>
          </a:p>
          <a:p>
            <a:pPr lvl="1"/>
            <a:r>
              <a:rPr lang="en-US" sz="3400" dirty="0"/>
              <a:t>Shipped with Python</a:t>
            </a:r>
          </a:p>
          <a:p>
            <a:pPr lvl="1"/>
            <a:r>
              <a:rPr lang="en-US" sz="3400" dirty="0"/>
              <a:t>Good example</a:t>
            </a:r>
          </a:p>
          <a:p>
            <a:pPr lvl="1"/>
            <a:r>
              <a:rPr lang="en-US" sz="3400" dirty="0"/>
              <a:t>Similar across python / languages</a:t>
            </a: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89713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Event driven</a:t>
            </a:r>
          </a:p>
          <a:p>
            <a:r>
              <a:rPr lang="en-US" sz="3600" dirty="0"/>
              <a:t>Object Oriented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607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smConfetti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Creating a window</a:t>
            </a:r>
            <a:br>
              <a:rPr lang="en-US" dirty="0"/>
            </a:br>
            <a:r>
              <a:rPr lang="en-US" dirty="0"/>
              <a:t>my_window.py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pPr marL="914400" lvl="2" indent="0">
              <a:buNone/>
            </a:pPr>
            <a:r>
              <a:rPr lang="en-US" sz="3200" dirty="0"/>
              <a:t>import tkinter as tk</a:t>
            </a:r>
          </a:p>
          <a:p>
            <a:pPr marL="914400" lvl="2" indent="0">
              <a:buNone/>
            </a:pPr>
            <a:endParaRPr lang="en-US" sz="3200" dirty="0"/>
          </a:p>
          <a:p>
            <a:pPr marL="914400" lvl="2" indent="0">
              <a:buNone/>
            </a:pPr>
            <a:r>
              <a:rPr lang="en-US" sz="3200" dirty="0"/>
              <a:t>root = tk.Tk()</a:t>
            </a:r>
          </a:p>
          <a:p>
            <a:pPr marL="914400" lvl="2" indent="0">
              <a:buNone/>
            </a:pPr>
            <a:r>
              <a:rPr lang="en-US" sz="3200" dirty="0"/>
              <a:t>root.mainloop()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1828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Simple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Simple "Hello" program</a:t>
            </a:r>
          </a:p>
          <a:p>
            <a:r>
              <a:rPr lang="en-US" sz="3600" dirty="0"/>
              <a:t>exercises/graphics/gr_hello.py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4617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widgets – graphics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32426" cy="4110962"/>
          </a:xfrm>
        </p:spPr>
        <p:txBody>
          <a:bodyPr>
            <a:normAutofit/>
          </a:bodyPr>
          <a:lstStyle/>
          <a:p>
            <a:pPr marL="971550" lvl="1" indent="-457200"/>
            <a:r>
              <a:rPr lang="en-US" sz="3400" dirty="0"/>
              <a:t>Frame – Holder, can hold other Frames</a:t>
            </a:r>
          </a:p>
          <a:p>
            <a:pPr marL="971550" lvl="1" indent="-457200"/>
            <a:r>
              <a:rPr lang="en-US" sz="3400" dirty="0"/>
              <a:t>Label – Has text / picture</a:t>
            </a:r>
          </a:p>
          <a:p>
            <a:pPr marL="971550" lvl="1" indent="-457200"/>
            <a:r>
              <a:rPr lang="en-US" sz="3400" dirty="0"/>
              <a:t>Button – control point</a:t>
            </a:r>
          </a:p>
          <a:p>
            <a:pPr marL="971550" lvl="1" indent="-457200"/>
            <a:r>
              <a:rPr lang="en-US" sz="3400" dirty="0"/>
              <a:t>Entry - Input</a:t>
            </a:r>
          </a:p>
          <a:p>
            <a:pPr marL="971550" lvl="1" indent="-457200"/>
            <a:r>
              <a:rPr lang="en-US" sz="3400" dirty="0"/>
              <a:t>Text – holds free text</a:t>
            </a:r>
          </a:p>
          <a:p>
            <a:pPr marL="971550" lvl="1" indent="-457200"/>
            <a:r>
              <a:rPr lang="en-US" sz="3400" dirty="0"/>
              <a:t>Scrollbar – controls scrolling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0438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Frame, Button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832426" cy="4110962"/>
          </a:xfrm>
        </p:spPr>
        <p:txBody>
          <a:bodyPr>
            <a:normAutofit/>
          </a:bodyPr>
          <a:lstStyle/>
          <a:p>
            <a:pPr marL="971550" lvl="1" indent="-457200"/>
            <a:r>
              <a:rPr lang="en-US" sz="3400" dirty="0"/>
              <a:t>graphics/tutorial_hello_world.py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674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Graphics –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110962"/>
          </a:xfrm>
        </p:spPr>
        <p:txBody>
          <a:bodyPr>
            <a:normAutofit/>
          </a:bodyPr>
          <a:lstStyle/>
          <a:p>
            <a:r>
              <a:rPr lang="en-US" sz="3600" dirty="0"/>
              <a:t>Event driven</a:t>
            </a:r>
          </a:p>
          <a:p>
            <a:r>
              <a:rPr lang="en-US" sz="3600" dirty="0"/>
              <a:t>Object Oriented</a:t>
            </a:r>
          </a:p>
          <a:p>
            <a:r>
              <a:rPr lang="en-US" sz="3600" dirty="0"/>
              <a:t>Simple tkinter tutorial: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0070C0"/>
                </a:solidFill>
                <a:hlinkClick r:id="rId3"/>
              </a:rPr>
              <a:t>https://www.pythontutorial.net/tkinter/tkinter-hello-world/</a:t>
            </a:r>
            <a:endParaRPr lang="en-US" sz="36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US" sz="3600" dirty="0">
              <a:solidFill>
                <a:srgbClr val="0070C0"/>
              </a:solidFill>
            </a:endParaRPr>
          </a:p>
          <a:p>
            <a:pPr lvl="1"/>
            <a:endParaRPr lang="en-US" sz="3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44991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99C45-A655-40FD-BF53-F03EF1F5E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Debugging</a:t>
            </a:r>
            <a:br>
              <a:rPr lang="en-US" dirty="0"/>
            </a:br>
            <a:r>
              <a:rPr lang="en-US" dirty="0"/>
              <a:t> – Dealing with program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E989A4-422F-4666-8E03-249076443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815965" cy="3880773"/>
          </a:xfrm>
        </p:spPr>
        <p:txBody>
          <a:bodyPr>
            <a:normAutofit/>
          </a:bodyPr>
          <a:lstStyle/>
          <a:p>
            <a:r>
              <a:rPr lang="en-US" sz="4000" dirty="0"/>
              <a:t>print statements in the program</a:t>
            </a:r>
          </a:p>
          <a:p>
            <a:r>
              <a:rPr lang="en-US" sz="4000" dirty="0"/>
              <a:t>"too noisy"- include "if </a:t>
            </a:r>
            <a:r>
              <a:rPr lang="en-US" sz="4000" i="1" dirty="0" err="1"/>
              <a:t>trace_flag</a:t>
            </a:r>
            <a:r>
              <a:rPr lang="en-US" sz="4000" i="1" dirty="0"/>
              <a:t>:"</a:t>
            </a:r>
          </a:p>
          <a:p>
            <a:r>
              <a:rPr lang="en-US" sz="4000" i="1" dirty="0"/>
              <a:t>Break up complex operations</a:t>
            </a:r>
          </a:p>
          <a:p>
            <a:r>
              <a:rPr lang="en-US" sz="4000" i="1" dirty="0"/>
              <a:t>Use descriptive variables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58B9C-2101-47C6-B21D-A9C4C0222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10/25/2021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3CE92E-DA4C-49CE-8437-22304F783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5E688-FCD7-4E06-BD33-DA64AB1C3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558352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3214</TotalTime>
  <Words>983</Words>
  <Application>Microsoft Office PowerPoint</Application>
  <PresentationFormat>Widescreen</PresentationFormat>
  <Paragraphs>192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Trebuchet MS</vt:lpstr>
      <vt:lpstr>Wingdings 3</vt:lpstr>
      <vt:lpstr>Facet</vt:lpstr>
      <vt:lpstr>Session #7   Graphics + Debugging</vt:lpstr>
      <vt:lpstr>Graphics - Display / Control beyond text</vt:lpstr>
      <vt:lpstr>Graphics – continued</vt:lpstr>
      <vt:lpstr>Graphics – Creating a window my_window.py</vt:lpstr>
      <vt:lpstr>Graphics – Simple Messages</vt:lpstr>
      <vt:lpstr>Graphics – widgets – graphics tools</vt:lpstr>
      <vt:lpstr>Graphics – Frame, Button</vt:lpstr>
      <vt:lpstr>Graphics – continued</vt:lpstr>
      <vt:lpstr>Debugging  – Dealing with program problems</vt:lpstr>
      <vt:lpstr>Debugging  – IDLE Debugger</vt:lpstr>
      <vt:lpstr>Debugging  – IDLE Debugger</vt:lpstr>
      <vt:lpstr>IDLE Debugger  – Debug Control Window</vt:lpstr>
      <vt:lpstr>Debug Control  Opperation</vt:lpstr>
      <vt:lpstr>Debug Control  Operation</vt:lpstr>
      <vt:lpstr>Debug Control  Operation</vt:lpstr>
      <vt:lpstr>Debug Control  Operation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10</cp:revision>
  <dcterms:created xsi:type="dcterms:W3CDTF">2021-08-10T18:56:35Z</dcterms:created>
  <dcterms:modified xsi:type="dcterms:W3CDTF">2021-10-25T18:07:10Z</dcterms:modified>
</cp:coreProperties>
</file>