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82"/>
  </p:notesMasterIdLst>
  <p:handoutMasterIdLst>
    <p:handoutMasterId r:id="rId83"/>
  </p:handoutMasterIdLst>
  <p:sldIdLst>
    <p:sldId id="256" r:id="rId2"/>
    <p:sldId id="270" r:id="rId3"/>
    <p:sldId id="277" r:id="rId4"/>
    <p:sldId id="326" r:id="rId5"/>
    <p:sldId id="327" r:id="rId6"/>
    <p:sldId id="32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334" r:id="rId26"/>
    <p:sldId id="335" r:id="rId27"/>
    <p:sldId id="279" r:id="rId28"/>
    <p:sldId id="282" r:id="rId29"/>
    <p:sldId id="283" r:id="rId30"/>
    <p:sldId id="284" r:id="rId31"/>
    <p:sldId id="285" r:id="rId32"/>
    <p:sldId id="286" r:id="rId33"/>
    <p:sldId id="264" r:id="rId34"/>
    <p:sldId id="265" r:id="rId35"/>
    <p:sldId id="287" r:id="rId36"/>
    <p:sldId id="288" r:id="rId37"/>
    <p:sldId id="266" r:id="rId38"/>
    <p:sldId id="289" r:id="rId39"/>
    <p:sldId id="267" r:id="rId40"/>
    <p:sldId id="290" r:id="rId41"/>
    <p:sldId id="297" r:id="rId42"/>
    <p:sldId id="291" r:id="rId43"/>
    <p:sldId id="292" r:id="rId44"/>
    <p:sldId id="293" r:id="rId45"/>
    <p:sldId id="294" r:id="rId46"/>
    <p:sldId id="295" r:id="rId47"/>
    <p:sldId id="322" r:id="rId48"/>
    <p:sldId id="323" r:id="rId49"/>
    <p:sldId id="324" r:id="rId50"/>
    <p:sldId id="296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9" r:id="rId61"/>
    <p:sldId id="310" r:id="rId62"/>
    <p:sldId id="311" r:id="rId63"/>
    <p:sldId id="307" r:id="rId64"/>
    <p:sldId id="308" r:id="rId65"/>
    <p:sldId id="329" r:id="rId66"/>
    <p:sldId id="330" r:id="rId67"/>
    <p:sldId id="331" r:id="rId68"/>
    <p:sldId id="332" r:id="rId69"/>
    <p:sldId id="333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5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4686" autoAdjust="0"/>
  </p:normalViewPr>
  <p:slideViewPr>
    <p:cSldViewPr snapToGrid="0">
      <p:cViewPr varScale="1">
        <p:scale>
          <a:sx n="57" d="100"/>
          <a:sy n="57" d="100"/>
        </p:scale>
        <p:origin x="39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 editing</a:t>
            </a:r>
          </a:p>
          <a:p>
            <a:r>
              <a:rPr lang="en-US" dirty="0"/>
              <a:t> location</a:t>
            </a:r>
          </a:p>
          <a:p>
            <a:endParaRPr lang="en-US" dirty="0"/>
          </a:p>
          <a:p>
            <a:r>
              <a:rPr lang="en-US" dirty="0"/>
              <a:t>What are the issues with a file?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programming language do?</a:t>
            </a:r>
          </a:p>
          <a:p>
            <a:r>
              <a:rPr lang="en-US" dirty="0"/>
              <a:t>What should the programming language have?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4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9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9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3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3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77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69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86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45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07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18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have you with a new computer?</a:t>
            </a:r>
          </a:p>
          <a:p>
            <a:r>
              <a:rPr lang="en-US" dirty="0"/>
              <a:t>What problems have you had in getting a new program for you computer?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Sandbox – python’s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hlinkClick r:id="rId3"/>
              </a:rPr>
              <a:t>https://www.python.org</a:t>
            </a:r>
            <a:endParaRPr lang="en-US" sz="3600" u="sng" dirty="0"/>
          </a:p>
          <a:p>
            <a:r>
              <a:rPr lang="en-US" sz="3600" u="sng" dirty="0"/>
              <a:t>Download latest python 3.7.0</a:t>
            </a:r>
          </a:p>
          <a:p>
            <a:r>
              <a:rPr lang="en-US" sz="3600" u="sng" dirty="0"/>
              <a:t>Python shell</a:t>
            </a:r>
          </a:p>
          <a:p>
            <a:r>
              <a:rPr lang="en-US" sz="3600" u="sng" dirty="0"/>
              <a:t>Documentation</a:t>
            </a:r>
          </a:p>
          <a:p>
            <a:r>
              <a:rPr lang="en-US" sz="3600" u="sng" dirty="0"/>
              <a:t>IDE  - editor,  execution, debugger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IDLE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1" y="411480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F690-A4BD-41CB-90C7-75288AC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777E-B27F-4199-870A-267C003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www.python.org</a:t>
            </a:r>
            <a:endParaRPr lang="en-US" sz="3600" dirty="0"/>
          </a:p>
          <a:p>
            <a:r>
              <a:rPr lang="en-US" sz="3600" dirty="0"/>
              <a:t>Instructions: pythonorg.docx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9F44-B7CB-45B9-B06F-8260098A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F3B-E33C-44A1-85D1-A7AED0986DFB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7B4E-7496-4BA5-90FF-BA5CA3A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961172-3B36-44A6-A69E-140B7CE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38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Look around – Help </a:t>
            </a:r>
            <a:r>
              <a:rPr lang="en-US" sz="3600" dirty="0">
                <a:sym typeface="Wingdings" panose="05000000000000000000" pitchFamily="2" charset="2"/>
              </a:rPr>
              <a:t> Python Docs</a:t>
            </a:r>
            <a:endParaRPr lang="en-US" sz="3600" dirty="0"/>
          </a:p>
          <a:p>
            <a:r>
              <a:rPr lang="en-US" sz="3600" dirty="0"/>
              <a:t>Play with shell 2 + 2, PRESS </a:t>
            </a:r>
            <a:r>
              <a:rPr lang="en-US" sz="3600" b="1" dirty="0"/>
              <a:t>ENTER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As… 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0E7B-6F90-467F-9BB7-0FB564B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550-1D20-413F-B5BB-ADB01329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 New File  + File  Save As…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Recent Files + File  Save As…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1C9-50C3-4FF1-9D5C-FB01093F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81D-F242-4EC9-85F5-CDC090A7B613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5D3-9AED-4A57-8C1F-6B26E1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15779-EB85-43E8-9BB3-235D2D1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093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to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/>
              <a:t>Learning by 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Write simple program: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Ray.")</a:t>
            </a:r>
          </a:p>
          <a:p>
            <a:r>
              <a:rPr lang="en-US" sz="3600" dirty="0">
                <a:sym typeface="Wingdings" panose="05000000000000000000" pitchFamily="2" charset="2"/>
              </a:rPr>
              <a:t>Save file – File  Save</a:t>
            </a:r>
          </a:p>
          <a:p>
            <a:r>
              <a:rPr lang="en-US" sz="3600" dirty="0">
                <a:sym typeface="Wingdings" panose="05000000000000000000" pitchFamily="2" charset="2"/>
              </a:rPr>
              <a:t>Run program 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84C-F54E-4BD7-8682-9BD806A67B98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62083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85D0-22A3-4855-9FC4-9DA73FCA7A74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3956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– Just say it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"#" to the end of line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Not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but what is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wanted</a:t>
            </a:r>
            <a:endParaRPr lang="en-US" sz="5800" b="1" dirty="0"/>
          </a:p>
          <a:p>
            <a:r>
              <a:rPr lang="en-US" sz="5800" dirty="0"/>
              <a:t>""" Doc Strings – Multiple lines """</a:t>
            </a:r>
          </a:p>
          <a:p>
            <a:pPr marL="800100" lvl="2" indent="0" hangingPunc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Good to start and end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on empty lines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C872-3DB3-4901-84DA-E0D7EF1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8FD1-A93D-4EFC-ADEA-DCE8D23BE85D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F533-79B8-4FA2-A44C-C925A0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1FDD6-625C-47A7-83B2-2281B97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5546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Inserting variables/values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 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2187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 err="1"/>
              <a:t>f"string</a:t>
            </a:r>
            <a:r>
              <a:rPr lang="en-US" i="1" dirty="0"/>
              <a:t>"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=string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49196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- Games for very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Life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- Helps the user</a:t>
            </a:r>
          </a:p>
          <a:p>
            <a:pPr lvl="2"/>
            <a:r>
              <a:rPr lang="en-US" sz="3900" dirty="0"/>
              <a:t>Get guess - tell if greater, less, equal</a:t>
            </a:r>
          </a:p>
          <a:p>
            <a:pPr lvl="2"/>
            <a:r>
              <a:rPr lang="en-US" sz="3900" dirty="0"/>
              <a:t>Iteration - learn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the goal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Course - You will see a bit of Programming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Now!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Say goals, rules before start, including "a number between…"</a:t>
            </a:r>
          </a:p>
          <a:p>
            <a:r>
              <a:rPr lang="en-US" sz="14400" dirty="0"/>
              <a:t>Fifth: Ask user if they want another – play multiple times</a:t>
            </a:r>
          </a:p>
          <a:p>
            <a:r>
              <a:rPr lang="en-US" sz="14400" dirty="0"/>
              <a:t>Sixth: Set target to random number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Examples will often include import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of Python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Iterations third, fourth</a:t>
            </a:r>
          </a:p>
          <a:p>
            <a:pPr lvl="2"/>
            <a:r>
              <a:rPr lang="en-US" sz="3600" dirty="0"/>
              <a:t>Third: Say if guess greater, less or equal</a:t>
            </a:r>
          </a:p>
          <a:p>
            <a:pPr lvl="2"/>
            <a:r>
              <a:rPr lang="en-US" sz="3600" dirty="0"/>
              <a:t>Fourth: Say goals, rules before start</a:t>
            </a:r>
          </a:p>
          <a:p>
            <a:r>
              <a:rPr lang="en-US" sz="3600" dirty="0"/>
              <a:t>Simple iterations are practice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/ Arrays –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57300" lvl="2" indent="-457200"/>
            <a:r>
              <a:rPr lang="en-US" sz="3000" dirty="0"/>
              <a:t>Named group of values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1257300" lvl="2" indent="-457200"/>
            <a:r>
              <a:rPr lang="en-US" sz="3000" dirty="0"/>
              <a:t>Access by position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print("1st, 3d:", friends[0], friends[2])</a:t>
            </a:r>
          </a:p>
          <a:p>
            <a:pPr marL="1257300" lvl="2" indent="-457200"/>
            <a:r>
              <a:rPr lang="en-US" sz="3000" dirty="0"/>
              <a:t>Add to end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more Python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Decisions – if, else</a:t>
            </a:r>
          </a:p>
          <a:p>
            <a:r>
              <a:rPr lang="en-US" sz="3200" dirty="0"/>
              <a:t>Looping – while, for, break, continue</a:t>
            </a:r>
          </a:p>
          <a:p>
            <a:r>
              <a:rPr lang="en-US" sz="3200" dirty="0"/>
              <a:t>Grouping – indentation, functions, classes</a:t>
            </a:r>
          </a:p>
          <a:p>
            <a:r>
              <a:rPr lang="en-US" sz="3200" dirty="0"/>
              <a:t>Functions – parameters, returning</a:t>
            </a:r>
          </a:p>
          <a:p>
            <a:r>
              <a:rPr lang="en-US" sz="2800" dirty="0"/>
              <a:t>Data Structures 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 – easer print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 print strings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Put "f" before first quote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Place variable inside "{}"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"Mary"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137"/>
            <a:ext cx="8912715" cy="4335225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variable/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:5d – integer 5 places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:5.2 – float 5 places, 2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:&gt;5 – string 5 places right justified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8912715" cy="49010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runners =   {  "tom" :   {   "count" : 5,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"time" : 3.8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"joe" :    {   "count" : 7,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5.728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"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:  {   "count" : 10,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7.62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}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 Print Heading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print(f"{'name':10}"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+ f" {'count':5}{'time':&gt;5}")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runners: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info = runners[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print(f"{rname:10} {info['count']:5d}"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+ f" {info['time']:5.3f}")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      count  time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tom            5 3.800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joe            7 5.728</a:t>
            </a:r>
          </a:p>
          <a:p>
            <a:pPr marL="800100" lvl="2" indent="0">
              <a:buNone/>
            </a:pPr>
            <a:r>
              <a:rPr lang="en-US" sz="3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mary</a:t>
            </a: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10 7.620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the way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- Don’t have to know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remains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3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8453</TotalTime>
  <Words>5213</Words>
  <Application>Microsoft Office PowerPoint</Application>
  <PresentationFormat>Widescreen</PresentationFormat>
  <Paragraphs>1036</Paragraphs>
  <Slides>80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Introduction to Programming Using Python </vt:lpstr>
      <vt:lpstr>Objectives</vt:lpstr>
      <vt:lpstr>Instructor – Ray Smith raysmith@alum.mit.edu</vt:lpstr>
      <vt:lpstr>In this Course - You will see a bit of Programming …</vt:lpstr>
      <vt:lpstr>You will see a bit of Python … </vt:lpstr>
      <vt:lpstr>You will see a bit more Python …</vt:lpstr>
      <vt:lpstr>Telling the Computer What to Do</vt:lpstr>
      <vt:lpstr>Computer = VERY Obedient Servant</vt:lpstr>
      <vt:lpstr>Similar activities </vt:lpstr>
      <vt:lpstr>Like Computer Programming</vt:lpstr>
      <vt:lpstr>Not so like Computer Programming</vt:lpstr>
      <vt:lpstr>What's Easy – No so physical </vt:lpstr>
      <vt:lpstr>What's Not Easy – because No so physical</vt:lpstr>
      <vt:lpstr>Our Sandbox – python’s IDLE</vt:lpstr>
      <vt:lpstr>IDLE – Lots of Nice STUFF</vt:lpstr>
      <vt:lpstr>Download Python</vt:lpstr>
      <vt:lpstr>IDLE – continued</vt:lpstr>
      <vt:lpstr>IDLE – continued</vt:lpstr>
      <vt:lpstr>Hello World!</vt:lpstr>
      <vt:lpstr>Hello World! - continued</vt:lpstr>
      <vt:lpstr>Hello World! - output</vt:lpstr>
      <vt:lpstr>Python Language - Minimum</vt:lpstr>
      <vt:lpstr>Python Language - continued</vt:lpstr>
      <vt:lpstr>Python Language – print function</vt:lpstr>
      <vt:lpstr>Python Language – print function - more</vt:lpstr>
      <vt:lpstr>Python Language – f"string" in action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A Real Life Program We Can do</vt:lpstr>
      <vt:lpstr>Here’s the goal</vt:lpstr>
      <vt:lpstr>Guessing Game – Iteration 1</vt:lpstr>
      <vt:lpstr>Guessing Game – Iteration 1 - continued</vt:lpstr>
      <vt:lpstr>The First Iteration</vt:lpstr>
      <vt:lpstr>Second Iteration – A bit More</vt:lpstr>
      <vt:lpstr>Second Iteration – continued</vt:lpstr>
      <vt:lpstr>Thinking of Iterations</vt:lpstr>
      <vt:lpstr>Sample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Exercises - Iterations -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continued Exercise – Special Product Function</vt:lpstr>
      <vt:lpstr>Functions – Keyword parameters</vt:lpstr>
      <vt:lpstr>Functions – Keyword parameters - continued</vt:lpstr>
      <vt:lpstr>Lists / Arrays – numbered / expandable</vt:lpstr>
      <vt:lpstr>Strings - Like a lists of characters - ALMOST</vt:lpstr>
      <vt:lpstr>Strings - continued</vt:lpstr>
      <vt:lpstr>Strings – continued - immutable</vt:lpstr>
      <vt:lpstr>Dictionary  - Group of values - Access by name</vt:lpstr>
      <vt:lpstr>Dictionary - continued</vt:lpstr>
      <vt:lpstr>F-string – easer print formatting</vt:lpstr>
      <vt:lpstr>F-string – continued</vt:lpstr>
      <vt:lpstr>F-string – continued</vt:lpstr>
      <vt:lpstr>F-string – continued</vt:lpstr>
      <vt:lpstr>F-string – continued</vt:lpstr>
      <vt:lpstr>Files Data that remains</vt:lpstr>
      <vt:lpstr>Files - continued</vt:lpstr>
      <vt:lpstr>Files - continued</vt:lpstr>
      <vt:lpstr>Files – continued – Creating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Finding python.exe from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160</cp:revision>
  <dcterms:created xsi:type="dcterms:W3CDTF">2018-08-14T15:38:09Z</dcterms:created>
  <dcterms:modified xsi:type="dcterms:W3CDTF">2019-12-31T18:58:03Z</dcterms:modified>
</cp:coreProperties>
</file>