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7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7" r:id="rId14"/>
    <p:sldId id="414" r:id="rId15"/>
    <p:sldId id="415" r:id="rId16"/>
    <p:sldId id="416" r:id="rId17"/>
    <p:sldId id="418" r:id="rId18"/>
    <p:sldId id="424" r:id="rId19"/>
    <p:sldId id="425" r:id="rId20"/>
    <p:sldId id="426" r:id="rId21"/>
    <p:sldId id="419" r:id="rId22"/>
    <p:sldId id="420" r:id="rId23"/>
    <p:sldId id="421" r:id="rId24"/>
    <p:sldId id="422" r:id="rId25"/>
    <p:sldId id="423" r:id="rId26"/>
    <p:sldId id="403" r:id="rId27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6" autoAdjust="0"/>
    <p:restoredTop sz="86391" autoAdjust="0"/>
  </p:normalViewPr>
  <p:slideViewPr>
    <p:cSldViewPr snapToGrid="0">
      <p:cViewPr varScale="1">
        <p:scale>
          <a:sx n="107" d="100"/>
          <a:sy n="107" d="100"/>
        </p:scale>
        <p:origin x="76" y="292"/>
      </p:cViewPr>
      <p:guideLst/>
    </p:cSldViewPr>
  </p:slideViewPr>
  <p:outlineViewPr>
    <p:cViewPr>
      <p:scale>
        <a:sx n="33" d="100"/>
        <a:sy n="33" d="100"/>
      </p:scale>
      <p:origin x="0" y="-236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5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514C-618C-1334-656C-8E03C89B1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40BD9-7A85-EF91-1C6C-B43893EC77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26AB8-EC62-D928-DF67-DB5AEF720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to learn/show/prove?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0C0FEE8-BA42-D764-5868-7F77752852B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DCC2-3DC0-8B79-E7EF-99AEBED5EB91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12C-1F08-EB4B-6C59-F92285BBCB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BDB75-9A65-1966-0CCC-2642F8D006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277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CAD06-563A-3822-E66C-2FD022F6A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70B49F-88E9-AD4F-20CB-08E820571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E63D1-6D24-9B9E-EE4E-94A06E1BD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examples.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16B471F-EFFE-F050-770A-5BEFE3D041B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8D2A-18CD-BB9F-9D3D-2AF6360B97B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7D015-FA1A-DEC9-F16B-F2B778DF34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F69E9-9843-F5E0-E0ED-8CA937EA56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83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05D6-3611-E61B-7262-1F8112DC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483E8-6CA2-1D75-78F8-837378FE9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369C6C-7A57-457E-D5F4-627B7C60C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A82DC96-D100-3F9B-1853-DB2E333FFE0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89CA7-B22D-C344-6744-4C0973723B18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25748-D881-F7A9-7114-E88A154B3C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2D4D3-A1AC-1C36-519E-CD218E658A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917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457-2F4E-91F5-FA18-0C274AE79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1E566-09DA-081F-4154-89966C2C4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AB6311-5040-7C96-FB8D-91958E96C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an interesting part – track building.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7A97343-6248-7BBC-6987-FD419651FA1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1059-B2D0-5374-4A7C-F6676A9DEBE3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B17D2-ADAD-82AE-FDDC-FF566C9D15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880A3-2CA6-7403-B646-35148F4AC4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70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0F978-9AC8-2897-B3B2-14714D95A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25BE7-05F5-C4FF-0B90-BB41B0E3A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821D4-87D7-D6D9-B08C-8070ABDD0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Generalized building / constructing, geometric collections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938D99C-204D-EB1E-C3E8-BB23769935E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B831A-4302-A6CC-0D5D-D9867FEBF394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6415D-47F2-6A73-8412-3A21CEC33C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2328-65E4-1CCE-69CE-78D61D227F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949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6465E-918B-E478-DE7A-45F040308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63099-B9BF-00EB-2E86-8DC2332E7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43EB4F-ACDA-B7D4-7191-9B56846CC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often wants to “undo” their last action(s) or undo their last undo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Very common in programs such as word processors, data entry…</a:t>
            </a:r>
          </a:p>
          <a:p>
            <a:r>
              <a:rPr lang="en-US" dirty="0"/>
              <a:t>Choices often depend on the amount of information (state) changing per move.</a:t>
            </a:r>
          </a:p>
          <a:p>
            <a:endParaRPr lang="en-US" dirty="0"/>
          </a:p>
          <a:p>
            <a:r>
              <a:rPr lang="en-US" dirty="0"/>
              <a:t>Stack, often called last-in, first-out queue</a:t>
            </a:r>
          </a:p>
          <a:p>
            <a:r>
              <a:rPr lang="en-US" dirty="0"/>
              <a:t>  like elevator – last  in, first out</a:t>
            </a:r>
          </a:p>
          <a:p>
            <a:r>
              <a:rPr lang="en-US" dirty="0"/>
              <a:t>  useful when one stores things over time, wanting to get the last thing stored</a:t>
            </a: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383CCE1-DD27-BFE2-0B09-929472CB2F1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23AAC-3013-C118-0A7F-97A5F4C21A36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48139-EB80-8A66-8340-E60D54484F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E89D7-9A6E-0D78-4983-04D532274B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32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47B08-106D-CE88-5941-451E8E93E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286AA-8E04-BFE2-B31F-7BBB8DBA82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7D281-71F6-53D5-FACC-08BF83073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05D8D97-B1D7-0A82-C7CD-9EBB1C92227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D101E-3528-D617-55E3-53A326BDC54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8D6A-5E2F-53F0-56A9-1A42CC5691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5F8E0-64BB-AAE5-3C9D-AF6D0ADD4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83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rules: Use digit only once in line (up, </a:t>
            </a:r>
            <a:r>
              <a:rPr lang="en-US" dirty="0" err="1"/>
              <a:t>sidways</a:t>
            </a:r>
            <a:r>
              <a:rPr lang="en-US" dirty="0"/>
              <a:t>)</a:t>
            </a:r>
          </a:p>
          <a:p>
            <a:r>
              <a:rPr lang="en-US" dirty="0"/>
              <a:t>	Use digit only once in sub box(3by3)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36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Generalization: support 4by4,, 2by2, 1by1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43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3E0B3-D736-DB08-7745-3D89D5BDD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FA8BF6-5AFA-1F6A-3127-9C92F111F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6A911-A362-F3DB-3437-856B050AC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person, in turn, connects a pair of adjacent dots (vertically or horizontally)</a:t>
            </a:r>
          </a:p>
          <a:p>
            <a:r>
              <a:rPr lang="en-US" dirty="0"/>
              <a:t>Upon completing a square, that person labels the square and takes(must) another turn.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8730BF1-771E-A7B7-852F-5B3C16EDA60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4FC3D-D5EE-9D42-ABCA-0ACBE04EC376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9ADE3-51D9-E7E6-279E-83A9D1746D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7A986-AE02-4E51-64EF-8B9314AFE2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28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2EE8-E61C-D1AE-DBCA-2D1083E76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38CECE-252A-1B80-D660-D307FF34C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0DEE09-A95A-C8D6-36AD-8A8661607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D04B5C0-27AA-5660-587D-20A0B17878D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14F4-BCB2-29E3-FF23-FBB7822F118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B2579-F622-1F54-127C-46D6255EEA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BBDF2-6FFB-C337-81BF-775E59CF50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983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F225-CCDA-805F-2EB6-8E03A2F65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09C25-C6AF-DE2B-13B2-246465F49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06AAE-C4B5-B1CC-5D53-C79174229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2276D07-66ED-20CE-49C2-46DF69C2B0A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05A4-2ACC-D679-3AE7-B7859ACDFB72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3AAB1-9189-9A6F-0E27-ABAA3B772D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7BAD5-68FA-8E95-170C-4B9EF32E9C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325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E5A2D-64BA-5EB8-673C-29B12BCC1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980D4-6A0C-003A-8C8F-029255E51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FB867-7A8C-7E01-F368-5944ECF9D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Undo/Redo – across sessions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9A1B22E-A712-3005-9F40-7E240F2B314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B3BA7-3E24-C54C-9317-702E26CA3E8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05085-FA00-0629-5CFF-9604A71654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7E1A-66D5-7E42-A9D6-AEDE0A0567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837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F3F96-E0FE-1D32-EA29-F1A1CE815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286BB9-9601-5D82-E7E6-C5750AB84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FF0CF-8CE6-62E3-3FB8-D62AC7CAD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showing losses?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D934F45-B691-E7BE-AA91-83F6992E2BC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000F-C885-ACAE-6F67-61C42E4EE0B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18D46-8EFB-9F53-E6BB-2C41055179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9FEF1-317E-7C14-81AD-21E8561C39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07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D2BE0-D41A-98C3-61C8-E2B3FDFD3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FB0A6C-E91A-5D8C-24D0-141BF2D0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B3B545-0EF9-76D0-2365-871BF8E68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3D86023-90C7-CA7B-137D-B2F5466614B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C907-2B51-97CB-DC1B-362A63BE5314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C0647-0DD3-F39D-1236-C911B14D96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F101-C737-C163-B734-CD6FA53005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90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0C1C4-53A4-4FE5-F2AF-132388E67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313E0-9557-A8E4-6237-4E49DF3A2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8F701-E79C-BA73-699E-8968B15C1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DD64E08-87B7-FBCD-A320-23FACA9EDEE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5017-C313-23A9-DC42-B74A7445425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F71C4-5B31-A81E-1FD8-122803F78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113E-E523-5BF4-891C-934D8AEB1E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56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38CEE-A4DB-07BF-B555-2191D6CBB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9D344-2CC7-FA62-2B3E-EA622CB5A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9F824-B40D-919B-857D-E130A6AC0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Games – fun, concentrate on the issues</a:t>
            </a: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7DA3D30-0166-2C43-BA74-CEEF738E449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E79F7-1458-1FE8-598D-D8FD1DCB111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E0006-6370-6FF5-3B28-678579581E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156C-35C1-E2CF-5D3B-69E400F299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76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0044-1C3C-7C9B-D6F2-72A9C2831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1C502-34C9-CB1C-BA7E-C5BB8C41F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9AC6E-77DE-3411-DBCE-F859C009B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Audience often influences these.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3197394-BCD4-FFD2-466A-B7071EA9DFE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DC0F3-D122-F8F1-F1A6-A62321339B38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B9F4B-3AE3-D4D1-8A12-065AA56C34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05AB-0D22-D9A8-5123-1A5600BD7E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00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876B5-EAF2-9353-7092-F2650EF48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DFDB7-CBBC-63C8-946F-348F76D3F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DEECCB-BC62-ECBF-6365-E5F916019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the tools, not the goal.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51D2CC5-96C4-E67B-C45D-25357AF7B37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E7E91-FD99-9412-DA62-4DEBD3CFD2F8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B7672-B361-951A-C33A-EB62C215FC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CEA5F-8DED-4505-57C0-F02BA0A9D1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971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6FBC5-B2B3-55F8-3932-382C9996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EC4597-9667-0D2E-6956-DB0410567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E2B956-FBE2-982D-BCDA-16AF65D3A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the process.  But don’t let them be the goal.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0F90573-FED0-3A00-92AF-CCFEAC0EBBA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077AC-2C26-B86A-559A-2EF3934B0EE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17CA-5409-6932-BA22-38B21121C1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9619-57DB-7E9F-E74B-CA6E394298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0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2C7B6-3F7C-878A-B93D-E9C454D98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C9D12-659A-EA8C-25CA-D3306025B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F18CE-D194-CBAD-482D-F636B5188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the whole answer at once.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26E63E3-0C2F-6B9A-9EE5-D0EBAA2AB22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0760B-B39C-6858-C01E-3638C684597B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878D9-3798-B475-B8B9-A373611C01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8A55-6CB8-C854-178B-181A796DD8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98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An Overview to Programming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 Simple Games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2F21E-E992-6FD6-DAEC-43E00C4E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797A-EB48-E015-82F8-5AA7AC66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Game Progress -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BE7F-5732-2FAF-3464-2152EC00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2600" dirty="0"/>
              <a:t>Learn as you go</a:t>
            </a:r>
          </a:p>
          <a:p>
            <a:pPr marL="0" indent="0">
              <a:buNone/>
            </a:pPr>
            <a:r>
              <a:rPr lang="en-US" sz="2600" dirty="0"/>
              <a:t>	Build two and throwaway the first</a:t>
            </a:r>
          </a:p>
          <a:p>
            <a:pPr marL="800100" lvl="2" indent="0">
              <a:buNone/>
            </a:pPr>
            <a:r>
              <a:rPr lang="en-US" sz="2200" i="1" dirty="0"/>
              <a:t>the Mythical Man-Month </a:t>
            </a:r>
            <a:r>
              <a:rPr lang="en-US" sz="2200" dirty="0"/>
              <a:t>– Frederick P. Brooks, Jr.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242424"/>
                </a:solidFill>
                <a:latin typeface="source-serif-pro"/>
              </a:rPr>
              <a:t> Chapter 11. Plan to Throw One Away</a:t>
            </a:r>
            <a:endParaRPr lang="en-US" sz="2000" dirty="0"/>
          </a:p>
          <a:p>
            <a:r>
              <a:rPr lang="en-US" sz="2600" dirty="0"/>
              <a:t>Test as much as you can</a:t>
            </a:r>
          </a:p>
          <a:p>
            <a:pPr lvl="1"/>
            <a:r>
              <a:rPr lang="en-US" sz="2400" dirty="0"/>
              <a:t>Automated is expensive but worth it.</a:t>
            </a:r>
          </a:p>
          <a:p>
            <a:pPr lvl="1"/>
            <a:r>
              <a:rPr lang="en-US" sz="2400" dirty="0"/>
              <a:t>Graphics testing is hard but can </a:t>
            </a:r>
            <a:r>
              <a:rPr lang="en-US" sz="2400"/>
              <a:t>be done.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F4E7-AD7A-2898-AE45-CD8FC1FF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70FF-A5CC-C14F-919A-951E02ED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D64908-D05E-4DC6-BB69-824C8CD9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47347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2F035-3925-6885-F28F-300A2E1A2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F2F3-8335-FF25-8315-FDFBE9E0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Some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6686-A495-368F-27C9-5F50262F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3600" dirty="0"/>
              <a:t>Bare Prototypes</a:t>
            </a:r>
          </a:p>
          <a:p>
            <a:r>
              <a:rPr lang="en-US" sz="3600" dirty="0"/>
              <a:t>Limited Features</a:t>
            </a:r>
          </a:p>
          <a:p>
            <a:r>
              <a:rPr lang="en-US" sz="3600" dirty="0"/>
              <a:t>Showing principles</a:t>
            </a:r>
          </a:p>
          <a:p>
            <a:r>
              <a:rPr lang="en-US" sz="3600" dirty="0"/>
              <a:t>Concepts / Style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https://github.com/raysmith619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E94B-7CB0-5390-8810-C47BCE4F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10579-6D16-A715-C6E7-DC89201E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3EF988-02ED-CB25-D034-69CDE59E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1851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2DB29-E362-30B3-EF05-4A9744FF2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B7CF-A8D5-B780-E8C6-6387677A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race_track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6B97-E809-BA0A-D4CE-B2BC55A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D41C-3021-C202-641D-2C32A695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49A2FC-3C33-7113-253E-D54D1450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490748B1-5073-6E2E-24F4-30753ED3C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7" y="1561606"/>
            <a:ext cx="8882742" cy="452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34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39F13-994C-1DF6-5D52-7AE24A9A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CB8E-3FD5-8BD7-D12E-056598E9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race_track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87AA-7BD1-E674-09B8-001D2680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3600" dirty="0"/>
              <a:t>Construction Game – like toy blocks</a:t>
            </a:r>
            <a:endParaRPr lang="en-US" sz="3400" dirty="0">
              <a:solidFill>
                <a:schemeClr val="tx1"/>
              </a:solidFill>
            </a:endParaRPr>
          </a:p>
          <a:p>
            <a:r>
              <a:rPr lang="en-US" sz="3400" dirty="0">
                <a:solidFill>
                  <a:schemeClr val="tx1"/>
                </a:solidFill>
              </a:rPr>
              <a:t>Build simple racing tracks</a:t>
            </a:r>
          </a:p>
          <a:p>
            <a:r>
              <a:rPr lang="en-US" sz="3400" dirty="0">
                <a:solidFill>
                  <a:schemeClr val="tx1"/>
                </a:solidFill>
              </a:rPr>
              <a:t>straight tracks and turns</a:t>
            </a:r>
          </a:p>
          <a:p>
            <a:r>
              <a:rPr lang="en-US" sz="3400" dirty="0">
                <a:solidFill>
                  <a:schemeClr val="tx1"/>
                </a:solidFill>
              </a:rPr>
              <a:t>Placing simple cars</a:t>
            </a:r>
          </a:p>
          <a:p>
            <a:r>
              <a:rPr lang="en-US" sz="3400" dirty="0">
                <a:solidFill>
                  <a:schemeClr val="tx1"/>
                </a:solidFill>
              </a:rPr>
              <a:t>Not much Driving Control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github…/race_track-master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6A3F-3819-B21E-AC4E-87FCEBB4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91043-3414-07D7-F9F6-25272CA6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7BF01B-8079-2ED9-2476-8DAC1C95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7848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5F3BD-3D5E-6A83-C021-FC1187667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DECB-AEDD-19F2-49AF-2CA885E9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race_track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EE0C-B09E-62C3-6D05-81C588F15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3600" dirty="0"/>
              <a:t>Simple 2-D Display</a:t>
            </a:r>
          </a:p>
          <a:p>
            <a:r>
              <a:rPr lang="en-US" sz="3600" dirty="0"/>
              <a:t>Hierarchical Operation</a:t>
            </a:r>
          </a:p>
          <a:p>
            <a:pPr lvl="1"/>
            <a:r>
              <a:rPr lang="en-US" sz="3400" dirty="0"/>
              <a:t>BlockBlock </a:t>
            </a:r>
            <a:r>
              <a:rPr lang="en-US" sz="3400" dirty="0">
                <a:sym typeface="Wingdings" panose="05000000000000000000" pitchFamily="2" charset="2"/>
              </a:rPr>
              <a:t> CarBlock, RoadBlock</a:t>
            </a:r>
          </a:p>
          <a:p>
            <a:pPr lvl="1"/>
            <a:r>
              <a:rPr lang="en-US" sz="3400" dirty="0">
                <a:sym typeface="Wingdings" panose="05000000000000000000" pitchFamily="2" charset="2"/>
              </a:rPr>
              <a:t>RoadBlock  RoadStraight, RoadTurn</a:t>
            </a:r>
          </a:p>
          <a:p>
            <a:r>
              <a:rPr lang="en-US" sz="3600" dirty="0"/>
              <a:t>Hierarchical Graphical Construction</a:t>
            </a:r>
          </a:p>
          <a:p>
            <a:pPr lvl="1"/>
            <a:r>
              <a:rPr lang="en-US" sz="2400" dirty="0"/>
              <a:t>BlockBlock: POLYGON, LINE, ARC or Composite(group of above)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7002-82A9-F8B3-A37C-94860893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29F6-6E51-6F51-7BA5-4DB64C6C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5A44AE-BAF1-76DC-CA5C-3572D829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9166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C9DDE-A7BB-DA22-173B-AFF985CC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0E58-27ED-EB69-284D-17177DA2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race_track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2C49-03C8-B369-3708-C069CF9A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Undo/Redo support</a:t>
            </a:r>
          </a:p>
          <a:p>
            <a:pPr lvl="1"/>
            <a:r>
              <a:rPr lang="en-US" sz="3400" dirty="0"/>
              <a:t>More than one way</a:t>
            </a:r>
          </a:p>
          <a:p>
            <a:pPr lvl="1"/>
            <a:r>
              <a:rPr lang="en-US" sz="3400" dirty="0"/>
              <a:t>We use a Command Paradigm</a:t>
            </a:r>
          </a:p>
          <a:p>
            <a:pPr lvl="2"/>
            <a:r>
              <a:rPr lang="en-US" sz="3200" dirty="0"/>
              <a:t>Each action is a command</a:t>
            </a:r>
          </a:p>
          <a:p>
            <a:pPr lvl="3"/>
            <a:r>
              <a:rPr lang="en-US" sz="3000" dirty="0"/>
              <a:t>Command supports do(), undo()</a:t>
            </a:r>
          </a:p>
          <a:p>
            <a:pPr lvl="3"/>
            <a:r>
              <a:rPr lang="en-US" sz="3000" dirty="0"/>
              <a:t>Action	</a:t>
            </a:r>
          </a:p>
          <a:p>
            <a:pPr lvl="4"/>
            <a:r>
              <a:rPr lang="en-US" sz="3000" dirty="0"/>
              <a:t>executes command.do()</a:t>
            </a:r>
          </a:p>
          <a:p>
            <a:pPr lvl="4"/>
            <a:r>
              <a:rPr lang="en-US" sz="3000" dirty="0"/>
              <a:t>pushes command on command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85AE-9BC7-EEA1-CAFB-5FF42C64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14E8-9E0C-B561-0858-7F6DFE2C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C76680-EDBC-2D1A-3186-F6D864FA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946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29553-2728-CCEB-F99B-BB23CF1E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F348-54F6-0A63-7A14-AE0EAA5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race_track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04AB-BDFC-16CD-1CF4-33182945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82" y="1341911"/>
            <a:ext cx="8596668" cy="462226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/>
              <a:t>Undo / Redo continued</a:t>
            </a:r>
          </a:p>
          <a:p>
            <a:pPr lvl="2"/>
            <a:r>
              <a:rPr lang="en-US" sz="2800" dirty="0"/>
              <a:t>Undo</a:t>
            </a:r>
          </a:p>
          <a:p>
            <a:pPr lvl="3"/>
            <a:r>
              <a:rPr lang="en-US" sz="2400" dirty="0"/>
              <a:t>pop off command stack</a:t>
            </a:r>
          </a:p>
          <a:p>
            <a:pPr lvl="3"/>
            <a:r>
              <a:rPr lang="en-US" sz="2400" dirty="0"/>
              <a:t>execute command.undo()</a:t>
            </a:r>
          </a:p>
          <a:p>
            <a:pPr lvl="3"/>
            <a:r>
              <a:rPr lang="en-US" sz="2400" dirty="0"/>
              <a:t>push command on undo stack</a:t>
            </a:r>
          </a:p>
          <a:p>
            <a:pPr lvl="2"/>
            <a:r>
              <a:rPr lang="en-US" sz="2800" dirty="0"/>
              <a:t>Redo</a:t>
            </a:r>
          </a:p>
          <a:p>
            <a:pPr lvl="3"/>
            <a:r>
              <a:rPr lang="en-US" sz="2400" dirty="0"/>
              <a:t>pop off undo stack</a:t>
            </a:r>
          </a:p>
          <a:p>
            <a:pPr lvl="3"/>
            <a:r>
              <a:rPr lang="en-US" sz="2400" dirty="0"/>
              <a:t>execute command.do()</a:t>
            </a:r>
          </a:p>
          <a:p>
            <a:pPr lvl="3"/>
            <a:r>
              <a:rPr lang="en-US" sz="2400" dirty="0"/>
              <a:t>Push command on command stack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DB1A-A624-80F4-17CB-928C788E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E769-D089-11E5-CF8A-224AA0A8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2953A8-2349-C7E5-CF23-9AD0B69E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5313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C96B-32AA-10B1-6524-5B0BB160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 – Puzzle Solver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8DCC-05EA-5370-B79D-B18FF34E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C013-4C84-D171-F850-D68BDDBD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EC89-2B02-7029-5087-69136CEC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AD981E79-9117-87D3-00F0-F8C8F5C0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0" y="1113762"/>
            <a:ext cx="9871023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0452E-A224-AC2F-0E42-328E44D0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D41A-1C04-8707-B893-54E3F92E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 – Puzzle Solver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7820-9CFF-BC9B-B6B5-C4D85CAF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7581-8536-B926-676B-8B64A09A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7CED-5756-5275-6207-FC872533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FC4DDB-9AC1-FBB6-CAD7-72C27100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60" y="1270000"/>
            <a:ext cx="8717344" cy="4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B952-52A8-DFAD-297D-EE249142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1C78-E747-EFD1-7B75-C6D3F80C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Solver</a:t>
            </a:r>
          </a:p>
          <a:p>
            <a:r>
              <a:rPr lang="en-US" sz="3200" dirty="0"/>
              <a:t>Solution / Analysis Display</a:t>
            </a:r>
          </a:p>
          <a:p>
            <a:r>
              <a:rPr lang="en-US" sz="3200" dirty="0"/>
              <a:t>Game Storage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github…/sudoku-master</a:t>
            </a: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4176-E777-AFC8-856D-100B1C6B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78F9-B7CE-FB55-9823-2CB47A2A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A6FD-6B27-7A9F-BE87-46CCD513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5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Areas – Support the Blind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B3710-FE0C-F582-6BF7-4896B1764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1684-2D98-229F-1C45-9FB6441B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 – Solution Algorithm -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44F0-B820-9D01-E492-711112D6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 candidates for empty cells</a:t>
            </a:r>
          </a:p>
          <a:p>
            <a:r>
              <a:rPr lang="en-US" sz="3200" dirty="0"/>
              <a:t>Recursively</a:t>
            </a:r>
          </a:p>
          <a:p>
            <a:pPr lvl="1"/>
            <a:r>
              <a:rPr lang="en-US" sz="3000" dirty="0"/>
              <a:t>Choose candidate in empty cell</a:t>
            </a:r>
          </a:p>
          <a:p>
            <a:pPr lvl="1"/>
            <a:r>
              <a:rPr lang="en-US" sz="3000" dirty="0"/>
              <a:t>Solve resulting puzzle</a:t>
            </a:r>
          </a:p>
          <a:p>
            <a:pPr lvl="1"/>
            <a:r>
              <a:rPr lang="en-US" sz="3000" dirty="0"/>
              <a:t>If no solution, backup and try next candidate</a:t>
            </a: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191B-7F02-8726-BB3A-CD686546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06B3-A669-EB5D-ED56-9C59B41B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BBC2-4EE9-A2C9-6956-5D0959A4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04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F8A99-F9F8-F581-F451-0A7DFBCFF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09F7-01C7-F5F7-FD60-64448D4E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 the Dots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EB90-1549-B839-2090-2816EDAB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7882-3CB7-8AB6-3C03-C9730A7A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CC90DA-186F-F20D-5155-E61CD3AC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pic>
        <p:nvPicPr>
          <p:cNvPr id="2051" name="Picture 1">
            <a:extLst>
              <a:ext uri="{FF2B5EF4-FFF2-40B4-BE49-F238E27FC236}">
                <a16:creationId xmlns:a16="http://schemas.microsoft.com/office/drawing/2014/main" id="{87F7A6F6-E3E2-EA66-B411-FB951CE95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50" y="1356610"/>
            <a:ext cx="8258452" cy="458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552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269B5-11D3-AFDE-FD0B-0CFEE929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015-1C8E-0842-009D-E7F95BA2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 the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884F-6242-C380-F568-744644D9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3600" dirty="0"/>
              <a:t>“board game”, like Tic-tac-toe</a:t>
            </a:r>
          </a:p>
          <a:p>
            <a:r>
              <a:rPr lang="en-US" sz="3600" dirty="0"/>
              <a:t>Play and display</a:t>
            </a:r>
          </a:p>
          <a:p>
            <a:r>
              <a:rPr lang="en-US" sz="3600" dirty="0"/>
              <a:t>Display player’s symbol on squares</a:t>
            </a:r>
          </a:p>
          <a:p>
            <a:r>
              <a:rPr lang="en-US" sz="3600" dirty="0"/>
              <a:t>Multiple players</a:t>
            </a:r>
          </a:p>
          <a:p>
            <a:pPr lvl="1"/>
            <a:r>
              <a:rPr lang="en-US" sz="3400" dirty="0"/>
              <a:t>Player vs. player or vs machine</a:t>
            </a:r>
          </a:p>
          <a:p>
            <a:r>
              <a:rPr lang="en-US" sz="3600" dirty="0"/>
              <a:t>Letter or picture image</a:t>
            </a:r>
          </a:p>
          <a:p>
            <a:pPr lvl="1"/>
            <a:endParaRPr lang="en-US" sz="3400" dirty="0"/>
          </a:p>
          <a:p>
            <a:endParaRPr lang="en-US" sz="3600" dirty="0"/>
          </a:p>
          <a:p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github…/dots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4B063-AD34-530C-5B63-FC2BF34D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6360-307F-220E-1D2F-81033521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3EE649-A561-51E4-B182-8F4F70A1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2222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9F4AB-B668-FFE3-DA73-D0D2DDDC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EF94-6A2D-CE34-B14C-FC42523F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 the Dots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B8FF-0ECB-B0C9-9C7C-B2F693AC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pPr marL="342900" marR="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Customizable player setup, including manual/automatic specification</a:t>
            </a:r>
          </a:p>
          <a:p>
            <a:pPr marL="342900" marR="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Board dimensions specifiable</a:t>
            </a:r>
          </a:p>
          <a:p>
            <a:pPr marL="342900" marR="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both mouse and keyboard player operation</a:t>
            </a:r>
          </a:p>
          <a:p>
            <a:pPr marL="342900" marR="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 move Do / Undo</a:t>
            </a:r>
          </a:p>
          <a:p>
            <a:pPr marL="342900" marR="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game playing for statistics generation</a:t>
            </a:r>
          </a:p>
          <a:p>
            <a:pPr marL="342900" marR="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Recorded game results</a:t>
            </a:r>
          </a:p>
          <a:p>
            <a:pPr marL="342900" marR="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results processing and analysis</a:t>
            </a:r>
          </a:p>
          <a:p>
            <a:pPr lvl="1"/>
            <a:endParaRPr lang="en-US" sz="2400" dirty="0"/>
          </a:p>
          <a:p>
            <a:endParaRPr lang="en-US" sz="3600" dirty="0"/>
          </a:p>
          <a:p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github…/dots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3F34-536A-932F-07BC-217E7ED3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DC5D-CD20-0781-4DCB-6001C5FC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6E5B3F-B70E-CD1C-011C-95D773AE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9744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11CE9-A024-B096-DF49-9BE8699D5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BE57-06DC-C5A5-78F4-43D91DF2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 the Dots – Player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C9715-1C9B-A9F4-58AF-8CE98BBA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ABDD-B61C-64D1-C8FA-B06A6250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C581A8-39F2-4AD3-59CB-EE2721F8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E35A0114-DBB4-560C-434B-77644E31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5" y="1244184"/>
            <a:ext cx="10499992" cy="479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11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DB50E-5D40-797F-022C-88B6EF0CF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A53C-47B4-C5E2-9B0E-01569EB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 the Dots – Game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6B8F-69F9-ABBE-7CD6-665AB895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7900-4C00-9DDB-C78B-F8877021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E889DA-DB48-1C5B-BBDA-66EA1492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02730BF9-2667-F897-1CDF-2C8898C9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6" y="1206708"/>
            <a:ext cx="9521487" cy="470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360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A3199-0030-2170-6500-84FAAB14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95A3-2379-908D-CE7C-0565A091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Games ? – Simple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BCF6-83BE-D6A3-8FD1-5DC9DE0C9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pPr lvl="1"/>
            <a:r>
              <a:rPr lang="en-US" sz="3200" dirty="0"/>
              <a:t>2-D Car Race</a:t>
            </a:r>
          </a:p>
          <a:p>
            <a:pPr lvl="1"/>
            <a:r>
              <a:rPr lang="en-US" sz="3200" dirty="0"/>
              <a:t>Sudoku puzzle solving</a:t>
            </a:r>
          </a:p>
          <a:p>
            <a:pPr lvl="1"/>
            <a:r>
              <a:rPr lang="en-US" sz="3200" dirty="0"/>
              <a:t>Squares, twenty questions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NOT high performance</a:t>
            </a:r>
          </a:p>
          <a:p>
            <a:pPr lvl="1"/>
            <a:r>
              <a:rPr lang="en-US" sz="3200" dirty="0"/>
              <a:t>NOT Multiperson shooters</a:t>
            </a:r>
          </a:p>
          <a:p>
            <a:pPr lvl="1"/>
            <a:r>
              <a:rPr lang="en-US" sz="3200" dirty="0"/>
              <a:t>NOT AI, GPT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98946-5064-355D-B37A-E439F1B7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62FA-5405-0164-53A3-34950AA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EBFB0A-D9CD-45F7-3D76-BC7EB65F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58962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FB368-C346-8AF4-83D5-FFD6A6B68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DF86-BDBE-4C09-4DB5-17C8BC0B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AC0E-F90F-0C62-17BF-41C06F65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3400" dirty="0"/>
              <a:t>Cars – simple 2-D track design</a:t>
            </a:r>
          </a:p>
          <a:p>
            <a:r>
              <a:rPr lang="en-US" sz="3400" dirty="0"/>
              <a:t>Sudoku – display solution</a:t>
            </a:r>
          </a:p>
          <a:p>
            <a:r>
              <a:rPr lang="en-US" sz="3400" dirty="0"/>
              <a:t>Pool – Simple 2-D pool display</a:t>
            </a:r>
          </a:p>
          <a:p>
            <a:r>
              <a:rPr lang="en-US" sz="3400" dirty="0"/>
              <a:t>Twenty Questions – simplest text base</a:t>
            </a:r>
          </a:p>
          <a:p>
            <a:r>
              <a:rPr lang="en-US" sz="3400" dirty="0"/>
              <a:t>Knight traversal – display solution process</a:t>
            </a:r>
          </a:p>
          <a:p>
            <a:r>
              <a:rPr lang="en-US" sz="3400" dirty="0"/>
              <a:t>Chess game – support display of game</a:t>
            </a:r>
          </a:p>
          <a:p>
            <a:r>
              <a:rPr lang="en-US" sz="3400" dirty="0"/>
              <a:t>Squares – display of simple 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9A47-964E-DD3C-BF0A-5F4EF923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C72D-08D2-1400-887C-5C07791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A942F0-8A9D-3D9E-95BA-ECA2FEB8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1314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253CE-4BA6-229C-137E-03094C0E2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2C46-3A27-35EB-0C05-FD96E133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/>
          <a:lstStyle/>
          <a:p>
            <a:pPr algn="ctr"/>
            <a:r>
              <a:rPr lang="en-US" dirty="0"/>
              <a:t>Your Game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F275-36C2-7615-9DBA-ECD545BE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3400" dirty="0"/>
              <a:t>What sort of game?</a:t>
            </a:r>
          </a:p>
          <a:p>
            <a:pPr lvl="1"/>
            <a:r>
              <a:rPr lang="en-US" sz="3200" dirty="0"/>
              <a:t>Textual, graphic, animated, sounds</a:t>
            </a:r>
          </a:p>
          <a:p>
            <a:r>
              <a:rPr lang="en-US" sz="3400" dirty="0"/>
              <a:t>What Audience?</a:t>
            </a:r>
          </a:p>
          <a:p>
            <a:pPr lvl="1"/>
            <a:r>
              <a:rPr lang="en-US" sz="3200" dirty="0"/>
              <a:t>Adult, Child, Sports</a:t>
            </a:r>
          </a:p>
          <a:p>
            <a:pPr lvl="1"/>
            <a:r>
              <a:rPr lang="en-US" sz="3200" dirty="0"/>
              <a:t>Challenged: Sighted, visually impaired,</a:t>
            </a: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	Totally blind</a:t>
            </a:r>
          </a:p>
          <a:p>
            <a:pPr lvl="1"/>
            <a:r>
              <a:rPr lang="en-US" sz="3200" dirty="0"/>
              <a:t>Multiple group support – </a:t>
            </a:r>
            <a:r>
              <a:rPr lang="en-US" sz="3200" dirty="0" err="1"/>
              <a:t>Sighted+blind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55A7-06B9-7D4D-D92F-B2B7C1E4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BD70-727C-4070-01FF-58DDEA8E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6F45CD-D74E-D09D-92C9-735CC982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86257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051B6-8ADC-865B-CDBB-9CC009FD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2EEB-3F91-9C09-120D-E5AA580C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Game Requirements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C78B-EA6B-61BE-5B39-2D07289D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3200" dirty="0"/>
              <a:t>Tools / Environment</a:t>
            </a:r>
          </a:p>
          <a:p>
            <a:pPr lvl="1"/>
            <a:r>
              <a:rPr lang="en-US" sz="3000" dirty="0"/>
              <a:t>Keyboard, monitor(s), speakers, headphones: mono, stereo</a:t>
            </a:r>
          </a:p>
          <a:p>
            <a:pPr lvl="1"/>
            <a:r>
              <a:rPr lang="en-US" sz="3000" dirty="0"/>
              <a:t>Tablets, smart phone, special </a:t>
            </a:r>
            <a:r>
              <a:rPr lang="en-US" sz="3000" dirty="0" err="1"/>
              <a:t>controlers</a:t>
            </a:r>
            <a:endParaRPr lang="en-US" sz="3000" dirty="0"/>
          </a:p>
          <a:p>
            <a:pPr lvl="1"/>
            <a:r>
              <a:rPr lang="en-US" sz="3000" dirty="0"/>
              <a:t>Multiple setups: optional, required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3741-F744-DA70-DA6A-17CC9585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089B8-4EDD-E5FB-0FD9-9CAFE10D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8A08BB-5AC9-DB20-7EFD-9C40B892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394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6897B-4530-17E6-30DF-6496579F7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D287-2308-23B5-3219-FFE41E02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Game Requirements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91B6-D4D9-1F3C-078B-34C7FDD8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3200" dirty="0"/>
              <a:t>Programming Languages</a:t>
            </a:r>
          </a:p>
          <a:p>
            <a:pPr lvl="1"/>
            <a:r>
              <a:rPr lang="en-US" sz="3000" dirty="0"/>
              <a:t>Python – easy – our examples</a:t>
            </a:r>
          </a:p>
          <a:p>
            <a:pPr lvl="1"/>
            <a:r>
              <a:rPr lang="en-US" sz="3000" dirty="0"/>
              <a:t>C++ - high performance</a:t>
            </a:r>
          </a:p>
          <a:p>
            <a:pPr lvl="1"/>
            <a:r>
              <a:rPr lang="en-US" sz="3000" dirty="0"/>
              <a:t>Java – widespread</a:t>
            </a:r>
          </a:p>
          <a:p>
            <a:pPr lvl="1"/>
            <a:r>
              <a:rPr lang="en-US" sz="3000" dirty="0"/>
              <a:t>Java Script - WEB</a:t>
            </a:r>
          </a:p>
          <a:p>
            <a:pPr lvl="1"/>
            <a:r>
              <a:rPr lang="en-US" sz="3000" dirty="0"/>
              <a:t>HTML - WEB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6DC4-1FDE-63AD-275E-4A0EC13B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F1FD-F3B9-9CBB-6FF2-8F52E112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578DE4-6AE5-A5C9-5A0B-31960E24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468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10398-61A9-61BF-240C-A30376B2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1D11-0EE0-47AC-F8F4-CEA25FA0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Game Requirements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B21F-EB7E-5DFE-0E96-60487A49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3200" dirty="0"/>
              <a:t>Programming Environment / Tools</a:t>
            </a:r>
          </a:p>
          <a:p>
            <a:pPr lvl="1"/>
            <a:r>
              <a:rPr lang="en-US" sz="3000" dirty="0"/>
              <a:t>Visual Studio Code (VSCODE)</a:t>
            </a:r>
          </a:p>
          <a:p>
            <a:pPr lvl="1"/>
            <a:r>
              <a:rPr lang="en-US" sz="3000" dirty="0"/>
              <a:t>PyCharm</a:t>
            </a:r>
          </a:p>
          <a:p>
            <a:r>
              <a:rPr lang="en-US" sz="3200" dirty="0"/>
              <a:t>Graphics Libraries	</a:t>
            </a:r>
          </a:p>
          <a:p>
            <a:pPr lvl="1"/>
            <a:r>
              <a:rPr lang="en-US" sz="3000" dirty="0"/>
              <a:t>Tkinter – comes with Python</a:t>
            </a:r>
          </a:p>
          <a:p>
            <a:pPr lvl="1"/>
            <a:r>
              <a:rPr lang="en-US" sz="3000" dirty="0"/>
              <a:t>wxPython – requires installation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CF82-2E28-4D6E-6ACD-EE033977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8CE2-AFFE-AFCC-BA7E-EEF0352E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C26F64-AA77-D9AB-096C-1B95F06A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429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6B68-9171-3DAE-6E80-911B1ADEA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AF28-6067-585A-F0E4-3C5BCA88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50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Game Requirements – Choose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060F-DBBB-A360-9E7D-C46A80F9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01"/>
            <a:ext cx="8596668" cy="4622261"/>
          </a:xfrm>
        </p:spPr>
        <p:txBody>
          <a:bodyPr>
            <a:noAutofit/>
          </a:bodyPr>
          <a:lstStyle/>
          <a:p>
            <a:r>
              <a:rPr lang="en-US" sz="3000" dirty="0"/>
              <a:t>What’s interesting/important/necessary</a:t>
            </a:r>
          </a:p>
          <a:p>
            <a:pPr lvl="1"/>
            <a:r>
              <a:rPr lang="en-US" sz="2800" dirty="0"/>
              <a:t>View/sound/animation</a:t>
            </a:r>
          </a:p>
          <a:p>
            <a:pPr lvl="1"/>
            <a:r>
              <a:rPr lang="en-US" sz="2800" dirty="0"/>
              <a:t>Interaction</a:t>
            </a:r>
          </a:p>
          <a:p>
            <a:pPr lvl="2"/>
            <a:r>
              <a:rPr lang="en-US" sz="2600" dirty="0"/>
              <a:t>People vs people</a:t>
            </a:r>
          </a:p>
          <a:p>
            <a:pPr lvl="2"/>
            <a:r>
              <a:rPr lang="en-US" sz="2600" dirty="0"/>
              <a:t>People vs computer</a:t>
            </a:r>
          </a:p>
          <a:p>
            <a:pPr lvl="2"/>
            <a:r>
              <a:rPr lang="en-US" sz="2600" dirty="0"/>
              <a:t>Computer vs computer</a:t>
            </a:r>
          </a:p>
          <a:p>
            <a:pPr lvl="2"/>
            <a:r>
              <a:rPr lang="en-US" sz="2600" dirty="0"/>
              <a:t>Reproducible, record, playback</a:t>
            </a:r>
          </a:p>
          <a:p>
            <a:pPr lvl="2"/>
            <a:r>
              <a:rPr lang="en-US" sz="2600" dirty="0"/>
              <a:t>Stage progress  - what’s first, easy, hard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4509-EE51-884B-EE1D-5A4C750D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F5A7-20F3-4981-866F-DD0AA3B623E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1EA14-56D2-B5D4-48BD-62116D59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1C7CB0-2336-37F1-4D24-4A2DFF07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53437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84680</TotalTime>
  <Words>1491</Words>
  <Application>Microsoft Office PowerPoint</Application>
  <PresentationFormat>Widescreen</PresentationFormat>
  <Paragraphs>348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source-serif-pro</vt:lpstr>
      <vt:lpstr>Symbol</vt:lpstr>
      <vt:lpstr>Trebuchet MS</vt:lpstr>
      <vt:lpstr>Wingdings</vt:lpstr>
      <vt:lpstr>Wingdings 3</vt:lpstr>
      <vt:lpstr>Facet</vt:lpstr>
      <vt:lpstr>An Overview to Programming  Simple Games </vt:lpstr>
      <vt:lpstr>Instructor – Ray Smith raysmith@alum.mit.edu</vt:lpstr>
      <vt:lpstr>What Games ? – Simple </vt:lpstr>
      <vt:lpstr>Examples</vt:lpstr>
      <vt:lpstr>Your Game Requirements</vt:lpstr>
      <vt:lpstr>Game Requirements - continued</vt:lpstr>
      <vt:lpstr>Game Requirements - continued</vt:lpstr>
      <vt:lpstr>Game Requirements - continued</vt:lpstr>
      <vt:lpstr>Game Requirements – Choose Game</vt:lpstr>
      <vt:lpstr>Game Progress - Iteration</vt:lpstr>
      <vt:lpstr>Some Samples</vt:lpstr>
      <vt:lpstr>race_track</vt:lpstr>
      <vt:lpstr>race_track</vt:lpstr>
      <vt:lpstr>race_track Ideas</vt:lpstr>
      <vt:lpstr>race_track Ideas</vt:lpstr>
      <vt:lpstr>race_track Ideas</vt:lpstr>
      <vt:lpstr>Sudoku – Puzzle Solver</vt:lpstr>
      <vt:lpstr>Sudoku – Puzzle Solver</vt:lpstr>
      <vt:lpstr>Sudoku</vt:lpstr>
      <vt:lpstr>Sudoku – Solution Algorithm - Simple</vt:lpstr>
      <vt:lpstr>Connect the Dots</vt:lpstr>
      <vt:lpstr>Connect the Dots</vt:lpstr>
      <vt:lpstr>Connect the Dots - Features</vt:lpstr>
      <vt:lpstr>Connect the Dots – Player setup</vt:lpstr>
      <vt:lpstr>Connect the Dots – Game Control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395</cp:revision>
  <cp:lastPrinted>2025-05-24T20:04:10Z</cp:lastPrinted>
  <dcterms:created xsi:type="dcterms:W3CDTF">2018-08-14T15:38:09Z</dcterms:created>
  <dcterms:modified xsi:type="dcterms:W3CDTF">2025-06-08T16:51:47Z</dcterms:modified>
</cp:coreProperties>
</file>